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62" r:id="rId6"/>
    <p:sldId id="257" r:id="rId7"/>
    <p:sldId id="264" r:id="rId8"/>
    <p:sldId id="265" r:id="rId9"/>
    <p:sldId id="266" r:id="rId10"/>
    <p:sldId id="267" r:id="rId11"/>
    <p:sldId id="269" r:id="rId12"/>
    <p:sldId id="268" r:id="rId13"/>
    <p:sldId id="272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  <p14:sldId id="265"/>
            <p14:sldId id="266"/>
            <p14:sldId id="267"/>
            <p14:sldId id="269"/>
            <p14:sldId id="268"/>
            <p14:sldId id="272"/>
            <p14:sldId id="271"/>
            <p14:sldId id="27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80" autoAdjust="0"/>
  </p:normalViewPr>
  <p:slideViewPr>
    <p:cSldViewPr snapToGrid="0">
      <p:cViewPr varScale="1">
        <p:scale>
          <a:sx n="58" d="100"/>
          <a:sy n="58" d="100"/>
        </p:scale>
        <p:origin x="63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2" y="2074069"/>
            <a:ext cx="10515600" cy="2387600"/>
          </a:xfrm>
        </p:spPr>
        <p:txBody>
          <a:bodyPr/>
          <a:lstStyle/>
          <a:p>
            <a:r>
              <a:rPr lang="en-US" dirty="0"/>
              <a:t>Genre-Based Song Lyrics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Gharam </a:t>
            </a:r>
            <a:r>
              <a:rPr lang="en-US" sz="1600" dirty="0" err="1" smtClean="0"/>
              <a:t>Bayoumy</a:t>
            </a:r>
            <a:r>
              <a:rPr lang="en-US" sz="1600" dirty="0" smtClean="0"/>
              <a:t>, </a:t>
            </a:r>
            <a:r>
              <a:rPr lang="en-US" sz="1600" dirty="0"/>
              <a:t>Yousef Hassan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05" y="509452"/>
            <a:ext cx="10749367" cy="1208868"/>
          </a:xfrm>
        </p:spPr>
        <p:txBody>
          <a:bodyPr/>
          <a:lstStyle/>
          <a:p>
            <a:r>
              <a:rPr lang="en-US" b="1" dirty="0"/>
              <a:t>Methodology (Milestone 3)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8057605" cy="4351338"/>
          </a:xfrm>
        </p:spPr>
        <p:txBody>
          <a:bodyPr>
            <a:normAutofit/>
          </a:bodyPr>
          <a:lstStyle/>
          <a:p>
            <a:r>
              <a:rPr lang="en-US" sz="1400" b="1" dirty="0"/>
              <a:t>Loading Pre-trained Model:</a:t>
            </a:r>
            <a:endParaRPr lang="en-US" sz="1400" dirty="0"/>
          </a:p>
          <a:p>
            <a:pPr lvl="1"/>
            <a:r>
              <a:rPr lang="en-US" dirty="0"/>
              <a:t>Loaded model from Milestone 2.</a:t>
            </a:r>
          </a:p>
          <a:p>
            <a:r>
              <a:rPr lang="en-US" sz="1400" b="1" dirty="0"/>
              <a:t>Data Preprocessing:</a:t>
            </a:r>
            <a:endParaRPr lang="en-US" sz="1400" dirty="0"/>
          </a:p>
          <a:p>
            <a:pPr lvl="1"/>
            <a:r>
              <a:rPr lang="en-US" dirty="0"/>
              <a:t>Processed dataset in chunks.</a:t>
            </a:r>
          </a:p>
          <a:p>
            <a:pPr lvl="1"/>
            <a:r>
              <a:rPr lang="en-US" dirty="0"/>
              <a:t>Used data generator for efficient training.</a:t>
            </a:r>
          </a:p>
          <a:p>
            <a:r>
              <a:rPr lang="en-US" sz="1400" b="1" dirty="0"/>
              <a:t>Fine-Tuning:</a:t>
            </a:r>
            <a:endParaRPr lang="en-US" sz="1400" dirty="0"/>
          </a:p>
          <a:p>
            <a:pPr lvl="1"/>
            <a:r>
              <a:rPr lang="en-US" dirty="0"/>
              <a:t>Additional epochs, early stopping, and learning rate reduction.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00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8" y="444137"/>
            <a:ext cx="10749367" cy="1208868"/>
          </a:xfrm>
        </p:spPr>
        <p:txBody>
          <a:bodyPr/>
          <a:lstStyle/>
          <a:p>
            <a:r>
              <a:rPr lang="en-US" b="1" dirty="0"/>
              <a:t>Evaluation (Milestone 3)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424748" cy="4351338"/>
          </a:xfrm>
        </p:spPr>
        <p:txBody>
          <a:bodyPr>
            <a:normAutofit/>
          </a:bodyPr>
          <a:lstStyle/>
          <a:p>
            <a:r>
              <a:rPr lang="en-US" sz="1400" b="1" dirty="0"/>
              <a:t>Findings:</a:t>
            </a:r>
            <a:endParaRPr lang="en-US" sz="1400" dirty="0"/>
          </a:p>
          <a:p>
            <a:pPr lvl="1"/>
            <a:r>
              <a:rPr lang="en-US" dirty="0"/>
              <a:t>Effective model architecture with bidirectional LSTM layers.</a:t>
            </a:r>
          </a:p>
          <a:p>
            <a:pPr lvl="1"/>
            <a:r>
              <a:rPr lang="en-US" dirty="0"/>
              <a:t>Fine-tuning improved performance.</a:t>
            </a:r>
          </a:p>
          <a:p>
            <a:pPr lvl="1"/>
            <a:r>
              <a:rPr lang="en-US" dirty="0"/>
              <a:t>Efficient handling of large datasets.</a:t>
            </a:r>
          </a:p>
          <a:p>
            <a:r>
              <a:rPr lang="en-US" sz="1400" b="1" dirty="0"/>
              <a:t>Conclusions:</a:t>
            </a:r>
            <a:endParaRPr lang="en-US" sz="1400" dirty="0"/>
          </a:p>
          <a:p>
            <a:pPr lvl="1"/>
            <a:r>
              <a:rPr lang="en-US" dirty="0"/>
              <a:t>Neural networks are promising for creative text generation.</a:t>
            </a:r>
          </a:p>
          <a:p>
            <a:pPr lvl="1"/>
            <a:r>
              <a:rPr lang="en-US" dirty="0"/>
              <a:t>Future work: explore advanced architectures, optimize </a:t>
            </a:r>
            <a:r>
              <a:rPr lang="en-US" dirty="0" err="1"/>
              <a:t>hyperparameters</a:t>
            </a:r>
            <a:r>
              <a:rPr lang="en-US" dirty="0"/>
              <a:t>, and incorporate more context.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759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043160" cy="4447761"/>
          </a:xfrm>
        </p:spPr>
        <p:txBody>
          <a:bodyPr>
            <a:noAutofit/>
          </a:bodyPr>
          <a:lstStyle/>
          <a:p>
            <a:r>
              <a:rPr lang="en-US" sz="1400" b="1" dirty="0"/>
              <a:t>Overview:</a:t>
            </a:r>
            <a:endParaRPr lang="en-US" sz="1400" dirty="0"/>
          </a:p>
          <a:p>
            <a:pPr lvl="1"/>
            <a:r>
              <a:rPr lang="en-US" dirty="0"/>
              <a:t>The project explores innovative approaches to music generation and recommendation.</a:t>
            </a:r>
          </a:p>
          <a:p>
            <a:pPr lvl="1"/>
            <a:r>
              <a:rPr lang="en-US" dirty="0"/>
              <a:t>Focus on genre-based song lyrics generation using advanced machine learning techniques.</a:t>
            </a:r>
          </a:p>
          <a:p>
            <a:r>
              <a:rPr lang="en-US" sz="1400" b="1" dirty="0"/>
              <a:t>Significance:</a:t>
            </a:r>
            <a:endParaRPr lang="en-US" sz="1400" dirty="0"/>
          </a:p>
          <a:p>
            <a:pPr lvl="1"/>
            <a:r>
              <a:rPr lang="en-US" dirty="0"/>
              <a:t>Enhances music creation, empowers artists, and improves listener experiences.</a:t>
            </a:r>
          </a:p>
          <a:p>
            <a:r>
              <a:rPr lang="en-US" sz="1400" b="1" dirty="0"/>
              <a:t>Objective:</a:t>
            </a:r>
            <a:endParaRPr lang="en-US" sz="1400" dirty="0"/>
          </a:p>
          <a:p>
            <a:pPr lvl="1"/>
            <a:r>
              <a:rPr lang="en-US" dirty="0"/>
              <a:t>Generate song lyrics tailored to specific genres using NLP algorithms and large-scale datasets.</a:t>
            </a: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2133217" cy="4433752"/>
          </a:xfrm>
        </p:spPr>
        <p:txBody>
          <a:bodyPr>
            <a:noAutofit/>
          </a:bodyPr>
          <a:lstStyle/>
          <a:p>
            <a:r>
              <a:rPr lang="en-US" sz="1400" b="1" dirty="0"/>
              <a:t>Content:</a:t>
            </a:r>
            <a:endParaRPr lang="en-US" sz="1400" dirty="0"/>
          </a:p>
          <a:p>
            <a:r>
              <a:rPr lang="en-US" sz="1400" dirty="0"/>
              <a:t>Neural network-driven language models have shown potential in generating original content.</a:t>
            </a:r>
          </a:p>
          <a:p>
            <a:r>
              <a:rPr lang="en-US" sz="1400" dirty="0"/>
              <a:t>Challenges in lyric generation include line breaks, stylistic elements, and lyrical structures.</a:t>
            </a:r>
          </a:p>
          <a:p>
            <a:r>
              <a:rPr lang="en-US" sz="1400" dirty="0"/>
              <a:t>Different music genres exhibit unique lyrical styles.</a:t>
            </a:r>
          </a:p>
          <a:p>
            <a:r>
              <a:rPr lang="en-US" sz="1400" b="1" dirty="0"/>
              <a:t>Previous works:</a:t>
            </a:r>
            <a:endParaRPr lang="en-US" sz="1400" dirty="0"/>
          </a:p>
          <a:p>
            <a:pPr lvl="1"/>
            <a:r>
              <a:rPr lang="en-US" dirty="0"/>
              <a:t>Potash et al. (2015): "</a:t>
            </a:r>
            <a:r>
              <a:rPr lang="en-US" dirty="0" err="1"/>
              <a:t>GhostWriter</a:t>
            </a:r>
            <a:r>
              <a:rPr lang="en-US" dirty="0"/>
              <a:t>" for rap lyrics.</a:t>
            </a:r>
          </a:p>
          <a:p>
            <a:pPr lvl="1"/>
            <a:r>
              <a:rPr lang="en-US" dirty="0" err="1"/>
              <a:t>iComposer</a:t>
            </a:r>
            <a:r>
              <a:rPr lang="en-US" dirty="0"/>
              <a:t>: LSTM-based model for Chinese popular music.</a:t>
            </a:r>
          </a:p>
          <a:p>
            <a:pPr lvl="1"/>
            <a:r>
              <a:rPr lang="en-US" dirty="0"/>
              <a:t>Gill et al. (2020): LSTM for genre-specific lyrics.</a:t>
            </a:r>
          </a:p>
          <a:p>
            <a:pPr lvl="1"/>
            <a:r>
              <a:rPr lang="en-US" dirty="0"/>
              <a:t>Various approaches to lyrics classification and generation.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273833" cy="4351338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Segoe UI (Body)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 smtClean="0">
                <a:latin typeface="Segoe UI (Body)"/>
              </a:rPr>
              <a:t>   Loaded </a:t>
            </a:r>
            <a:r>
              <a:rPr lang="en-US" sz="1400" dirty="0">
                <a:latin typeface="Segoe UI (Body)"/>
              </a:rPr>
              <a:t>CSV dataset using Pandas.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 smtClean="0">
                <a:latin typeface="Segoe UI (Body)"/>
              </a:rPr>
              <a:t>   Tokenized </a:t>
            </a:r>
            <a:r>
              <a:rPr lang="en-US" sz="1400" dirty="0">
                <a:latin typeface="Segoe UI (Body)"/>
              </a:rPr>
              <a:t>and cleaned text data using NLTK.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 smtClean="0">
                <a:latin typeface="Segoe UI (Body)"/>
              </a:rPr>
              <a:t>   Analyzed </a:t>
            </a:r>
            <a:r>
              <a:rPr lang="en-US" sz="1400" dirty="0">
                <a:latin typeface="Segoe UI (Body)"/>
              </a:rPr>
              <a:t>dataset for frequent words, artist distribution, and lyrics length.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 smtClean="0">
                <a:latin typeface="Segoe UI (Body)"/>
              </a:rPr>
              <a:t>   Observed </a:t>
            </a:r>
            <a:r>
              <a:rPr lang="en-US" sz="1400" dirty="0">
                <a:latin typeface="Segoe UI (Body)"/>
              </a:rPr>
              <a:t>the most common words, artists, and song titles.</a:t>
            </a:r>
            <a:br>
              <a:rPr lang="en-US" sz="1400" dirty="0">
                <a:latin typeface="Segoe UI (Body)"/>
              </a:rPr>
            </a:br>
            <a:endParaRPr lang="en-US" sz="1400" dirty="0">
              <a:latin typeface="Segoe UI (Body)"/>
            </a:endParaRPr>
          </a:p>
          <a:p>
            <a:pPr>
              <a:lnSpc>
                <a:spcPct val="200000"/>
              </a:lnSpc>
            </a:pPr>
            <a:endParaRPr lang="en-US" sz="1400" dirty="0"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09" y="391886"/>
            <a:ext cx="10749367" cy="1208868"/>
          </a:xfrm>
        </p:spPr>
        <p:txBody>
          <a:bodyPr/>
          <a:lstStyle/>
          <a:p>
            <a:r>
              <a:rPr lang="en-US" b="1" dirty="0"/>
              <a:t>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800805" cy="4351338"/>
          </a:xfrm>
        </p:spPr>
        <p:txBody>
          <a:bodyPr>
            <a:noAutofit/>
          </a:bodyPr>
          <a:lstStyle/>
          <a:p>
            <a:r>
              <a:rPr lang="en-US" sz="1400" b="1" dirty="0"/>
              <a:t>Frequent Words:</a:t>
            </a:r>
            <a:endParaRPr lang="en-US" sz="1400" dirty="0"/>
          </a:p>
          <a:p>
            <a:pPr lvl="1"/>
            <a:r>
              <a:rPr lang="en-US" dirty="0"/>
              <a:t>"John" in artist names.</a:t>
            </a:r>
          </a:p>
          <a:p>
            <a:pPr lvl="1"/>
            <a:r>
              <a:rPr lang="en-US" dirty="0"/>
              <a:t>"The" in song titles.</a:t>
            </a:r>
          </a:p>
          <a:p>
            <a:pPr lvl="1"/>
            <a:r>
              <a:rPr lang="en-US" dirty="0"/>
              <a:t>"the" in lyrics text.</a:t>
            </a:r>
          </a:p>
          <a:p>
            <a:r>
              <a:rPr lang="en-US" sz="1400" b="1" dirty="0"/>
              <a:t>Distribution of Lyrics Length:</a:t>
            </a:r>
            <a:endParaRPr lang="en-US" sz="1400" dirty="0"/>
          </a:p>
          <a:p>
            <a:pPr lvl="1"/>
            <a:r>
              <a:rPr lang="en-US" dirty="0"/>
              <a:t>Most lyrics fall within 50 to 150 words.</a:t>
            </a:r>
          </a:p>
          <a:p>
            <a:r>
              <a:rPr lang="en-US" sz="1400" b="1" dirty="0"/>
              <a:t>Top Artists:</a:t>
            </a:r>
            <a:endParaRPr lang="en-US" sz="1400" dirty="0"/>
          </a:p>
          <a:p>
            <a:pPr lvl="1"/>
            <a:r>
              <a:rPr lang="en-US" dirty="0"/>
              <a:t>Donna Summer, Gordon Lightfoot, Bob Dylan.</a:t>
            </a:r>
          </a:p>
          <a:p>
            <a:r>
              <a:rPr lang="en-US" sz="1400" b="1" dirty="0"/>
              <a:t>TF-IDF Analysis:</a:t>
            </a:r>
            <a:endParaRPr lang="en-US" sz="1400" dirty="0"/>
          </a:p>
          <a:p>
            <a:pPr lvl="1"/>
            <a:r>
              <a:rPr lang="en-US" dirty="0"/>
              <a:t>Significant words: "love", "don", "know", "</a:t>
            </a:r>
            <a:r>
              <a:rPr lang="en-US" dirty="0" err="1"/>
              <a:t>ll</a:t>
            </a:r>
            <a:r>
              <a:rPr lang="en-US" dirty="0"/>
              <a:t>".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055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80" y="457200"/>
            <a:ext cx="10749367" cy="1208868"/>
          </a:xfrm>
        </p:spPr>
        <p:txBody>
          <a:bodyPr/>
          <a:lstStyle/>
          <a:p>
            <a:r>
              <a:rPr lang="en-US" b="1" dirty="0"/>
              <a:t>Dataset Limitations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1" y="2113008"/>
            <a:ext cx="7143205" cy="435133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Absence of null values or duplicates ensures data integrity.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Large dataset size poses computational challenges.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Identical song names attributed to different artists introduce ambiguity.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836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(Milestone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8109856" cy="4351338"/>
          </a:xfrm>
        </p:spPr>
        <p:txBody>
          <a:bodyPr>
            <a:normAutofit/>
          </a:bodyPr>
          <a:lstStyle/>
          <a:p>
            <a:r>
              <a:rPr lang="en-US" b="1" dirty="0"/>
              <a:t>Data Loading and Preprocessing:</a:t>
            </a:r>
            <a:endParaRPr lang="en-US" dirty="0"/>
          </a:p>
          <a:p>
            <a:pPr lvl="1"/>
            <a:r>
              <a:rPr lang="en-US" dirty="0"/>
              <a:t>Filtered dataset to include songs of the most prolific artist.</a:t>
            </a:r>
          </a:p>
          <a:p>
            <a:pPr lvl="1"/>
            <a:r>
              <a:rPr lang="en-US" dirty="0"/>
              <a:t>Tokenization and padding.</a:t>
            </a:r>
          </a:p>
          <a:p>
            <a:r>
              <a:rPr lang="en-US" b="1" dirty="0"/>
              <a:t>Model Building:</a:t>
            </a:r>
            <a:endParaRPr lang="en-US" dirty="0"/>
          </a:p>
          <a:p>
            <a:pPr lvl="1"/>
            <a:r>
              <a:rPr lang="en-US" dirty="0"/>
              <a:t>Embedding layer, LSTM layers, dropout, and dense layer.</a:t>
            </a:r>
          </a:p>
          <a:p>
            <a:r>
              <a:rPr lang="en-US" b="1" dirty="0"/>
              <a:t>Training Process:</a:t>
            </a:r>
            <a:endParaRPr lang="en-US" dirty="0"/>
          </a:p>
          <a:p>
            <a:pPr lvl="1"/>
            <a:r>
              <a:rPr lang="en-US" dirty="0"/>
              <a:t>Data splitting, early stopping, model </a:t>
            </a:r>
            <a:r>
              <a:rPr lang="en-US" dirty="0" err="1"/>
              <a:t>checkpointing</a:t>
            </a:r>
            <a:r>
              <a:rPr lang="en-US" dirty="0"/>
              <a:t>, and learning rate reduction.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9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365" y="444137"/>
            <a:ext cx="10749367" cy="1208868"/>
          </a:xfrm>
        </p:spPr>
        <p:txBody>
          <a:bodyPr/>
          <a:lstStyle/>
          <a:p>
            <a:r>
              <a:rPr lang="en-US" b="1" dirty="0"/>
              <a:t>Model Architecture (Milestone 2)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8162108" cy="4351338"/>
          </a:xfrm>
        </p:spPr>
        <p:txBody>
          <a:bodyPr>
            <a:normAutofit/>
          </a:bodyPr>
          <a:lstStyle/>
          <a:p>
            <a:r>
              <a:rPr lang="en-US" sz="1400" b="1" dirty="0"/>
              <a:t>Embedding Layer:</a:t>
            </a:r>
            <a:endParaRPr lang="en-US" sz="1400" dirty="0"/>
          </a:p>
          <a:p>
            <a:pPr lvl="1"/>
            <a:r>
              <a:rPr lang="en-US" dirty="0"/>
              <a:t>Converts words into dense vectors.</a:t>
            </a:r>
          </a:p>
          <a:p>
            <a:r>
              <a:rPr lang="en-US" sz="1400" b="1" dirty="0"/>
              <a:t>LSTM Layers:</a:t>
            </a:r>
            <a:endParaRPr lang="en-US" sz="1400" dirty="0"/>
          </a:p>
          <a:p>
            <a:pPr lvl="1"/>
            <a:r>
              <a:rPr lang="en-US" dirty="0"/>
              <a:t>Captures long-term dependencies.</a:t>
            </a:r>
          </a:p>
          <a:p>
            <a:r>
              <a:rPr lang="en-US" sz="1400" b="1" dirty="0"/>
              <a:t>Dropout Layer:</a:t>
            </a:r>
            <a:endParaRPr lang="en-US" sz="1400" dirty="0"/>
          </a:p>
          <a:p>
            <a:pPr lvl="1"/>
            <a:r>
              <a:rPr lang="en-US" dirty="0"/>
              <a:t>Prevents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r>
              <a:rPr lang="en-US" sz="1400" b="1" dirty="0"/>
              <a:t>Dense Layer:</a:t>
            </a:r>
            <a:endParaRPr lang="en-US" sz="1400" dirty="0"/>
          </a:p>
          <a:p>
            <a:pPr lvl="1"/>
            <a:r>
              <a:rPr lang="en-US" dirty="0" err="1"/>
              <a:t>Softmax</a:t>
            </a:r>
            <a:r>
              <a:rPr lang="en-US" dirty="0"/>
              <a:t> activation for next word prediction.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219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54" y="470263"/>
            <a:ext cx="10749367" cy="1208868"/>
          </a:xfrm>
        </p:spPr>
        <p:txBody>
          <a:bodyPr/>
          <a:lstStyle/>
          <a:p>
            <a:r>
              <a:rPr lang="en-US" b="1" dirty="0"/>
              <a:t>Evaluation and Text Generation (Milestone 2)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835536" cy="435133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/>
              <a:t>Evaluation: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Test </a:t>
            </a:r>
            <a:r>
              <a:rPr lang="en-US" sz="1400" dirty="0"/>
              <a:t>loss: 5.2321</a:t>
            </a:r>
          </a:p>
          <a:p>
            <a:r>
              <a:rPr lang="en-US" sz="1400" dirty="0" smtClean="0"/>
              <a:t>         Test </a:t>
            </a:r>
            <a:r>
              <a:rPr lang="en-US" sz="1400" dirty="0"/>
              <a:t>accuracy: 12.30%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Text Generation: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Function </a:t>
            </a:r>
            <a:r>
              <a:rPr lang="en-US" sz="1400" dirty="0"/>
              <a:t>to generate lyrics based on seed text.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502789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56</TotalTime>
  <Words>520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(Body)</vt:lpstr>
      <vt:lpstr>Segoe UI Light</vt:lpstr>
      <vt:lpstr>WelcomeDoc</vt:lpstr>
      <vt:lpstr>Genre-Based Song Lyrics Generation</vt:lpstr>
      <vt:lpstr>Introduction</vt:lpstr>
      <vt:lpstr>Literature Review</vt:lpstr>
      <vt:lpstr>Dataset</vt:lpstr>
      <vt:lpstr>Data Analysis </vt:lpstr>
      <vt:lpstr>Dataset Limitations </vt:lpstr>
      <vt:lpstr>Methodology (Milestone 2)</vt:lpstr>
      <vt:lpstr>Model Architecture (Milestone 2) </vt:lpstr>
      <vt:lpstr>Evaluation and Text Generation (Milestone 2) </vt:lpstr>
      <vt:lpstr>Methodology (Milestone 3) </vt:lpstr>
      <vt:lpstr>Evaluation (Milestone 3) </vt:lpstr>
      <vt:lpstr>Findings and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gharam walid</dc:creator>
  <cp:keywords/>
  <cp:lastModifiedBy>gharam walid</cp:lastModifiedBy>
  <cp:revision>4</cp:revision>
  <dcterms:created xsi:type="dcterms:W3CDTF">2024-05-19T23:09:55Z</dcterms:created>
  <dcterms:modified xsi:type="dcterms:W3CDTF">2024-05-20T00:06:46Z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