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62" r:id="rId6"/>
    <p:sldId id="257" r:id="rId7"/>
    <p:sldId id="264" r:id="rId8"/>
    <p:sldId id="265" r:id="rId9"/>
    <p:sldId id="266" r:id="rId10"/>
    <p:sldId id="273" r:id="rId11"/>
    <p:sldId id="281" r:id="rId12"/>
    <p:sldId id="275" r:id="rId13"/>
    <p:sldId id="274" r:id="rId14"/>
    <p:sldId id="282" r:id="rId15"/>
    <p:sldId id="276" r:id="rId16"/>
    <p:sldId id="277" r:id="rId17"/>
    <p:sldId id="278" r:id="rId18"/>
    <p:sldId id="279" r:id="rId19"/>
    <p:sldId id="267" r:id="rId20"/>
    <p:sldId id="269" r:id="rId21"/>
    <p:sldId id="268" r:id="rId22"/>
    <p:sldId id="272" r:id="rId23"/>
    <p:sldId id="27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73"/>
            <p14:sldId id="281"/>
            <p14:sldId id="275"/>
            <p14:sldId id="274"/>
            <p14:sldId id="282"/>
            <p14:sldId id="276"/>
            <p14:sldId id="277"/>
            <p14:sldId id="278"/>
            <p14:sldId id="279"/>
            <p14:sldId id="267"/>
            <p14:sldId id="269"/>
            <p14:sldId id="268"/>
            <p14:sldId id="272"/>
            <p14:sldId id="271"/>
            <p14:sldId id="2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80" autoAdjust="0"/>
  </p:normalViewPr>
  <p:slideViewPr>
    <p:cSldViewPr snapToGrid="0">
      <p:cViewPr varScale="1">
        <p:scale>
          <a:sx n="89" d="100"/>
          <a:sy n="89" d="100"/>
        </p:scale>
        <p:origin x="43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21-May-24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21-May-24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21-May-24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21-May-24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21-May-24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21-May-24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21-May-24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2" y="2074069"/>
            <a:ext cx="10515600" cy="2387600"/>
          </a:xfrm>
        </p:spPr>
        <p:txBody>
          <a:bodyPr/>
          <a:lstStyle/>
          <a:p>
            <a:r>
              <a:rPr lang="en-US" dirty="0"/>
              <a:t>Genre-Based Song Lyrics Generation</a:t>
            </a:r>
          </a:p>
        </p:txBody>
      </p:sp>
      <p:sp>
        <p:nvSpPr>
          <p:cNvPr id="3" name="Subtitle 2"/>
          <p:cNvSpPr>
            <a:spLocks noGrp="1"/>
          </p:cNvSpPr>
          <p:nvPr>
            <p:ph type="subTitle" idx="1"/>
          </p:nvPr>
        </p:nvSpPr>
        <p:spPr/>
        <p:txBody>
          <a:bodyPr>
            <a:normAutofit/>
          </a:bodyPr>
          <a:lstStyle/>
          <a:p>
            <a:r>
              <a:rPr lang="en-US" sz="1600" dirty="0"/>
              <a:t>By: </a:t>
            </a:r>
            <a:r>
              <a:rPr lang="en-US" sz="1600" dirty="0" err="1"/>
              <a:t>Gharam</a:t>
            </a:r>
            <a:r>
              <a:rPr lang="en-US" sz="1600" dirty="0"/>
              <a:t> </a:t>
            </a:r>
            <a:r>
              <a:rPr lang="en-US" sz="1600" dirty="0" err="1"/>
              <a:t>Bayoumy</a:t>
            </a:r>
            <a:r>
              <a:rPr lang="en-US" sz="1600" dirty="0"/>
              <a:t>, Yousef Hassan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Details</a:t>
            </a:r>
          </a:p>
        </p:txBody>
      </p:sp>
      <p:sp>
        <p:nvSpPr>
          <p:cNvPr id="3" name="Content Placeholder 2"/>
          <p:cNvSpPr>
            <a:spLocks noGrp="1"/>
          </p:cNvSpPr>
          <p:nvPr>
            <p:ph idx="1"/>
          </p:nvPr>
        </p:nvSpPr>
        <p:spPr>
          <a:xfrm>
            <a:off x="838201" y="1825625"/>
            <a:ext cx="10331152" cy="4351338"/>
          </a:xfrm>
        </p:spPr>
        <p:txBody>
          <a:bodyPr>
            <a:normAutofit fontScale="92500" lnSpcReduction="10000"/>
          </a:bodyPr>
          <a:lstStyle/>
          <a:p>
            <a:r>
              <a:rPr lang="en-US" b="1" dirty="0"/>
              <a:t>Why LSTM?</a:t>
            </a:r>
          </a:p>
          <a:p>
            <a:r>
              <a:rPr lang="en-US" b="1" dirty="0"/>
              <a:t>Long Short-Term Memory (LSTM):</a:t>
            </a:r>
            <a:endParaRPr lang="en-US" dirty="0"/>
          </a:p>
          <a:p>
            <a:r>
              <a:rPr lang="en-US" b="1" dirty="0"/>
              <a:t>Capable of learning long-term dependencies:</a:t>
            </a:r>
            <a:endParaRPr lang="en-US" dirty="0"/>
          </a:p>
          <a:p>
            <a:pPr lvl="1"/>
            <a:r>
              <a:rPr lang="en-US" dirty="0"/>
              <a:t>LSTMs are designed to remember information for long periods. They use a gating mechanism to control the flow of information, which helps them capture and maintain long-term dependencies in the data. This is crucial for tasks like text generation, where context from earlier in the sequence is important for generating accurate predictions later in the sequence.</a:t>
            </a:r>
          </a:p>
          <a:p>
            <a:r>
              <a:rPr lang="en-US" b="1" dirty="0"/>
              <a:t>Effective for sequence prediction problems:</a:t>
            </a:r>
            <a:endParaRPr lang="en-US" dirty="0"/>
          </a:p>
          <a:p>
            <a:pPr lvl="1"/>
            <a:r>
              <a:rPr lang="en-US" dirty="0"/>
              <a:t>LSTMs are particularly well-suited for sequence prediction tasks, such as time series forecasting, speech recognition, and natural language processing. They excel at understanding the temporal dynamics of sequences and can generate predictions based on the sequential data they have been trained on.</a:t>
            </a:r>
          </a:p>
          <a:p>
            <a:endParaRPr lang="en-US" dirty="0"/>
          </a:p>
        </p:txBody>
      </p:sp>
    </p:spTree>
    <p:extLst>
      <p:ext uri="{BB962C8B-B14F-4D97-AF65-F5344CB8AC3E}">
        <p14:creationId xmlns:p14="http://schemas.microsoft.com/office/powerpoint/2010/main" val="22409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Details</a:t>
            </a:r>
          </a:p>
        </p:txBody>
      </p:sp>
      <p:sp>
        <p:nvSpPr>
          <p:cNvPr id="3" name="Content Placeholder 2"/>
          <p:cNvSpPr>
            <a:spLocks noGrp="1"/>
          </p:cNvSpPr>
          <p:nvPr>
            <p:ph idx="1"/>
          </p:nvPr>
        </p:nvSpPr>
        <p:spPr>
          <a:xfrm>
            <a:off x="838200" y="1825625"/>
            <a:ext cx="8989463" cy="4351338"/>
          </a:xfrm>
        </p:spPr>
        <p:txBody>
          <a:bodyPr>
            <a:normAutofit/>
          </a:bodyPr>
          <a:lstStyle/>
          <a:p>
            <a:r>
              <a:rPr lang="en-US" b="1" dirty="0"/>
              <a:t>Why LSTM?</a:t>
            </a:r>
          </a:p>
          <a:p>
            <a:r>
              <a:rPr lang="en-US" b="1" dirty="0"/>
              <a:t>Long Short-Term Memory (LSTM):</a:t>
            </a:r>
            <a:endParaRPr lang="en-US" dirty="0"/>
          </a:p>
          <a:p>
            <a:r>
              <a:rPr lang="en-US" b="1" dirty="0" smtClean="0"/>
              <a:t>Avoids </a:t>
            </a:r>
            <a:r>
              <a:rPr lang="en-US" b="1" dirty="0"/>
              <a:t>the vanishing gradient problem:</a:t>
            </a:r>
            <a:endParaRPr lang="en-US" dirty="0"/>
          </a:p>
          <a:p>
            <a:pPr lvl="1"/>
            <a:r>
              <a:rPr lang="en-US" dirty="0"/>
              <a:t>Traditional RNNs suffer from the vanishing gradient problem, where gradients become very small during </a:t>
            </a:r>
            <a:r>
              <a:rPr lang="en-US" dirty="0" err="1"/>
              <a:t>backpropagation</a:t>
            </a:r>
            <a:r>
              <a:rPr lang="en-US" dirty="0"/>
              <a:t>, making it difficult to train the network effectively. LSTMs address this issue with their internal gating mechanisms, which allow gradients to flow more effectively through the network during training. This enables LSTMs to learn long-term dependencies more reliably and efficiently.</a:t>
            </a:r>
          </a:p>
          <a:p>
            <a:endParaRPr lang="en-US" dirty="0"/>
          </a:p>
        </p:txBody>
      </p:sp>
    </p:spTree>
    <p:extLst>
      <p:ext uri="{BB962C8B-B14F-4D97-AF65-F5344CB8AC3E}">
        <p14:creationId xmlns:p14="http://schemas.microsoft.com/office/powerpoint/2010/main" val="369358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72" y="470019"/>
            <a:ext cx="10749367" cy="1208868"/>
          </a:xfrm>
        </p:spPr>
        <p:txBody>
          <a:bodyPr/>
          <a:lstStyle/>
          <a:p>
            <a:r>
              <a:rPr lang="en-US" b="1" dirty="0"/>
              <a:t>More Information About the Model</a:t>
            </a:r>
            <a:br>
              <a:rPr lang="en-US" b="1" dirty="0"/>
            </a:br>
            <a:endParaRPr lang="en-US" dirty="0"/>
          </a:p>
        </p:txBody>
      </p:sp>
      <p:sp>
        <p:nvSpPr>
          <p:cNvPr id="3" name="Content Placeholder 2"/>
          <p:cNvSpPr>
            <a:spLocks noGrp="1"/>
          </p:cNvSpPr>
          <p:nvPr>
            <p:ph idx="1"/>
          </p:nvPr>
        </p:nvSpPr>
        <p:spPr>
          <a:xfrm>
            <a:off x="838201" y="1825625"/>
            <a:ext cx="8117792" cy="4351338"/>
          </a:xfrm>
        </p:spPr>
        <p:txBody>
          <a:bodyPr>
            <a:normAutofit/>
          </a:bodyPr>
          <a:lstStyle/>
          <a:p>
            <a:r>
              <a:rPr lang="en-US" b="1" dirty="0"/>
              <a:t>Embedding Layer:</a:t>
            </a:r>
          </a:p>
          <a:p>
            <a:pPr marL="285750" indent="-285750">
              <a:buFont typeface="Arial" panose="020B0604020202020204" pitchFamily="34" charset="0"/>
              <a:buChar char="•"/>
            </a:pPr>
            <a:r>
              <a:rPr lang="en-US" dirty="0" smtClean="0"/>
              <a:t>Converts </a:t>
            </a:r>
            <a:r>
              <a:rPr lang="en-US" dirty="0"/>
              <a:t>integer-encoded words into dense vectors.</a:t>
            </a:r>
          </a:p>
          <a:p>
            <a:pPr marL="285750" indent="-285750">
              <a:buFont typeface="Arial" panose="020B0604020202020204" pitchFamily="34" charset="0"/>
              <a:buChar char="•"/>
            </a:pPr>
            <a:r>
              <a:rPr lang="en-US" dirty="0"/>
              <a:t>Captures semantic meanings and reduces input dimensionality.</a:t>
            </a:r>
          </a:p>
          <a:p>
            <a:r>
              <a:rPr lang="en-US" b="1" dirty="0"/>
              <a:t>LSTM Layers</a:t>
            </a:r>
            <a:r>
              <a:rPr lang="en-US" b="1" dirty="0" smtClean="0"/>
              <a:t>:</a:t>
            </a:r>
            <a:endParaRPr lang="en-US" dirty="0"/>
          </a:p>
          <a:p>
            <a:pPr marL="285750" indent="-285750">
              <a:buFont typeface="Arial" panose="020B0604020202020204" pitchFamily="34" charset="0"/>
              <a:buChar char="•"/>
            </a:pPr>
            <a:r>
              <a:rPr lang="en-US" dirty="0"/>
              <a:t>Capture long-term dependencies in sequential data.</a:t>
            </a:r>
          </a:p>
          <a:p>
            <a:pPr marL="285750" indent="-285750">
              <a:buFont typeface="Arial" panose="020B0604020202020204" pitchFamily="34" charset="0"/>
              <a:buChar char="•"/>
            </a:pPr>
            <a:r>
              <a:rPr lang="en-US" dirty="0"/>
              <a:t>First LSTM layer returns sequences to be processed by the second LSTM layer.</a:t>
            </a:r>
          </a:p>
          <a:p>
            <a:endParaRPr lang="en-US" dirty="0"/>
          </a:p>
        </p:txBody>
      </p:sp>
    </p:spTree>
    <p:extLst>
      <p:ext uri="{BB962C8B-B14F-4D97-AF65-F5344CB8AC3E}">
        <p14:creationId xmlns:p14="http://schemas.microsoft.com/office/powerpoint/2010/main" val="119527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060" y="487110"/>
            <a:ext cx="10749367" cy="1208868"/>
          </a:xfrm>
        </p:spPr>
        <p:txBody>
          <a:bodyPr/>
          <a:lstStyle/>
          <a:p>
            <a:r>
              <a:rPr lang="en-US" b="1" dirty="0"/>
              <a:t>More Information About the Model</a:t>
            </a:r>
            <a:br>
              <a:rPr lang="en-US" b="1" dirty="0"/>
            </a:br>
            <a:endParaRPr lang="en-US" dirty="0"/>
          </a:p>
        </p:txBody>
      </p:sp>
      <p:sp>
        <p:nvSpPr>
          <p:cNvPr id="3" name="Content Placeholder 2"/>
          <p:cNvSpPr>
            <a:spLocks noGrp="1"/>
          </p:cNvSpPr>
          <p:nvPr>
            <p:ph idx="1"/>
          </p:nvPr>
        </p:nvSpPr>
        <p:spPr>
          <a:xfrm>
            <a:off x="838201" y="1825625"/>
            <a:ext cx="8519444" cy="4351338"/>
          </a:xfrm>
        </p:spPr>
        <p:txBody>
          <a:bodyPr>
            <a:normAutofit/>
          </a:bodyPr>
          <a:lstStyle/>
          <a:p>
            <a:r>
              <a:rPr lang="en-US" b="1" dirty="0"/>
              <a:t>Dropout Layer:</a:t>
            </a:r>
          </a:p>
          <a:p>
            <a:pPr marL="285750" indent="-285750">
              <a:buFont typeface="Arial" panose="020B0604020202020204" pitchFamily="34" charset="0"/>
              <a:buChar char="•"/>
            </a:pPr>
            <a:r>
              <a:rPr lang="en-US" dirty="0" smtClean="0"/>
              <a:t>Prevents </a:t>
            </a:r>
            <a:r>
              <a:rPr lang="en-US" dirty="0" err="1"/>
              <a:t>overfitting</a:t>
            </a:r>
            <a:r>
              <a:rPr lang="en-US" dirty="0"/>
              <a:t> by randomly setting a fraction of input units to zero during training</a:t>
            </a:r>
            <a:r>
              <a:rPr lang="en-US" dirty="0" smtClean="0"/>
              <a:t>.</a:t>
            </a:r>
          </a:p>
          <a:p>
            <a:endParaRPr lang="en-US" dirty="0"/>
          </a:p>
          <a:p>
            <a:r>
              <a:rPr lang="en-US" b="1" dirty="0"/>
              <a:t>Dense Output Layer with </a:t>
            </a:r>
            <a:r>
              <a:rPr lang="en-US" b="1" dirty="0" err="1"/>
              <a:t>Softmax</a:t>
            </a:r>
            <a:r>
              <a:rPr lang="en-US" b="1" dirty="0"/>
              <a:t> Activation:</a:t>
            </a:r>
          </a:p>
          <a:p>
            <a:pPr marL="285750" indent="-285750">
              <a:buFont typeface="Arial" panose="020B0604020202020204" pitchFamily="34" charset="0"/>
              <a:buChar char="•"/>
            </a:pPr>
            <a:r>
              <a:rPr lang="en-US" dirty="0" smtClean="0"/>
              <a:t>Provides </a:t>
            </a:r>
            <a:r>
              <a:rPr lang="en-US" dirty="0"/>
              <a:t>a probability distribution over the vocabulary.</a:t>
            </a:r>
          </a:p>
          <a:p>
            <a:pPr marL="285750" indent="-285750">
              <a:buFont typeface="Arial" panose="020B0604020202020204" pitchFamily="34" charset="0"/>
              <a:buChar char="•"/>
            </a:pPr>
            <a:r>
              <a:rPr lang="en-US" dirty="0"/>
              <a:t>Enables the model to predict the next word in a sequence.</a:t>
            </a:r>
          </a:p>
          <a:p>
            <a:endParaRPr lang="en-US" dirty="0"/>
          </a:p>
        </p:txBody>
      </p:sp>
    </p:spTree>
    <p:extLst>
      <p:ext uri="{BB962C8B-B14F-4D97-AF65-F5344CB8AC3E}">
        <p14:creationId xmlns:p14="http://schemas.microsoft.com/office/powerpoint/2010/main" val="24552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Learn?</a:t>
            </a:r>
            <a:endParaRPr lang="en-US" dirty="0"/>
          </a:p>
        </p:txBody>
      </p:sp>
      <p:sp>
        <p:nvSpPr>
          <p:cNvPr id="3" name="Content Placeholder 2"/>
          <p:cNvSpPr>
            <a:spLocks noGrp="1"/>
          </p:cNvSpPr>
          <p:nvPr>
            <p:ph idx="1"/>
          </p:nvPr>
        </p:nvSpPr>
        <p:spPr>
          <a:xfrm>
            <a:off x="838201" y="1825625"/>
            <a:ext cx="8305799" cy="4351338"/>
          </a:xfrm>
        </p:spPr>
        <p:txBody>
          <a:bodyPr/>
          <a:lstStyle/>
          <a:p>
            <a:r>
              <a:rPr lang="en-US" b="1" dirty="0" smtClean="0"/>
              <a:t>Importance </a:t>
            </a:r>
            <a:r>
              <a:rPr lang="en-US" b="1" dirty="0"/>
              <a:t>of Data Quality and Diversity:</a:t>
            </a:r>
            <a:endParaRPr lang="en-US" dirty="0"/>
          </a:p>
          <a:p>
            <a:pPr lvl="1"/>
            <a:r>
              <a:rPr lang="en-US" dirty="0"/>
              <a:t>Enhanced datasets with more representative samples can improve model performance.</a:t>
            </a:r>
          </a:p>
          <a:p>
            <a:r>
              <a:rPr lang="en-US" b="1" dirty="0"/>
              <a:t>Model Complexity and Architecture:</a:t>
            </a:r>
            <a:endParaRPr lang="en-US" dirty="0"/>
          </a:p>
          <a:p>
            <a:pPr lvl="1"/>
            <a:r>
              <a:rPr lang="en-US" dirty="0"/>
              <a:t>Exploring more advanced architectures and combining different types of layers can capture more intricate patterns in the data.</a:t>
            </a:r>
          </a:p>
          <a:p>
            <a:endParaRPr lang="en-US" dirty="0"/>
          </a:p>
        </p:txBody>
      </p:sp>
    </p:spTree>
    <p:extLst>
      <p:ext uri="{BB962C8B-B14F-4D97-AF65-F5344CB8AC3E}">
        <p14:creationId xmlns:p14="http://schemas.microsoft.com/office/powerpoint/2010/main" val="233212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Learn?</a:t>
            </a:r>
            <a:endParaRPr lang="en-US" dirty="0"/>
          </a:p>
        </p:txBody>
      </p:sp>
      <p:sp>
        <p:nvSpPr>
          <p:cNvPr id="3" name="Content Placeholder 2"/>
          <p:cNvSpPr>
            <a:spLocks noGrp="1"/>
          </p:cNvSpPr>
          <p:nvPr>
            <p:ph idx="1"/>
          </p:nvPr>
        </p:nvSpPr>
        <p:spPr>
          <a:xfrm>
            <a:off x="838201" y="1825625"/>
            <a:ext cx="8305799" cy="4351338"/>
          </a:xfrm>
        </p:spPr>
        <p:txBody>
          <a:bodyPr/>
          <a:lstStyle/>
          <a:p>
            <a:r>
              <a:rPr lang="en-US" b="1" dirty="0"/>
              <a:t>Training Strategies:</a:t>
            </a:r>
            <a:endParaRPr lang="en-US" dirty="0"/>
          </a:p>
          <a:p>
            <a:pPr lvl="1"/>
            <a:r>
              <a:rPr lang="en-US" dirty="0"/>
              <a:t>Employing more sophisticated training techniques and increasing the number of epochs can lead to better model convergence and higher accuracy.</a:t>
            </a:r>
          </a:p>
          <a:p>
            <a:r>
              <a:rPr lang="en-US" b="1" dirty="0"/>
              <a:t>Fine-Tuning Pre-Trained Models:</a:t>
            </a:r>
            <a:endParaRPr lang="en-US" dirty="0"/>
          </a:p>
          <a:p>
            <a:pPr lvl="1"/>
            <a:r>
              <a:rPr lang="en-US" dirty="0"/>
              <a:t>Leveraging pre-trained models can enhance learning efficiency and accuracy for specific tasks.</a:t>
            </a:r>
          </a:p>
        </p:txBody>
      </p:sp>
    </p:spTree>
    <p:extLst>
      <p:ext uri="{BB962C8B-B14F-4D97-AF65-F5344CB8AC3E}">
        <p14:creationId xmlns:p14="http://schemas.microsoft.com/office/powerpoint/2010/main" val="14441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(Milestone 2)</a:t>
            </a:r>
          </a:p>
        </p:txBody>
      </p:sp>
      <p:sp>
        <p:nvSpPr>
          <p:cNvPr id="3" name="Content Placeholder 2"/>
          <p:cNvSpPr>
            <a:spLocks noGrp="1"/>
          </p:cNvSpPr>
          <p:nvPr>
            <p:ph idx="1"/>
          </p:nvPr>
        </p:nvSpPr>
        <p:spPr>
          <a:xfrm>
            <a:off x="838200" y="1494884"/>
            <a:ext cx="9716311" cy="5032375"/>
          </a:xfrm>
        </p:spPr>
        <p:txBody>
          <a:bodyPr>
            <a:normAutofit fontScale="92500" lnSpcReduction="10000"/>
          </a:bodyPr>
          <a:lstStyle/>
          <a:p>
            <a:r>
              <a:rPr lang="en-US" b="1" dirty="0"/>
              <a:t>Data Loading and Preprocessing:</a:t>
            </a:r>
            <a:endParaRPr lang="en-US" dirty="0"/>
          </a:p>
          <a:p>
            <a:pPr lvl="1"/>
            <a:r>
              <a:rPr lang="en-US" dirty="0"/>
              <a:t>Filtered dataset to include songs of the most prolific artist.</a:t>
            </a:r>
          </a:p>
          <a:p>
            <a:pPr lvl="1"/>
            <a:r>
              <a:rPr lang="en-US" dirty="0"/>
              <a:t>Tokenization and padding.</a:t>
            </a:r>
          </a:p>
          <a:p>
            <a:r>
              <a:rPr lang="en-US" b="1" dirty="0"/>
              <a:t>Training Process:</a:t>
            </a:r>
            <a:endParaRPr lang="en-US" dirty="0"/>
          </a:p>
          <a:p>
            <a:pPr lvl="1"/>
            <a:r>
              <a:rPr lang="en-US" dirty="0"/>
              <a:t>Data splitting</a:t>
            </a:r>
          </a:p>
          <a:p>
            <a:pPr lvl="1"/>
            <a:r>
              <a:rPr lang="en-US" dirty="0"/>
              <a:t>Early stopping</a:t>
            </a:r>
          </a:p>
          <a:p>
            <a:pPr lvl="1"/>
            <a:r>
              <a:rPr lang="en-US" dirty="0"/>
              <a:t>Model checkpointing</a:t>
            </a:r>
          </a:p>
          <a:p>
            <a:pPr lvl="1"/>
            <a:r>
              <a:rPr lang="en-US" dirty="0"/>
              <a:t>Learning rate reduction.</a:t>
            </a:r>
          </a:p>
          <a:p>
            <a:pPr lvl="1"/>
            <a:r>
              <a:rPr lang="en-US" dirty="0"/>
              <a:t>Trained on 5 epochs</a:t>
            </a:r>
          </a:p>
          <a:p>
            <a:pPr lvl="1"/>
            <a:r>
              <a:rPr lang="en-US" dirty="0"/>
              <a:t>Batch Size: 128</a:t>
            </a:r>
          </a:p>
          <a:p>
            <a:pPr lvl="1"/>
            <a:endParaRPr lang="en-US" dirty="0"/>
          </a:p>
          <a:p>
            <a:endParaRPr lang="en-US" dirty="0"/>
          </a:p>
        </p:txBody>
      </p:sp>
    </p:spTree>
    <p:extLst>
      <p:ext uri="{BB962C8B-B14F-4D97-AF65-F5344CB8AC3E}">
        <p14:creationId xmlns:p14="http://schemas.microsoft.com/office/powerpoint/2010/main" val="273619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65" y="444137"/>
            <a:ext cx="10749367" cy="1208868"/>
          </a:xfrm>
        </p:spPr>
        <p:txBody>
          <a:bodyPr/>
          <a:lstStyle/>
          <a:p>
            <a:r>
              <a:rPr lang="en-US" b="1" dirty="0"/>
              <a:t>Model Architecture (Milestone 2)</a:t>
            </a:r>
            <a:br>
              <a:rPr lang="en-US" b="1" dirty="0"/>
            </a:br>
            <a:endParaRPr lang="en-US" dirty="0"/>
          </a:p>
        </p:txBody>
      </p:sp>
      <p:sp>
        <p:nvSpPr>
          <p:cNvPr id="3" name="Content Placeholder 2"/>
          <p:cNvSpPr>
            <a:spLocks noGrp="1"/>
          </p:cNvSpPr>
          <p:nvPr>
            <p:ph idx="1"/>
          </p:nvPr>
        </p:nvSpPr>
        <p:spPr>
          <a:xfrm>
            <a:off x="838201" y="1825625"/>
            <a:ext cx="8162108" cy="4351338"/>
          </a:xfrm>
        </p:spPr>
        <p:txBody>
          <a:bodyPr>
            <a:normAutofit/>
          </a:bodyPr>
          <a:lstStyle/>
          <a:p>
            <a:r>
              <a:rPr lang="en-US" sz="1400" b="1" dirty="0"/>
              <a:t>Embedding Layer:</a:t>
            </a:r>
            <a:endParaRPr lang="en-US" sz="1400" dirty="0"/>
          </a:p>
          <a:p>
            <a:pPr lvl="1"/>
            <a:r>
              <a:rPr lang="en-US" dirty="0"/>
              <a:t>Converts words into dense vectors.</a:t>
            </a:r>
          </a:p>
          <a:p>
            <a:r>
              <a:rPr lang="en-US" sz="1400" b="1" dirty="0"/>
              <a:t>Two LSTM Layers:</a:t>
            </a:r>
            <a:endParaRPr lang="en-US" sz="1400" dirty="0"/>
          </a:p>
          <a:p>
            <a:pPr lvl="1"/>
            <a:r>
              <a:rPr lang="en-US" dirty="0"/>
              <a:t>Captures long-term dependencies.</a:t>
            </a:r>
          </a:p>
          <a:p>
            <a:r>
              <a:rPr lang="en-US" sz="1400" b="1" dirty="0"/>
              <a:t>Dropout Layer:</a:t>
            </a:r>
            <a:endParaRPr lang="en-US" sz="1400" dirty="0"/>
          </a:p>
          <a:p>
            <a:pPr lvl="1"/>
            <a:r>
              <a:rPr lang="en-US" dirty="0"/>
              <a:t>Prevents </a:t>
            </a:r>
            <a:r>
              <a:rPr lang="en-US" dirty="0" err="1"/>
              <a:t>overfitting</a:t>
            </a:r>
            <a:r>
              <a:rPr lang="en-US" dirty="0"/>
              <a:t>.</a:t>
            </a:r>
          </a:p>
          <a:p>
            <a:r>
              <a:rPr lang="en-US" sz="1400" b="1" dirty="0"/>
              <a:t>Dense Layer:</a:t>
            </a:r>
            <a:endParaRPr lang="en-US" sz="1400" dirty="0"/>
          </a:p>
          <a:p>
            <a:pPr lvl="1"/>
            <a:r>
              <a:rPr lang="en-US" dirty="0" err="1"/>
              <a:t>Softmax</a:t>
            </a:r>
            <a:r>
              <a:rPr lang="en-US" dirty="0"/>
              <a:t> activation for next word prediction.</a:t>
            </a:r>
          </a:p>
          <a:p>
            <a:endParaRPr lang="en-US" sz="1400" dirty="0"/>
          </a:p>
        </p:txBody>
      </p:sp>
    </p:spTree>
    <p:extLst>
      <p:ext uri="{BB962C8B-B14F-4D97-AF65-F5344CB8AC3E}">
        <p14:creationId xmlns:p14="http://schemas.microsoft.com/office/powerpoint/2010/main" val="265219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54" y="470263"/>
            <a:ext cx="10749367" cy="1208868"/>
          </a:xfrm>
        </p:spPr>
        <p:txBody>
          <a:bodyPr/>
          <a:lstStyle/>
          <a:p>
            <a:r>
              <a:rPr lang="en-US" b="1" dirty="0"/>
              <a:t>Evaluation and Text Generation (Milestone 2)</a:t>
            </a:r>
            <a:br>
              <a:rPr lang="en-US" b="1" dirty="0"/>
            </a:br>
            <a:endParaRPr lang="en-US" dirty="0"/>
          </a:p>
        </p:txBody>
      </p:sp>
      <p:sp>
        <p:nvSpPr>
          <p:cNvPr id="3" name="Content Placeholder 2"/>
          <p:cNvSpPr>
            <a:spLocks noGrp="1"/>
          </p:cNvSpPr>
          <p:nvPr>
            <p:ph idx="1"/>
          </p:nvPr>
        </p:nvSpPr>
        <p:spPr>
          <a:xfrm>
            <a:off x="838201" y="1825625"/>
            <a:ext cx="3889442" cy="4351338"/>
          </a:xfrm>
        </p:spPr>
        <p:txBody>
          <a:bodyPr>
            <a:normAutofit/>
          </a:bodyPr>
          <a:lstStyle/>
          <a:p>
            <a:pPr marL="285750" indent="-285750">
              <a:buFontTx/>
              <a:buChar char="-"/>
            </a:pPr>
            <a:r>
              <a:rPr lang="en-US" sz="1800" b="1" dirty="0"/>
              <a:t>Evaluation:</a:t>
            </a:r>
          </a:p>
          <a:p>
            <a:pPr marL="971550" lvl="1" indent="-285750">
              <a:buFontTx/>
              <a:buChar char="-"/>
            </a:pPr>
            <a:r>
              <a:rPr lang="en-US" dirty="0"/>
              <a:t>Test loss: </a:t>
            </a:r>
            <a:r>
              <a:rPr lang="en-US" b="1" dirty="0"/>
              <a:t>5.2321</a:t>
            </a:r>
          </a:p>
          <a:p>
            <a:pPr marL="971550" lvl="1" indent="-285750">
              <a:buFontTx/>
              <a:buChar char="-"/>
            </a:pPr>
            <a:r>
              <a:rPr lang="en-US" dirty="0"/>
              <a:t>Test accuracy: </a:t>
            </a:r>
            <a:r>
              <a:rPr lang="en-US" b="1" dirty="0"/>
              <a:t>12.30%</a:t>
            </a:r>
          </a:p>
          <a:p>
            <a:pPr marL="285750" indent="-285750">
              <a:buFontTx/>
              <a:buChar char="-"/>
            </a:pPr>
            <a:endParaRPr lang="en-US" sz="1200" b="1" dirty="0"/>
          </a:p>
          <a:p>
            <a:r>
              <a:rPr lang="en-US" sz="1400" dirty="0"/>
              <a:t>          	</a:t>
            </a:r>
          </a:p>
          <a:p>
            <a:endParaRPr lang="en-US" sz="1400" dirty="0"/>
          </a:p>
        </p:txBody>
      </p:sp>
      <p:sp>
        <p:nvSpPr>
          <p:cNvPr id="5" name="Content Placeholder 2">
            <a:extLst>
              <a:ext uri="{FF2B5EF4-FFF2-40B4-BE49-F238E27FC236}">
                <a16:creationId xmlns:a16="http://schemas.microsoft.com/office/drawing/2014/main" xmlns="" id="{F17231B6-3DF5-F6E4-1EC0-FFEB50AF8436}"/>
              </a:ext>
            </a:extLst>
          </p:cNvPr>
          <p:cNvSpPr txBox="1">
            <a:spLocks/>
          </p:cNvSpPr>
          <p:nvPr/>
        </p:nvSpPr>
        <p:spPr>
          <a:xfrm>
            <a:off x="5408579" y="1825625"/>
            <a:ext cx="5667983" cy="4351338"/>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5600" b="1" dirty="0"/>
              <a:t>Text Generation:</a:t>
            </a:r>
          </a:p>
          <a:p>
            <a:pPr marL="971550" lvl="1" indent="-285750">
              <a:buFontTx/>
              <a:buChar char="-"/>
            </a:pPr>
            <a:r>
              <a:rPr lang="en-US" sz="5600" dirty="0"/>
              <a:t>Initialization: Seed text</a:t>
            </a:r>
          </a:p>
          <a:p>
            <a:pPr marL="971550" lvl="1" indent="-285750">
              <a:buFontTx/>
              <a:buChar char="-"/>
            </a:pPr>
            <a:r>
              <a:rPr lang="en-US" sz="5600" dirty="0"/>
              <a:t>Tokenization and Padding</a:t>
            </a:r>
          </a:p>
          <a:p>
            <a:pPr marL="971550" lvl="1" indent="-285750">
              <a:buFontTx/>
              <a:buChar char="-"/>
            </a:pPr>
            <a:r>
              <a:rPr lang="en-US" sz="5600" dirty="0"/>
              <a:t>Prediction</a:t>
            </a:r>
          </a:p>
          <a:p>
            <a:pPr marL="971550" lvl="1" indent="-285750">
              <a:buFontTx/>
              <a:buChar char="-"/>
            </a:pPr>
            <a:r>
              <a:rPr lang="en-US" sz="5600" dirty="0"/>
              <a:t>Selecting the next word according to probability</a:t>
            </a:r>
          </a:p>
          <a:p>
            <a:pPr marL="971550" lvl="1" indent="-285750">
              <a:buFontTx/>
              <a:buChar char="-"/>
            </a:pPr>
            <a:r>
              <a:rPr lang="en-US" sz="5600" dirty="0"/>
              <a:t>Handling Invalid Predictions</a:t>
            </a:r>
          </a:p>
          <a:p>
            <a:pPr marL="971550" lvl="1" indent="-285750">
              <a:buFontTx/>
              <a:buChar char="-"/>
            </a:pPr>
            <a:r>
              <a:rPr lang="en-US" sz="5600" dirty="0"/>
              <a:t>Final Output</a:t>
            </a:r>
          </a:p>
          <a:p>
            <a:r>
              <a:rPr lang="en-US" sz="1800" dirty="0"/>
              <a:t>         </a:t>
            </a:r>
          </a:p>
          <a:p>
            <a:pPr marL="285750" indent="-285750">
              <a:buFontTx/>
              <a:buChar char="-"/>
            </a:pPr>
            <a:endParaRPr lang="en-US" sz="1200" b="1" dirty="0"/>
          </a:p>
          <a:p>
            <a:r>
              <a:rPr lang="en-US" sz="1400" dirty="0"/>
              <a:t>          	</a:t>
            </a:r>
          </a:p>
          <a:p>
            <a:endParaRPr lang="en-US" sz="1400" dirty="0"/>
          </a:p>
        </p:txBody>
      </p:sp>
    </p:spTree>
    <p:extLst>
      <p:ext uri="{BB962C8B-B14F-4D97-AF65-F5344CB8AC3E}">
        <p14:creationId xmlns:p14="http://schemas.microsoft.com/office/powerpoint/2010/main" val="2295027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05" y="509452"/>
            <a:ext cx="10749367" cy="1208868"/>
          </a:xfrm>
        </p:spPr>
        <p:txBody>
          <a:bodyPr/>
          <a:lstStyle/>
          <a:p>
            <a:r>
              <a:rPr lang="en-US" b="1" dirty="0"/>
              <a:t>Methodology (Milestone 3)</a:t>
            </a:r>
            <a:br>
              <a:rPr lang="en-US" b="1" dirty="0"/>
            </a:br>
            <a:endParaRPr lang="en-US" dirty="0"/>
          </a:p>
        </p:txBody>
      </p:sp>
      <p:sp>
        <p:nvSpPr>
          <p:cNvPr id="3" name="Content Placeholder 2"/>
          <p:cNvSpPr>
            <a:spLocks noGrp="1"/>
          </p:cNvSpPr>
          <p:nvPr>
            <p:ph idx="1"/>
          </p:nvPr>
        </p:nvSpPr>
        <p:spPr>
          <a:xfrm>
            <a:off x="838201" y="1825625"/>
            <a:ext cx="8057605" cy="4351338"/>
          </a:xfrm>
        </p:spPr>
        <p:txBody>
          <a:bodyPr>
            <a:normAutofit/>
          </a:bodyPr>
          <a:lstStyle/>
          <a:p>
            <a:r>
              <a:rPr lang="en-US" sz="1400" b="1" dirty="0"/>
              <a:t>Loading Pre-trained Model:</a:t>
            </a:r>
            <a:endParaRPr lang="en-US" sz="1400" dirty="0"/>
          </a:p>
          <a:p>
            <a:pPr lvl="1"/>
            <a:r>
              <a:rPr lang="en-US" dirty="0"/>
              <a:t>Loaded model from Milestone 2.</a:t>
            </a:r>
          </a:p>
          <a:p>
            <a:r>
              <a:rPr lang="en-US" sz="1400" b="1" dirty="0"/>
              <a:t>Data Preprocessing:</a:t>
            </a:r>
            <a:endParaRPr lang="en-US" sz="1400" dirty="0"/>
          </a:p>
          <a:p>
            <a:pPr lvl="1"/>
            <a:r>
              <a:rPr lang="en-US" dirty="0"/>
              <a:t>Processed dataset in chunks.</a:t>
            </a:r>
          </a:p>
          <a:p>
            <a:pPr lvl="1"/>
            <a:r>
              <a:rPr lang="en-US" dirty="0"/>
              <a:t>Used data generator for efficient training.</a:t>
            </a:r>
          </a:p>
          <a:p>
            <a:r>
              <a:rPr lang="en-US" sz="1400" b="1" dirty="0"/>
              <a:t>Fine-Tuning:</a:t>
            </a:r>
            <a:endParaRPr lang="en-US" sz="1400" dirty="0"/>
          </a:p>
          <a:p>
            <a:pPr lvl="1"/>
            <a:r>
              <a:rPr lang="en-US" dirty="0"/>
              <a:t>Additional epochs, early stopping, and learning rate reduction.</a:t>
            </a:r>
          </a:p>
          <a:p>
            <a:endParaRPr lang="en-US" sz="1400" dirty="0"/>
          </a:p>
        </p:txBody>
      </p:sp>
    </p:spTree>
    <p:extLst>
      <p:ext uri="{BB962C8B-B14F-4D97-AF65-F5344CB8AC3E}">
        <p14:creationId xmlns:p14="http://schemas.microsoft.com/office/powerpoint/2010/main" val="37000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25624"/>
            <a:ext cx="10043160" cy="4447761"/>
          </a:xfrm>
        </p:spPr>
        <p:txBody>
          <a:bodyPr>
            <a:noAutofit/>
          </a:bodyPr>
          <a:lstStyle/>
          <a:p>
            <a:r>
              <a:rPr lang="en-US" b="1" dirty="0"/>
              <a:t>Overview:</a:t>
            </a:r>
            <a:endParaRPr lang="en-US" dirty="0"/>
          </a:p>
          <a:p>
            <a:pPr lvl="1"/>
            <a:r>
              <a:rPr lang="en-US" sz="1600" dirty="0"/>
              <a:t>The project explores innovative approaches to music generation and recommendation.</a:t>
            </a:r>
          </a:p>
          <a:p>
            <a:pPr lvl="1"/>
            <a:r>
              <a:rPr lang="en-US" sz="1600" dirty="0"/>
              <a:t>Focus on genre-based song lyrics generation using advanced machine learning techniques.</a:t>
            </a:r>
          </a:p>
          <a:p>
            <a:r>
              <a:rPr lang="en-US" b="1" dirty="0"/>
              <a:t>Significance:</a:t>
            </a:r>
            <a:endParaRPr lang="en-US" dirty="0"/>
          </a:p>
          <a:p>
            <a:pPr lvl="1"/>
            <a:r>
              <a:rPr lang="en-US" sz="1600" dirty="0"/>
              <a:t>Enhances music creation, empowers artists, and improves listener experiences.</a:t>
            </a:r>
          </a:p>
          <a:p>
            <a:r>
              <a:rPr lang="en-US" b="1" dirty="0"/>
              <a:t>Objective:</a:t>
            </a:r>
            <a:endParaRPr lang="en-US" dirty="0"/>
          </a:p>
          <a:p>
            <a:pPr lvl="1"/>
            <a:r>
              <a:rPr lang="en-US" sz="1600" dirty="0"/>
              <a:t>Generate song lyrics tailored to specific genres using NLP algorithms and large-scale datasets.</a:t>
            </a:r>
          </a:p>
        </p:txBody>
      </p:sp>
    </p:spTree>
    <p:extLst>
      <p:ext uri="{BB962C8B-B14F-4D97-AF65-F5344CB8AC3E}">
        <p14:creationId xmlns:p14="http://schemas.microsoft.com/office/powerpoint/2010/main" val="2090733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428" y="444137"/>
            <a:ext cx="10749367" cy="1208868"/>
          </a:xfrm>
        </p:spPr>
        <p:txBody>
          <a:bodyPr/>
          <a:lstStyle/>
          <a:p>
            <a:r>
              <a:rPr lang="en-US" b="1" dirty="0"/>
              <a:t>Evaluation (Milestone 3)</a:t>
            </a:r>
            <a:br>
              <a:rPr lang="en-US" b="1" dirty="0"/>
            </a:br>
            <a:endParaRPr lang="en-US" dirty="0"/>
          </a:p>
        </p:txBody>
      </p:sp>
      <p:sp>
        <p:nvSpPr>
          <p:cNvPr id="3" name="Content Placeholder 2"/>
          <p:cNvSpPr>
            <a:spLocks noGrp="1"/>
          </p:cNvSpPr>
          <p:nvPr>
            <p:ph idx="1"/>
          </p:nvPr>
        </p:nvSpPr>
        <p:spPr/>
        <p:txBody>
          <a:bodyPr/>
          <a:lstStyle/>
          <a:p>
            <a:r>
              <a:rPr lang="en-US" b="1" dirty="0"/>
              <a:t>Evaluation Metrics:</a:t>
            </a:r>
            <a:endParaRPr lang="en-US" dirty="0"/>
          </a:p>
          <a:p>
            <a:pPr lvl="1"/>
            <a:r>
              <a:rPr lang="en-US" dirty="0"/>
              <a:t>Test loss: 11.0293</a:t>
            </a:r>
          </a:p>
          <a:p>
            <a:pPr lvl="1"/>
            <a:r>
              <a:rPr lang="en-US" dirty="0"/>
              <a:t>Test accuracy: 2.97%</a:t>
            </a:r>
          </a:p>
          <a:p>
            <a:endParaRPr lang="en-US" dirty="0"/>
          </a:p>
        </p:txBody>
      </p:sp>
    </p:spTree>
    <p:extLst>
      <p:ext uri="{BB962C8B-B14F-4D97-AF65-F5344CB8AC3E}">
        <p14:creationId xmlns:p14="http://schemas.microsoft.com/office/powerpoint/2010/main" val="112267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and Conclusions</a:t>
            </a:r>
          </a:p>
        </p:txBody>
      </p:sp>
      <p:sp>
        <p:nvSpPr>
          <p:cNvPr id="3" name="Content Placeholder 2"/>
          <p:cNvSpPr>
            <a:spLocks noGrp="1"/>
          </p:cNvSpPr>
          <p:nvPr>
            <p:ph idx="1"/>
          </p:nvPr>
        </p:nvSpPr>
        <p:spPr>
          <a:xfrm>
            <a:off x="838201" y="1825625"/>
            <a:ext cx="6424748" cy="4351338"/>
          </a:xfrm>
        </p:spPr>
        <p:txBody>
          <a:bodyPr>
            <a:normAutofit/>
          </a:bodyPr>
          <a:lstStyle/>
          <a:p>
            <a:r>
              <a:rPr lang="en-US" sz="1400" b="1" dirty="0"/>
              <a:t>Findings:</a:t>
            </a:r>
            <a:endParaRPr lang="en-US" sz="1400" dirty="0"/>
          </a:p>
          <a:p>
            <a:pPr lvl="1"/>
            <a:r>
              <a:rPr lang="en-US" dirty="0"/>
              <a:t>Effective model architecture with bidirectional LSTM layers.</a:t>
            </a:r>
          </a:p>
          <a:p>
            <a:pPr lvl="1"/>
            <a:r>
              <a:rPr lang="en-US" dirty="0"/>
              <a:t>Fine-tuning improved performance.</a:t>
            </a:r>
          </a:p>
          <a:p>
            <a:pPr lvl="1"/>
            <a:r>
              <a:rPr lang="en-US" dirty="0"/>
              <a:t>Efficient handling of large datasets.</a:t>
            </a:r>
          </a:p>
          <a:p>
            <a:r>
              <a:rPr lang="en-US" sz="1400" b="1" dirty="0"/>
              <a:t>Conclusions:</a:t>
            </a:r>
            <a:endParaRPr lang="en-US" sz="1400" dirty="0"/>
          </a:p>
          <a:p>
            <a:pPr lvl="1"/>
            <a:r>
              <a:rPr lang="en-US" dirty="0"/>
              <a:t>Neural networks are promising for creative text generation.</a:t>
            </a:r>
          </a:p>
          <a:p>
            <a:pPr lvl="1"/>
            <a:r>
              <a:rPr lang="en-US" dirty="0"/>
              <a:t>Future work: explore advanced architectures, optimize </a:t>
            </a:r>
            <a:r>
              <a:rPr lang="en-US" dirty="0" err="1"/>
              <a:t>hyperparameters</a:t>
            </a:r>
            <a:r>
              <a:rPr lang="en-US" dirty="0"/>
              <a:t>, and incorporate more context.</a:t>
            </a:r>
          </a:p>
          <a:p>
            <a:endParaRPr lang="en-US" sz="1400" dirty="0"/>
          </a:p>
        </p:txBody>
      </p:sp>
    </p:spTree>
    <p:extLst>
      <p:ext uri="{BB962C8B-B14F-4D97-AF65-F5344CB8AC3E}">
        <p14:creationId xmlns:p14="http://schemas.microsoft.com/office/powerpoint/2010/main" val="416759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p>
        </p:txBody>
      </p:sp>
      <p:sp>
        <p:nvSpPr>
          <p:cNvPr id="3" name="Content Placeholder 2"/>
          <p:cNvSpPr>
            <a:spLocks noGrp="1"/>
          </p:cNvSpPr>
          <p:nvPr>
            <p:ph idx="1"/>
          </p:nvPr>
        </p:nvSpPr>
        <p:spPr>
          <a:xfrm>
            <a:off x="838199" y="1572706"/>
            <a:ext cx="12133217" cy="4433752"/>
          </a:xfrm>
        </p:spPr>
        <p:txBody>
          <a:bodyPr>
            <a:noAutofit/>
          </a:bodyPr>
          <a:lstStyle/>
          <a:p>
            <a:r>
              <a:rPr lang="en-US" b="1" dirty="0"/>
              <a:t>Content:</a:t>
            </a:r>
            <a:endParaRPr lang="en-US" dirty="0"/>
          </a:p>
          <a:p>
            <a:r>
              <a:rPr lang="en-US" dirty="0"/>
              <a:t>Neural network-driven language models have shown potential in generating original content.</a:t>
            </a:r>
          </a:p>
          <a:p>
            <a:r>
              <a:rPr lang="en-US" dirty="0"/>
              <a:t>Challenges in lyric generation include line breaks, stylistic elements, and lyrical structures.</a:t>
            </a:r>
          </a:p>
          <a:p>
            <a:r>
              <a:rPr lang="en-US" dirty="0"/>
              <a:t>Different music genres exhibit unique lyrical styles.</a:t>
            </a:r>
          </a:p>
          <a:p>
            <a:r>
              <a:rPr lang="en-US" b="1" dirty="0"/>
              <a:t>Previous works:</a:t>
            </a:r>
            <a:endParaRPr lang="en-US" dirty="0"/>
          </a:p>
          <a:p>
            <a:pPr lvl="1"/>
            <a:r>
              <a:rPr lang="en-US" sz="1600" dirty="0"/>
              <a:t>Potash et al. (2015): "</a:t>
            </a:r>
            <a:r>
              <a:rPr lang="en-US" sz="1600" dirty="0" err="1"/>
              <a:t>GhostWriter</a:t>
            </a:r>
            <a:r>
              <a:rPr lang="en-US" sz="1600" dirty="0"/>
              <a:t>" for rap lyrics.</a:t>
            </a:r>
          </a:p>
          <a:p>
            <a:pPr lvl="1"/>
            <a:r>
              <a:rPr lang="en-US" sz="1600" dirty="0" err="1"/>
              <a:t>iComposer</a:t>
            </a:r>
            <a:r>
              <a:rPr lang="en-US" sz="1600" dirty="0"/>
              <a:t>: LSTM-based model for Chinese popular music.</a:t>
            </a:r>
          </a:p>
          <a:p>
            <a:pPr lvl="1"/>
            <a:r>
              <a:rPr lang="en-US" sz="1600" dirty="0"/>
              <a:t>Gill et al. (2020): LSTM for genre-specific lyrics.</a:t>
            </a:r>
          </a:p>
          <a:p>
            <a:pPr lvl="1"/>
            <a:r>
              <a:rPr lang="en-US" sz="1600" dirty="0"/>
              <a:t>Various approaches to lyrics classification and generation.</a:t>
            </a:r>
          </a:p>
        </p:txBody>
      </p:sp>
    </p:spTree>
    <p:extLst>
      <p:ext uri="{BB962C8B-B14F-4D97-AF65-F5344CB8AC3E}">
        <p14:creationId xmlns:p14="http://schemas.microsoft.com/office/powerpoint/2010/main" val="132867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838201" y="1825625"/>
            <a:ext cx="7273833" cy="4351338"/>
          </a:xfrm>
        </p:spPr>
        <p:txBody>
          <a:bodyPr>
            <a:normAutofit/>
          </a:bodyPr>
          <a:lstStyle/>
          <a:p>
            <a:pPr lvl="0" eaLnBrk="0" fontAlgn="base" hangingPunct="0">
              <a:lnSpc>
                <a:spcPct val="200000"/>
              </a:lnSpc>
              <a:spcBef>
                <a:spcPct val="0"/>
              </a:spcBef>
              <a:spcAft>
                <a:spcPct val="0"/>
              </a:spcAft>
            </a:pPr>
            <a:endParaRPr lang="en-US" sz="1400" dirty="0">
              <a:latin typeface="Segoe UI (Body)"/>
            </a:endParaRPr>
          </a:p>
          <a:p>
            <a:pPr lvl="0" eaLnBrk="0" fontAlgn="base" hangingPunct="0">
              <a:lnSpc>
                <a:spcPct val="200000"/>
              </a:lnSpc>
              <a:spcBef>
                <a:spcPct val="0"/>
              </a:spcBef>
              <a:spcAft>
                <a:spcPct val="0"/>
              </a:spcAft>
              <a:buFontTx/>
              <a:buChar char="•"/>
            </a:pPr>
            <a:r>
              <a:rPr lang="en-US" dirty="0">
                <a:latin typeface="Segoe UI (Body)"/>
              </a:rPr>
              <a:t>   Loaded CSV dataset using Pandas.</a:t>
            </a:r>
          </a:p>
          <a:p>
            <a:pPr lvl="0" eaLnBrk="0" fontAlgn="base" hangingPunct="0">
              <a:lnSpc>
                <a:spcPct val="200000"/>
              </a:lnSpc>
              <a:spcBef>
                <a:spcPct val="0"/>
              </a:spcBef>
              <a:spcAft>
                <a:spcPct val="0"/>
              </a:spcAft>
              <a:buFontTx/>
              <a:buChar char="•"/>
            </a:pPr>
            <a:r>
              <a:rPr lang="en-US" dirty="0">
                <a:latin typeface="Segoe UI (Body)"/>
              </a:rPr>
              <a:t>   Tokenized and cleaned text data using NLTK.</a:t>
            </a:r>
          </a:p>
          <a:p>
            <a:pPr lvl="0" eaLnBrk="0" fontAlgn="base" hangingPunct="0">
              <a:lnSpc>
                <a:spcPct val="200000"/>
              </a:lnSpc>
              <a:spcBef>
                <a:spcPct val="0"/>
              </a:spcBef>
              <a:spcAft>
                <a:spcPct val="0"/>
              </a:spcAft>
              <a:buFontTx/>
              <a:buChar char="•"/>
            </a:pPr>
            <a:r>
              <a:rPr lang="en-US" dirty="0">
                <a:latin typeface="Segoe UI (Body)"/>
              </a:rPr>
              <a:t>   Analyzed dataset for frequent words, artist distribution, and lyrics length.</a:t>
            </a:r>
          </a:p>
          <a:p>
            <a:pPr lvl="0" eaLnBrk="0" fontAlgn="base" hangingPunct="0">
              <a:lnSpc>
                <a:spcPct val="200000"/>
              </a:lnSpc>
              <a:spcBef>
                <a:spcPct val="0"/>
              </a:spcBef>
              <a:spcAft>
                <a:spcPct val="0"/>
              </a:spcAft>
              <a:buFontTx/>
              <a:buChar char="•"/>
            </a:pPr>
            <a:r>
              <a:rPr lang="en-US" dirty="0">
                <a:latin typeface="Segoe UI (Body)"/>
              </a:rPr>
              <a:t>   Observed the most common words, artists, and song titles.</a:t>
            </a:r>
            <a:r>
              <a:rPr lang="en-US" sz="1400" dirty="0">
                <a:latin typeface="Segoe UI (Body)"/>
              </a:rPr>
              <a:t/>
            </a:r>
            <a:br>
              <a:rPr lang="en-US" sz="1400" dirty="0">
                <a:latin typeface="Segoe UI (Body)"/>
              </a:rPr>
            </a:br>
            <a:endParaRPr lang="en-US" sz="1400" dirty="0">
              <a:latin typeface="Segoe UI (Body)"/>
            </a:endParaRPr>
          </a:p>
          <a:p>
            <a:pPr>
              <a:lnSpc>
                <a:spcPct val="200000"/>
              </a:lnSpc>
            </a:pPr>
            <a:endParaRPr lang="en-US" sz="1400" dirty="0">
              <a:latin typeface="Segoe UI (Body)"/>
            </a:endParaRPr>
          </a:p>
        </p:txBody>
      </p:sp>
    </p:spTree>
    <p:extLst>
      <p:ext uri="{BB962C8B-B14F-4D97-AF65-F5344CB8AC3E}">
        <p14:creationId xmlns:p14="http://schemas.microsoft.com/office/powerpoint/2010/main" val="15315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309" y="391886"/>
            <a:ext cx="10749367" cy="1208868"/>
          </a:xfrm>
        </p:spPr>
        <p:txBody>
          <a:bodyPr/>
          <a:lstStyle/>
          <a:p>
            <a:r>
              <a:rPr lang="en-US" b="1" dirty="0"/>
              <a:t>Data Analysis</a:t>
            </a:r>
            <a:br>
              <a:rPr lang="en-US" b="1" dirty="0"/>
            </a:br>
            <a:endParaRPr lang="en-US" dirty="0"/>
          </a:p>
        </p:txBody>
      </p:sp>
      <p:sp>
        <p:nvSpPr>
          <p:cNvPr id="3" name="Content Placeholder 2"/>
          <p:cNvSpPr>
            <a:spLocks noGrp="1"/>
          </p:cNvSpPr>
          <p:nvPr>
            <p:ph idx="1"/>
          </p:nvPr>
        </p:nvSpPr>
        <p:spPr>
          <a:xfrm>
            <a:off x="838200" y="1459865"/>
            <a:ext cx="10800805" cy="4351338"/>
          </a:xfrm>
        </p:spPr>
        <p:txBody>
          <a:bodyPr>
            <a:noAutofit/>
          </a:bodyPr>
          <a:lstStyle/>
          <a:p>
            <a:r>
              <a:rPr lang="en-US" sz="1400" b="1" dirty="0"/>
              <a:t>Frequent Words:</a:t>
            </a:r>
            <a:endParaRPr lang="en-US" sz="1400" dirty="0"/>
          </a:p>
          <a:p>
            <a:pPr lvl="1"/>
            <a:r>
              <a:rPr lang="en-US" dirty="0"/>
              <a:t>"John" in artist names.</a:t>
            </a:r>
          </a:p>
          <a:p>
            <a:pPr lvl="1"/>
            <a:r>
              <a:rPr lang="en-US" dirty="0"/>
              <a:t>"The" in song titles.</a:t>
            </a:r>
          </a:p>
          <a:p>
            <a:pPr lvl="1"/>
            <a:r>
              <a:rPr lang="en-US" dirty="0"/>
              <a:t>"the" in lyrics text.</a:t>
            </a:r>
          </a:p>
          <a:p>
            <a:r>
              <a:rPr lang="en-US" sz="1400" b="1" dirty="0"/>
              <a:t>Distribution of Lyrics Length:</a:t>
            </a:r>
            <a:endParaRPr lang="en-US" sz="1400" dirty="0"/>
          </a:p>
          <a:p>
            <a:pPr lvl="1"/>
            <a:r>
              <a:rPr lang="en-US" dirty="0"/>
              <a:t>Most lyrics fall within 50 to 150 words.</a:t>
            </a:r>
          </a:p>
          <a:p>
            <a:r>
              <a:rPr lang="en-US" sz="1400" b="1" dirty="0"/>
              <a:t>Top Artists:</a:t>
            </a:r>
            <a:endParaRPr lang="en-US" sz="1400" dirty="0"/>
          </a:p>
          <a:p>
            <a:pPr lvl="1"/>
            <a:r>
              <a:rPr lang="en-US" dirty="0"/>
              <a:t>Donna Summer, Gordon Lightfoot, Bob Dylan.</a:t>
            </a:r>
          </a:p>
          <a:p>
            <a:r>
              <a:rPr lang="en-US" sz="1400" b="1" dirty="0"/>
              <a:t>TF-IDF Analysis:</a:t>
            </a:r>
            <a:endParaRPr lang="en-US" sz="1400" dirty="0"/>
          </a:p>
          <a:p>
            <a:pPr lvl="1"/>
            <a:r>
              <a:rPr lang="en-US" dirty="0"/>
              <a:t>Significant words: "love", "don", "know", "</a:t>
            </a:r>
            <a:r>
              <a:rPr lang="en-US" dirty="0" err="1"/>
              <a:t>ll</a:t>
            </a:r>
            <a:r>
              <a:rPr lang="en-US" dirty="0"/>
              <a:t>".</a:t>
            </a:r>
          </a:p>
          <a:p>
            <a:endParaRPr lang="en-US" sz="1400" dirty="0"/>
          </a:p>
        </p:txBody>
      </p:sp>
    </p:spTree>
    <p:extLst>
      <p:ext uri="{BB962C8B-B14F-4D97-AF65-F5344CB8AC3E}">
        <p14:creationId xmlns:p14="http://schemas.microsoft.com/office/powerpoint/2010/main" val="390055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80" y="457200"/>
            <a:ext cx="10749367" cy="1208868"/>
          </a:xfrm>
        </p:spPr>
        <p:txBody>
          <a:bodyPr/>
          <a:lstStyle/>
          <a:p>
            <a:r>
              <a:rPr lang="en-US" b="1" dirty="0"/>
              <a:t>Dataset Limitations</a:t>
            </a:r>
            <a:br>
              <a:rPr lang="en-US" b="1" dirty="0"/>
            </a:br>
            <a:endParaRPr lang="en-US" dirty="0"/>
          </a:p>
        </p:txBody>
      </p:sp>
      <p:sp>
        <p:nvSpPr>
          <p:cNvPr id="3" name="Content Placeholder 2"/>
          <p:cNvSpPr>
            <a:spLocks noGrp="1"/>
          </p:cNvSpPr>
          <p:nvPr>
            <p:ph idx="1"/>
          </p:nvPr>
        </p:nvSpPr>
        <p:spPr>
          <a:xfrm>
            <a:off x="929641" y="2113008"/>
            <a:ext cx="7143205" cy="4351338"/>
          </a:xfrm>
        </p:spPr>
        <p:txBody>
          <a:bodyPr>
            <a:normAutofit/>
          </a:bodyPr>
          <a:lstStyle/>
          <a:p>
            <a:pPr marL="171450" indent="-171450">
              <a:buFont typeface="Arial" panose="020B0604020202020204" pitchFamily="34" charset="0"/>
              <a:buChar char="•"/>
            </a:pPr>
            <a:r>
              <a:rPr lang="en-US" sz="1800" dirty="0"/>
              <a:t>Absence of null values or duplicates ensures data integrity.</a:t>
            </a:r>
          </a:p>
          <a:p>
            <a:pPr marL="171450" indent="-171450">
              <a:buFont typeface="Arial" panose="020B0604020202020204" pitchFamily="34" charset="0"/>
              <a:buChar char="•"/>
            </a:pPr>
            <a:r>
              <a:rPr lang="en-US" sz="1800" dirty="0"/>
              <a:t>Large dataset size poses computational challenges.</a:t>
            </a:r>
          </a:p>
          <a:p>
            <a:pPr marL="171450" indent="-171450">
              <a:buFont typeface="Arial" panose="020B0604020202020204" pitchFamily="34" charset="0"/>
              <a:buChar char="•"/>
            </a:pPr>
            <a:r>
              <a:rPr lang="en-US" sz="1800" dirty="0"/>
              <a:t>Identical song names attributed to different artists introduce ambiguity.</a:t>
            </a:r>
          </a:p>
          <a:p>
            <a:endParaRPr lang="en-US" sz="1400" dirty="0"/>
          </a:p>
        </p:txBody>
      </p:sp>
    </p:spTree>
    <p:extLst>
      <p:ext uri="{BB962C8B-B14F-4D97-AF65-F5344CB8AC3E}">
        <p14:creationId xmlns:p14="http://schemas.microsoft.com/office/powerpoint/2010/main" val="153836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Details</a:t>
            </a:r>
            <a:endParaRPr lang="en-US" dirty="0"/>
          </a:p>
        </p:txBody>
      </p:sp>
      <p:sp>
        <p:nvSpPr>
          <p:cNvPr id="3" name="Content Placeholder 2"/>
          <p:cNvSpPr>
            <a:spLocks noGrp="1"/>
          </p:cNvSpPr>
          <p:nvPr>
            <p:ph idx="1"/>
          </p:nvPr>
        </p:nvSpPr>
        <p:spPr>
          <a:xfrm>
            <a:off x="838201" y="1717705"/>
            <a:ext cx="4656745" cy="4459258"/>
          </a:xfrm>
        </p:spPr>
        <p:txBody>
          <a:bodyPr>
            <a:normAutofit/>
          </a:bodyPr>
          <a:lstStyle/>
          <a:p>
            <a:r>
              <a:rPr lang="en-US" b="1" dirty="0"/>
              <a:t>How many layers are used in the model?</a:t>
            </a:r>
            <a:endParaRPr lang="en-US" dirty="0"/>
          </a:p>
          <a:p>
            <a:r>
              <a:rPr lang="en-US" dirty="0"/>
              <a:t>The model consists of the following layers:</a:t>
            </a:r>
          </a:p>
          <a:p>
            <a:pPr lvl="1"/>
            <a:r>
              <a:rPr lang="en-US" dirty="0"/>
              <a:t>1 Embedding Layer</a:t>
            </a:r>
          </a:p>
          <a:p>
            <a:pPr lvl="1"/>
            <a:r>
              <a:rPr lang="en-US" dirty="0"/>
              <a:t>2 LSTM Layers</a:t>
            </a:r>
          </a:p>
          <a:p>
            <a:pPr lvl="1"/>
            <a:r>
              <a:rPr lang="en-US" dirty="0"/>
              <a:t>1 Dropout Layer</a:t>
            </a:r>
          </a:p>
          <a:p>
            <a:pPr lvl="1"/>
            <a:r>
              <a:rPr lang="en-US" dirty="0"/>
              <a:t>1 Dense Output Layer</a:t>
            </a:r>
          </a:p>
          <a:p>
            <a:endParaRPr lang="en-US" dirty="0"/>
          </a:p>
        </p:txBody>
      </p:sp>
    </p:spTree>
    <p:extLst>
      <p:ext uri="{BB962C8B-B14F-4D97-AF65-F5344CB8AC3E}">
        <p14:creationId xmlns:p14="http://schemas.microsoft.com/office/powerpoint/2010/main" val="46670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Details</a:t>
            </a:r>
          </a:p>
        </p:txBody>
      </p:sp>
      <p:sp>
        <p:nvSpPr>
          <p:cNvPr id="3" name="Content Placeholder 2"/>
          <p:cNvSpPr>
            <a:spLocks noGrp="1"/>
          </p:cNvSpPr>
          <p:nvPr>
            <p:ph idx="1"/>
          </p:nvPr>
        </p:nvSpPr>
        <p:spPr>
          <a:xfrm>
            <a:off x="838201" y="1825625"/>
            <a:ext cx="8357074" cy="4351338"/>
          </a:xfrm>
        </p:spPr>
        <p:txBody>
          <a:bodyPr>
            <a:normAutofit fontScale="77500" lnSpcReduction="20000"/>
          </a:bodyPr>
          <a:lstStyle/>
          <a:p>
            <a:r>
              <a:rPr lang="en-US" b="1" dirty="0"/>
              <a:t>Why this optimizer?</a:t>
            </a:r>
            <a:endParaRPr lang="en-US" dirty="0"/>
          </a:p>
          <a:p>
            <a:r>
              <a:rPr lang="en-US" b="1" dirty="0"/>
              <a:t>Adam Optimizer:</a:t>
            </a:r>
            <a:endParaRPr lang="en-US" dirty="0"/>
          </a:p>
          <a:p>
            <a:r>
              <a:rPr lang="en-US" b="1" dirty="0"/>
              <a:t>Combines the advantages of </a:t>
            </a:r>
            <a:r>
              <a:rPr lang="en-US" b="1" dirty="0" err="1"/>
              <a:t>AdaGrad</a:t>
            </a:r>
            <a:r>
              <a:rPr lang="en-US" b="1" dirty="0"/>
              <a:t> and </a:t>
            </a:r>
            <a:r>
              <a:rPr lang="en-US" b="1" dirty="0" err="1"/>
              <a:t>RMSProp</a:t>
            </a:r>
            <a:r>
              <a:rPr lang="en-US" b="1" dirty="0"/>
              <a:t>:</a:t>
            </a:r>
            <a:endParaRPr lang="en-US" dirty="0"/>
          </a:p>
          <a:p>
            <a:pPr lvl="1"/>
            <a:r>
              <a:rPr lang="en-US" b="1" dirty="0" err="1"/>
              <a:t>AdaGrad</a:t>
            </a:r>
            <a:r>
              <a:rPr lang="en-US" b="1" dirty="0"/>
              <a:t>:</a:t>
            </a:r>
            <a:r>
              <a:rPr lang="en-US" dirty="0"/>
              <a:t> Adapts the learning rate for each parameter by performing smaller updates (i.e., lower learning rates) for parameters associated with frequently occurring features and larger updates (i.e., higher learning rates) for parameters associated with infrequent features. However, </a:t>
            </a:r>
            <a:r>
              <a:rPr lang="en-US" dirty="0" err="1"/>
              <a:t>AdaGrad's</a:t>
            </a:r>
            <a:r>
              <a:rPr lang="en-US" dirty="0"/>
              <a:t> learning rate adjustment can become very small over time, which can make training stop prematurely.</a:t>
            </a:r>
          </a:p>
          <a:p>
            <a:pPr lvl="1"/>
            <a:r>
              <a:rPr lang="en-US" b="1" dirty="0" err="1"/>
              <a:t>RMSProp</a:t>
            </a:r>
            <a:r>
              <a:rPr lang="en-US" b="1" dirty="0"/>
              <a:t>:</a:t>
            </a:r>
            <a:r>
              <a:rPr lang="en-US" dirty="0"/>
              <a:t> Also adapts the learning rate for each parameter but addresses </a:t>
            </a:r>
            <a:r>
              <a:rPr lang="en-US" dirty="0" err="1"/>
              <a:t>AdaGrad's</a:t>
            </a:r>
            <a:r>
              <a:rPr lang="en-US" dirty="0"/>
              <a:t> diminishing learning rate issue by using a moving average of squared gradients to normalize the gradient. This helps maintain a more consistent learning rate.</a:t>
            </a:r>
          </a:p>
          <a:p>
            <a:pPr lvl="1"/>
            <a:r>
              <a:rPr lang="en-US" b="1" dirty="0"/>
              <a:t>Adam:</a:t>
            </a:r>
            <a:r>
              <a:rPr lang="en-US" dirty="0"/>
              <a:t> Integrates the advantages of both </a:t>
            </a:r>
            <a:r>
              <a:rPr lang="en-US" dirty="0" err="1"/>
              <a:t>AdaGrad</a:t>
            </a:r>
            <a:r>
              <a:rPr lang="en-US" dirty="0"/>
              <a:t> and </a:t>
            </a:r>
            <a:r>
              <a:rPr lang="en-US" dirty="0" err="1"/>
              <a:t>RMSProp</a:t>
            </a:r>
            <a:r>
              <a:rPr lang="en-US" dirty="0"/>
              <a:t> by using estimations of first and second moments of the gradients to adapt the learning rate for each parameter. This makes Adam both adaptive and efficient.</a:t>
            </a:r>
          </a:p>
          <a:p>
            <a:endParaRPr lang="en-US" dirty="0"/>
          </a:p>
        </p:txBody>
      </p:sp>
    </p:spTree>
    <p:extLst>
      <p:ext uri="{BB962C8B-B14F-4D97-AF65-F5344CB8AC3E}">
        <p14:creationId xmlns:p14="http://schemas.microsoft.com/office/powerpoint/2010/main" val="190862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Details</a:t>
            </a:r>
          </a:p>
        </p:txBody>
      </p:sp>
      <p:sp>
        <p:nvSpPr>
          <p:cNvPr id="3" name="Content Placeholder 2"/>
          <p:cNvSpPr>
            <a:spLocks noGrp="1"/>
          </p:cNvSpPr>
          <p:nvPr>
            <p:ph idx="1"/>
          </p:nvPr>
        </p:nvSpPr>
        <p:spPr>
          <a:xfrm>
            <a:off x="838201" y="1825625"/>
            <a:ext cx="7801597" cy="4351338"/>
          </a:xfrm>
        </p:spPr>
        <p:txBody>
          <a:bodyPr>
            <a:normAutofit fontScale="77500" lnSpcReduction="20000"/>
          </a:bodyPr>
          <a:lstStyle/>
          <a:p>
            <a:r>
              <a:rPr lang="en-US" b="1" dirty="0" smtClean="0"/>
              <a:t>Efficient </a:t>
            </a:r>
            <a:r>
              <a:rPr lang="en-US" b="1" dirty="0"/>
              <a:t>in terms of computation:</a:t>
            </a:r>
            <a:endParaRPr lang="en-US" dirty="0"/>
          </a:p>
          <a:p>
            <a:pPr lvl="1"/>
            <a:r>
              <a:rPr lang="en-US" dirty="0"/>
              <a:t>Adam requires only first-order gradients with little memory requirement.</a:t>
            </a:r>
          </a:p>
          <a:p>
            <a:pPr lvl="1"/>
            <a:r>
              <a:rPr lang="en-US" dirty="0"/>
              <a:t>The computation cost per parameter is the same as SGD with momentum, and it benefits from the advantages of both </a:t>
            </a:r>
            <a:r>
              <a:rPr lang="en-US" dirty="0" err="1"/>
              <a:t>AdaGrad's</a:t>
            </a:r>
            <a:r>
              <a:rPr lang="en-US" dirty="0"/>
              <a:t> and </a:t>
            </a:r>
            <a:r>
              <a:rPr lang="en-US" dirty="0" err="1"/>
              <a:t>RMSProp's</a:t>
            </a:r>
            <a:r>
              <a:rPr lang="en-US" dirty="0"/>
              <a:t> adaptive learning rate approaches.</a:t>
            </a:r>
          </a:p>
          <a:p>
            <a:r>
              <a:rPr lang="en-US" b="1" dirty="0"/>
              <a:t>Requires little memory:</a:t>
            </a:r>
            <a:endParaRPr lang="en-US" dirty="0"/>
          </a:p>
          <a:p>
            <a:pPr lvl="1"/>
            <a:r>
              <a:rPr lang="en-US" dirty="0"/>
              <a:t>Adam stores exponentially decaying averages of past and squared gradients, which makes it more memory-efficient compared to second-order optimization methods.</a:t>
            </a:r>
          </a:p>
          <a:p>
            <a:r>
              <a:rPr lang="en-US" b="1" dirty="0"/>
              <a:t>Well-suited for problems with large data/parameters:</a:t>
            </a:r>
            <a:endParaRPr lang="en-US" dirty="0"/>
          </a:p>
          <a:p>
            <a:pPr lvl="1"/>
            <a:r>
              <a:rPr lang="en-US" dirty="0"/>
              <a:t>Due to its adaptive learning rate, Adam works well on large-scale data and problems with high-dimensional parameter spaces.</a:t>
            </a:r>
          </a:p>
          <a:p>
            <a:pPr lvl="1"/>
            <a:r>
              <a:rPr lang="en-US" dirty="0"/>
              <a:t>It efficiently handles sparse gradients on noisy problems, making it particularly useful for tasks involving large datasets and high-dimensional data, such as deep learning applications.</a:t>
            </a:r>
          </a:p>
          <a:p>
            <a:endParaRPr lang="en-US" dirty="0"/>
          </a:p>
        </p:txBody>
      </p:sp>
    </p:spTree>
    <p:extLst>
      <p:ext uri="{BB962C8B-B14F-4D97-AF65-F5344CB8AC3E}">
        <p14:creationId xmlns:p14="http://schemas.microsoft.com/office/powerpoint/2010/main" val="332889278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4873beb7-5857-4685-be1f-d57550cc96cc"/>
    <ds:schemaRef ds:uri="http://www.w3.org/XML/1998/namespace"/>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180</TotalTime>
  <Words>1252</Words>
  <Application>Microsoft Office PowerPoint</Application>
  <PresentationFormat>Widescreen</PresentationFormat>
  <Paragraphs>157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(Body)</vt:lpstr>
      <vt:lpstr>Segoe UI Light</vt:lpstr>
      <vt:lpstr>WelcomeDoc</vt:lpstr>
      <vt:lpstr>Genre-Based Song Lyrics Generation</vt:lpstr>
      <vt:lpstr>Introduction</vt:lpstr>
      <vt:lpstr>Literature Review</vt:lpstr>
      <vt:lpstr>Dataset</vt:lpstr>
      <vt:lpstr>Data Analysis </vt:lpstr>
      <vt:lpstr>Dataset Limitations </vt:lpstr>
      <vt:lpstr>Model Details</vt:lpstr>
      <vt:lpstr>Model Details</vt:lpstr>
      <vt:lpstr>Model Details</vt:lpstr>
      <vt:lpstr>Model Details</vt:lpstr>
      <vt:lpstr>Model Details</vt:lpstr>
      <vt:lpstr>More Information About the Model </vt:lpstr>
      <vt:lpstr>More Information About the Model </vt:lpstr>
      <vt:lpstr>What Did We Learn?</vt:lpstr>
      <vt:lpstr>What Did We Learn?</vt:lpstr>
      <vt:lpstr>Methodology (Milestone 2)</vt:lpstr>
      <vt:lpstr>Model Architecture (Milestone 2) </vt:lpstr>
      <vt:lpstr>Evaluation and Text Generation (Milestone 2) </vt:lpstr>
      <vt:lpstr>Methodology (Milestone 3) </vt:lpstr>
      <vt:lpstr>Evaluation (Milestone 3) </vt:lpstr>
      <vt:lpstr>Findings and 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gharam walid</dc:creator>
  <cp:keywords/>
  <cp:lastModifiedBy>gharam walid</cp:lastModifiedBy>
  <cp:revision>10</cp:revision>
  <dcterms:created xsi:type="dcterms:W3CDTF">2024-05-19T23:09:55Z</dcterms:created>
  <dcterms:modified xsi:type="dcterms:W3CDTF">2024-05-21T09:47:19Z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