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C5E72-B9AA-4FA6-A80F-5D9F410A0913}" v="15" dt="2020-02-28T21:14:22.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5" y="4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D1AAC5-69EE-40BC-A6B0-0F3519F25724}" type="doc">
      <dgm:prSet loTypeId="urn:microsoft.com/office/officeart/2016/7/layout/LinearArrowProcessNumbered" loCatId="process" qsTypeId="urn:microsoft.com/office/officeart/2005/8/quickstyle/simple1" qsCatId="simple" csTypeId="urn:microsoft.com/office/officeart/2005/8/colors/colorful5" csCatId="colorful"/>
      <dgm:spPr/>
      <dgm:t>
        <a:bodyPr/>
        <a:lstStyle/>
        <a:p>
          <a:endParaRPr lang="en-US"/>
        </a:p>
      </dgm:t>
    </dgm:pt>
    <dgm:pt modelId="{CE78F1FA-22A3-4668-BAB2-C8418E9B88C7}">
      <dgm:prSet/>
      <dgm:spPr/>
      <dgm:t>
        <a:bodyPr/>
        <a:lstStyle/>
        <a:p>
          <a:r>
            <a:rPr lang="en-CA"/>
            <a:t>Based on definition of our problem, factors that will influence our decission are:</a:t>
          </a:r>
          <a:endParaRPr lang="en-US"/>
        </a:p>
      </dgm:t>
    </dgm:pt>
    <dgm:pt modelId="{7B039E04-AA8F-4942-AC9A-3CF0FF852095}" type="parTrans" cxnId="{119CC599-AC42-4653-B6B6-3B602F3D3DC5}">
      <dgm:prSet/>
      <dgm:spPr/>
      <dgm:t>
        <a:bodyPr/>
        <a:lstStyle/>
        <a:p>
          <a:endParaRPr lang="en-US"/>
        </a:p>
      </dgm:t>
    </dgm:pt>
    <dgm:pt modelId="{DC4953B9-3C5C-466F-A36C-07342C17BCB4}" type="sibTrans" cxnId="{119CC599-AC42-4653-B6B6-3B602F3D3DC5}">
      <dgm:prSet phldrT="1" phldr="0"/>
      <dgm:spPr/>
      <dgm:t>
        <a:bodyPr/>
        <a:lstStyle/>
        <a:p>
          <a:r>
            <a:rPr lang="en-US"/>
            <a:t>1</a:t>
          </a:r>
        </a:p>
      </dgm:t>
    </dgm:pt>
    <dgm:pt modelId="{D54A7618-01B9-4EA9-A68C-E570148E1AE5}">
      <dgm:prSet/>
      <dgm:spPr/>
      <dgm:t>
        <a:bodyPr/>
        <a:lstStyle/>
        <a:p>
          <a:r>
            <a:rPr lang="en-CA"/>
            <a:t>number of existing restaurants in the neighborhood (any type of restaurant)</a:t>
          </a:r>
          <a:endParaRPr lang="en-US"/>
        </a:p>
      </dgm:t>
    </dgm:pt>
    <dgm:pt modelId="{554EA708-AE56-4F57-9A12-BAECBF61EB60}" type="parTrans" cxnId="{6AAEF748-D4A3-4ECD-B0A9-D7F32AD6E55C}">
      <dgm:prSet/>
      <dgm:spPr/>
      <dgm:t>
        <a:bodyPr/>
        <a:lstStyle/>
        <a:p>
          <a:endParaRPr lang="en-US"/>
        </a:p>
      </dgm:t>
    </dgm:pt>
    <dgm:pt modelId="{DCAE57CB-B0C8-4FB1-AE24-0BB9734E69ED}" type="sibTrans" cxnId="{6AAEF748-D4A3-4ECD-B0A9-D7F32AD6E55C}">
      <dgm:prSet phldrT="2" phldr="0"/>
      <dgm:spPr/>
      <dgm:t>
        <a:bodyPr/>
        <a:lstStyle/>
        <a:p>
          <a:r>
            <a:rPr lang="en-US"/>
            <a:t>2</a:t>
          </a:r>
        </a:p>
      </dgm:t>
    </dgm:pt>
    <dgm:pt modelId="{835F528C-12C1-424C-A13F-CC24F8CF576B}">
      <dgm:prSet/>
      <dgm:spPr/>
      <dgm:t>
        <a:bodyPr/>
        <a:lstStyle/>
        <a:p>
          <a:r>
            <a:rPr lang="en-CA"/>
            <a:t>number of and distance to Italian restaurants in the neighborhood, if any</a:t>
          </a:r>
          <a:endParaRPr lang="en-US"/>
        </a:p>
      </dgm:t>
    </dgm:pt>
    <dgm:pt modelId="{D7BDA879-4773-4E51-BC33-CAD110FBCCAD}" type="parTrans" cxnId="{8A1CB9BE-A82E-44DA-BC00-D94C4EC420E4}">
      <dgm:prSet/>
      <dgm:spPr/>
      <dgm:t>
        <a:bodyPr/>
        <a:lstStyle/>
        <a:p>
          <a:endParaRPr lang="en-US"/>
        </a:p>
      </dgm:t>
    </dgm:pt>
    <dgm:pt modelId="{C26FB7FB-7435-47D1-87F9-13808CC13C5C}" type="sibTrans" cxnId="{8A1CB9BE-A82E-44DA-BC00-D94C4EC420E4}">
      <dgm:prSet phldrT="3" phldr="0"/>
      <dgm:spPr/>
      <dgm:t>
        <a:bodyPr/>
        <a:lstStyle/>
        <a:p>
          <a:r>
            <a:rPr lang="en-US"/>
            <a:t>3</a:t>
          </a:r>
        </a:p>
      </dgm:t>
    </dgm:pt>
    <dgm:pt modelId="{5BCC7E02-E45D-47C2-9881-C1526C29B0A3}">
      <dgm:prSet/>
      <dgm:spPr/>
      <dgm:t>
        <a:bodyPr/>
        <a:lstStyle/>
        <a:p>
          <a:r>
            <a:rPr lang="en-CA"/>
            <a:t>distance of neighborhood from city center</a:t>
          </a:r>
          <a:endParaRPr lang="en-US"/>
        </a:p>
      </dgm:t>
    </dgm:pt>
    <dgm:pt modelId="{32B71A8A-F3EB-4F08-AFA1-35B0D4873287}" type="parTrans" cxnId="{1133BC49-D6D2-4365-A7BC-2F0BE02FCA03}">
      <dgm:prSet/>
      <dgm:spPr/>
      <dgm:t>
        <a:bodyPr/>
        <a:lstStyle/>
        <a:p>
          <a:endParaRPr lang="en-US"/>
        </a:p>
      </dgm:t>
    </dgm:pt>
    <dgm:pt modelId="{729CC217-5437-4D40-990D-C575CD9E56D7}" type="sibTrans" cxnId="{1133BC49-D6D2-4365-A7BC-2F0BE02FCA03}">
      <dgm:prSet phldrT="4" phldr="0"/>
      <dgm:spPr/>
      <dgm:t>
        <a:bodyPr/>
        <a:lstStyle/>
        <a:p>
          <a:r>
            <a:rPr lang="en-US"/>
            <a:t>4</a:t>
          </a:r>
        </a:p>
      </dgm:t>
    </dgm:pt>
    <dgm:pt modelId="{D20E2794-CE58-43F9-8187-E5B3CA7F0383}">
      <dgm:prSet/>
      <dgm:spPr/>
      <dgm:t>
        <a:bodyPr/>
        <a:lstStyle/>
        <a:p>
          <a:r>
            <a:rPr lang="en-CA"/>
            <a:t>We decided to use regularly spaced grid of locations, centered around city center, to define our neighborhoods.</a:t>
          </a:r>
          <a:endParaRPr lang="en-US"/>
        </a:p>
      </dgm:t>
    </dgm:pt>
    <dgm:pt modelId="{2A1DA953-7783-4444-93E4-A36705A34B55}" type="parTrans" cxnId="{77EE9C35-3A51-45EB-84F9-DC8A1C530A8B}">
      <dgm:prSet/>
      <dgm:spPr/>
      <dgm:t>
        <a:bodyPr/>
        <a:lstStyle/>
        <a:p>
          <a:endParaRPr lang="en-US"/>
        </a:p>
      </dgm:t>
    </dgm:pt>
    <dgm:pt modelId="{A0385851-8E6D-4175-8096-68A848B595DA}" type="sibTrans" cxnId="{77EE9C35-3A51-45EB-84F9-DC8A1C530A8B}">
      <dgm:prSet phldrT="5" phldr="0"/>
      <dgm:spPr/>
      <dgm:t>
        <a:bodyPr/>
        <a:lstStyle/>
        <a:p>
          <a:r>
            <a:rPr lang="en-US"/>
            <a:t>5</a:t>
          </a:r>
        </a:p>
      </dgm:t>
    </dgm:pt>
    <dgm:pt modelId="{5226DCAD-ECE4-462D-A0F0-76C7F73C6184}">
      <dgm:prSet/>
      <dgm:spPr/>
      <dgm:t>
        <a:bodyPr/>
        <a:lstStyle/>
        <a:p>
          <a:r>
            <a:rPr lang="en-CA"/>
            <a:t>Following data sources will be needed to extract/generate the required information:</a:t>
          </a:r>
          <a:endParaRPr lang="en-US"/>
        </a:p>
      </dgm:t>
    </dgm:pt>
    <dgm:pt modelId="{A6A9E6BD-BC10-434F-BA80-3F68BFDFF17F}" type="parTrans" cxnId="{A4CB0876-E714-4395-808A-9047F558DFED}">
      <dgm:prSet/>
      <dgm:spPr/>
      <dgm:t>
        <a:bodyPr/>
        <a:lstStyle/>
        <a:p>
          <a:endParaRPr lang="en-US"/>
        </a:p>
      </dgm:t>
    </dgm:pt>
    <dgm:pt modelId="{09A7131C-FDCD-4FC4-B9F8-EBC6DB559662}" type="sibTrans" cxnId="{A4CB0876-E714-4395-808A-9047F558DFED}">
      <dgm:prSet phldrT="6" phldr="0"/>
      <dgm:spPr/>
      <dgm:t>
        <a:bodyPr/>
        <a:lstStyle/>
        <a:p>
          <a:r>
            <a:rPr lang="en-US"/>
            <a:t>6</a:t>
          </a:r>
        </a:p>
      </dgm:t>
    </dgm:pt>
    <dgm:pt modelId="{A5F48DF5-30C7-4EC4-94EF-4FB96C872ABF}">
      <dgm:prSet/>
      <dgm:spPr/>
      <dgm:t>
        <a:bodyPr/>
        <a:lstStyle/>
        <a:p>
          <a:r>
            <a:rPr lang="en-CA"/>
            <a:t>centers of candidate areas will be generated algorithmically and approximate addresses of centers of those areas will be obtained using </a:t>
          </a:r>
          <a:r>
            <a:rPr lang="en-CA" b="1"/>
            <a:t>Google Maps API reverse geocoding</a:t>
          </a:r>
          <a:endParaRPr lang="en-US"/>
        </a:p>
      </dgm:t>
    </dgm:pt>
    <dgm:pt modelId="{E6EEA72A-558D-4DAF-B263-82D6D6C65A20}" type="parTrans" cxnId="{ED2AEEE0-48FB-49F9-A9A4-03218DF78F3E}">
      <dgm:prSet/>
      <dgm:spPr/>
      <dgm:t>
        <a:bodyPr/>
        <a:lstStyle/>
        <a:p>
          <a:endParaRPr lang="en-US"/>
        </a:p>
      </dgm:t>
    </dgm:pt>
    <dgm:pt modelId="{E684C92B-C8DC-459B-9225-291C934033E1}" type="sibTrans" cxnId="{ED2AEEE0-48FB-49F9-A9A4-03218DF78F3E}">
      <dgm:prSet phldrT="7" phldr="0"/>
      <dgm:spPr/>
      <dgm:t>
        <a:bodyPr/>
        <a:lstStyle/>
        <a:p>
          <a:r>
            <a:rPr lang="en-US"/>
            <a:t>7</a:t>
          </a:r>
        </a:p>
      </dgm:t>
    </dgm:pt>
    <dgm:pt modelId="{73777E23-16A7-4EB1-8140-4A5EB03680E2}">
      <dgm:prSet/>
      <dgm:spPr/>
      <dgm:t>
        <a:bodyPr/>
        <a:lstStyle/>
        <a:p>
          <a:r>
            <a:rPr lang="en-CA"/>
            <a:t>number of restaurants and their type and location in every neighborhood will be obtained using </a:t>
          </a:r>
          <a:r>
            <a:rPr lang="en-CA" b="1"/>
            <a:t>Foursquare API</a:t>
          </a:r>
          <a:endParaRPr lang="en-US"/>
        </a:p>
      </dgm:t>
    </dgm:pt>
    <dgm:pt modelId="{5F592472-AA78-41DE-A5EF-38DC66FDEEBA}" type="parTrans" cxnId="{7570A051-DB1D-4364-B0DE-11A2452A5563}">
      <dgm:prSet/>
      <dgm:spPr/>
      <dgm:t>
        <a:bodyPr/>
        <a:lstStyle/>
        <a:p>
          <a:endParaRPr lang="en-US"/>
        </a:p>
      </dgm:t>
    </dgm:pt>
    <dgm:pt modelId="{7112A77D-52ED-468C-BCAF-943B21D62BA2}" type="sibTrans" cxnId="{7570A051-DB1D-4364-B0DE-11A2452A5563}">
      <dgm:prSet phldrT="8" phldr="0"/>
      <dgm:spPr/>
      <dgm:t>
        <a:bodyPr/>
        <a:lstStyle/>
        <a:p>
          <a:r>
            <a:rPr lang="en-US"/>
            <a:t>8</a:t>
          </a:r>
        </a:p>
      </dgm:t>
    </dgm:pt>
    <dgm:pt modelId="{53C3F12A-A3B2-4C4A-99D0-B35AEA18EB95}">
      <dgm:prSet/>
      <dgm:spPr/>
      <dgm:t>
        <a:bodyPr/>
        <a:lstStyle/>
        <a:p>
          <a:r>
            <a:rPr lang="en-CA"/>
            <a:t>coordinate of Berlin center will be obtained using </a:t>
          </a:r>
          <a:r>
            <a:rPr lang="en-CA" b="1"/>
            <a:t>Google Maps API geocoding</a:t>
          </a:r>
          <a:r>
            <a:rPr lang="en-CA"/>
            <a:t> of well known Berlin location (Alexanderplatz)</a:t>
          </a:r>
          <a:endParaRPr lang="en-US"/>
        </a:p>
      </dgm:t>
    </dgm:pt>
    <dgm:pt modelId="{1BBBF58E-6519-43F1-A943-8D2C223C22C1}" type="parTrans" cxnId="{8813FB90-4896-4742-A68C-E3997F61A5C4}">
      <dgm:prSet/>
      <dgm:spPr/>
      <dgm:t>
        <a:bodyPr/>
        <a:lstStyle/>
        <a:p>
          <a:endParaRPr lang="en-US"/>
        </a:p>
      </dgm:t>
    </dgm:pt>
    <dgm:pt modelId="{3F50436F-55B6-46BE-B1AA-A655D13932AB}" type="sibTrans" cxnId="{8813FB90-4896-4742-A68C-E3997F61A5C4}">
      <dgm:prSet phldrT="9" phldr="0"/>
      <dgm:spPr/>
      <dgm:t>
        <a:bodyPr/>
        <a:lstStyle/>
        <a:p>
          <a:r>
            <a:rPr lang="en-US"/>
            <a:t>9</a:t>
          </a:r>
        </a:p>
      </dgm:t>
    </dgm:pt>
    <dgm:pt modelId="{20BCA92D-7E71-4AF6-AF97-DB38A805ABE6}" type="pres">
      <dgm:prSet presAssocID="{4DD1AAC5-69EE-40BC-A6B0-0F3519F25724}" presName="linearFlow" presStyleCnt="0">
        <dgm:presLayoutVars>
          <dgm:dir/>
          <dgm:animLvl val="lvl"/>
          <dgm:resizeHandles val="exact"/>
        </dgm:presLayoutVars>
      </dgm:prSet>
      <dgm:spPr/>
    </dgm:pt>
    <dgm:pt modelId="{F9D90542-A7EA-4A7D-9E6F-7F0E67DA1AD3}" type="pres">
      <dgm:prSet presAssocID="{CE78F1FA-22A3-4668-BAB2-C8418E9B88C7}" presName="compositeNode" presStyleCnt="0"/>
      <dgm:spPr/>
    </dgm:pt>
    <dgm:pt modelId="{DB19AB09-1FBA-4BF1-A917-452E38D1AD14}" type="pres">
      <dgm:prSet presAssocID="{CE78F1FA-22A3-4668-BAB2-C8418E9B88C7}" presName="parTx" presStyleLbl="node1" presStyleIdx="0" presStyleCnt="0">
        <dgm:presLayoutVars>
          <dgm:chMax val="0"/>
          <dgm:chPref val="0"/>
          <dgm:bulletEnabled val="1"/>
        </dgm:presLayoutVars>
      </dgm:prSet>
      <dgm:spPr/>
    </dgm:pt>
    <dgm:pt modelId="{58559C22-B392-4367-B090-DDE56C1DCBB3}" type="pres">
      <dgm:prSet presAssocID="{CE78F1FA-22A3-4668-BAB2-C8418E9B88C7}" presName="parSh" presStyleCnt="0"/>
      <dgm:spPr/>
    </dgm:pt>
    <dgm:pt modelId="{B789FC45-7463-4949-A248-5434C202B8BB}" type="pres">
      <dgm:prSet presAssocID="{CE78F1FA-22A3-4668-BAB2-C8418E9B88C7}" presName="lineNode" presStyleLbl="alignAccFollowNode1" presStyleIdx="0" presStyleCnt="27"/>
      <dgm:spPr/>
    </dgm:pt>
    <dgm:pt modelId="{BBE27206-C912-4A35-B25A-B8B769496ED5}" type="pres">
      <dgm:prSet presAssocID="{CE78F1FA-22A3-4668-BAB2-C8418E9B88C7}" presName="lineArrowNode" presStyleLbl="alignAccFollowNode1" presStyleIdx="1" presStyleCnt="27"/>
      <dgm:spPr/>
    </dgm:pt>
    <dgm:pt modelId="{A415C4AD-13DF-41D6-9F82-0157967CF01A}" type="pres">
      <dgm:prSet presAssocID="{DC4953B9-3C5C-466F-A36C-07342C17BCB4}" presName="sibTransNodeCircle" presStyleLbl="alignNode1" presStyleIdx="0" presStyleCnt="9">
        <dgm:presLayoutVars>
          <dgm:chMax val="0"/>
          <dgm:bulletEnabled/>
        </dgm:presLayoutVars>
      </dgm:prSet>
      <dgm:spPr/>
    </dgm:pt>
    <dgm:pt modelId="{3FC4FC63-AF17-4431-91CB-E3DC8E11984E}" type="pres">
      <dgm:prSet presAssocID="{DC4953B9-3C5C-466F-A36C-07342C17BCB4}" presName="spacerBetweenCircleAndCallout" presStyleCnt="0">
        <dgm:presLayoutVars/>
      </dgm:prSet>
      <dgm:spPr/>
    </dgm:pt>
    <dgm:pt modelId="{B58ABE2D-EDAE-4C4C-898D-756E612FF262}" type="pres">
      <dgm:prSet presAssocID="{CE78F1FA-22A3-4668-BAB2-C8418E9B88C7}" presName="nodeText" presStyleLbl="alignAccFollowNode1" presStyleIdx="2" presStyleCnt="27">
        <dgm:presLayoutVars>
          <dgm:bulletEnabled val="1"/>
        </dgm:presLayoutVars>
      </dgm:prSet>
      <dgm:spPr/>
    </dgm:pt>
    <dgm:pt modelId="{7B9943ED-41C9-456D-873E-A3590FEF09A6}" type="pres">
      <dgm:prSet presAssocID="{DC4953B9-3C5C-466F-A36C-07342C17BCB4}" presName="sibTransComposite" presStyleCnt="0"/>
      <dgm:spPr/>
    </dgm:pt>
    <dgm:pt modelId="{FCDFD317-4504-4098-9A64-DC0A2CEE8AF8}" type="pres">
      <dgm:prSet presAssocID="{D54A7618-01B9-4EA9-A68C-E570148E1AE5}" presName="compositeNode" presStyleCnt="0"/>
      <dgm:spPr/>
    </dgm:pt>
    <dgm:pt modelId="{C91A1B1B-45CE-46E7-9B42-5C28A61EB252}" type="pres">
      <dgm:prSet presAssocID="{D54A7618-01B9-4EA9-A68C-E570148E1AE5}" presName="parTx" presStyleLbl="node1" presStyleIdx="0" presStyleCnt="0">
        <dgm:presLayoutVars>
          <dgm:chMax val="0"/>
          <dgm:chPref val="0"/>
          <dgm:bulletEnabled val="1"/>
        </dgm:presLayoutVars>
      </dgm:prSet>
      <dgm:spPr/>
    </dgm:pt>
    <dgm:pt modelId="{9AD92AED-DC54-4CE9-B1DA-FF12A6720DEB}" type="pres">
      <dgm:prSet presAssocID="{D54A7618-01B9-4EA9-A68C-E570148E1AE5}" presName="parSh" presStyleCnt="0"/>
      <dgm:spPr/>
    </dgm:pt>
    <dgm:pt modelId="{D37A9674-CA86-45D6-8315-31C78C49BD87}" type="pres">
      <dgm:prSet presAssocID="{D54A7618-01B9-4EA9-A68C-E570148E1AE5}" presName="lineNode" presStyleLbl="alignAccFollowNode1" presStyleIdx="3" presStyleCnt="27"/>
      <dgm:spPr/>
    </dgm:pt>
    <dgm:pt modelId="{781B695C-FB4A-4CDF-97FD-39AEED621EA5}" type="pres">
      <dgm:prSet presAssocID="{D54A7618-01B9-4EA9-A68C-E570148E1AE5}" presName="lineArrowNode" presStyleLbl="alignAccFollowNode1" presStyleIdx="4" presStyleCnt="27"/>
      <dgm:spPr/>
    </dgm:pt>
    <dgm:pt modelId="{04CA3806-158F-406E-A35F-E2EC796EF077}" type="pres">
      <dgm:prSet presAssocID="{DCAE57CB-B0C8-4FB1-AE24-0BB9734E69ED}" presName="sibTransNodeCircle" presStyleLbl="alignNode1" presStyleIdx="1" presStyleCnt="9">
        <dgm:presLayoutVars>
          <dgm:chMax val="0"/>
          <dgm:bulletEnabled/>
        </dgm:presLayoutVars>
      </dgm:prSet>
      <dgm:spPr/>
    </dgm:pt>
    <dgm:pt modelId="{94CFE431-F2D4-4E31-B3C9-07C2751E99FD}" type="pres">
      <dgm:prSet presAssocID="{DCAE57CB-B0C8-4FB1-AE24-0BB9734E69ED}" presName="spacerBetweenCircleAndCallout" presStyleCnt="0">
        <dgm:presLayoutVars/>
      </dgm:prSet>
      <dgm:spPr/>
    </dgm:pt>
    <dgm:pt modelId="{BD4588AA-81AE-465C-BE11-64535CE63BC4}" type="pres">
      <dgm:prSet presAssocID="{D54A7618-01B9-4EA9-A68C-E570148E1AE5}" presName="nodeText" presStyleLbl="alignAccFollowNode1" presStyleIdx="5" presStyleCnt="27">
        <dgm:presLayoutVars>
          <dgm:bulletEnabled val="1"/>
        </dgm:presLayoutVars>
      </dgm:prSet>
      <dgm:spPr/>
    </dgm:pt>
    <dgm:pt modelId="{25B399B3-9169-463B-97D3-5E66298978DA}" type="pres">
      <dgm:prSet presAssocID="{DCAE57CB-B0C8-4FB1-AE24-0BB9734E69ED}" presName="sibTransComposite" presStyleCnt="0"/>
      <dgm:spPr/>
    </dgm:pt>
    <dgm:pt modelId="{2101A73C-396B-43E7-9D79-9ED2E93C6798}" type="pres">
      <dgm:prSet presAssocID="{835F528C-12C1-424C-A13F-CC24F8CF576B}" presName="compositeNode" presStyleCnt="0"/>
      <dgm:spPr/>
    </dgm:pt>
    <dgm:pt modelId="{92660861-315B-496E-A113-874CD1FD4872}" type="pres">
      <dgm:prSet presAssocID="{835F528C-12C1-424C-A13F-CC24F8CF576B}" presName="parTx" presStyleLbl="node1" presStyleIdx="0" presStyleCnt="0">
        <dgm:presLayoutVars>
          <dgm:chMax val="0"/>
          <dgm:chPref val="0"/>
          <dgm:bulletEnabled val="1"/>
        </dgm:presLayoutVars>
      </dgm:prSet>
      <dgm:spPr/>
    </dgm:pt>
    <dgm:pt modelId="{191A24EE-B249-41AF-87E1-3F010492F95D}" type="pres">
      <dgm:prSet presAssocID="{835F528C-12C1-424C-A13F-CC24F8CF576B}" presName="parSh" presStyleCnt="0"/>
      <dgm:spPr/>
    </dgm:pt>
    <dgm:pt modelId="{DE50E59D-87E0-4A59-94A2-A16CD5065FF6}" type="pres">
      <dgm:prSet presAssocID="{835F528C-12C1-424C-A13F-CC24F8CF576B}" presName="lineNode" presStyleLbl="alignAccFollowNode1" presStyleIdx="6" presStyleCnt="27"/>
      <dgm:spPr/>
    </dgm:pt>
    <dgm:pt modelId="{88033812-AA88-4F16-B46F-AD0D58BEA19C}" type="pres">
      <dgm:prSet presAssocID="{835F528C-12C1-424C-A13F-CC24F8CF576B}" presName="lineArrowNode" presStyleLbl="alignAccFollowNode1" presStyleIdx="7" presStyleCnt="27"/>
      <dgm:spPr/>
    </dgm:pt>
    <dgm:pt modelId="{30481906-2CB2-48B0-9636-2A50E0AD96BB}" type="pres">
      <dgm:prSet presAssocID="{C26FB7FB-7435-47D1-87F9-13808CC13C5C}" presName="sibTransNodeCircle" presStyleLbl="alignNode1" presStyleIdx="2" presStyleCnt="9">
        <dgm:presLayoutVars>
          <dgm:chMax val="0"/>
          <dgm:bulletEnabled/>
        </dgm:presLayoutVars>
      </dgm:prSet>
      <dgm:spPr/>
    </dgm:pt>
    <dgm:pt modelId="{10306F88-60E1-4FC2-8706-74942599D56C}" type="pres">
      <dgm:prSet presAssocID="{C26FB7FB-7435-47D1-87F9-13808CC13C5C}" presName="spacerBetweenCircleAndCallout" presStyleCnt="0">
        <dgm:presLayoutVars/>
      </dgm:prSet>
      <dgm:spPr/>
    </dgm:pt>
    <dgm:pt modelId="{FE4E41F9-2194-415F-9FDA-DE8BDF37A142}" type="pres">
      <dgm:prSet presAssocID="{835F528C-12C1-424C-A13F-CC24F8CF576B}" presName="nodeText" presStyleLbl="alignAccFollowNode1" presStyleIdx="8" presStyleCnt="27">
        <dgm:presLayoutVars>
          <dgm:bulletEnabled val="1"/>
        </dgm:presLayoutVars>
      </dgm:prSet>
      <dgm:spPr/>
    </dgm:pt>
    <dgm:pt modelId="{E8F69F18-9DA6-4FD3-917C-54233BE29F20}" type="pres">
      <dgm:prSet presAssocID="{C26FB7FB-7435-47D1-87F9-13808CC13C5C}" presName="sibTransComposite" presStyleCnt="0"/>
      <dgm:spPr/>
    </dgm:pt>
    <dgm:pt modelId="{BCC01550-2C0D-4176-ABD6-93BD7224E338}" type="pres">
      <dgm:prSet presAssocID="{5BCC7E02-E45D-47C2-9881-C1526C29B0A3}" presName="compositeNode" presStyleCnt="0"/>
      <dgm:spPr/>
    </dgm:pt>
    <dgm:pt modelId="{527B1FEA-381A-400B-A16D-4A7133381A06}" type="pres">
      <dgm:prSet presAssocID="{5BCC7E02-E45D-47C2-9881-C1526C29B0A3}" presName="parTx" presStyleLbl="node1" presStyleIdx="0" presStyleCnt="0">
        <dgm:presLayoutVars>
          <dgm:chMax val="0"/>
          <dgm:chPref val="0"/>
          <dgm:bulletEnabled val="1"/>
        </dgm:presLayoutVars>
      </dgm:prSet>
      <dgm:spPr/>
    </dgm:pt>
    <dgm:pt modelId="{D8A6F826-A9E4-45B8-8A78-478FD5ACF97C}" type="pres">
      <dgm:prSet presAssocID="{5BCC7E02-E45D-47C2-9881-C1526C29B0A3}" presName="parSh" presStyleCnt="0"/>
      <dgm:spPr/>
    </dgm:pt>
    <dgm:pt modelId="{F06BED8D-2E31-4F8D-9EC3-824FD718B988}" type="pres">
      <dgm:prSet presAssocID="{5BCC7E02-E45D-47C2-9881-C1526C29B0A3}" presName="lineNode" presStyleLbl="alignAccFollowNode1" presStyleIdx="9" presStyleCnt="27"/>
      <dgm:spPr/>
    </dgm:pt>
    <dgm:pt modelId="{6C724202-8FC3-4C16-8DF1-96C5C91C6007}" type="pres">
      <dgm:prSet presAssocID="{5BCC7E02-E45D-47C2-9881-C1526C29B0A3}" presName="lineArrowNode" presStyleLbl="alignAccFollowNode1" presStyleIdx="10" presStyleCnt="27"/>
      <dgm:spPr/>
    </dgm:pt>
    <dgm:pt modelId="{D115669A-1EAD-4E45-9D0C-8F084A6F0722}" type="pres">
      <dgm:prSet presAssocID="{729CC217-5437-4D40-990D-C575CD9E56D7}" presName="sibTransNodeCircle" presStyleLbl="alignNode1" presStyleIdx="3" presStyleCnt="9">
        <dgm:presLayoutVars>
          <dgm:chMax val="0"/>
          <dgm:bulletEnabled/>
        </dgm:presLayoutVars>
      </dgm:prSet>
      <dgm:spPr/>
    </dgm:pt>
    <dgm:pt modelId="{2AD26306-9435-45CE-9309-5625C7D801D6}" type="pres">
      <dgm:prSet presAssocID="{729CC217-5437-4D40-990D-C575CD9E56D7}" presName="spacerBetweenCircleAndCallout" presStyleCnt="0">
        <dgm:presLayoutVars/>
      </dgm:prSet>
      <dgm:spPr/>
    </dgm:pt>
    <dgm:pt modelId="{246B38DE-C218-4130-BADD-4F095178C27C}" type="pres">
      <dgm:prSet presAssocID="{5BCC7E02-E45D-47C2-9881-C1526C29B0A3}" presName="nodeText" presStyleLbl="alignAccFollowNode1" presStyleIdx="11" presStyleCnt="27">
        <dgm:presLayoutVars>
          <dgm:bulletEnabled val="1"/>
        </dgm:presLayoutVars>
      </dgm:prSet>
      <dgm:spPr/>
    </dgm:pt>
    <dgm:pt modelId="{5FB3D497-655C-41F2-9D74-7907AE41D8FA}" type="pres">
      <dgm:prSet presAssocID="{729CC217-5437-4D40-990D-C575CD9E56D7}" presName="sibTransComposite" presStyleCnt="0"/>
      <dgm:spPr/>
    </dgm:pt>
    <dgm:pt modelId="{93B5DD6A-D31D-458F-B4B0-07CDB91B9E6D}" type="pres">
      <dgm:prSet presAssocID="{D20E2794-CE58-43F9-8187-E5B3CA7F0383}" presName="compositeNode" presStyleCnt="0"/>
      <dgm:spPr/>
    </dgm:pt>
    <dgm:pt modelId="{FE6DFD68-1CB0-4A28-8F51-AC5816A1ABBF}" type="pres">
      <dgm:prSet presAssocID="{D20E2794-CE58-43F9-8187-E5B3CA7F0383}" presName="parTx" presStyleLbl="node1" presStyleIdx="0" presStyleCnt="0">
        <dgm:presLayoutVars>
          <dgm:chMax val="0"/>
          <dgm:chPref val="0"/>
          <dgm:bulletEnabled val="1"/>
        </dgm:presLayoutVars>
      </dgm:prSet>
      <dgm:spPr/>
    </dgm:pt>
    <dgm:pt modelId="{23E24975-E3A3-4624-9223-D133516BC180}" type="pres">
      <dgm:prSet presAssocID="{D20E2794-CE58-43F9-8187-E5B3CA7F0383}" presName="parSh" presStyleCnt="0"/>
      <dgm:spPr/>
    </dgm:pt>
    <dgm:pt modelId="{4544F27D-0A6E-4E3E-A7A0-86CD84377344}" type="pres">
      <dgm:prSet presAssocID="{D20E2794-CE58-43F9-8187-E5B3CA7F0383}" presName="lineNode" presStyleLbl="alignAccFollowNode1" presStyleIdx="12" presStyleCnt="27"/>
      <dgm:spPr/>
    </dgm:pt>
    <dgm:pt modelId="{B9A2BAFC-E00E-4A99-A032-79C3CDDA4E15}" type="pres">
      <dgm:prSet presAssocID="{D20E2794-CE58-43F9-8187-E5B3CA7F0383}" presName="lineArrowNode" presStyleLbl="alignAccFollowNode1" presStyleIdx="13" presStyleCnt="27"/>
      <dgm:spPr/>
    </dgm:pt>
    <dgm:pt modelId="{5FEC0E81-6B1C-4C62-BE5C-674CA1AE26F6}" type="pres">
      <dgm:prSet presAssocID="{A0385851-8E6D-4175-8096-68A848B595DA}" presName="sibTransNodeCircle" presStyleLbl="alignNode1" presStyleIdx="4" presStyleCnt="9">
        <dgm:presLayoutVars>
          <dgm:chMax val="0"/>
          <dgm:bulletEnabled/>
        </dgm:presLayoutVars>
      </dgm:prSet>
      <dgm:spPr/>
    </dgm:pt>
    <dgm:pt modelId="{B18B0352-C508-4A58-AAF6-5C3275B3A5C3}" type="pres">
      <dgm:prSet presAssocID="{A0385851-8E6D-4175-8096-68A848B595DA}" presName="spacerBetweenCircleAndCallout" presStyleCnt="0">
        <dgm:presLayoutVars/>
      </dgm:prSet>
      <dgm:spPr/>
    </dgm:pt>
    <dgm:pt modelId="{9733037D-5C0C-4BA0-8280-4535290CAEA6}" type="pres">
      <dgm:prSet presAssocID="{D20E2794-CE58-43F9-8187-E5B3CA7F0383}" presName="nodeText" presStyleLbl="alignAccFollowNode1" presStyleIdx="14" presStyleCnt="27">
        <dgm:presLayoutVars>
          <dgm:bulletEnabled val="1"/>
        </dgm:presLayoutVars>
      </dgm:prSet>
      <dgm:spPr/>
    </dgm:pt>
    <dgm:pt modelId="{3007C45A-960C-4369-8548-B41C78757B08}" type="pres">
      <dgm:prSet presAssocID="{A0385851-8E6D-4175-8096-68A848B595DA}" presName="sibTransComposite" presStyleCnt="0"/>
      <dgm:spPr/>
    </dgm:pt>
    <dgm:pt modelId="{4E915B19-8FFC-4BB4-8310-E3A81F8BA3BF}" type="pres">
      <dgm:prSet presAssocID="{5226DCAD-ECE4-462D-A0F0-76C7F73C6184}" presName="compositeNode" presStyleCnt="0"/>
      <dgm:spPr/>
    </dgm:pt>
    <dgm:pt modelId="{F4C3B014-EA23-4431-89BF-147DC04F0679}" type="pres">
      <dgm:prSet presAssocID="{5226DCAD-ECE4-462D-A0F0-76C7F73C6184}" presName="parTx" presStyleLbl="node1" presStyleIdx="0" presStyleCnt="0">
        <dgm:presLayoutVars>
          <dgm:chMax val="0"/>
          <dgm:chPref val="0"/>
          <dgm:bulletEnabled val="1"/>
        </dgm:presLayoutVars>
      </dgm:prSet>
      <dgm:spPr/>
    </dgm:pt>
    <dgm:pt modelId="{BDAA53DC-C072-4FD8-9DFE-9C30620DB9DD}" type="pres">
      <dgm:prSet presAssocID="{5226DCAD-ECE4-462D-A0F0-76C7F73C6184}" presName="parSh" presStyleCnt="0"/>
      <dgm:spPr/>
    </dgm:pt>
    <dgm:pt modelId="{12839E93-D390-40E1-B05A-8E543FA8F293}" type="pres">
      <dgm:prSet presAssocID="{5226DCAD-ECE4-462D-A0F0-76C7F73C6184}" presName="lineNode" presStyleLbl="alignAccFollowNode1" presStyleIdx="15" presStyleCnt="27"/>
      <dgm:spPr/>
    </dgm:pt>
    <dgm:pt modelId="{AE0F06EA-DD24-47EC-8B2F-B99F8175F4E0}" type="pres">
      <dgm:prSet presAssocID="{5226DCAD-ECE4-462D-A0F0-76C7F73C6184}" presName="lineArrowNode" presStyleLbl="alignAccFollowNode1" presStyleIdx="16" presStyleCnt="27"/>
      <dgm:spPr/>
    </dgm:pt>
    <dgm:pt modelId="{CC447B69-38E8-48DD-A7D2-7D1350221346}" type="pres">
      <dgm:prSet presAssocID="{09A7131C-FDCD-4FC4-B9F8-EBC6DB559662}" presName="sibTransNodeCircle" presStyleLbl="alignNode1" presStyleIdx="5" presStyleCnt="9">
        <dgm:presLayoutVars>
          <dgm:chMax val="0"/>
          <dgm:bulletEnabled/>
        </dgm:presLayoutVars>
      </dgm:prSet>
      <dgm:spPr/>
    </dgm:pt>
    <dgm:pt modelId="{89DA4606-AF6C-4843-8BA5-72F6202EB5AC}" type="pres">
      <dgm:prSet presAssocID="{09A7131C-FDCD-4FC4-B9F8-EBC6DB559662}" presName="spacerBetweenCircleAndCallout" presStyleCnt="0">
        <dgm:presLayoutVars/>
      </dgm:prSet>
      <dgm:spPr/>
    </dgm:pt>
    <dgm:pt modelId="{11326EDE-B284-4D2D-AAE4-49FE13B67CE2}" type="pres">
      <dgm:prSet presAssocID="{5226DCAD-ECE4-462D-A0F0-76C7F73C6184}" presName="nodeText" presStyleLbl="alignAccFollowNode1" presStyleIdx="17" presStyleCnt="27">
        <dgm:presLayoutVars>
          <dgm:bulletEnabled val="1"/>
        </dgm:presLayoutVars>
      </dgm:prSet>
      <dgm:spPr/>
    </dgm:pt>
    <dgm:pt modelId="{AF1DC7DE-23A7-4614-8F9E-12588F4FD4DB}" type="pres">
      <dgm:prSet presAssocID="{09A7131C-FDCD-4FC4-B9F8-EBC6DB559662}" presName="sibTransComposite" presStyleCnt="0"/>
      <dgm:spPr/>
    </dgm:pt>
    <dgm:pt modelId="{E7725B98-2E8F-4BA7-9B38-4044E5F6C54C}" type="pres">
      <dgm:prSet presAssocID="{A5F48DF5-30C7-4EC4-94EF-4FB96C872ABF}" presName="compositeNode" presStyleCnt="0"/>
      <dgm:spPr/>
    </dgm:pt>
    <dgm:pt modelId="{9362D763-E57B-4067-9282-F63D833861E0}" type="pres">
      <dgm:prSet presAssocID="{A5F48DF5-30C7-4EC4-94EF-4FB96C872ABF}" presName="parTx" presStyleLbl="node1" presStyleIdx="0" presStyleCnt="0">
        <dgm:presLayoutVars>
          <dgm:chMax val="0"/>
          <dgm:chPref val="0"/>
          <dgm:bulletEnabled val="1"/>
        </dgm:presLayoutVars>
      </dgm:prSet>
      <dgm:spPr/>
    </dgm:pt>
    <dgm:pt modelId="{59B8D1BD-3732-4165-AB33-6D2E3318E947}" type="pres">
      <dgm:prSet presAssocID="{A5F48DF5-30C7-4EC4-94EF-4FB96C872ABF}" presName="parSh" presStyleCnt="0"/>
      <dgm:spPr/>
    </dgm:pt>
    <dgm:pt modelId="{38E57778-40B5-4565-BBD6-A6B1EB362B32}" type="pres">
      <dgm:prSet presAssocID="{A5F48DF5-30C7-4EC4-94EF-4FB96C872ABF}" presName="lineNode" presStyleLbl="alignAccFollowNode1" presStyleIdx="18" presStyleCnt="27"/>
      <dgm:spPr/>
    </dgm:pt>
    <dgm:pt modelId="{5F505618-5026-4DD2-9D4D-599612659BFA}" type="pres">
      <dgm:prSet presAssocID="{A5F48DF5-30C7-4EC4-94EF-4FB96C872ABF}" presName="lineArrowNode" presStyleLbl="alignAccFollowNode1" presStyleIdx="19" presStyleCnt="27"/>
      <dgm:spPr/>
    </dgm:pt>
    <dgm:pt modelId="{3E67AA5E-A67E-46FB-84AD-1B43B6C750FA}" type="pres">
      <dgm:prSet presAssocID="{E684C92B-C8DC-459B-9225-291C934033E1}" presName="sibTransNodeCircle" presStyleLbl="alignNode1" presStyleIdx="6" presStyleCnt="9">
        <dgm:presLayoutVars>
          <dgm:chMax val="0"/>
          <dgm:bulletEnabled/>
        </dgm:presLayoutVars>
      </dgm:prSet>
      <dgm:spPr/>
    </dgm:pt>
    <dgm:pt modelId="{940AA585-99E0-4677-9017-90B8DED86A60}" type="pres">
      <dgm:prSet presAssocID="{E684C92B-C8DC-459B-9225-291C934033E1}" presName="spacerBetweenCircleAndCallout" presStyleCnt="0">
        <dgm:presLayoutVars/>
      </dgm:prSet>
      <dgm:spPr/>
    </dgm:pt>
    <dgm:pt modelId="{27247B4E-9894-48DB-974C-FA15E7715B58}" type="pres">
      <dgm:prSet presAssocID="{A5F48DF5-30C7-4EC4-94EF-4FB96C872ABF}" presName="nodeText" presStyleLbl="alignAccFollowNode1" presStyleIdx="20" presStyleCnt="27">
        <dgm:presLayoutVars>
          <dgm:bulletEnabled val="1"/>
        </dgm:presLayoutVars>
      </dgm:prSet>
      <dgm:spPr/>
    </dgm:pt>
    <dgm:pt modelId="{F62B4D5C-776C-4052-8372-DE79B97C3ADA}" type="pres">
      <dgm:prSet presAssocID="{E684C92B-C8DC-459B-9225-291C934033E1}" presName="sibTransComposite" presStyleCnt="0"/>
      <dgm:spPr/>
    </dgm:pt>
    <dgm:pt modelId="{0CC5BCCE-AD6F-4383-B412-994C08F043BA}" type="pres">
      <dgm:prSet presAssocID="{73777E23-16A7-4EB1-8140-4A5EB03680E2}" presName="compositeNode" presStyleCnt="0"/>
      <dgm:spPr/>
    </dgm:pt>
    <dgm:pt modelId="{23982CE7-BCAA-4845-9C7F-E4E1A2DBA63E}" type="pres">
      <dgm:prSet presAssocID="{73777E23-16A7-4EB1-8140-4A5EB03680E2}" presName="parTx" presStyleLbl="node1" presStyleIdx="0" presStyleCnt="0">
        <dgm:presLayoutVars>
          <dgm:chMax val="0"/>
          <dgm:chPref val="0"/>
          <dgm:bulletEnabled val="1"/>
        </dgm:presLayoutVars>
      </dgm:prSet>
      <dgm:spPr/>
    </dgm:pt>
    <dgm:pt modelId="{3D01E01D-F6C6-45FC-BDB3-0B0607918D3B}" type="pres">
      <dgm:prSet presAssocID="{73777E23-16A7-4EB1-8140-4A5EB03680E2}" presName="parSh" presStyleCnt="0"/>
      <dgm:spPr/>
    </dgm:pt>
    <dgm:pt modelId="{3CCDC7ED-B84C-499C-8DB7-8DD28739FE12}" type="pres">
      <dgm:prSet presAssocID="{73777E23-16A7-4EB1-8140-4A5EB03680E2}" presName="lineNode" presStyleLbl="alignAccFollowNode1" presStyleIdx="21" presStyleCnt="27"/>
      <dgm:spPr/>
    </dgm:pt>
    <dgm:pt modelId="{AA845CF0-65E4-4144-B313-7B59C9DB11B3}" type="pres">
      <dgm:prSet presAssocID="{73777E23-16A7-4EB1-8140-4A5EB03680E2}" presName="lineArrowNode" presStyleLbl="alignAccFollowNode1" presStyleIdx="22" presStyleCnt="27"/>
      <dgm:spPr/>
    </dgm:pt>
    <dgm:pt modelId="{FF6572B0-A5E6-4091-B491-236600FEB586}" type="pres">
      <dgm:prSet presAssocID="{7112A77D-52ED-468C-BCAF-943B21D62BA2}" presName="sibTransNodeCircle" presStyleLbl="alignNode1" presStyleIdx="7" presStyleCnt="9">
        <dgm:presLayoutVars>
          <dgm:chMax val="0"/>
          <dgm:bulletEnabled/>
        </dgm:presLayoutVars>
      </dgm:prSet>
      <dgm:spPr/>
    </dgm:pt>
    <dgm:pt modelId="{89B7D512-A988-489A-8B14-A7263F3C6F57}" type="pres">
      <dgm:prSet presAssocID="{7112A77D-52ED-468C-BCAF-943B21D62BA2}" presName="spacerBetweenCircleAndCallout" presStyleCnt="0">
        <dgm:presLayoutVars/>
      </dgm:prSet>
      <dgm:spPr/>
    </dgm:pt>
    <dgm:pt modelId="{CC582F4F-BA97-4B94-910D-00CBF255093E}" type="pres">
      <dgm:prSet presAssocID="{73777E23-16A7-4EB1-8140-4A5EB03680E2}" presName="nodeText" presStyleLbl="alignAccFollowNode1" presStyleIdx="23" presStyleCnt="27">
        <dgm:presLayoutVars>
          <dgm:bulletEnabled val="1"/>
        </dgm:presLayoutVars>
      </dgm:prSet>
      <dgm:spPr/>
    </dgm:pt>
    <dgm:pt modelId="{EB1FFEAC-FE06-4880-8AAF-D2750D134E52}" type="pres">
      <dgm:prSet presAssocID="{7112A77D-52ED-468C-BCAF-943B21D62BA2}" presName="sibTransComposite" presStyleCnt="0"/>
      <dgm:spPr/>
    </dgm:pt>
    <dgm:pt modelId="{D4B41CAF-507D-4005-9588-A71467E75C14}" type="pres">
      <dgm:prSet presAssocID="{53C3F12A-A3B2-4C4A-99D0-B35AEA18EB95}" presName="compositeNode" presStyleCnt="0"/>
      <dgm:spPr/>
    </dgm:pt>
    <dgm:pt modelId="{D9C162E4-017C-4DC6-933E-A1750B3793D3}" type="pres">
      <dgm:prSet presAssocID="{53C3F12A-A3B2-4C4A-99D0-B35AEA18EB95}" presName="parTx" presStyleLbl="node1" presStyleIdx="0" presStyleCnt="0">
        <dgm:presLayoutVars>
          <dgm:chMax val="0"/>
          <dgm:chPref val="0"/>
          <dgm:bulletEnabled val="1"/>
        </dgm:presLayoutVars>
      </dgm:prSet>
      <dgm:spPr/>
    </dgm:pt>
    <dgm:pt modelId="{112A5FBB-94A2-485F-9F17-A106B54D6F04}" type="pres">
      <dgm:prSet presAssocID="{53C3F12A-A3B2-4C4A-99D0-B35AEA18EB95}" presName="parSh" presStyleCnt="0"/>
      <dgm:spPr/>
    </dgm:pt>
    <dgm:pt modelId="{606004AD-7500-4D87-BC44-82E06DC939A7}" type="pres">
      <dgm:prSet presAssocID="{53C3F12A-A3B2-4C4A-99D0-B35AEA18EB95}" presName="lineNode" presStyleLbl="alignAccFollowNode1" presStyleIdx="24" presStyleCnt="27"/>
      <dgm:spPr/>
    </dgm:pt>
    <dgm:pt modelId="{B4D56B5E-8EDA-404D-9857-A0882F2B5FBB}" type="pres">
      <dgm:prSet presAssocID="{53C3F12A-A3B2-4C4A-99D0-B35AEA18EB95}" presName="lineArrowNode" presStyleLbl="alignAccFollowNode1" presStyleIdx="25" presStyleCnt="27"/>
      <dgm:spPr/>
    </dgm:pt>
    <dgm:pt modelId="{77756F70-9322-4313-BDFE-2968646D65B1}" type="pres">
      <dgm:prSet presAssocID="{3F50436F-55B6-46BE-B1AA-A655D13932AB}" presName="sibTransNodeCircle" presStyleLbl="alignNode1" presStyleIdx="8" presStyleCnt="9">
        <dgm:presLayoutVars>
          <dgm:chMax val="0"/>
          <dgm:bulletEnabled/>
        </dgm:presLayoutVars>
      </dgm:prSet>
      <dgm:spPr/>
    </dgm:pt>
    <dgm:pt modelId="{A038A20B-6B39-4BD1-AFDE-668ED7363A6F}" type="pres">
      <dgm:prSet presAssocID="{3F50436F-55B6-46BE-B1AA-A655D13932AB}" presName="spacerBetweenCircleAndCallout" presStyleCnt="0">
        <dgm:presLayoutVars/>
      </dgm:prSet>
      <dgm:spPr/>
    </dgm:pt>
    <dgm:pt modelId="{75456F51-5872-4099-9634-94F279098556}" type="pres">
      <dgm:prSet presAssocID="{53C3F12A-A3B2-4C4A-99D0-B35AEA18EB95}" presName="nodeText" presStyleLbl="alignAccFollowNode1" presStyleIdx="26" presStyleCnt="27">
        <dgm:presLayoutVars>
          <dgm:bulletEnabled val="1"/>
        </dgm:presLayoutVars>
      </dgm:prSet>
      <dgm:spPr/>
    </dgm:pt>
  </dgm:ptLst>
  <dgm:cxnLst>
    <dgm:cxn modelId="{BF20FB05-0C7A-42AF-BEDF-1B6C8D40BF2E}" type="presOf" srcId="{D54A7618-01B9-4EA9-A68C-E570148E1AE5}" destId="{BD4588AA-81AE-465C-BE11-64535CE63BC4}" srcOrd="0" destOrd="0" presId="urn:microsoft.com/office/officeart/2016/7/layout/LinearArrowProcessNumbered"/>
    <dgm:cxn modelId="{DD34F80D-FBD7-460B-9327-3CD399757CBA}" type="presOf" srcId="{5226DCAD-ECE4-462D-A0F0-76C7F73C6184}" destId="{11326EDE-B284-4D2D-AAE4-49FE13B67CE2}" srcOrd="0" destOrd="0" presId="urn:microsoft.com/office/officeart/2016/7/layout/LinearArrowProcessNumbered"/>
    <dgm:cxn modelId="{F5DDF00E-D017-462C-AA76-3E71C6A0F8ED}" type="presOf" srcId="{7112A77D-52ED-468C-BCAF-943B21D62BA2}" destId="{FF6572B0-A5E6-4091-B491-236600FEB586}" srcOrd="0" destOrd="0" presId="urn:microsoft.com/office/officeart/2016/7/layout/LinearArrowProcessNumbered"/>
    <dgm:cxn modelId="{0BDCC42D-FD82-4C2B-B396-C9AC5DAEDB3C}" type="presOf" srcId="{5BCC7E02-E45D-47C2-9881-C1526C29B0A3}" destId="{246B38DE-C218-4130-BADD-4F095178C27C}" srcOrd="0" destOrd="0" presId="urn:microsoft.com/office/officeart/2016/7/layout/LinearArrowProcessNumbered"/>
    <dgm:cxn modelId="{B8F67C34-3101-4D35-A0E3-901A04F5821B}" type="presOf" srcId="{A5F48DF5-30C7-4EC4-94EF-4FB96C872ABF}" destId="{27247B4E-9894-48DB-974C-FA15E7715B58}" srcOrd="0" destOrd="0" presId="urn:microsoft.com/office/officeart/2016/7/layout/LinearArrowProcessNumbered"/>
    <dgm:cxn modelId="{77EE9C35-3A51-45EB-84F9-DC8A1C530A8B}" srcId="{4DD1AAC5-69EE-40BC-A6B0-0F3519F25724}" destId="{D20E2794-CE58-43F9-8187-E5B3CA7F0383}" srcOrd="4" destOrd="0" parTransId="{2A1DA953-7783-4444-93E4-A36705A34B55}" sibTransId="{A0385851-8E6D-4175-8096-68A848B595DA}"/>
    <dgm:cxn modelId="{C732855B-EBB9-46D8-AF18-70A3BDECC741}" type="presOf" srcId="{DCAE57CB-B0C8-4FB1-AE24-0BB9734E69ED}" destId="{04CA3806-158F-406E-A35F-E2EC796EF077}" srcOrd="0" destOrd="0" presId="urn:microsoft.com/office/officeart/2016/7/layout/LinearArrowProcessNumbered"/>
    <dgm:cxn modelId="{6AAEF748-D4A3-4ECD-B0A9-D7F32AD6E55C}" srcId="{4DD1AAC5-69EE-40BC-A6B0-0F3519F25724}" destId="{D54A7618-01B9-4EA9-A68C-E570148E1AE5}" srcOrd="1" destOrd="0" parTransId="{554EA708-AE56-4F57-9A12-BAECBF61EB60}" sibTransId="{DCAE57CB-B0C8-4FB1-AE24-0BB9734E69ED}"/>
    <dgm:cxn modelId="{1133BC49-D6D2-4365-A7BC-2F0BE02FCA03}" srcId="{4DD1AAC5-69EE-40BC-A6B0-0F3519F25724}" destId="{5BCC7E02-E45D-47C2-9881-C1526C29B0A3}" srcOrd="3" destOrd="0" parTransId="{32B71A8A-F3EB-4F08-AFA1-35B0D4873287}" sibTransId="{729CC217-5437-4D40-990D-C575CD9E56D7}"/>
    <dgm:cxn modelId="{EA46DC6A-E760-4D34-B8EF-4F0381782031}" type="presOf" srcId="{3F50436F-55B6-46BE-B1AA-A655D13932AB}" destId="{77756F70-9322-4313-BDFE-2968646D65B1}" srcOrd="0" destOrd="0" presId="urn:microsoft.com/office/officeart/2016/7/layout/LinearArrowProcessNumbered"/>
    <dgm:cxn modelId="{014E4E6E-DBCE-47FC-B1B5-B9125D597827}" type="presOf" srcId="{53C3F12A-A3B2-4C4A-99D0-B35AEA18EB95}" destId="{75456F51-5872-4099-9634-94F279098556}" srcOrd="0" destOrd="0" presId="urn:microsoft.com/office/officeart/2016/7/layout/LinearArrowProcessNumbered"/>
    <dgm:cxn modelId="{7570A051-DB1D-4364-B0DE-11A2452A5563}" srcId="{4DD1AAC5-69EE-40BC-A6B0-0F3519F25724}" destId="{73777E23-16A7-4EB1-8140-4A5EB03680E2}" srcOrd="7" destOrd="0" parTransId="{5F592472-AA78-41DE-A5EF-38DC66FDEEBA}" sibTransId="{7112A77D-52ED-468C-BCAF-943B21D62BA2}"/>
    <dgm:cxn modelId="{32DF2072-5DB4-4CA5-A857-278EDCA25868}" type="presOf" srcId="{C26FB7FB-7435-47D1-87F9-13808CC13C5C}" destId="{30481906-2CB2-48B0-9636-2A50E0AD96BB}" srcOrd="0" destOrd="0" presId="urn:microsoft.com/office/officeart/2016/7/layout/LinearArrowProcessNumbered"/>
    <dgm:cxn modelId="{A4CB0876-E714-4395-808A-9047F558DFED}" srcId="{4DD1AAC5-69EE-40BC-A6B0-0F3519F25724}" destId="{5226DCAD-ECE4-462D-A0F0-76C7F73C6184}" srcOrd="5" destOrd="0" parTransId="{A6A9E6BD-BC10-434F-BA80-3F68BFDFF17F}" sibTransId="{09A7131C-FDCD-4FC4-B9F8-EBC6DB559662}"/>
    <dgm:cxn modelId="{B93E6D86-BB4F-44CC-8B96-5B1467550B37}" type="presOf" srcId="{DC4953B9-3C5C-466F-A36C-07342C17BCB4}" destId="{A415C4AD-13DF-41D6-9F82-0157967CF01A}" srcOrd="0" destOrd="0" presId="urn:microsoft.com/office/officeart/2016/7/layout/LinearArrowProcessNumbered"/>
    <dgm:cxn modelId="{2689238B-B807-4CE8-99F4-05F9C46DFACF}" type="presOf" srcId="{4DD1AAC5-69EE-40BC-A6B0-0F3519F25724}" destId="{20BCA92D-7E71-4AF6-AF97-DB38A805ABE6}" srcOrd="0" destOrd="0" presId="urn:microsoft.com/office/officeart/2016/7/layout/LinearArrowProcessNumbered"/>
    <dgm:cxn modelId="{8813FB90-4896-4742-A68C-E3997F61A5C4}" srcId="{4DD1AAC5-69EE-40BC-A6B0-0F3519F25724}" destId="{53C3F12A-A3B2-4C4A-99D0-B35AEA18EB95}" srcOrd="8" destOrd="0" parTransId="{1BBBF58E-6519-43F1-A943-8D2C223C22C1}" sibTransId="{3F50436F-55B6-46BE-B1AA-A655D13932AB}"/>
    <dgm:cxn modelId="{FFABE798-8D04-4315-886C-29ED03023883}" type="presOf" srcId="{D20E2794-CE58-43F9-8187-E5B3CA7F0383}" destId="{9733037D-5C0C-4BA0-8280-4535290CAEA6}" srcOrd="0" destOrd="0" presId="urn:microsoft.com/office/officeart/2016/7/layout/LinearArrowProcessNumbered"/>
    <dgm:cxn modelId="{119CC599-AC42-4653-B6B6-3B602F3D3DC5}" srcId="{4DD1AAC5-69EE-40BC-A6B0-0F3519F25724}" destId="{CE78F1FA-22A3-4668-BAB2-C8418E9B88C7}" srcOrd="0" destOrd="0" parTransId="{7B039E04-AA8F-4942-AC9A-3CF0FF852095}" sibTransId="{DC4953B9-3C5C-466F-A36C-07342C17BCB4}"/>
    <dgm:cxn modelId="{7B24C09C-FBAB-4969-8A86-2D76AC780BBB}" type="presOf" srcId="{CE78F1FA-22A3-4668-BAB2-C8418E9B88C7}" destId="{B58ABE2D-EDAE-4C4C-898D-756E612FF262}" srcOrd="0" destOrd="0" presId="urn:microsoft.com/office/officeart/2016/7/layout/LinearArrowProcessNumbered"/>
    <dgm:cxn modelId="{62834DA3-60CC-423D-BFC9-08F476BCBEC8}" type="presOf" srcId="{A0385851-8E6D-4175-8096-68A848B595DA}" destId="{5FEC0E81-6B1C-4C62-BE5C-674CA1AE26F6}" srcOrd="0" destOrd="0" presId="urn:microsoft.com/office/officeart/2016/7/layout/LinearArrowProcessNumbered"/>
    <dgm:cxn modelId="{D23671AA-1FB8-4352-8DD4-4AC32F8B1698}" type="presOf" srcId="{73777E23-16A7-4EB1-8140-4A5EB03680E2}" destId="{CC582F4F-BA97-4B94-910D-00CBF255093E}" srcOrd="0" destOrd="0" presId="urn:microsoft.com/office/officeart/2016/7/layout/LinearArrowProcessNumbered"/>
    <dgm:cxn modelId="{8A1CB9BE-A82E-44DA-BC00-D94C4EC420E4}" srcId="{4DD1AAC5-69EE-40BC-A6B0-0F3519F25724}" destId="{835F528C-12C1-424C-A13F-CC24F8CF576B}" srcOrd="2" destOrd="0" parTransId="{D7BDA879-4773-4E51-BC33-CAD110FBCCAD}" sibTransId="{C26FB7FB-7435-47D1-87F9-13808CC13C5C}"/>
    <dgm:cxn modelId="{44367AC6-1259-4AA1-8AB3-74D897B8D1A2}" type="presOf" srcId="{09A7131C-FDCD-4FC4-B9F8-EBC6DB559662}" destId="{CC447B69-38E8-48DD-A7D2-7D1350221346}" srcOrd="0" destOrd="0" presId="urn:microsoft.com/office/officeart/2016/7/layout/LinearArrowProcessNumbered"/>
    <dgm:cxn modelId="{66AFBAD0-4510-4F63-8839-40F7838B1072}" type="presOf" srcId="{835F528C-12C1-424C-A13F-CC24F8CF576B}" destId="{FE4E41F9-2194-415F-9FDA-DE8BDF37A142}" srcOrd="0" destOrd="0" presId="urn:microsoft.com/office/officeart/2016/7/layout/LinearArrowProcessNumbered"/>
    <dgm:cxn modelId="{ED2AEEE0-48FB-49F9-A9A4-03218DF78F3E}" srcId="{4DD1AAC5-69EE-40BC-A6B0-0F3519F25724}" destId="{A5F48DF5-30C7-4EC4-94EF-4FB96C872ABF}" srcOrd="6" destOrd="0" parTransId="{E6EEA72A-558D-4DAF-B263-82D6D6C65A20}" sibTransId="{E684C92B-C8DC-459B-9225-291C934033E1}"/>
    <dgm:cxn modelId="{A0649DEF-8A8C-4C9C-80E2-09657DAD1394}" type="presOf" srcId="{729CC217-5437-4D40-990D-C575CD9E56D7}" destId="{D115669A-1EAD-4E45-9D0C-8F084A6F0722}" srcOrd="0" destOrd="0" presId="urn:microsoft.com/office/officeart/2016/7/layout/LinearArrowProcessNumbered"/>
    <dgm:cxn modelId="{AB63D3FB-6174-45F0-B0D8-F9E5388FC200}" type="presOf" srcId="{E684C92B-C8DC-459B-9225-291C934033E1}" destId="{3E67AA5E-A67E-46FB-84AD-1B43B6C750FA}" srcOrd="0" destOrd="0" presId="urn:microsoft.com/office/officeart/2016/7/layout/LinearArrowProcessNumbered"/>
    <dgm:cxn modelId="{A1E7F3CF-4CAE-4CAD-9CC1-01781DD3EFD8}" type="presParOf" srcId="{20BCA92D-7E71-4AF6-AF97-DB38A805ABE6}" destId="{F9D90542-A7EA-4A7D-9E6F-7F0E67DA1AD3}" srcOrd="0" destOrd="0" presId="urn:microsoft.com/office/officeart/2016/7/layout/LinearArrowProcessNumbered"/>
    <dgm:cxn modelId="{51209053-C01F-4509-932B-E8BFB90436A2}" type="presParOf" srcId="{F9D90542-A7EA-4A7D-9E6F-7F0E67DA1AD3}" destId="{DB19AB09-1FBA-4BF1-A917-452E38D1AD14}" srcOrd="0" destOrd="0" presId="urn:microsoft.com/office/officeart/2016/7/layout/LinearArrowProcessNumbered"/>
    <dgm:cxn modelId="{62E37F63-93A1-4BF8-8A91-3D58A1DF9835}" type="presParOf" srcId="{F9D90542-A7EA-4A7D-9E6F-7F0E67DA1AD3}" destId="{58559C22-B392-4367-B090-DDE56C1DCBB3}" srcOrd="1" destOrd="0" presId="urn:microsoft.com/office/officeart/2016/7/layout/LinearArrowProcessNumbered"/>
    <dgm:cxn modelId="{EA98C5F0-EFC5-4531-9239-982B036C0D9B}" type="presParOf" srcId="{58559C22-B392-4367-B090-DDE56C1DCBB3}" destId="{B789FC45-7463-4949-A248-5434C202B8BB}" srcOrd="0" destOrd="0" presId="urn:microsoft.com/office/officeart/2016/7/layout/LinearArrowProcessNumbered"/>
    <dgm:cxn modelId="{F4D7EE30-5428-49A1-8604-E4CE0CEDD538}" type="presParOf" srcId="{58559C22-B392-4367-B090-DDE56C1DCBB3}" destId="{BBE27206-C912-4A35-B25A-B8B769496ED5}" srcOrd="1" destOrd="0" presId="urn:microsoft.com/office/officeart/2016/7/layout/LinearArrowProcessNumbered"/>
    <dgm:cxn modelId="{D3D870BB-E8D7-48C7-A68C-4AC108A01B23}" type="presParOf" srcId="{58559C22-B392-4367-B090-DDE56C1DCBB3}" destId="{A415C4AD-13DF-41D6-9F82-0157967CF01A}" srcOrd="2" destOrd="0" presId="urn:microsoft.com/office/officeart/2016/7/layout/LinearArrowProcessNumbered"/>
    <dgm:cxn modelId="{02075531-7215-4068-977D-AB39D51EAD2D}" type="presParOf" srcId="{58559C22-B392-4367-B090-DDE56C1DCBB3}" destId="{3FC4FC63-AF17-4431-91CB-E3DC8E11984E}" srcOrd="3" destOrd="0" presId="urn:microsoft.com/office/officeart/2016/7/layout/LinearArrowProcessNumbered"/>
    <dgm:cxn modelId="{2049D4D6-A4B7-4EFA-A607-7A2E16A47B5C}" type="presParOf" srcId="{F9D90542-A7EA-4A7D-9E6F-7F0E67DA1AD3}" destId="{B58ABE2D-EDAE-4C4C-898D-756E612FF262}" srcOrd="2" destOrd="0" presId="urn:microsoft.com/office/officeart/2016/7/layout/LinearArrowProcessNumbered"/>
    <dgm:cxn modelId="{82AB5669-305B-4AF8-A65F-30633FEBAF75}" type="presParOf" srcId="{20BCA92D-7E71-4AF6-AF97-DB38A805ABE6}" destId="{7B9943ED-41C9-456D-873E-A3590FEF09A6}" srcOrd="1" destOrd="0" presId="urn:microsoft.com/office/officeart/2016/7/layout/LinearArrowProcessNumbered"/>
    <dgm:cxn modelId="{2BE12FF4-4CE8-40FC-ABB9-949EB9421BDA}" type="presParOf" srcId="{20BCA92D-7E71-4AF6-AF97-DB38A805ABE6}" destId="{FCDFD317-4504-4098-9A64-DC0A2CEE8AF8}" srcOrd="2" destOrd="0" presId="urn:microsoft.com/office/officeart/2016/7/layout/LinearArrowProcessNumbered"/>
    <dgm:cxn modelId="{DC705CC7-D24D-4213-98B9-22EA6A09C62D}" type="presParOf" srcId="{FCDFD317-4504-4098-9A64-DC0A2CEE8AF8}" destId="{C91A1B1B-45CE-46E7-9B42-5C28A61EB252}" srcOrd="0" destOrd="0" presId="urn:microsoft.com/office/officeart/2016/7/layout/LinearArrowProcessNumbered"/>
    <dgm:cxn modelId="{07AF46F9-38CE-4840-8720-70C1218A098C}" type="presParOf" srcId="{FCDFD317-4504-4098-9A64-DC0A2CEE8AF8}" destId="{9AD92AED-DC54-4CE9-B1DA-FF12A6720DEB}" srcOrd="1" destOrd="0" presId="urn:microsoft.com/office/officeart/2016/7/layout/LinearArrowProcessNumbered"/>
    <dgm:cxn modelId="{2DE5E16C-5795-411D-825D-F88B7CD87373}" type="presParOf" srcId="{9AD92AED-DC54-4CE9-B1DA-FF12A6720DEB}" destId="{D37A9674-CA86-45D6-8315-31C78C49BD87}" srcOrd="0" destOrd="0" presId="urn:microsoft.com/office/officeart/2016/7/layout/LinearArrowProcessNumbered"/>
    <dgm:cxn modelId="{20EAA99E-C70F-4F0E-B458-464C4F8B12FA}" type="presParOf" srcId="{9AD92AED-DC54-4CE9-B1DA-FF12A6720DEB}" destId="{781B695C-FB4A-4CDF-97FD-39AEED621EA5}" srcOrd="1" destOrd="0" presId="urn:microsoft.com/office/officeart/2016/7/layout/LinearArrowProcessNumbered"/>
    <dgm:cxn modelId="{BB5463C2-87E3-4762-8136-2EE3862EE4E8}" type="presParOf" srcId="{9AD92AED-DC54-4CE9-B1DA-FF12A6720DEB}" destId="{04CA3806-158F-406E-A35F-E2EC796EF077}" srcOrd="2" destOrd="0" presId="urn:microsoft.com/office/officeart/2016/7/layout/LinearArrowProcessNumbered"/>
    <dgm:cxn modelId="{8943D39B-227C-4663-8901-C9AF2235370C}" type="presParOf" srcId="{9AD92AED-DC54-4CE9-B1DA-FF12A6720DEB}" destId="{94CFE431-F2D4-4E31-B3C9-07C2751E99FD}" srcOrd="3" destOrd="0" presId="urn:microsoft.com/office/officeart/2016/7/layout/LinearArrowProcessNumbered"/>
    <dgm:cxn modelId="{B0B58D9C-32D8-4148-9CF3-94497023ABA7}" type="presParOf" srcId="{FCDFD317-4504-4098-9A64-DC0A2CEE8AF8}" destId="{BD4588AA-81AE-465C-BE11-64535CE63BC4}" srcOrd="2" destOrd="0" presId="urn:microsoft.com/office/officeart/2016/7/layout/LinearArrowProcessNumbered"/>
    <dgm:cxn modelId="{401BB7ED-E47F-42D3-8EE1-BB157BFF7714}" type="presParOf" srcId="{20BCA92D-7E71-4AF6-AF97-DB38A805ABE6}" destId="{25B399B3-9169-463B-97D3-5E66298978DA}" srcOrd="3" destOrd="0" presId="urn:microsoft.com/office/officeart/2016/7/layout/LinearArrowProcessNumbered"/>
    <dgm:cxn modelId="{0B0E060D-7DCE-444D-9542-8F0B5D44D2AE}" type="presParOf" srcId="{20BCA92D-7E71-4AF6-AF97-DB38A805ABE6}" destId="{2101A73C-396B-43E7-9D79-9ED2E93C6798}" srcOrd="4" destOrd="0" presId="urn:microsoft.com/office/officeart/2016/7/layout/LinearArrowProcessNumbered"/>
    <dgm:cxn modelId="{85CB1D3A-A7E0-4FFC-A733-E7F341939F22}" type="presParOf" srcId="{2101A73C-396B-43E7-9D79-9ED2E93C6798}" destId="{92660861-315B-496E-A113-874CD1FD4872}" srcOrd="0" destOrd="0" presId="urn:microsoft.com/office/officeart/2016/7/layout/LinearArrowProcessNumbered"/>
    <dgm:cxn modelId="{DA124571-8998-4613-BC28-006D29555D03}" type="presParOf" srcId="{2101A73C-396B-43E7-9D79-9ED2E93C6798}" destId="{191A24EE-B249-41AF-87E1-3F010492F95D}" srcOrd="1" destOrd="0" presId="urn:microsoft.com/office/officeart/2016/7/layout/LinearArrowProcessNumbered"/>
    <dgm:cxn modelId="{042DA75A-EFBB-4CF7-84B5-32B8E1BDA23E}" type="presParOf" srcId="{191A24EE-B249-41AF-87E1-3F010492F95D}" destId="{DE50E59D-87E0-4A59-94A2-A16CD5065FF6}" srcOrd="0" destOrd="0" presId="urn:microsoft.com/office/officeart/2016/7/layout/LinearArrowProcessNumbered"/>
    <dgm:cxn modelId="{303C7C7C-A5A3-42EE-8E7A-F7D64AB29025}" type="presParOf" srcId="{191A24EE-B249-41AF-87E1-3F010492F95D}" destId="{88033812-AA88-4F16-B46F-AD0D58BEA19C}" srcOrd="1" destOrd="0" presId="urn:microsoft.com/office/officeart/2016/7/layout/LinearArrowProcessNumbered"/>
    <dgm:cxn modelId="{EEF925F2-740B-4E5A-9BD6-422242CB0895}" type="presParOf" srcId="{191A24EE-B249-41AF-87E1-3F010492F95D}" destId="{30481906-2CB2-48B0-9636-2A50E0AD96BB}" srcOrd="2" destOrd="0" presId="urn:microsoft.com/office/officeart/2016/7/layout/LinearArrowProcessNumbered"/>
    <dgm:cxn modelId="{06DA6A7C-E675-4D13-A979-D0EB1D304886}" type="presParOf" srcId="{191A24EE-B249-41AF-87E1-3F010492F95D}" destId="{10306F88-60E1-4FC2-8706-74942599D56C}" srcOrd="3" destOrd="0" presId="urn:microsoft.com/office/officeart/2016/7/layout/LinearArrowProcessNumbered"/>
    <dgm:cxn modelId="{48308ED6-D827-467C-AA5B-128558C4CFF7}" type="presParOf" srcId="{2101A73C-396B-43E7-9D79-9ED2E93C6798}" destId="{FE4E41F9-2194-415F-9FDA-DE8BDF37A142}" srcOrd="2" destOrd="0" presId="urn:microsoft.com/office/officeart/2016/7/layout/LinearArrowProcessNumbered"/>
    <dgm:cxn modelId="{7A6E9E31-E28B-425C-92D2-07F72D59749E}" type="presParOf" srcId="{20BCA92D-7E71-4AF6-AF97-DB38A805ABE6}" destId="{E8F69F18-9DA6-4FD3-917C-54233BE29F20}" srcOrd="5" destOrd="0" presId="urn:microsoft.com/office/officeart/2016/7/layout/LinearArrowProcessNumbered"/>
    <dgm:cxn modelId="{735C1E1A-A105-4C51-9791-BDD843679B7F}" type="presParOf" srcId="{20BCA92D-7E71-4AF6-AF97-DB38A805ABE6}" destId="{BCC01550-2C0D-4176-ABD6-93BD7224E338}" srcOrd="6" destOrd="0" presId="urn:microsoft.com/office/officeart/2016/7/layout/LinearArrowProcessNumbered"/>
    <dgm:cxn modelId="{84D031EC-ECA5-46E5-903E-8697D8EF72A6}" type="presParOf" srcId="{BCC01550-2C0D-4176-ABD6-93BD7224E338}" destId="{527B1FEA-381A-400B-A16D-4A7133381A06}" srcOrd="0" destOrd="0" presId="urn:microsoft.com/office/officeart/2016/7/layout/LinearArrowProcessNumbered"/>
    <dgm:cxn modelId="{336B3338-6768-424C-B527-3164AD9C9990}" type="presParOf" srcId="{BCC01550-2C0D-4176-ABD6-93BD7224E338}" destId="{D8A6F826-A9E4-45B8-8A78-478FD5ACF97C}" srcOrd="1" destOrd="0" presId="urn:microsoft.com/office/officeart/2016/7/layout/LinearArrowProcessNumbered"/>
    <dgm:cxn modelId="{35DA253C-FD4E-49E4-9A16-2F11B994D83D}" type="presParOf" srcId="{D8A6F826-A9E4-45B8-8A78-478FD5ACF97C}" destId="{F06BED8D-2E31-4F8D-9EC3-824FD718B988}" srcOrd="0" destOrd="0" presId="urn:microsoft.com/office/officeart/2016/7/layout/LinearArrowProcessNumbered"/>
    <dgm:cxn modelId="{4FE5C6CF-1C3F-4C2A-AEB6-3034C7455D8C}" type="presParOf" srcId="{D8A6F826-A9E4-45B8-8A78-478FD5ACF97C}" destId="{6C724202-8FC3-4C16-8DF1-96C5C91C6007}" srcOrd="1" destOrd="0" presId="urn:microsoft.com/office/officeart/2016/7/layout/LinearArrowProcessNumbered"/>
    <dgm:cxn modelId="{5CFB38AD-5BF0-4459-80E4-5D51C71ADA9D}" type="presParOf" srcId="{D8A6F826-A9E4-45B8-8A78-478FD5ACF97C}" destId="{D115669A-1EAD-4E45-9D0C-8F084A6F0722}" srcOrd="2" destOrd="0" presId="urn:microsoft.com/office/officeart/2016/7/layout/LinearArrowProcessNumbered"/>
    <dgm:cxn modelId="{D308538B-93CF-46FB-B3A0-68538FB3EAD4}" type="presParOf" srcId="{D8A6F826-A9E4-45B8-8A78-478FD5ACF97C}" destId="{2AD26306-9435-45CE-9309-5625C7D801D6}" srcOrd="3" destOrd="0" presId="urn:microsoft.com/office/officeart/2016/7/layout/LinearArrowProcessNumbered"/>
    <dgm:cxn modelId="{374107BB-FBA9-4B2F-B313-5DD9DD67EF6A}" type="presParOf" srcId="{BCC01550-2C0D-4176-ABD6-93BD7224E338}" destId="{246B38DE-C218-4130-BADD-4F095178C27C}" srcOrd="2" destOrd="0" presId="urn:microsoft.com/office/officeart/2016/7/layout/LinearArrowProcessNumbered"/>
    <dgm:cxn modelId="{23208F40-E4F9-42A4-BEB3-CD080E224EB0}" type="presParOf" srcId="{20BCA92D-7E71-4AF6-AF97-DB38A805ABE6}" destId="{5FB3D497-655C-41F2-9D74-7907AE41D8FA}" srcOrd="7" destOrd="0" presId="urn:microsoft.com/office/officeart/2016/7/layout/LinearArrowProcessNumbered"/>
    <dgm:cxn modelId="{A5F6BF6B-7FB7-482C-BEC9-100B82E09103}" type="presParOf" srcId="{20BCA92D-7E71-4AF6-AF97-DB38A805ABE6}" destId="{93B5DD6A-D31D-458F-B4B0-07CDB91B9E6D}" srcOrd="8" destOrd="0" presId="urn:microsoft.com/office/officeart/2016/7/layout/LinearArrowProcessNumbered"/>
    <dgm:cxn modelId="{22AFCDD2-86AE-4CBF-80F6-FA2E764AC3FD}" type="presParOf" srcId="{93B5DD6A-D31D-458F-B4B0-07CDB91B9E6D}" destId="{FE6DFD68-1CB0-4A28-8F51-AC5816A1ABBF}" srcOrd="0" destOrd="0" presId="urn:microsoft.com/office/officeart/2016/7/layout/LinearArrowProcessNumbered"/>
    <dgm:cxn modelId="{5D0A6E97-C653-47D8-BC8F-2CB4186E08A6}" type="presParOf" srcId="{93B5DD6A-D31D-458F-B4B0-07CDB91B9E6D}" destId="{23E24975-E3A3-4624-9223-D133516BC180}" srcOrd="1" destOrd="0" presId="urn:microsoft.com/office/officeart/2016/7/layout/LinearArrowProcessNumbered"/>
    <dgm:cxn modelId="{967C81E2-D056-4949-A02D-5DB9F5C8E939}" type="presParOf" srcId="{23E24975-E3A3-4624-9223-D133516BC180}" destId="{4544F27D-0A6E-4E3E-A7A0-86CD84377344}" srcOrd="0" destOrd="0" presId="urn:microsoft.com/office/officeart/2016/7/layout/LinearArrowProcessNumbered"/>
    <dgm:cxn modelId="{076AAB5D-9C49-4D0F-8E07-318CF1E5D10F}" type="presParOf" srcId="{23E24975-E3A3-4624-9223-D133516BC180}" destId="{B9A2BAFC-E00E-4A99-A032-79C3CDDA4E15}" srcOrd="1" destOrd="0" presId="urn:microsoft.com/office/officeart/2016/7/layout/LinearArrowProcessNumbered"/>
    <dgm:cxn modelId="{6E7F4BDD-6EC3-4EC1-9A05-B4C92E553A98}" type="presParOf" srcId="{23E24975-E3A3-4624-9223-D133516BC180}" destId="{5FEC0E81-6B1C-4C62-BE5C-674CA1AE26F6}" srcOrd="2" destOrd="0" presId="urn:microsoft.com/office/officeart/2016/7/layout/LinearArrowProcessNumbered"/>
    <dgm:cxn modelId="{638E5AE9-A2EB-4E42-B491-B3CF2BB1B6A9}" type="presParOf" srcId="{23E24975-E3A3-4624-9223-D133516BC180}" destId="{B18B0352-C508-4A58-AAF6-5C3275B3A5C3}" srcOrd="3" destOrd="0" presId="urn:microsoft.com/office/officeart/2016/7/layout/LinearArrowProcessNumbered"/>
    <dgm:cxn modelId="{8A4CFC94-F654-468A-A503-C1D3C69BA730}" type="presParOf" srcId="{93B5DD6A-D31D-458F-B4B0-07CDB91B9E6D}" destId="{9733037D-5C0C-4BA0-8280-4535290CAEA6}" srcOrd="2" destOrd="0" presId="urn:microsoft.com/office/officeart/2016/7/layout/LinearArrowProcessNumbered"/>
    <dgm:cxn modelId="{875969D8-9272-4DCB-9A9C-7DF2D2783954}" type="presParOf" srcId="{20BCA92D-7E71-4AF6-AF97-DB38A805ABE6}" destId="{3007C45A-960C-4369-8548-B41C78757B08}" srcOrd="9" destOrd="0" presId="urn:microsoft.com/office/officeart/2016/7/layout/LinearArrowProcessNumbered"/>
    <dgm:cxn modelId="{1B503595-733E-407A-BD3B-4EFE137220B3}" type="presParOf" srcId="{20BCA92D-7E71-4AF6-AF97-DB38A805ABE6}" destId="{4E915B19-8FFC-4BB4-8310-E3A81F8BA3BF}" srcOrd="10" destOrd="0" presId="urn:microsoft.com/office/officeart/2016/7/layout/LinearArrowProcessNumbered"/>
    <dgm:cxn modelId="{6FE06FA4-2012-4774-B28F-F1D239578AD2}" type="presParOf" srcId="{4E915B19-8FFC-4BB4-8310-E3A81F8BA3BF}" destId="{F4C3B014-EA23-4431-89BF-147DC04F0679}" srcOrd="0" destOrd="0" presId="urn:microsoft.com/office/officeart/2016/7/layout/LinearArrowProcessNumbered"/>
    <dgm:cxn modelId="{394F8DCE-5F2D-4DAF-9EAE-D89D916B47F8}" type="presParOf" srcId="{4E915B19-8FFC-4BB4-8310-E3A81F8BA3BF}" destId="{BDAA53DC-C072-4FD8-9DFE-9C30620DB9DD}" srcOrd="1" destOrd="0" presId="urn:microsoft.com/office/officeart/2016/7/layout/LinearArrowProcessNumbered"/>
    <dgm:cxn modelId="{221348E4-D0B7-4CA7-8291-0C1AE03816C6}" type="presParOf" srcId="{BDAA53DC-C072-4FD8-9DFE-9C30620DB9DD}" destId="{12839E93-D390-40E1-B05A-8E543FA8F293}" srcOrd="0" destOrd="0" presId="urn:microsoft.com/office/officeart/2016/7/layout/LinearArrowProcessNumbered"/>
    <dgm:cxn modelId="{3C60F9E9-C9C9-4AC1-9375-AF656A6A9545}" type="presParOf" srcId="{BDAA53DC-C072-4FD8-9DFE-9C30620DB9DD}" destId="{AE0F06EA-DD24-47EC-8B2F-B99F8175F4E0}" srcOrd="1" destOrd="0" presId="urn:microsoft.com/office/officeart/2016/7/layout/LinearArrowProcessNumbered"/>
    <dgm:cxn modelId="{E4180500-692B-416C-96BE-1096F25A19F2}" type="presParOf" srcId="{BDAA53DC-C072-4FD8-9DFE-9C30620DB9DD}" destId="{CC447B69-38E8-48DD-A7D2-7D1350221346}" srcOrd="2" destOrd="0" presId="urn:microsoft.com/office/officeart/2016/7/layout/LinearArrowProcessNumbered"/>
    <dgm:cxn modelId="{46DA0D95-6E7B-4BA2-B486-2C2B2AF93B71}" type="presParOf" srcId="{BDAA53DC-C072-4FD8-9DFE-9C30620DB9DD}" destId="{89DA4606-AF6C-4843-8BA5-72F6202EB5AC}" srcOrd="3" destOrd="0" presId="urn:microsoft.com/office/officeart/2016/7/layout/LinearArrowProcessNumbered"/>
    <dgm:cxn modelId="{03E1A8F2-C1EE-4D98-876E-BAD17CCCDB55}" type="presParOf" srcId="{4E915B19-8FFC-4BB4-8310-E3A81F8BA3BF}" destId="{11326EDE-B284-4D2D-AAE4-49FE13B67CE2}" srcOrd="2" destOrd="0" presId="urn:microsoft.com/office/officeart/2016/7/layout/LinearArrowProcessNumbered"/>
    <dgm:cxn modelId="{252C779C-E5BD-469F-B05C-A182119AA586}" type="presParOf" srcId="{20BCA92D-7E71-4AF6-AF97-DB38A805ABE6}" destId="{AF1DC7DE-23A7-4614-8F9E-12588F4FD4DB}" srcOrd="11" destOrd="0" presId="urn:microsoft.com/office/officeart/2016/7/layout/LinearArrowProcessNumbered"/>
    <dgm:cxn modelId="{0510087D-3D57-4A7D-97E8-7A7B6EE645A1}" type="presParOf" srcId="{20BCA92D-7E71-4AF6-AF97-DB38A805ABE6}" destId="{E7725B98-2E8F-4BA7-9B38-4044E5F6C54C}" srcOrd="12" destOrd="0" presId="urn:microsoft.com/office/officeart/2016/7/layout/LinearArrowProcessNumbered"/>
    <dgm:cxn modelId="{6EE63920-E199-4570-BBBF-AAA894FF82EE}" type="presParOf" srcId="{E7725B98-2E8F-4BA7-9B38-4044E5F6C54C}" destId="{9362D763-E57B-4067-9282-F63D833861E0}" srcOrd="0" destOrd="0" presId="urn:microsoft.com/office/officeart/2016/7/layout/LinearArrowProcessNumbered"/>
    <dgm:cxn modelId="{3A10B1F7-6328-45F5-8096-B9D645887E51}" type="presParOf" srcId="{E7725B98-2E8F-4BA7-9B38-4044E5F6C54C}" destId="{59B8D1BD-3732-4165-AB33-6D2E3318E947}" srcOrd="1" destOrd="0" presId="urn:microsoft.com/office/officeart/2016/7/layout/LinearArrowProcessNumbered"/>
    <dgm:cxn modelId="{06D72C85-8E3D-4437-A1F5-9CCC0FD52381}" type="presParOf" srcId="{59B8D1BD-3732-4165-AB33-6D2E3318E947}" destId="{38E57778-40B5-4565-BBD6-A6B1EB362B32}" srcOrd="0" destOrd="0" presId="urn:microsoft.com/office/officeart/2016/7/layout/LinearArrowProcessNumbered"/>
    <dgm:cxn modelId="{FEDDC5DB-E129-47BA-8320-7F94DE9AD1B7}" type="presParOf" srcId="{59B8D1BD-3732-4165-AB33-6D2E3318E947}" destId="{5F505618-5026-4DD2-9D4D-599612659BFA}" srcOrd="1" destOrd="0" presId="urn:microsoft.com/office/officeart/2016/7/layout/LinearArrowProcessNumbered"/>
    <dgm:cxn modelId="{F6F50EAD-F6A0-4E02-8EDD-5568E1A38146}" type="presParOf" srcId="{59B8D1BD-3732-4165-AB33-6D2E3318E947}" destId="{3E67AA5E-A67E-46FB-84AD-1B43B6C750FA}" srcOrd="2" destOrd="0" presId="urn:microsoft.com/office/officeart/2016/7/layout/LinearArrowProcessNumbered"/>
    <dgm:cxn modelId="{DF0B95F9-86F6-4763-8BBD-3BF4E9A69795}" type="presParOf" srcId="{59B8D1BD-3732-4165-AB33-6D2E3318E947}" destId="{940AA585-99E0-4677-9017-90B8DED86A60}" srcOrd="3" destOrd="0" presId="urn:microsoft.com/office/officeart/2016/7/layout/LinearArrowProcessNumbered"/>
    <dgm:cxn modelId="{2881D807-1DF5-4536-9295-0D6DF432D055}" type="presParOf" srcId="{E7725B98-2E8F-4BA7-9B38-4044E5F6C54C}" destId="{27247B4E-9894-48DB-974C-FA15E7715B58}" srcOrd="2" destOrd="0" presId="urn:microsoft.com/office/officeart/2016/7/layout/LinearArrowProcessNumbered"/>
    <dgm:cxn modelId="{10570867-7EC8-4C95-8A6B-AD8D7307003B}" type="presParOf" srcId="{20BCA92D-7E71-4AF6-AF97-DB38A805ABE6}" destId="{F62B4D5C-776C-4052-8372-DE79B97C3ADA}" srcOrd="13" destOrd="0" presId="urn:microsoft.com/office/officeart/2016/7/layout/LinearArrowProcessNumbered"/>
    <dgm:cxn modelId="{B835FB5B-CC69-4413-ADF1-3522D0E3DBDE}" type="presParOf" srcId="{20BCA92D-7E71-4AF6-AF97-DB38A805ABE6}" destId="{0CC5BCCE-AD6F-4383-B412-994C08F043BA}" srcOrd="14" destOrd="0" presId="urn:microsoft.com/office/officeart/2016/7/layout/LinearArrowProcessNumbered"/>
    <dgm:cxn modelId="{482367A5-14F1-49CD-B022-E8A37F23D845}" type="presParOf" srcId="{0CC5BCCE-AD6F-4383-B412-994C08F043BA}" destId="{23982CE7-BCAA-4845-9C7F-E4E1A2DBA63E}" srcOrd="0" destOrd="0" presId="urn:microsoft.com/office/officeart/2016/7/layout/LinearArrowProcessNumbered"/>
    <dgm:cxn modelId="{4D725802-FB58-42F2-A272-2E3578DF64B0}" type="presParOf" srcId="{0CC5BCCE-AD6F-4383-B412-994C08F043BA}" destId="{3D01E01D-F6C6-45FC-BDB3-0B0607918D3B}" srcOrd="1" destOrd="0" presId="urn:microsoft.com/office/officeart/2016/7/layout/LinearArrowProcessNumbered"/>
    <dgm:cxn modelId="{463DD824-F040-4375-924F-B55824E7A2A3}" type="presParOf" srcId="{3D01E01D-F6C6-45FC-BDB3-0B0607918D3B}" destId="{3CCDC7ED-B84C-499C-8DB7-8DD28739FE12}" srcOrd="0" destOrd="0" presId="urn:microsoft.com/office/officeart/2016/7/layout/LinearArrowProcessNumbered"/>
    <dgm:cxn modelId="{B38C5D6E-66F2-4C02-A2C1-0125B82698DE}" type="presParOf" srcId="{3D01E01D-F6C6-45FC-BDB3-0B0607918D3B}" destId="{AA845CF0-65E4-4144-B313-7B59C9DB11B3}" srcOrd="1" destOrd="0" presId="urn:microsoft.com/office/officeart/2016/7/layout/LinearArrowProcessNumbered"/>
    <dgm:cxn modelId="{8C9B8FA2-33EE-45C9-8975-DE8CB0CB6BDA}" type="presParOf" srcId="{3D01E01D-F6C6-45FC-BDB3-0B0607918D3B}" destId="{FF6572B0-A5E6-4091-B491-236600FEB586}" srcOrd="2" destOrd="0" presId="urn:microsoft.com/office/officeart/2016/7/layout/LinearArrowProcessNumbered"/>
    <dgm:cxn modelId="{D7E26966-876C-4BAF-BFEC-BEDE1A823597}" type="presParOf" srcId="{3D01E01D-F6C6-45FC-BDB3-0B0607918D3B}" destId="{89B7D512-A988-489A-8B14-A7263F3C6F57}" srcOrd="3" destOrd="0" presId="urn:microsoft.com/office/officeart/2016/7/layout/LinearArrowProcessNumbered"/>
    <dgm:cxn modelId="{332EF77A-9A1C-4C20-B368-F35E06246343}" type="presParOf" srcId="{0CC5BCCE-AD6F-4383-B412-994C08F043BA}" destId="{CC582F4F-BA97-4B94-910D-00CBF255093E}" srcOrd="2" destOrd="0" presId="urn:microsoft.com/office/officeart/2016/7/layout/LinearArrowProcessNumbered"/>
    <dgm:cxn modelId="{55FAEEE3-6978-4B30-8FD5-98B5BD46269F}" type="presParOf" srcId="{20BCA92D-7E71-4AF6-AF97-DB38A805ABE6}" destId="{EB1FFEAC-FE06-4880-8AAF-D2750D134E52}" srcOrd="15" destOrd="0" presId="urn:microsoft.com/office/officeart/2016/7/layout/LinearArrowProcessNumbered"/>
    <dgm:cxn modelId="{FCBBFA88-B65B-4149-B7EC-5D93377CE371}" type="presParOf" srcId="{20BCA92D-7E71-4AF6-AF97-DB38A805ABE6}" destId="{D4B41CAF-507D-4005-9588-A71467E75C14}" srcOrd="16" destOrd="0" presId="urn:microsoft.com/office/officeart/2016/7/layout/LinearArrowProcessNumbered"/>
    <dgm:cxn modelId="{498DF60E-E682-48F6-9659-1BE30703A06A}" type="presParOf" srcId="{D4B41CAF-507D-4005-9588-A71467E75C14}" destId="{D9C162E4-017C-4DC6-933E-A1750B3793D3}" srcOrd="0" destOrd="0" presId="urn:microsoft.com/office/officeart/2016/7/layout/LinearArrowProcessNumbered"/>
    <dgm:cxn modelId="{0EFBD3CA-503B-4EB8-BA6F-272E7BE7E666}" type="presParOf" srcId="{D4B41CAF-507D-4005-9588-A71467E75C14}" destId="{112A5FBB-94A2-485F-9F17-A106B54D6F04}" srcOrd="1" destOrd="0" presId="urn:microsoft.com/office/officeart/2016/7/layout/LinearArrowProcessNumbered"/>
    <dgm:cxn modelId="{7FE7BEBA-2A54-49C4-A259-CA83B6B8D376}" type="presParOf" srcId="{112A5FBB-94A2-485F-9F17-A106B54D6F04}" destId="{606004AD-7500-4D87-BC44-82E06DC939A7}" srcOrd="0" destOrd="0" presId="urn:microsoft.com/office/officeart/2016/7/layout/LinearArrowProcessNumbered"/>
    <dgm:cxn modelId="{6A1F30EE-AC22-43C6-9D2D-3A411CB50C86}" type="presParOf" srcId="{112A5FBB-94A2-485F-9F17-A106B54D6F04}" destId="{B4D56B5E-8EDA-404D-9857-A0882F2B5FBB}" srcOrd="1" destOrd="0" presId="urn:microsoft.com/office/officeart/2016/7/layout/LinearArrowProcessNumbered"/>
    <dgm:cxn modelId="{DDE6DB55-C9D2-4E9E-9B71-89A38D74315B}" type="presParOf" srcId="{112A5FBB-94A2-485F-9F17-A106B54D6F04}" destId="{77756F70-9322-4313-BDFE-2968646D65B1}" srcOrd="2" destOrd="0" presId="urn:microsoft.com/office/officeart/2016/7/layout/LinearArrowProcessNumbered"/>
    <dgm:cxn modelId="{6F4C9DF0-E96C-4FDB-BCDB-3360201955A1}" type="presParOf" srcId="{112A5FBB-94A2-485F-9F17-A106B54D6F04}" destId="{A038A20B-6B39-4BD1-AFDE-668ED7363A6F}" srcOrd="3" destOrd="0" presId="urn:microsoft.com/office/officeart/2016/7/layout/LinearArrowProcessNumbered"/>
    <dgm:cxn modelId="{8EAC1EF8-D89F-4C5E-AD5F-C11FAE9E69DD}" type="presParOf" srcId="{D4B41CAF-507D-4005-9588-A71467E75C14}" destId="{75456F51-5872-4099-9634-94F279098556}"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F38091-F387-4038-B536-6E9401A8B1A6}"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205D94C3-D437-4A91-BBF5-E5F5624D3107}">
      <dgm:prSet/>
      <dgm:spPr/>
      <dgm:t>
        <a:bodyPr/>
        <a:lstStyle/>
        <a:p>
          <a:r>
            <a:rPr lang="en-CA"/>
            <a:t>Let's create latitude &amp; longitude coordinates for centroids of our candidate neighborhoods. We will create a grid of cells covering our area of interest which is aprox. 12x12 killometers centered around Berlin city center.</a:t>
          </a:r>
          <a:endParaRPr lang="en-US"/>
        </a:p>
      </dgm:t>
    </dgm:pt>
    <dgm:pt modelId="{B5E620FE-A159-4799-9E77-DD32B105F064}" type="parTrans" cxnId="{1429B8BE-33A5-4900-B080-C1840458BCB3}">
      <dgm:prSet/>
      <dgm:spPr/>
      <dgm:t>
        <a:bodyPr/>
        <a:lstStyle/>
        <a:p>
          <a:endParaRPr lang="en-US"/>
        </a:p>
      </dgm:t>
    </dgm:pt>
    <dgm:pt modelId="{BFE74264-7E97-4734-9D64-B807AECD7B61}" type="sibTrans" cxnId="{1429B8BE-33A5-4900-B080-C1840458BCB3}">
      <dgm:prSet/>
      <dgm:spPr/>
      <dgm:t>
        <a:bodyPr/>
        <a:lstStyle/>
        <a:p>
          <a:endParaRPr lang="en-US"/>
        </a:p>
      </dgm:t>
    </dgm:pt>
    <dgm:pt modelId="{E11E30EB-45EB-4033-98FF-4A44E0DDD392}">
      <dgm:prSet/>
      <dgm:spPr/>
      <dgm:t>
        <a:bodyPr/>
        <a:lstStyle/>
        <a:p>
          <a:r>
            <a:rPr lang="en-CA"/>
            <a:t>Let's first find the latitude &amp; longitude of Berlin city center, using specific, well known address and Google Maps geocoding AP</a:t>
          </a:r>
          <a:endParaRPr lang="en-US"/>
        </a:p>
      </dgm:t>
    </dgm:pt>
    <dgm:pt modelId="{606367DF-C34B-40E7-A4DD-20BE0B70837D}" type="parTrans" cxnId="{10718CF7-7371-4B68-8E7A-F18AC63AD8B9}">
      <dgm:prSet/>
      <dgm:spPr/>
      <dgm:t>
        <a:bodyPr/>
        <a:lstStyle/>
        <a:p>
          <a:endParaRPr lang="en-US"/>
        </a:p>
      </dgm:t>
    </dgm:pt>
    <dgm:pt modelId="{80A4E7CC-EE4B-48D0-9766-2096A7470B1E}" type="sibTrans" cxnId="{10718CF7-7371-4B68-8E7A-F18AC63AD8B9}">
      <dgm:prSet/>
      <dgm:spPr/>
      <dgm:t>
        <a:bodyPr/>
        <a:lstStyle/>
        <a:p>
          <a:endParaRPr lang="en-US"/>
        </a:p>
      </dgm:t>
    </dgm:pt>
    <dgm:pt modelId="{7CCBC198-1586-4BCF-991B-94A84A820FAF}" type="pres">
      <dgm:prSet presAssocID="{74F38091-F387-4038-B536-6E9401A8B1A6}" presName="Name0" presStyleCnt="0">
        <dgm:presLayoutVars>
          <dgm:dir/>
          <dgm:animLvl val="lvl"/>
          <dgm:resizeHandles val="exact"/>
        </dgm:presLayoutVars>
      </dgm:prSet>
      <dgm:spPr/>
    </dgm:pt>
    <dgm:pt modelId="{9A86E59E-D6E8-4F7B-B747-D9D754082E24}" type="pres">
      <dgm:prSet presAssocID="{E11E30EB-45EB-4033-98FF-4A44E0DDD392}" presName="boxAndChildren" presStyleCnt="0"/>
      <dgm:spPr/>
    </dgm:pt>
    <dgm:pt modelId="{05C69D8F-93AB-424D-9FBC-9DB0503F3FAD}" type="pres">
      <dgm:prSet presAssocID="{E11E30EB-45EB-4033-98FF-4A44E0DDD392}" presName="parentTextBox" presStyleLbl="node1" presStyleIdx="0" presStyleCnt="2"/>
      <dgm:spPr/>
    </dgm:pt>
    <dgm:pt modelId="{FA70DD8E-A5EB-4DA0-8082-C8D91C91F2BE}" type="pres">
      <dgm:prSet presAssocID="{BFE74264-7E97-4734-9D64-B807AECD7B61}" presName="sp" presStyleCnt="0"/>
      <dgm:spPr/>
    </dgm:pt>
    <dgm:pt modelId="{06075C55-406D-42F1-81CD-F3FDF1049659}" type="pres">
      <dgm:prSet presAssocID="{205D94C3-D437-4A91-BBF5-E5F5624D3107}" presName="arrowAndChildren" presStyleCnt="0"/>
      <dgm:spPr/>
    </dgm:pt>
    <dgm:pt modelId="{2748B9BA-CC42-43A2-B5CB-8F24C35AE79D}" type="pres">
      <dgm:prSet presAssocID="{205D94C3-D437-4A91-BBF5-E5F5624D3107}" presName="parentTextArrow" presStyleLbl="node1" presStyleIdx="1" presStyleCnt="2"/>
      <dgm:spPr/>
    </dgm:pt>
  </dgm:ptLst>
  <dgm:cxnLst>
    <dgm:cxn modelId="{BBC4DF06-3F34-4F02-B64F-C00934337678}" type="presOf" srcId="{74F38091-F387-4038-B536-6E9401A8B1A6}" destId="{7CCBC198-1586-4BCF-991B-94A84A820FAF}" srcOrd="0" destOrd="0" presId="urn:microsoft.com/office/officeart/2005/8/layout/process4"/>
    <dgm:cxn modelId="{6DAB335B-6DC7-418F-8804-DA2B71C4D7C2}" type="presOf" srcId="{205D94C3-D437-4A91-BBF5-E5F5624D3107}" destId="{2748B9BA-CC42-43A2-B5CB-8F24C35AE79D}" srcOrd="0" destOrd="0" presId="urn:microsoft.com/office/officeart/2005/8/layout/process4"/>
    <dgm:cxn modelId="{1429B8BE-33A5-4900-B080-C1840458BCB3}" srcId="{74F38091-F387-4038-B536-6E9401A8B1A6}" destId="{205D94C3-D437-4A91-BBF5-E5F5624D3107}" srcOrd="0" destOrd="0" parTransId="{B5E620FE-A159-4799-9E77-DD32B105F064}" sibTransId="{BFE74264-7E97-4734-9D64-B807AECD7B61}"/>
    <dgm:cxn modelId="{10718CF7-7371-4B68-8E7A-F18AC63AD8B9}" srcId="{74F38091-F387-4038-B536-6E9401A8B1A6}" destId="{E11E30EB-45EB-4033-98FF-4A44E0DDD392}" srcOrd="1" destOrd="0" parTransId="{606367DF-C34B-40E7-A4DD-20BE0B70837D}" sibTransId="{80A4E7CC-EE4B-48D0-9766-2096A7470B1E}"/>
    <dgm:cxn modelId="{B01F70FB-D10C-4968-83EF-AD4ACA64135E}" type="presOf" srcId="{E11E30EB-45EB-4033-98FF-4A44E0DDD392}" destId="{05C69D8F-93AB-424D-9FBC-9DB0503F3FAD}" srcOrd="0" destOrd="0" presId="urn:microsoft.com/office/officeart/2005/8/layout/process4"/>
    <dgm:cxn modelId="{26A9B548-BB0D-4F01-A6FF-AB3568C243C4}" type="presParOf" srcId="{7CCBC198-1586-4BCF-991B-94A84A820FAF}" destId="{9A86E59E-D6E8-4F7B-B747-D9D754082E24}" srcOrd="0" destOrd="0" presId="urn:microsoft.com/office/officeart/2005/8/layout/process4"/>
    <dgm:cxn modelId="{2F8DD6AE-8CB3-4220-9CA7-DC5CA67A6A85}" type="presParOf" srcId="{9A86E59E-D6E8-4F7B-B747-D9D754082E24}" destId="{05C69D8F-93AB-424D-9FBC-9DB0503F3FAD}" srcOrd="0" destOrd="0" presId="urn:microsoft.com/office/officeart/2005/8/layout/process4"/>
    <dgm:cxn modelId="{F7DBA7EF-C319-4F78-885D-7C21544033CB}" type="presParOf" srcId="{7CCBC198-1586-4BCF-991B-94A84A820FAF}" destId="{FA70DD8E-A5EB-4DA0-8082-C8D91C91F2BE}" srcOrd="1" destOrd="0" presId="urn:microsoft.com/office/officeart/2005/8/layout/process4"/>
    <dgm:cxn modelId="{ED353BB1-F365-4D9F-89E2-B3C1376244E1}" type="presParOf" srcId="{7CCBC198-1586-4BCF-991B-94A84A820FAF}" destId="{06075C55-406D-42F1-81CD-F3FDF1049659}" srcOrd="2" destOrd="0" presId="urn:microsoft.com/office/officeart/2005/8/layout/process4"/>
    <dgm:cxn modelId="{F47E280F-080D-4DA3-8F29-00670AC8EBD9}" type="presParOf" srcId="{06075C55-406D-42F1-81CD-F3FDF1049659}" destId="{2748B9BA-CC42-43A2-B5CB-8F24C35AE79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9FC45-7463-4949-A248-5434C202B8BB}">
      <dsp:nvSpPr>
        <dsp:cNvPr id="0" name=""/>
        <dsp:cNvSpPr/>
      </dsp:nvSpPr>
      <dsp:spPr>
        <a:xfrm>
          <a:off x="589864" y="1014779"/>
          <a:ext cx="466789"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E27206-C912-4A35-B25A-B8B769496ED5}">
      <dsp:nvSpPr>
        <dsp:cNvPr id="0" name=""/>
        <dsp:cNvSpPr/>
      </dsp:nvSpPr>
      <dsp:spPr>
        <a:xfrm>
          <a:off x="1084661" y="975566"/>
          <a:ext cx="53680" cy="100923"/>
        </a:xfrm>
        <a:prstGeom prst="chevron">
          <a:avLst>
            <a:gd name="adj" fmla="val 90000"/>
          </a:avLst>
        </a:prstGeom>
        <a:solidFill>
          <a:schemeClr val="accent5">
            <a:tint val="40000"/>
            <a:alpha val="90000"/>
            <a:hueOff val="-44781"/>
            <a:satOff val="-141"/>
            <a:lumOff val="-21"/>
            <a:alphaOff val="0"/>
          </a:schemeClr>
        </a:solidFill>
        <a:ln w="12700" cap="flat" cmpd="sng" algn="ctr">
          <a:solidFill>
            <a:schemeClr val="accent5">
              <a:tint val="40000"/>
              <a:alpha val="90000"/>
              <a:hueOff val="-44781"/>
              <a:satOff val="-141"/>
              <a:lumOff val="-2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15C4AD-13DF-41D6-9F82-0157967CF01A}">
      <dsp:nvSpPr>
        <dsp:cNvPr id="0" name=""/>
        <dsp:cNvSpPr/>
      </dsp:nvSpPr>
      <dsp:spPr>
        <a:xfrm>
          <a:off x="333966" y="817266"/>
          <a:ext cx="395097" cy="395097"/>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32" tIns="15332" rIns="15332" bIns="15332" numCol="1" spcCol="1270" anchor="ctr" anchorCtr="0">
          <a:noAutofit/>
        </a:bodyPr>
        <a:lstStyle/>
        <a:p>
          <a:pPr marL="0" lvl="0" indent="0" algn="ctr" defTabSz="755650">
            <a:lnSpc>
              <a:spcPct val="90000"/>
            </a:lnSpc>
            <a:spcBef>
              <a:spcPct val="0"/>
            </a:spcBef>
            <a:spcAft>
              <a:spcPct val="35000"/>
            </a:spcAft>
            <a:buNone/>
          </a:pPr>
          <a:r>
            <a:rPr lang="en-US" sz="1700" kern="1200"/>
            <a:t>1</a:t>
          </a:r>
        </a:p>
      </dsp:txBody>
      <dsp:txXfrm>
        <a:off x="391827" y="875127"/>
        <a:ext cx="279375" cy="279375"/>
      </dsp:txXfrm>
    </dsp:sp>
    <dsp:sp modelId="{B58ABE2D-EDAE-4C4C-898D-756E612FF262}">
      <dsp:nvSpPr>
        <dsp:cNvPr id="0" name=""/>
        <dsp:cNvSpPr/>
      </dsp:nvSpPr>
      <dsp:spPr>
        <a:xfrm>
          <a:off x="6377" y="1377961"/>
          <a:ext cx="1050276" cy="1965600"/>
        </a:xfrm>
        <a:prstGeom prst="upArrowCallout">
          <a:avLst>
            <a:gd name="adj1" fmla="val 50000"/>
            <a:gd name="adj2" fmla="val 20000"/>
            <a:gd name="adj3" fmla="val 20000"/>
            <a:gd name="adj4" fmla="val 100000"/>
          </a:avLst>
        </a:prstGeom>
        <a:solidFill>
          <a:schemeClr val="accent5">
            <a:tint val="40000"/>
            <a:alpha val="90000"/>
            <a:hueOff val="-89562"/>
            <a:satOff val="-281"/>
            <a:lumOff val="-42"/>
            <a:alphaOff val="0"/>
          </a:schemeClr>
        </a:solidFill>
        <a:ln w="12700" cap="flat" cmpd="sng" algn="ctr">
          <a:solidFill>
            <a:schemeClr val="accent5">
              <a:tint val="40000"/>
              <a:alpha val="90000"/>
              <a:hueOff val="-89562"/>
              <a:satOff val="-281"/>
              <a:lumOff val="-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847" tIns="165100" rIns="82847" bIns="165100" numCol="1" spcCol="1270" anchor="t" anchorCtr="0">
          <a:noAutofit/>
        </a:bodyPr>
        <a:lstStyle/>
        <a:p>
          <a:pPr marL="0" lvl="0" indent="0" algn="l" defTabSz="488950">
            <a:lnSpc>
              <a:spcPct val="90000"/>
            </a:lnSpc>
            <a:spcBef>
              <a:spcPct val="0"/>
            </a:spcBef>
            <a:spcAft>
              <a:spcPct val="35000"/>
            </a:spcAft>
            <a:buNone/>
          </a:pPr>
          <a:r>
            <a:rPr lang="en-CA" sz="1100" kern="1200"/>
            <a:t>Based on definition of our problem, factors that will influence our decission are:</a:t>
          </a:r>
          <a:endParaRPr lang="en-US" sz="1100" kern="1200"/>
        </a:p>
      </dsp:txBody>
      <dsp:txXfrm>
        <a:off x="6377" y="1588016"/>
        <a:ext cx="1050276" cy="1755545"/>
      </dsp:txXfrm>
    </dsp:sp>
    <dsp:sp modelId="{D37A9674-CA86-45D6-8315-31C78C49BD87}">
      <dsp:nvSpPr>
        <dsp:cNvPr id="0" name=""/>
        <dsp:cNvSpPr/>
      </dsp:nvSpPr>
      <dsp:spPr>
        <a:xfrm>
          <a:off x="1173351" y="1014782"/>
          <a:ext cx="1050276" cy="72"/>
        </a:xfrm>
        <a:prstGeom prst="rect">
          <a:avLst/>
        </a:prstGeom>
        <a:solidFill>
          <a:schemeClr val="accent5">
            <a:tint val="40000"/>
            <a:alpha val="90000"/>
            <a:hueOff val="-134344"/>
            <a:satOff val="-422"/>
            <a:lumOff val="-63"/>
            <a:alphaOff val="0"/>
          </a:schemeClr>
        </a:solidFill>
        <a:ln w="12700" cap="flat" cmpd="sng" algn="ctr">
          <a:solidFill>
            <a:schemeClr val="accent5">
              <a:tint val="40000"/>
              <a:alpha val="90000"/>
              <a:hueOff val="-134344"/>
              <a:satOff val="-422"/>
              <a:lumOff val="-63"/>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1B695C-FB4A-4CDF-97FD-39AEED621EA5}">
      <dsp:nvSpPr>
        <dsp:cNvPr id="0" name=""/>
        <dsp:cNvSpPr/>
      </dsp:nvSpPr>
      <dsp:spPr>
        <a:xfrm>
          <a:off x="2251635" y="975569"/>
          <a:ext cx="53680" cy="100926"/>
        </a:xfrm>
        <a:prstGeom prst="chevron">
          <a:avLst>
            <a:gd name="adj" fmla="val 90000"/>
          </a:avLst>
        </a:prstGeom>
        <a:solidFill>
          <a:schemeClr val="accent5">
            <a:tint val="40000"/>
            <a:alpha val="90000"/>
            <a:hueOff val="-179125"/>
            <a:satOff val="-562"/>
            <a:lumOff val="-85"/>
            <a:alphaOff val="0"/>
          </a:schemeClr>
        </a:solidFill>
        <a:ln w="12700" cap="flat" cmpd="sng" algn="ctr">
          <a:solidFill>
            <a:schemeClr val="accent5">
              <a:tint val="40000"/>
              <a:alpha val="90000"/>
              <a:hueOff val="-179125"/>
              <a:satOff val="-562"/>
              <a:lumOff val="-8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CA3806-158F-406E-A35F-E2EC796EF077}">
      <dsp:nvSpPr>
        <dsp:cNvPr id="0" name=""/>
        <dsp:cNvSpPr/>
      </dsp:nvSpPr>
      <dsp:spPr>
        <a:xfrm>
          <a:off x="1500940" y="817269"/>
          <a:ext cx="395097" cy="395097"/>
        </a:xfrm>
        <a:prstGeom prst="ellipse">
          <a:avLst/>
        </a:prstGeom>
        <a:solidFill>
          <a:schemeClr val="accent5">
            <a:hueOff val="-185376"/>
            <a:satOff val="-324"/>
            <a:lumOff val="-294"/>
            <a:alphaOff val="0"/>
          </a:schemeClr>
        </a:solidFill>
        <a:ln w="12700" cap="flat" cmpd="sng" algn="ctr">
          <a:solidFill>
            <a:schemeClr val="accent5">
              <a:hueOff val="-185376"/>
              <a:satOff val="-324"/>
              <a:lumOff val="-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32" tIns="15332" rIns="15332" bIns="15332" numCol="1" spcCol="1270" anchor="ctr" anchorCtr="0">
          <a:noAutofit/>
        </a:bodyPr>
        <a:lstStyle/>
        <a:p>
          <a:pPr marL="0" lvl="0" indent="0" algn="ctr" defTabSz="755650">
            <a:lnSpc>
              <a:spcPct val="90000"/>
            </a:lnSpc>
            <a:spcBef>
              <a:spcPct val="0"/>
            </a:spcBef>
            <a:spcAft>
              <a:spcPct val="35000"/>
            </a:spcAft>
            <a:buNone/>
          </a:pPr>
          <a:r>
            <a:rPr lang="en-US" sz="1700" kern="1200"/>
            <a:t>2</a:t>
          </a:r>
        </a:p>
      </dsp:txBody>
      <dsp:txXfrm>
        <a:off x="1558801" y="875130"/>
        <a:ext cx="279375" cy="279375"/>
      </dsp:txXfrm>
    </dsp:sp>
    <dsp:sp modelId="{BD4588AA-81AE-465C-BE11-64535CE63BC4}">
      <dsp:nvSpPr>
        <dsp:cNvPr id="0" name=""/>
        <dsp:cNvSpPr/>
      </dsp:nvSpPr>
      <dsp:spPr>
        <a:xfrm>
          <a:off x="1173351" y="1377970"/>
          <a:ext cx="1050276" cy="1965600"/>
        </a:xfrm>
        <a:prstGeom prst="upArrowCallout">
          <a:avLst>
            <a:gd name="adj1" fmla="val 50000"/>
            <a:gd name="adj2" fmla="val 20000"/>
            <a:gd name="adj3" fmla="val 20000"/>
            <a:gd name="adj4" fmla="val 100000"/>
          </a:avLst>
        </a:prstGeom>
        <a:solidFill>
          <a:schemeClr val="accent5">
            <a:tint val="40000"/>
            <a:alpha val="90000"/>
            <a:hueOff val="-223906"/>
            <a:satOff val="-703"/>
            <a:lumOff val="-106"/>
            <a:alphaOff val="0"/>
          </a:schemeClr>
        </a:solidFill>
        <a:ln w="12700" cap="flat" cmpd="sng" algn="ctr">
          <a:solidFill>
            <a:schemeClr val="accent5">
              <a:tint val="40000"/>
              <a:alpha val="90000"/>
              <a:hueOff val="-223906"/>
              <a:satOff val="-703"/>
              <a:lumOff val="-1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847" tIns="165100" rIns="82847" bIns="165100" numCol="1" spcCol="1270" anchor="t" anchorCtr="0">
          <a:noAutofit/>
        </a:bodyPr>
        <a:lstStyle/>
        <a:p>
          <a:pPr marL="0" lvl="0" indent="0" algn="l" defTabSz="488950">
            <a:lnSpc>
              <a:spcPct val="90000"/>
            </a:lnSpc>
            <a:spcBef>
              <a:spcPct val="0"/>
            </a:spcBef>
            <a:spcAft>
              <a:spcPct val="35000"/>
            </a:spcAft>
            <a:buNone/>
          </a:pPr>
          <a:r>
            <a:rPr lang="en-CA" sz="1100" kern="1200"/>
            <a:t>number of existing restaurants in the neighborhood (any type of restaurant)</a:t>
          </a:r>
          <a:endParaRPr lang="en-US" sz="1100" kern="1200"/>
        </a:p>
      </dsp:txBody>
      <dsp:txXfrm>
        <a:off x="1173351" y="1588025"/>
        <a:ext cx="1050276" cy="1755545"/>
      </dsp:txXfrm>
    </dsp:sp>
    <dsp:sp modelId="{DE50E59D-87E0-4A59-94A2-A16CD5065FF6}">
      <dsp:nvSpPr>
        <dsp:cNvPr id="0" name=""/>
        <dsp:cNvSpPr/>
      </dsp:nvSpPr>
      <dsp:spPr>
        <a:xfrm>
          <a:off x="2340325" y="1014782"/>
          <a:ext cx="1050276" cy="72"/>
        </a:xfrm>
        <a:prstGeom prst="rect">
          <a:avLst/>
        </a:prstGeom>
        <a:solidFill>
          <a:schemeClr val="accent5">
            <a:tint val="40000"/>
            <a:alpha val="90000"/>
            <a:hueOff val="-268687"/>
            <a:satOff val="-843"/>
            <a:lumOff val="-127"/>
            <a:alphaOff val="0"/>
          </a:schemeClr>
        </a:solidFill>
        <a:ln w="12700" cap="flat" cmpd="sng" algn="ctr">
          <a:solidFill>
            <a:schemeClr val="accent5">
              <a:tint val="40000"/>
              <a:alpha val="90000"/>
              <a:hueOff val="-268687"/>
              <a:satOff val="-843"/>
              <a:lumOff val="-127"/>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033812-AA88-4F16-B46F-AD0D58BEA19C}">
      <dsp:nvSpPr>
        <dsp:cNvPr id="0" name=""/>
        <dsp:cNvSpPr/>
      </dsp:nvSpPr>
      <dsp:spPr>
        <a:xfrm>
          <a:off x="3418609" y="975569"/>
          <a:ext cx="53680" cy="100926"/>
        </a:xfrm>
        <a:prstGeom prst="chevron">
          <a:avLst>
            <a:gd name="adj" fmla="val 90000"/>
          </a:avLst>
        </a:prstGeom>
        <a:solidFill>
          <a:schemeClr val="accent5">
            <a:tint val="40000"/>
            <a:alpha val="90000"/>
            <a:hueOff val="-313468"/>
            <a:satOff val="-984"/>
            <a:lumOff val="-148"/>
            <a:alphaOff val="0"/>
          </a:schemeClr>
        </a:solidFill>
        <a:ln w="12700" cap="flat" cmpd="sng" algn="ctr">
          <a:solidFill>
            <a:schemeClr val="accent5">
              <a:tint val="40000"/>
              <a:alpha val="90000"/>
              <a:hueOff val="-313468"/>
              <a:satOff val="-984"/>
              <a:lumOff val="-14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81906-2CB2-48B0-9636-2A50E0AD96BB}">
      <dsp:nvSpPr>
        <dsp:cNvPr id="0" name=""/>
        <dsp:cNvSpPr/>
      </dsp:nvSpPr>
      <dsp:spPr>
        <a:xfrm>
          <a:off x="2667914" y="817269"/>
          <a:ext cx="395097" cy="395097"/>
        </a:xfrm>
        <a:prstGeom prst="ellipse">
          <a:avLst/>
        </a:prstGeom>
        <a:solidFill>
          <a:schemeClr val="accent5">
            <a:hueOff val="-370751"/>
            <a:satOff val="-648"/>
            <a:lumOff val="-589"/>
            <a:alphaOff val="0"/>
          </a:schemeClr>
        </a:solidFill>
        <a:ln w="12700" cap="flat" cmpd="sng" algn="ctr">
          <a:solidFill>
            <a:schemeClr val="accent5">
              <a:hueOff val="-370751"/>
              <a:satOff val="-648"/>
              <a:lumOff val="-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32" tIns="15332" rIns="15332" bIns="15332" numCol="1" spcCol="1270" anchor="ctr" anchorCtr="0">
          <a:noAutofit/>
        </a:bodyPr>
        <a:lstStyle/>
        <a:p>
          <a:pPr marL="0" lvl="0" indent="0" algn="ctr" defTabSz="755650">
            <a:lnSpc>
              <a:spcPct val="90000"/>
            </a:lnSpc>
            <a:spcBef>
              <a:spcPct val="0"/>
            </a:spcBef>
            <a:spcAft>
              <a:spcPct val="35000"/>
            </a:spcAft>
            <a:buNone/>
          </a:pPr>
          <a:r>
            <a:rPr lang="en-US" sz="1700" kern="1200"/>
            <a:t>3</a:t>
          </a:r>
        </a:p>
      </dsp:txBody>
      <dsp:txXfrm>
        <a:off x="2725775" y="875130"/>
        <a:ext cx="279375" cy="279375"/>
      </dsp:txXfrm>
    </dsp:sp>
    <dsp:sp modelId="{FE4E41F9-2194-415F-9FDA-DE8BDF37A142}">
      <dsp:nvSpPr>
        <dsp:cNvPr id="0" name=""/>
        <dsp:cNvSpPr/>
      </dsp:nvSpPr>
      <dsp:spPr>
        <a:xfrm>
          <a:off x="2340325" y="1377970"/>
          <a:ext cx="1050276" cy="1965600"/>
        </a:xfrm>
        <a:prstGeom prst="upArrowCallout">
          <a:avLst>
            <a:gd name="adj1" fmla="val 50000"/>
            <a:gd name="adj2" fmla="val 20000"/>
            <a:gd name="adj3" fmla="val 20000"/>
            <a:gd name="adj4" fmla="val 100000"/>
          </a:avLst>
        </a:prstGeom>
        <a:solidFill>
          <a:schemeClr val="accent5">
            <a:tint val="40000"/>
            <a:alpha val="90000"/>
            <a:hueOff val="-358250"/>
            <a:satOff val="-1124"/>
            <a:lumOff val="-169"/>
            <a:alphaOff val="0"/>
          </a:schemeClr>
        </a:solidFill>
        <a:ln w="12700" cap="flat" cmpd="sng" algn="ctr">
          <a:solidFill>
            <a:schemeClr val="accent5">
              <a:tint val="40000"/>
              <a:alpha val="90000"/>
              <a:hueOff val="-358250"/>
              <a:satOff val="-1124"/>
              <a:lumOff val="-1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847" tIns="165100" rIns="82847" bIns="165100" numCol="1" spcCol="1270" anchor="t" anchorCtr="0">
          <a:noAutofit/>
        </a:bodyPr>
        <a:lstStyle/>
        <a:p>
          <a:pPr marL="0" lvl="0" indent="0" algn="l" defTabSz="488950">
            <a:lnSpc>
              <a:spcPct val="90000"/>
            </a:lnSpc>
            <a:spcBef>
              <a:spcPct val="0"/>
            </a:spcBef>
            <a:spcAft>
              <a:spcPct val="35000"/>
            </a:spcAft>
            <a:buNone/>
          </a:pPr>
          <a:r>
            <a:rPr lang="en-CA" sz="1100" kern="1200"/>
            <a:t>number of and distance to Italian restaurants in the neighborhood, if any</a:t>
          </a:r>
          <a:endParaRPr lang="en-US" sz="1100" kern="1200"/>
        </a:p>
      </dsp:txBody>
      <dsp:txXfrm>
        <a:off x="2340325" y="1588025"/>
        <a:ext cx="1050276" cy="1755545"/>
      </dsp:txXfrm>
    </dsp:sp>
    <dsp:sp modelId="{F06BED8D-2E31-4F8D-9EC3-824FD718B988}">
      <dsp:nvSpPr>
        <dsp:cNvPr id="0" name=""/>
        <dsp:cNvSpPr/>
      </dsp:nvSpPr>
      <dsp:spPr>
        <a:xfrm>
          <a:off x="3507299" y="1014782"/>
          <a:ext cx="1050276" cy="72"/>
        </a:xfrm>
        <a:prstGeom prst="rect">
          <a:avLst/>
        </a:prstGeom>
        <a:solidFill>
          <a:schemeClr val="accent5">
            <a:tint val="40000"/>
            <a:alpha val="90000"/>
            <a:hueOff val="-403031"/>
            <a:satOff val="-1265"/>
            <a:lumOff val="-190"/>
            <a:alphaOff val="0"/>
          </a:schemeClr>
        </a:solidFill>
        <a:ln w="12700" cap="flat" cmpd="sng" algn="ctr">
          <a:solidFill>
            <a:schemeClr val="accent5">
              <a:tint val="40000"/>
              <a:alpha val="90000"/>
              <a:hueOff val="-403031"/>
              <a:satOff val="-1265"/>
              <a:lumOff val="-19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724202-8FC3-4C16-8DF1-96C5C91C6007}">
      <dsp:nvSpPr>
        <dsp:cNvPr id="0" name=""/>
        <dsp:cNvSpPr/>
      </dsp:nvSpPr>
      <dsp:spPr>
        <a:xfrm>
          <a:off x="4585583" y="975569"/>
          <a:ext cx="53680" cy="100926"/>
        </a:xfrm>
        <a:prstGeom prst="chevron">
          <a:avLst>
            <a:gd name="adj" fmla="val 90000"/>
          </a:avLst>
        </a:prstGeom>
        <a:solidFill>
          <a:schemeClr val="accent5">
            <a:tint val="40000"/>
            <a:alpha val="90000"/>
            <a:hueOff val="-447812"/>
            <a:satOff val="-1405"/>
            <a:lumOff val="-212"/>
            <a:alphaOff val="0"/>
          </a:schemeClr>
        </a:solidFill>
        <a:ln w="12700" cap="flat" cmpd="sng" algn="ctr">
          <a:solidFill>
            <a:schemeClr val="accent5">
              <a:tint val="40000"/>
              <a:alpha val="90000"/>
              <a:hueOff val="-447812"/>
              <a:satOff val="-1405"/>
              <a:lumOff val="-21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15669A-1EAD-4E45-9D0C-8F084A6F0722}">
      <dsp:nvSpPr>
        <dsp:cNvPr id="0" name=""/>
        <dsp:cNvSpPr/>
      </dsp:nvSpPr>
      <dsp:spPr>
        <a:xfrm>
          <a:off x="3834888" y="817269"/>
          <a:ext cx="395097" cy="395097"/>
        </a:xfrm>
        <a:prstGeom prst="ellipse">
          <a:avLst/>
        </a:prstGeom>
        <a:solidFill>
          <a:schemeClr val="accent5">
            <a:hueOff val="-556127"/>
            <a:satOff val="-972"/>
            <a:lumOff val="-883"/>
            <a:alphaOff val="0"/>
          </a:schemeClr>
        </a:solidFill>
        <a:ln w="12700" cap="flat" cmpd="sng" algn="ctr">
          <a:solidFill>
            <a:schemeClr val="accent5">
              <a:hueOff val="-556127"/>
              <a:satOff val="-972"/>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32" tIns="15332" rIns="15332" bIns="15332" numCol="1" spcCol="1270" anchor="ctr" anchorCtr="0">
          <a:noAutofit/>
        </a:bodyPr>
        <a:lstStyle/>
        <a:p>
          <a:pPr marL="0" lvl="0" indent="0" algn="ctr" defTabSz="755650">
            <a:lnSpc>
              <a:spcPct val="90000"/>
            </a:lnSpc>
            <a:spcBef>
              <a:spcPct val="0"/>
            </a:spcBef>
            <a:spcAft>
              <a:spcPct val="35000"/>
            </a:spcAft>
            <a:buNone/>
          </a:pPr>
          <a:r>
            <a:rPr lang="en-US" sz="1700" kern="1200"/>
            <a:t>4</a:t>
          </a:r>
        </a:p>
      </dsp:txBody>
      <dsp:txXfrm>
        <a:off x="3892749" y="875130"/>
        <a:ext cx="279375" cy="279375"/>
      </dsp:txXfrm>
    </dsp:sp>
    <dsp:sp modelId="{246B38DE-C218-4130-BADD-4F095178C27C}">
      <dsp:nvSpPr>
        <dsp:cNvPr id="0" name=""/>
        <dsp:cNvSpPr/>
      </dsp:nvSpPr>
      <dsp:spPr>
        <a:xfrm>
          <a:off x="3507299" y="1377970"/>
          <a:ext cx="1050276" cy="1965600"/>
        </a:xfrm>
        <a:prstGeom prst="upArrowCallout">
          <a:avLst>
            <a:gd name="adj1" fmla="val 50000"/>
            <a:gd name="adj2" fmla="val 20000"/>
            <a:gd name="adj3" fmla="val 20000"/>
            <a:gd name="adj4" fmla="val 100000"/>
          </a:avLst>
        </a:prstGeom>
        <a:solidFill>
          <a:schemeClr val="accent5">
            <a:tint val="40000"/>
            <a:alpha val="90000"/>
            <a:hueOff val="-492593"/>
            <a:satOff val="-1546"/>
            <a:lumOff val="-233"/>
            <a:alphaOff val="0"/>
          </a:schemeClr>
        </a:solidFill>
        <a:ln w="12700" cap="flat" cmpd="sng" algn="ctr">
          <a:solidFill>
            <a:schemeClr val="accent5">
              <a:tint val="40000"/>
              <a:alpha val="90000"/>
              <a:hueOff val="-492593"/>
              <a:satOff val="-1546"/>
              <a:lumOff val="-2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847" tIns="165100" rIns="82847" bIns="165100" numCol="1" spcCol="1270" anchor="t" anchorCtr="0">
          <a:noAutofit/>
        </a:bodyPr>
        <a:lstStyle/>
        <a:p>
          <a:pPr marL="0" lvl="0" indent="0" algn="l" defTabSz="488950">
            <a:lnSpc>
              <a:spcPct val="90000"/>
            </a:lnSpc>
            <a:spcBef>
              <a:spcPct val="0"/>
            </a:spcBef>
            <a:spcAft>
              <a:spcPct val="35000"/>
            </a:spcAft>
            <a:buNone/>
          </a:pPr>
          <a:r>
            <a:rPr lang="en-CA" sz="1100" kern="1200"/>
            <a:t>distance of neighborhood from city center</a:t>
          </a:r>
          <a:endParaRPr lang="en-US" sz="1100" kern="1200"/>
        </a:p>
      </dsp:txBody>
      <dsp:txXfrm>
        <a:off x="3507299" y="1588025"/>
        <a:ext cx="1050276" cy="1755545"/>
      </dsp:txXfrm>
    </dsp:sp>
    <dsp:sp modelId="{4544F27D-0A6E-4E3E-A7A0-86CD84377344}">
      <dsp:nvSpPr>
        <dsp:cNvPr id="0" name=""/>
        <dsp:cNvSpPr/>
      </dsp:nvSpPr>
      <dsp:spPr>
        <a:xfrm>
          <a:off x="4674273" y="1014782"/>
          <a:ext cx="1050276" cy="72"/>
        </a:xfrm>
        <a:prstGeom prst="rect">
          <a:avLst/>
        </a:prstGeom>
        <a:solidFill>
          <a:schemeClr val="accent5">
            <a:tint val="40000"/>
            <a:alpha val="90000"/>
            <a:hueOff val="-537374"/>
            <a:satOff val="-1686"/>
            <a:lumOff val="-254"/>
            <a:alphaOff val="0"/>
          </a:schemeClr>
        </a:solidFill>
        <a:ln w="12700" cap="flat" cmpd="sng" algn="ctr">
          <a:solidFill>
            <a:schemeClr val="accent5">
              <a:tint val="40000"/>
              <a:alpha val="90000"/>
              <a:hueOff val="-537374"/>
              <a:satOff val="-1686"/>
              <a:lumOff val="-2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A2BAFC-E00E-4A99-A032-79C3CDDA4E15}">
      <dsp:nvSpPr>
        <dsp:cNvPr id="0" name=""/>
        <dsp:cNvSpPr/>
      </dsp:nvSpPr>
      <dsp:spPr>
        <a:xfrm>
          <a:off x="5752557" y="975569"/>
          <a:ext cx="53680" cy="100926"/>
        </a:xfrm>
        <a:prstGeom prst="chevron">
          <a:avLst>
            <a:gd name="adj" fmla="val 90000"/>
          </a:avLst>
        </a:prstGeom>
        <a:solidFill>
          <a:schemeClr val="accent5">
            <a:tint val="40000"/>
            <a:alpha val="90000"/>
            <a:hueOff val="-582156"/>
            <a:satOff val="-1827"/>
            <a:lumOff val="-275"/>
            <a:alphaOff val="0"/>
          </a:schemeClr>
        </a:solidFill>
        <a:ln w="12700" cap="flat" cmpd="sng" algn="ctr">
          <a:solidFill>
            <a:schemeClr val="accent5">
              <a:tint val="40000"/>
              <a:alpha val="90000"/>
              <a:hueOff val="-582156"/>
              <a:satOff val="-1827"/>
              <a:lumOff val="-2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EC0E81-6B1C-4C62-BE5C-674CA1AE26F6}">
      <dsp:nvSpPr>
        <dsp:cNvPr id="0" name=""/>
        <dsp:cNvSpPr/>
      </dsp:nvSpPr>
      <dsp:spPr>
        <a:xfrm>
          <a:off x="5001862" y="817269"/>
          <a:ext cx="395097" cy="395097"/>
        </a:xfrm>
        <a:prstGeom prst="ellipse">
          <a:avLst/>
        </a:prstGeom>
        <a:solidFill>
          <a:schemeClr val="accent5">
            <a:hueOff val="-741503"/>
            <a:satOff val="-1297"/>
            <a:lumOff val="-1177"/>
            <a:alphaOff val="0"/>
          </a:schemeClr>
        </a:solidFill>
        <a:ln w="12700" cap="flat" cmpd="sng" algn="ctr">
          <a:solidFill>
            <a:schemeClr val="accent5">
              <a:hueOff val="-741503"/>
              <a:satOff val="-1297"/>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32" tIns="15332" rIns="15332" bIns="15332" numCol="1" spcCol="1270" anchor="ctr" anchorCtr="0">
          <a:noAutofit/>
        </a:bodyPr>
        <a:lstStyle/>
        <a:p>
          <a:pPr marL="0" lvl="0" indent="0" algn="ctr" defTabSz="755650">
            <a:lnSpc>
              <a:spcPct val="90000"/>
            </a:lnSpc>
            <a:spcBef>
              <a:spcPct val="0"/>
            </a:spcBef>
            <a:spcAft>
              <a:spcPct val="35000"/>
            </a:spcAft>
            <a:buNone/>
          </a:pPr>
          <a:r>
            <a:rPr lang="en-US" sz="1700" kern="1200"/>
            <a:t>5</a:t>
          </a:r>
        </a:p>
      </dsp:txBody>
      <dsp:txXfrm>
        <a:off x="5059723" y="875130"/>
        <a:ext cx="279375" cy="279375"/>
      </dsp:txXfrm>
    </dsp:sp>
    <dsp:sp modelId="{9733037D-5C0C-4BA0-8280-4535290CAEA6}">
      <dsp:nvSpPr>
        <dsp:cNvPr id="0" name=""/>
        <dsp:cNvSpPr/>
      </dsp:nvSpPr>
      <dsp:spPr>
        <a:xfrm>
          <a:off x="4674273" y="1377970"/>
          <a:ext cx="1050276" cy="1965600"/>
        </a:xfrm>
        <a:prstGeom prst="upArrowCallout">
          <a:avLst>
            <a:gd name="adj1" fmla="val 50000"/>
            <a:gd name="adj2" fmla="val 20000"/>
            <a:gd name="adj3" fmla="val 20000"/>
            <a:gd name="adj4" fmla="val 100000"/>
          </a:avLst>
        </a:prstGeom>
        <a:solidFill>
          <a:schemeClr val="accent5">
            <a:tint val="40000"/>
            <a:alpha val="90000"/>
            <a:hueOff val="-626937"/>
            <a:satOff val="-1968"/>
            <a:lumOff val="-296"/>
            <a:alphaOff val="0"/>
          </a:schemeClr>
        </a:solidFill>
        <a:ln w="12700" cap="flat" cmpd="sng" algn="ctr">
          <a:solidFill>
            <a:schemeClr val="accent5">
              <a:tint val="40000"/>
              <a:alpha val="90000"/>
              <a:hueOff val="-626937"/>
              <a:satOff val="-1968"/>
              <a:lumOff val="-2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847" tIns="165100" rIns="82847" bIns="165100" numCol="1" spcCol="1270" anchor="t" anchorCtr="0">
          <a:noAutofit/>
        </a:bodyPr>
        <a:lstStyle/>
        <a:p>
          <a:pPr marL="0" lvl="0" indent="0" algn="l" defTabSz="488950">
            <a:lnSpc>
              <a:spcPct val="90000"/>
            </a:lnSpc>
            <a:spcBef>
              <a:spcPct val="0"/>
            </a:spcBef>
            <a:spcAft>
              <a:spcPct val="35000"/>
            </a:spcAft>
            <a:buNone/>
          </a:pPr>
          <a:r>
            <a:rPr lang="en-CA" sz="1100" kern="1200"/>
            <a:t>We decided to use regularly spaced grid of locations, centered around city center, to define our neighborhoods.</a:t>
          </a:r>
          <a:endParaRPr lang="en-US" sz="1100" kern="1200"/>
        </a:p>
      </dsp:txBody>
      <dsp:txXfrm>
        <a:off x="4674273" y="1588025"/>
        <a:ext cx="1050276" cy="1755545"/>
      </dsp:txXfrm>
    </dsp:sp>
    <dsp:sp modelId="{12839E93-D390-40E1-B05A-8E543FA8F293}">
      <dsp:nvSpPr>
        <dsp:cNvPr id="0" name=""/>
        <dsp:cNvSpPr/>
      </dsp:nvSpPr>
      <dsp:spPr>
        <a:xfrm>
          <a:off x="5841247" y="1014782"/>
          <a:ext cx="1050276" cy="72"/>
        </a:xfrm>
        <a:prstGeom prst="rect">
          <a:avLst/>
        </a:prstGeom>
        <a:solidFill>
          <a:schemeClr val="accent5">
            <a:tint val="40000"/>
            <a:alpha val="90000"/>
            <a:hueOff val="-671718"/>
            <a:satOff val="-2108"/>
            <a:lumOff val="-317"/>
            <a:alphaOff val="0"/>
          </a:schemeClr>
        </a:solidFill>
        <a:ln w="12700" cap="flat" cmpd="sng" algn="ctr">
          <a:solidFill>
            <a:schemeClr val="accent5">
              <a:tint val="40000"/>
              <a:alpha val="90000"/>
              <a:hueOff val="-671718"/>
              <a:satOff val="-2108"/>
              <a:lumOff val="-3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0F06EA-DD24-47EC-8B2F-B99F8175F4E0}">
      <dsp:nvSpPr>
        <dsp:cNvPr id="0" name=""/>
        <dsp:cNvSpPr/>
      </dsp:nvSpPr>
      <dsp:spPr>
        <a:xfrm>
          <a:off x="6919531" y="975569"/>
          <a:ext cx="53680" cy="100926"/>
        </a:xfrm>
        <a:prstGeom prst="chevron">
          <a:avLst>
            <a:gd name="adj" fmla="val 90000"/>
          </a:avLst>
        </a:prstGeom>
        <a:solidFill>
          <a:schemeClr val="accent5">
            <a:tint val="40000"/>
            <a:alpha val="90000"/>
            <a:hueOff val="-716499"/>
            <a:satOff val="-2249"/>
            <a:lumOff val="-338"/>
            <a:alphaOff val="0"/>
          </a:schemeClr>
        </a:solidFill>
        <a:ln w="12700" cap="flat" cmpd="sng" algn="ctr">
          <a:solidFill>
            <a:schemeClr val="accent5">
              <a:tint val="40000"/>
              <a:alpha val="90000"/>
              <a:hueOff val="-716499"/>
              <a:satOff val="-2249"/>
              <a:lumOff val="-3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447B69-38E8-48DD-A7D2-7D1350221346}">
      <dsp:nvSpPr>
        <dsp:cNvPr id="0" name=""/>
        <dsp:cNvSpPr/>
      </dsp:nvSpPr>
      <dsp:spPr>
        <a:xfrm>
          <a:off x="6168836" y="817269"/>
          <a:ext cx="395097" cy="395097"/>
        </a:xfrm>
        <a:prstGeom prst="ellipse">
          <a:avLst/>
        </a:prstGeom>
        <a:solidFill>
          <a:schemeClr val="accent5">
            <a:hueOff val="-926878"/>
            <a:satOff val="-1621"/>
            <a:lumOff val="-1471"/>
            <a:alphaOff val="0"/>
          </a:schemeClr>
        </a:solidFill>
        <a:ln w="12700" cap="flat" cmpd="sng" algn="ctr">
          <a:solidFill>
            <a:schemeClr val="accent5">
              <a:hueOff val="-926878"/>
              <a:satOff val="-1621"/>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32" tIns="15332" rIns="15332" bIns="15332" numCol="1" spcCol="1270" anchor="ctr" anchorCtr="0">
          <a:noAutofit/>
        </a:bodyPr>
        <a:lstStyle/>
        <a:p>
          <a:pPr marL="0" lvl="0" indent="0" algn="ctr" defTabSz="755650">
            <a:lnSpc>
              <a:spcPct val="90000"/>
            </a:lnSpc>
            <a:spcBef>
              <a:spcPct val="0"/>
            </a:spcBef>
            <a:spcAft>
              <a:spcPct val="35000"/>
            </a:spcAft>
            <a:buNone/>
          </a:pPr>
          <a:r>
            <a:rPr lang="en-US" sz="1700" kern="1200"/>
            <a:t>6</a:t>
          </a:r>
        </a:p>
      </dsp:txBody>
      <dsp:txXfrm>
        <a:off x="6226697" y="875130"/>
        <a:ext cx="279375" cy="279375"/>
      </dsp:txXfrm>
    </dsp:sp>
    <dsp:sp modelId="{11326EDE-B284-4D2D-AAE4-49FE13B67CE2}">
      <dsp:nvSpPr>
        <dsp:cNvPr id="0" name=""/>
        <dsp:cNvSpPr/>
      </dsp:nvSpPr>
      <dsp:spPr>
        <a:xfrm>
          <a:off x="5841247" y="1377970"/>
          <a:ext cx="1050276" cy="1965600"/>
        </a:xfrm>
        <a:prstGeom prst="upArrowCallout">
          <a:avLst>
            <a:gd name="adj1" fmla="val 50000"/>
            <a:gd name="adj2" fmla="val 20000"/>
            <a:gd name="adj3" fmla="val 20000"/>
            <a:gd name="adj4" fmla="val 100000"/>
          </a:avLst>
        </a:prstGeom>
        <a:solidFill>
          <a:schemeClr val="accent5">
            <a:tint val="40000"/>
            <a:alpha val="90000"/>
            <a:hueOff val="-761280"/>
            <a:satOff val="-2389"/>
            <a:lumOff val="-360"/>
            <a:alphaOff val="0"/>
          </a:schemeClr>
        </a:solidFill>
        <a:ln w="12700" cap="flat" cmpd="sng" algn="ctr">
          <a:solidFill>
            <a:schemeClr val="accent5">
              <a:tint val="40000"/>
              <a:alpha val="90000"/>
              <a:hueOff val="-761280"/>
              <a:satOff val="-2389"/>
              <a:lumOff val="-3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847" tIns="165100" rIns="82847" bIns="165100" numCol="1" spcCol="1270" anchor="t" anchorCtr="0">
          <a:noAutofit/>
        </a:bodyPr>
        <a:lstStyle/>
        <a:p>
          <a:pPr marL="0" lvl="0" indent="0" algn="l" defTabSz="488950">
            <a:lnSpc>
              <a:spcPct val="90000"/>
            </a:lnSpc>
            <a:spcBef>
              <a:spcPct val="0"/>
            </a:spcBef>
            <a:spcAft>
              <a:spcPct val="35000"/>
            </a:spcAft>
            <a:buNone/>
          </a:pPr>
          <a:r>
            <a:rPr lang="en-CA" sz="1100" kern="1200"/>
            <a:t>Following data sources will be needed to extract/generate the required information:</a:t>
          </a:r>
          <a:endParaRPr lang="en-US" sz="1100" kern="1200"/>
        </a:p>
      </dsp:txBody>
      <dsp:txXfrm>
        <a:off x="5841247" y="1588025"/>
        <a:ext cx="1050276" cy="1755545"/>
      </dsp:txXfrm>
    </dsp:sp>
    <dsp:sp modelId="{38E57778-40B5-4565-BBD6-A6B1EB362B32}">
      <dsp:nvSpPr>
        <dsp:cNvPr id="0" name=""/>
        <dsp:cNvSpPr/>
      </dsp:nvSpPr>
      <dsp:spPr>
        <a:xfrm>
          <a:off x="7008221" y="1014782"/>
          <a:ext cx="1050348" cy="72"/>
        </a:xfrm>
        <a:prstGeom prst="rect">
          <a:avLst/>
        </a:prstGeom>
        <a:solidFill>
          <a:schemeClr val="accent5">
            <a:tint val="40000"/>
            <a:alpha val="90000"/>
            <a:hueOff val="-806062"/>
            <a:satOff val="-2530"/>
            <a:lumOff val="-381"/>
            <a:alphaOff val="0"/>
          </a:schemeClr>
        </a:solidFill>
        <a:ln w="12700" cap="flat" cmpd="sng" algn="ctr">
          <a:solidFill>
            <a:schemeClr val="accent5">
              <a:tint val="40000"/>
              <a:alpha val="90000"/>
              <a:hueOff val="-806062"/>
              <a:satOff val="-2530"/>
              <a:lumOff val="-3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505618-5026-4DD2-9D4D-599612659BFA}">
      <dsp:nvSpPr>
        <dsp:cNvPr id="0" name=""/>
        <dsp:cNvSpPr/>
      </dsp:nvSpPr>
      <dsp:spPr>
        <a:xfrm>
          <a:off x="8086578" y="975569"/>
          <a:ext cx="53684" cy="100926"/>
        </a:xfrm>
        <a:prstGeom prst="chevron">
          <a:avLst>
            <a:gd name="adj" fmla="val 90000"/>
          </a:avLst>
        </a:prstGeom>
        <a:solidFill>
          <a:schemeClr val="accent5">
            <a:tint val="40000"/>
            <a:alpha val="90000"/>
            <a:hueOff val="-850843"/>
            <a:satOff val="-2670"/>
            <a:lumOff val="-402"/>
            <a:alphaOff val="0"/>
          </a:schemeClr>
        </a:solidFill>
        <a:ln w="12700" cap="flat" cmpd="sng" algn="ctr">
          <a:solidFill>
            <a:schemeClr val="accent5">
              <a:tint val="40000"/>
              <a:alpha val="90000"/>
              <a:hueOff val="-850843"/>
              <a:satOff val="-2670"/>
              <a:lumOff val="-4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67AA5E-A67E-46FB-84AD-1B43B6C750FA}">
      <dsp:nvSpPr>
        <dsp:cNvPr id="0" name=""/>
        <dsp:cNvSpPr/>
      </dsp:nvSpPr>
      <dsp:spPr>
        <a:xfrm>
          <a:off x="7335846" y="817269"/>
          <a:ext cx="395097" cy="395097"/>
        </a:xfrm>
        <a:prstGeom prst="ellipse">
          <a:avLst/>
        </a:prstGeom>
        <a:solidFill>
          <a:schemeClr val="accent5">
            <a:hueOff val="-1112254"/>
            <a:satOff val="-1945"/>
            <a:lumOff val="-1766"/>
            <a:alphaOff val="0"/>
          </a:schemeClr>
        </a:solidFill>
        <a:ln w="12700" cap="flat" cmpd="sng" algn="ctr">
          <a:solidFill>
            <a:schemeClr val="accent5">
              <a:hueOff val="-1112254"/>
              <a:satOff val="-1945"/>
              <a:lumOff val="-17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32" tIns="15332" rIns="15332" bIns="15332" numCol="1" spcCol="1270" anchor="ctr" anchorCtr="0">
          <a:noAutofit/>
        </a:bodyPr>
        <a:lstStyle/>
        <a:p>
          <a:pPr marL="0" lvl="0" indent="0" algn="ctr" defTabSz="755650">
            <a:lnSpc>
              <a:spcPct val="90000"/>
            </a:lnSpc>
            <a:spcBef>
              <a:spcPct val="0"/>
            </a:spcBef>
            <a:spcAft>
              <a:spcPct val="35000"/>
            </a:spcAft>
            <a:buNone/>
          </a:pPr>
          <a:r>
            <a:rPr lang="en-US" sz="1700" kern="1200"/>
            <a:t>7</a:t>
          </a:r>
        </a:p>
      </dsp:txBody>
      <dsp:txXfrm>
        <a:off x="7393707" y="875130"/>
        <a:ext cx="279375" cy="279375"/>
      </dsp:txXfrm>
    </dsp:sp>
    <dsp:sp modelId="{27247B4E-9894-48DB-974C-FA15E7715B58}">
      <dsp:nvSpPr>
        <dsp:cNvPr id="0" name=""/>
        <dsp:cNvSpPr/>
      </dsp:nvSpPr>
      <dsp:spPr>
        <a:xfrm>
          <a:off x="7008221" y="1377970"/>
          <a:ext cx="1050348" cy="1965600"/>
        </a:xfrm>
        <a:prstGeom prst="upArrowCallout">
          <a:avLst>
            <a:gd name="adj1" fmla="val 50000"/>
            <a:gd name="adj2" fmla="val 20000"/>
            <a:gd name="adj3" fmla="val 20000"/>
            <a:gd name="adj4" fmla="val 100000"/>
          </a:avLst>
        </a:prstGeom>
        <a:solidFill>
          <a:schemeClr val="accent5">
            <a:tint val="40000"/>
            <a:alpha val="90000"/>
            <a:hueOff val="-895624"/>
            <a:satOff val="-2811"/>
            <a:lumOff val="-423"/>
            <a:alphaOff val="0"/>
          </a:schemeClr>
        </a:solidFill>
        <a:ln w="12700" cap="flat" cmpd="sng" algn="ctr">
          <a:solidFill>
            <a:schemeClr val="accent5">
              <a:tint val="40000"/>
              <a:alpha val="90000"/>
              <a:hueOff val="-895624"/>
              <a:satOff val="-2811"/>
              <a:lumOff val="-4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853" tIns="165100" rIns="82853" bIns="165100" numCol="1" spcCol="1270" anchor="t" anchorCtr="0">
          <a:noAutofit/>
        </a:bodyPr>
        <a:lstStyle/>
        <a:p>
          <a:pPr marL="0" lvl="0" indent="0" algn="l" defTabSz="488950">
            <a:lnSpc>
              <a:spcPct val="90000"/>
            </a:lnSpc>
            <a:spcBef>
              <a:spcPct val="0"/>
            </a:spcBef>
            <a:spcAft>
              <a:spcPct val="35000"/>
            </a:spcAft>
            <a:buNone/>
          </a:pPr>
          <a:r>
            <a:rPr lang="en-CA" sz="1100" kern="1200"/>
            <a:t>centers of candidate areas will be generated algorithmically and approximate addresses of centers of those areas will be obtained using </a:t>
          </a:r>
          <a:r>
            <a:rPr lang="en-CA" sz="1100" b="1" kern="1200"/>
            <a:t>Google Maps API reverse geocoding</a:t>
          </a:r>
          <a:endParaRPr lang="en-US" sz="1100" kern="1200"/>
        </a:p>
      </dsp:txBody>
      <dsp:txXfrm>
        <a:off x="7008221" y="1588040"/>
        <a:ext cx="1050348" cy="1755530"/>
      </dsp:txXfrm>
    </dsp:sp>
    <dsp:sp modelId="{3CCDC7ED-B84C-499C-8DB7-8DD28739FE12}">
      <dsp:nvSpPr>
        <dsp:cNvPr id="0" name=""/>
        <dsp:cNvSpPr/>
      </dsp:nvSpPr>
      <dsp:spPr>
        <a:xfrm>
          <a:off x="8175274" y="1014782"/>
          <a:ext cx="1050276" cy="72"/>
        </a:xfrm>
        <a:prstGeom prst="rect">
          <a:avLst/>
        </a:prstGeom>
        <a:solidFill>
          <a:schemeClr val="accent5">
            <a:tint val="40000"/>
            <a:alpha val="90000"/>
            <a:hueOff val="-940405"/>
            <a:satOff val="-2951"/>
            <a:lumOff val="-444"/>
            <a:alphaOff val="0"/>
          </a:schemeClr>
        </a:solidFill>
        <a:ln w="12700" cap="flat" cmpd="sng" algn="ctr">
          <a:solidFill>
            <a:schemeClr val="accent5">
              <a:tint val="40000"/>
              <a:alpha val="90000"/>
              <a:hueOff val="-940405"/>
              <a:satOff val="-2951"/>
              <a:lumOff val="-44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845CF0-65E4-4144-B313-7B59C9DB11B3}">
      <dsp:nvSpPr>
        <dsp:cNvPr id="0" name=""/>
        <dsp:cNvSpPr/>
      </dsp:nvSpPr>
      <dsp:spPr>
        <a:xfrm>
          <a:off x="9253558" y="975569"/>
          <a:ext cx="53680" cy="100926"/>
        </a:xfrm>
        <a:prstGeom prst="chevron">
          <a:avLst>
            <a:gd name="adj" fmla="val 90000"/>
          </a:avLst>
        </a:prstGeom>
        <a:solidFill>
          <a:schemeClr val="accent5">
            <a:tint val="40000"/>
            <a:alpha val="90000"/>
            <a:hueOff val="-985187"/>
            <a:satOff val="-3092"/>
            <a:lumOff val="-465"/>
            <a:alphaOff val="0"/>
          </a:schemeClr>
        </a:solidFill>
        <a:ln w="12700" cap="flat" cmpd="sng" algn="ctr">
          <a:solidFill>
            <a:schemeClr val="accent5">
              <a:tint val="40000"/>
              <a:alpha val="90000"/>
              <a:hueOff val="-985187"/>
              <a:satOff val="-3092"/>
              <a:lumOff val="-4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6572B0-A5E6-4091-B491-236600FEB586}">
      <dsp:nvSpPr>
        <dsp:cNvPr id="0" name=""/>
        <dsp:cNvSpPr/>
      </dsp:nvSpPr>
      <dsp:spPr>
        <a:xfrm>
          <a:off x="8502864" y="817269"/>
          <a:ext cx="395097" cy="395097"/>
        </a:xfrm>
        <a:prstGeom prst="ellipse">
          <a:avLst/>
        </a:prstGeom>
        <a:solidFill>
          <a:schemeClr val="accent5">
            <a:hueOff val="-1297629"/>
            <a:satOff val="-2269"/>
            <a:lumOff val="-2060"/>
            <a:alphaOff val="0"/>
          </a:schemeClr>
        </a:solidFill>
        <a:ln w="12700" cap="flat" cmpd="sng" algn="ctr">
          <a:solidFill>
            <a:schemeClr val="accent5">
              <a:hueOff val="-1297629"/>
              <a:satOff val="-2269"/>
              <a:lumOff val="-20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32" tIns="15332" rIns="15332" bIns="15332" numCol="1" spcCol="1270" anchor="ctr" anchorCtr="0">
          <a:noAutofit/>
        </a:bodyPr>
        <a:lstStyle/>
        <a:p>
          <a:pPr marL="0" lvl="0" indent="0" algn="ctr" defTabSz="755650">
            <a:lnSpc>
              <a:spcPct val="90000"/>
            </a:lnSpc>
            <a:spcBef>
              <a:spcPct val="0"/>
            </a:spcBef>
            <a:spcAft>
              <a:spcPct val="35000"/>
            </a:spcAft>
            <a:buNone/>
          </a:pPr>
          <a:r>
            <a:rPr lang="en-US" sz="1700" kern="1200"/>
            <a:t>8</a:t>
          </a:r>
        </a:p>
      </dsp:txBody>
      <dsp:txXfrm>
        <a:off x="8560725" y="875130"/>
        <a:ext cx="279375" cy="279375"/>
      </dsp:txXfrm>
    </dsp:sp>
    <dsp:sp modelId="{CC582F4F-BA97-4B94-910D-00CBF255093E}">
      <dsp:nvSpPr>
        <dsp:cNvPr id="0" name=""/>
        <dsp:cNvSpPr/>
      </dsp:nvSpPr>
      <dsp:spPr>
        <a:xfrm>
          <a:off x="8175274" y="1377970"/>
          <a:ext cx="1050276" cy="1965600"/>
        </a:xfrm>
        <a:prstGeom prst="upArrowCallout">
          <a:avLst>
            <a:gd name="adj1" fmla="val 50000"/>
            <a:gd name="adj2" fmla="val 20000"/>
            <a:gd name="adj3" fmla="val 20000"/>
            <a:gd name="adj4" fmla="val 100000"/>
          </a:avLst>
        </a:prstGeom>
        <a:solidFill>
          <a:schemeClr val="accent5">
            <a:tint val="40000"/>
            <a:alpha val="90000"/>
            <a:hueOff val="-1029968"/>
            <a:satOff val="-3232"/>
            <a:lumOff val="-487"/>
            <a:alphaOff val="0"/>
          </a:schemeClr>
        </a:solidFill>
        <a:ln w="12700" cap="flat" cmpd="sng" algn="ctr">
          <a:solidFill>
            <a:schemeClr val="accent5">
              <a:tint val="40000"/>
              <a:alpha val="90000"/>
              <a:hueOff val="-1029968"/>
              <a:satOff val="-3232"/>
              <a:lumOff val="-4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847" tIns="165100" rIns="82847" bIns="165100" numCol="1" spcCol="1270" anchor="t" anchorCtr="0">
          <a:noAutofit/>
        </a:bodyPr>
        <a:lstStyle/>
        <a:p>
          <a:pPr marL="0" lvl="0" indent="0" algn="l" defTabSz="488950">
            <a:lnSpc>
              <a:spcPct val="90000"/>
            </a:lnSpc>
            <a:spcBef>
              <a:spcPct val="0"/>
            </a:spcBef>
            <a:spcAft>
              <a:spcPct val="35000"/>
            </a:spcAft>
            <a:buNone/>
          </a:pPr>
          <a:r>
            <a:rPr lang="en-CA" sz="1100" kern="1200"/>
            <a:t>number of restaurants and their type and location in every neighborhood will be obtained using </a:t>
          </a:r>
          <a:r>
            <a:rPr lang="en-CA" sz="1100" b="1" kern="1200"/>
            <a:t>Foursquare API</a:t>
          </a:r>
          <a:endParaRPr lang="en-US" sz="1100" kern="1200"/>
        </a:p>
      </dsp:txBody>
      <dsp:txXfrm>
        <a:off x="8175274" y="1588025"/>
        <a:ext cx="1050276" cy="1755545"/>
      </dsp:txXfrm>
    </dsp:sp>
    <dsp:sp modelId="{606004AD-7500-4D87-BC44-82E06DC939A7}">
      <dsp:nvSpPr>
        <dsp:cNvPr id="0" name=""/>
        <dsp:cNvSpPr/>
      </dsp:nvSpPr>
      <dsp:spPr>
        <a:xfrm>
          <a:off x="9342248" y="1014782"/>
          <a:ext cx="525138" cy="72"/>
        </a:xfrm>
        <a:prstGeom prst="rect">
          <a:avLst/>
        </a:prstGeom>
        <a:solidFill>
          <a:schemeClr val="accent5">
            <a:tint val="40000"/>
            <a:alpha val="90000"/>
            <a:hueOff val="-1074749"/>
            <a:satOff val="-3373"/>
            <a:lumOff val="-508"/>
            <a:alphaOff val="0"/>
          </a:schemeClr>
        </a:solidFill>
        <a:ln w="12700" cap="flat" cmpd="sng" algn="ctr">
          <a:solidFill>
            <a:schemeClr val="accent5">
              <a:tint val="40000"/>
              <a:alpha val="90000"/>
              <a:hueOff val="-1074749"/>
              <a:satOff val="-3373"/>
              <a:lumOff val="-50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756F70-9322-4313-BDFE-2968646D65B1}">
      <dsp:nvSpPr>
        <dsp:cNvPr id="0" name=""/>
        <dsp:cNvSpPr/>
      </dsp:nvSpPr>
      <dsp:spPr>
        <a:xfrm>
          <a:off x="9669838" y="817269"/>
          <a:ext cx="395097" cy="395097"/>
        </a:xfrm>
        <a:prstGeom prst="ellipse">
          <a:avLst/>
        </a:prstGeom>
        <a:solidFill>
          <a:schemeClr val="accent5">
            <a:hueOff val="-1483005"/>
            <a:satOff val="-2593"/>
            <a:lumOff val="-2354"/>
            <a:alphaOff val="0"/>
          </a:schemeClr>
        </a:solidFill>
        <a:ln w="12700" cap="flat" cmpd="sng" algn="ctr">
          <a:solidFill>
            <a:schemeClr val="accent5">
              <a:hueOff val="-1483005"/>
              <a:satOff val="-2593"/>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32" tIns="15332" rIns="15332" bIns="15332" numCol="1" spcCol="1270" anchor="ctr" anchorCtr="0">
          <a:noAutofit/>
        </a:bodyPr>
        <a:lstStyle/>
        <a:p>
          <a:pPr marL="0" lvl="0" indent="0" algn="ctr" defTabSz="755650">
            <a:lnSpc>
              <a:spcPct val="90000"/>
            </a:lnSpc>
            <a:spcBef>
              <a:spcPct val="0"/>
            </a:spcBef>
            <a:spcAft>
              <a:spcPct val="35000"/>
            </a:spcAft>
            <a:buNone/>
          </a:pPr>
          <a:r>
            <a:rPr lang="en-US" sz="1700" kern="1200"/>
            <a:t>9</a:t>
          </a:r>
        </a:p>
      </dsp:txBody>
      <dsp:txXfrm>
        <a:off x="9727699" y="875130"/>
        <a:ext cx="279375" cy="279375"/>
      </dsp:txXfrm>
    </dsp:sp>
    <dsp:sp modelId="{75456F51-5872-4099-9634-94F279098556}">
      <dsp:nvSpPr>
        <dsp:cNvPr id="0" name=""/>
        <dsp:cNvSpPr/>
      </dsp:nvSpPr>
      <dsp:spPr>
        <a:xfrm>
          <a:off x="9342248" y="1377970"/>
          <a:ext cx="1050276" cy="1965600"/>
        </a:xfrm>
        <a:prstGeom prst="upArrowCallout">
          <a:avLst>
            <a:gd name="adj1" fmla="val 50000"/>
            <a:gd name="adj2" fmla="val 20000"/>
            <a:gd name="adj3" fmla="val 20000"/>
            <a:gd name="adj4" fmla="val 100000"/>
          </a:avLst>
        </a:prstGeom>
        <a:solidFill>
          <a:schemeClr val="accent5">
            <a:tint val="40000"/>
            <a:alpha val="90000"/>
            <a:hueOff val="-1164311"/>
            <a:satOff val="-3654"/>
            <a:lumOff val="-550"/>
            <a:alphaOff val="0"/>
          </a:schemeClr>
        </a:solidFill>
        <a:ln w="12700" cap="flat" cmpd="sng" algn="ctr">
          <a:solidFill>
            <a:schemeClr val="accent5">
              <a:tint val="40000"/>
              <a:alpha val="90000"/>
              <a:hueOff val="-1164311"/>
              <a:satOff val="-3654"/>
              <a:lumOff val="-5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847" tIns="165100" rIns="82847" bIns="165100" numCol="1" spcCol="1270" anchor="t" anchorCtr="0">
          <a:noAutofit/>
        </a:bodyPr>
        <a:lstStyle/>
        <a:p>
          <a:pPr marL="0" lvl="0" indent="0" algn="l" defTabSz="488950">
            <a:lnSpc>
              <a:spcPct val="90000"/>
            </a:lnSpc>
            <a:spcBef>
              <a:spcPct val="0"/>
            </a:spcBef>
            <a:spcAft>
              <a:spcPct val="35000"/>
            </a:spcAft>
            <a:buNone/>
          </a:pPr>
          <a:r>
            <a:rPr lang="en-CA" sz="1100" kern="1200"/>
            <a:t>coordinate of Berlin center will be obtained using </a:t>
          </a:r>
          <a:r>
            <a:rPr lang="en-CA" sz="1100" b="1" kern="1200"/>
            <a:t>Google Maps API geocoding</a:t>
          </a:r>
          <a:r>
            <a:rPr lang="en-CA" sz="1100" kern="1200"/>
            <a:t> of well known Berlin location (Alexanderplatz)</a:t>
          </a:r>
          <a:endParaRPr lang="en-US" sz="1100" kern="1200"/>
        </a:p>
      </dsp:txBody>
      <dsp:txXfrm>
        <a:off x="9342248" y="1588025"/>
        <a:ext cx="1050276" cy="1755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69D8F-93AB-424D-9FBC-9DB0503F3FAD}">
      <dsp:nvSpPr>
        <dsp:cNvPr id="0" name=""/>
        <dsp:cNvSpPr/>
      </dsp:nvSpPr>
      <dsp:spPr>
        <a:xfrm>
          <a:off x="0" y="3316513"/>
          <a:ext cx="5803231" cy="21759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CA" sz="2100" kern="1200"/>
            <a:t>Let's first find the latitude &amp; longitude of Berlin city center, using specific, well known address and Google Maps geocoding AP</a:t>
          </a:r>
          <a:endParaRPr lang="en-US" sz="2100" kern="1200"/>
        </a:p>
      </dsp:txBody>
      <dsp:txXfrm>
        <a:off x="0" y="3316513"/>
        <a:ext cx="5803231" cy="2175991"/>
      </dsp:txXfrm>
    </dsp:sp>
    <dsp:sp modelId="{2748B9BA-CC42-43A2-B5CB-8F24C35AE79D}">
      <dsp:nvSpPr>
        <dsp:cNvPr id="0" name=""/>
        <dsp:cNvSpPr/>
      </dsp:nvSpPr>
      <dsp:spPr>
        <a:xfrm rot="10800000">
          <a:off x="0" y="2477"/>
          <a:ext cx="5803231" cy="334667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CA" sz="2100" kern="1200"/>
            <a:t>Let's create latitude &amp; longitude coordinates for centroids of our candidate neighborhoods. We will create a grid of cells covering our area of interest which is aprox. 12x12 killometers centered around Berlin city center.</a:t>
          </a:r>
          <a:endParaRPr lang="en-US" sz="2100" kern="1200"/>
        </a:p>
      </dsp:txBody>
      <dsp:txXfrm rot="10800000">
        <a:off x="0" y="2477"/>
        <a:ext cx="5803231" cy="2174569"/>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2/28/2020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100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2/28/2020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4460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2/28/2020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83721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2/28/2020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1849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2/28/2020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8861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2/28/2020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2757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2/28/2020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9234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2/28/2020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7175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2/28/2020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6160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2/28/2020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8628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2/28/2020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378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2/28/2020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633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2/28/2020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21938473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8" r:id="rId7"/>
    <p:sldLayoutId id="2147483699" r:id="rId8"/>
    <p:sldLayoutId id="2147483700" r:id="rId9"/>
    <p:sldLayoutId id="2147483701" r:id="rId10"/>
    <p:sldLayoutId id="2147483702" r:id="rId11"/>
    <p:sldLayoutId id="214748370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render.githubusercontent.com/view/ipynb?commit=c10ff976e207b2c81c9761ce169a2e7b1730d067&amp;enc_url=68747470733a2f2f7261772e67697468756275736572636f6e74656e742e636f6d2f67686172617669536172612f44617461536369656e636549424d2f633130666639373665323037623263383163393736316365313639613265376231373330643036372f44535f43617073746f6e655f5765656b322e6970796e62&amp;nwo=gharaviSara%2FDataScienceIBM&amp;path=DS_Capstone_Week2.ipynb&amp;repository_id=243513736&amp;repository_type=Repository#Neighborhood-Candidates"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27F3F19-5A4B-42AD-9A79-B8279086A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BF696FA8-40C6-4A6E-AFD6-00F302892C6F}"/>
              </a:ext>
            </a:extLst>
          </p:cNvPr>
          <p:cNvPicPr>
            <a:picLocks noChangeAspect="1"/>
          </p:cNvPicPr>
          <p:nvPr/>
        </p:nvPicPr>
        <p:blipFill rotWithShape="1">
          <a:blip r:embed="rId2"/>
          <a:srcRect t="5271" b="16875"/>
          <a:stretch/>
        </p:blipFill>
        <p:spPr>
          <a:xfrm>
            <a:off x="20" y="10"/>
            <a:ext cx="12191980" cy="6857990"/>
          </a:xfrm>
          <a:prstGeom prst="rect">
            <a:avLst/>
          </a:prstGeom>
        </p:spPr>
      </p:pic>
      <p:sp useBgFill="1">
        <p:nvSpPr>
          <p:cNvPr id="17" name="Freeform: Shape 10">
            <a:extLst>
              <a:ext uri="{FF2B5EF4-FFF2-40B4-BE49-F238E27FC236}">
                <a16:creationId xmlns:a16="http://schemas.microsoft.com/office/drawing/2014/main" id="{8202C37C-3123-4850-965F-F823CD438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4441" y="3562564"/>
            <a:ext cx="6007383" cy="2746580"/>
          </a:xfrm>
          <a:custGeom>
            <a:avLst/>
            <a:gdLst>
              <a:gd name="connsiteX0" fmla="*/ 7360262 w 8491753"/>
              <a:gd name="connsiteY0" fmla="*/ 0 h 3882436"/>
              <a:gd name="connsiteX1" fmla="*/ 7800623 w 8491753"/>
              <a:gd name="connsiteY1" fmla="*/ 266118 h 3882436"/>
              <a:gd name="connsiteX2" fmla="*/ 8418395 w 8491753"/>
              <a:gd name="connsiteY2" fmla="*/ 817361 h 3882436"/>
              <a:gd name="connsiteX3" fmla="*/ 8469084 w 8491753"/>
              <a:gd name="connsiteY3" fmla="*/ 2062410 h 3882436"/>
              <a:gd name="connsiteX4" fmla="*/ 7993875 w 8491753"/>
              <a:gd name="connsiteY4" fmla="*/ 3538728 h 3882436"/>
              <a:gd name="connsiteX5" fmla="*/ 7486985 w 8491753"/>
              <a:gd name="connsiteY5" fmla="*/ 3877711 h 3882436"/>
              <a:gd name="connsiteX6" fmla="*/ 4198536 w 8491753"/>
              <a:gd name="connsiteY6" fmla="*/ 3808014 h 3882436"/>
              <a:gd name="connsiteX7" fmla="*/ 1942874 w 8491753"/>
              <a:gd name="connsiteY7" fmla="*/ 3259939 h 3882436"/>
              <a:gd name="connsiteX8" fmla="*/ 2291361 w 8491753"/>
              <a:gd name="connsiteY8" fmla="*/ 3193410 h 3882436"/>
              <a:gd name="connsiteX9" fmla="*/ 1451824 w 8491753"/>
              <a:gd name="connsiteY9" fmla="*/ 3047678 h 3882436"/>
              <a:gd name="connsiteX10" fmla="*/ 1499345 w 8491753"/>
              <a:gd name="connsiteY10" fmla="*/ 3028670 h 3882436"/>
              <a:gd name="connsiteX11" fmla="*/ 1407471 w 8491753"/>
              <a:gd name="connsiteY11" fmla="*/ 2952636 h 3882436"/>
              <a:gd name="connsiteX12" fmla="*/ 1030471 w 8491753"/>
              <a:gd name="connsiteY12" fmla="*/ 2832250 h 3882436"/>
              <a:gd name="connsiteX13" fmla="*/ 1499345 w 8491753"/>
              <a:gd name="connsiteY13" fmla="*/ 2629494 h 3882436"/>
              <a:gd name="connsiteX14" fmla="*/ 970279 w 8491753"/>
              <a:gd name="connsiteY14" fmla="*/ 2353873 h 3882436"/>
              <a:gd name="connsiteX15" fmla="*/ 700993 w 8491753"/>
              <a:gd name="connsiteY15" fmla="*/ 2287343 h 3882436"/>
              <a:gd name="connsiteX16" fmla="*/ 1588051 w 8491753"/>
              <a:gd name="connsiteY16" fmla="*/ 1942023 h 3882436"/>
              <a:gd name="connsiteX17" fmla="*/ 149751 w 8491753"/>
              <a:gd name="connsiteY17" fmla="*/ 1770949 h 3882436"/>
              <a:gd name="connsiteX18" fmla="*/ 266969 w 8491753"/>
              <a:gd name="connsiteY18" fmla="*/ 1701251 h 3882436"/>
              <a:gd name="connsiteX19" fmla="*/ 1160362 w 8491753"/>
              <a:gd name="connsiteY19" fmla="*/ 1720259 h 3882436"/>
              <a:gd name="connsiteX20" fmla="*/ 1309262 w 8491753"/>
              <a:gd name="connsiteY20" fmla="*/ 1666403 h 3882436"/>
              <a:gd name="connsiteX21" fmla="*/ 1160362 w 8491753"/>
              <a:gd name="connsiteY21" fmla="*/ 1580864 h 3882436"/>
              <a:gd name="connsiteX22" fmla="*/ 580607 w 8491753"/>
              <a:gd name="connsiteY22" fmla="*/ 1517503 h 3882436"/>
              <a:gd name="connsiteX23" fmla="*/ 428540 w 8491753"/>
              <a:gd name="connsiteY23" fmla="*/ 1374940 h 3882436"/>
              <a:gd name="connsiteX24" fmla="*/ 171927 w 8491753"/>
              <a:gd name="connsiteY24" fmla="*/ 1210201 h 3882436"/>
              <a:gd name="connsiteX25" fmla="*/ 349338 w 8491753"/>
              <a:gd name="connsiteY25" fmla="*/ 1073974 h 3882436"/>
              <a:gd name="connsiteX26" fmla="*/ 61044 w 8491753"/>
              <a:gd name="connsiteY26" fmla="*/ 871218 h 3882436"/>
              <a:gd name="connsiteX27" fmla="*/ 143414 w 8491753"/>
              <a:gd name="connsiteY27" fmla="*/ 605101 h 3882436"/>
              <a:gd name="connsiteX28" fmla="*/ 628128 w 8491753"/>
              <a:gd name="connsiteY28" fmla="*/ 541739 h 3882436"/>
              <a:gd name="connsiteX29" fmla="*/ 1277580 w 8491753"/>
              <a:gd name="connsiteY29" fmla="*/ 449865 h 3882436"/>
              <a:gd name="connsiteX30" fmla="*/ 1930202 w 8491753"/>
              <a:gd name="connsiteY30" fmla="*/ 370664 h 3882436"/>
              <a:gd name="connsiteX31" fmla="*/ 2582822 w 8491753"/>
              <a:gd name="connsiteY31" fmla="*/ 370664 h 3882436"/>
              <a:gd name="connsiteX32" fmla="*/ 2769739 w 8491753"/>
              <a:gd name="connsiteY32" fmla="*/ 377000 h 3882436"/>
              <a:gd name="connsiteX33" fmla="*/ 2772907 w 8491753"/>
              <a:gd name="connsiteY33" fmla="*/ 377000 h 3882436"/>
              <a:gd name="connsiteX34" fmla="*/ 3583931 w 8491753"/>
              <a:gd name="connsiteY34" fmla="*/ 405513 h 3882436"/>
              <a:gd name="connsiteX35" fmla="*/ 3884897 w 8491753"/>
              <a:gd name="connsiteY35" fmla="*/ 408681 h 3882436"/>
              <a:gd name="connsiteX36" fmla="*/ 4537518 w 8491753"/>
              <a:gd name="connsiteY36" fmla="*/ 411848 h 3882436"/>
              <a:gd name="connsiteX37" fmla="*/ 5186971 w 8491753"/>
              <a:gd name="connsiteY37" fmla="*/ 399176 h 3882436"/>
              <a:gd name="connsiteX38" fmla="*/ 5845928 w 8491753"/>
              <a:gd name="connsiteY38" fmla="*/ 361159 h 3882436"/>
              <a:gd name="connsiteX39" fmla="*/ 6495381 w 8491753"/>
              <a:gd name="connsiteY39" fmla="*/ 310470 h 3882436"/>
              <a:gd name="connsiteX40" fmla="*/ 6910398 w 8491753"/>
              <a:gd name="connsiteY40" fmla="*/ 196420 h 3882436"/>
              <a:gd name="connsiteX41" fmla="*/ 7360262 w 8491753"/>
              <a:gd name="connsiteY41" fmla="*/ 0 h 388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91753" h="3882436">
                <a:moveTo>
                  <a:pt x="7360262" y="0"/>
                </a:moveTo>
                <a:cubicBezTo>
                  <a:pt x="7477481" y="142563"/>
                  <a:pt x="7651725" y="183748"/>
                  <a:pt x="7800623" y="266118"/>
                </a:cubicBezTo>
                <a:cubicBezTo>
                  <a:pt x="7946354" y="329479"/>
                  <a:pt x="8361371" y="696974"/>
                  <a:pt x="8418395" y="817361"/>
                </a:cubicBezTo>
                <a:cubicBezTo>
                  <a:pt x="8519774" y="1026453"/>
                  <a:pt x="8494429" y="1793125"/>
                  <a:pt x="8469084" y="2062410"/>
                </a:cubicBezTo>
                <a:cubicBezTo>
                  <a:pt x="8374043" y="2734040"/>
                  <a:pt x="8025556" y="3507048"/>
                  <a:pt x="7993875" y="3538728"/>
                </a:cubicBezTo>
                <a:cubicBezTo>
                  <a:pt x="7892497" y="3516552"/>
                  <a:pt x="7661229" y="3865039"/>
                  <a:pt x="7486985" y="3877711"/>
                </a:cubicBezTo>
                <a:cubicBezTo>
                  <a:pt x="7303237" y="3890384"/>
                  <a:pt x="4604047" y="3880880"/>
                  <a:pt x="4198536" y="3808014"/>
                </a:cubicBezTo>
                <a:cubicBezTo>
                  <a:pt x="1993563" y="3405670"/>
                  <a:pt x="1942874" y="3259939"/>
                  <a:pt x="1942874" y="3259939"/>
                </a:cubicBezTo>
                <a:cubicBezTo>
                  <a:pt x="1942874" y="3259939"/>
                  <a:pt x="2177311" y="3231426"/>
                  <a:pt x="2291361" y="3193410"/>
                </a:cubicBezTo>
                <a:cubicBezTo>
                  <a:pt x="2126622" y="3190241"/>
                  <a:pt x="1477169" y="3069855"/>
                  <a:pt x="1451824" y="3047678"/>
                </a:cubicBezTo>
                <a:cubicBezTo>
                  <a:pt x="1464497" y="3041343"/>
                  <a:pt x="1483505" y="3035006"/>
                  <a:pt x="1499345" y="3028670"/>
                </a:cubicBezTo>
                <a:cubicBezTo>
                  <a:pt x="1464497" y="3009662"/>
                  <a:pt x="1435984" y="2987486"/>
                  <a:pt x="1407471" y="2952636"/>
                </a:cubicBezTo>
                <a:cubicBezTo>
                  <a:pt x="1315597" y="2835418"/>
                  <a:pt x="1160362" y="2876603"/>
                  <a:pt x="1030471" y="2832250"/>
                </a:cubicBezTo>
                <a:cubicBezTo>
                  <a:pt x="1112841" y="2585141"/>
                  <a:pt x="1331438" y="2677015"/>
                  <a:pt x="1499345" y="2629494"/>
                </a:cubicBezTo>
                <a:cubicBezTo>
                  <a:pt x="1058984" y="2483763"/>
                  <a:pt x="1144523" y="2407729"/>
                  <a:pt x="970279" y="2353873"/>
                </a:cubicBezTo>
                <a:cubicBezTo>
                  <a:pt x="751682" y="2287343"/>
                  <a:pt x="700993" y="2287343"/>
                  <a:pt x="700993" y="2287343"/>
                </a:cubicBezTo>
                <a:cubicBezTo>
                  <a:pt x="957606" y="2084587"/>
                  <a:pt x="1264908" y="2303184"/>
                  <a:pt x="1588051" y="1942023"/>
                </a:cubicBezTo>
                <a:cubicBezTo>
                  <a:pt x="1277580" y="1891335"/>
                  <a:pt x="349338" y="1865990"/>
                  <a:pt x="149751" y="1770949"/>
                </a:cubicBezTo>
                <a:cubicBezTo>
                  <a:pt x="225784" y="1805797"/>
                  <a:pt x="232120" y="1701251"/>
                  <a:pt x="266969" y="1701251"/>
                </a:cubicBezTo>
                <a:cubicBezTo>
                  <a:pt x="561599" y="1698083"/>
                  <a:pt x="862565" y="1758277"/>
                  <a:pt x="1160362" y="1720259"/>
                </a:cubicBezTo>
                <a:cubicBezTo>
                  <a:pt x="1214219" y="1717092"/>
                  <a:pt x="1299758" y="1745604"/>
                  <a:pt x="1309262" y="1666403"/>
                </a:cubicBezTo>
                <a:cubicBezTo>
                  <a:pt x="1318765" y="1568192"/>
                  <a:pt x="1207884" y="1590368"/>
                  <a:pt x="1160362" y="1580864"/>
                </a:cubicBezTo>
                <a:cubicBezTo>
                  <a:pt x="967110" y="1549184"/>
                  <a:pt x="777027" y="1536512"/>
                  <a:pt x="580607" y="1517503"/>
                </a:cubicBezTo>
                <a:cubicBezTo>
                  <a:pt x="498238" y="1507999"/>
                  <a:pt x="396860" y="1527007"/>
                  <a:pt x="428540" y="1374940"/>
                </a:cubicBezTo>
                <a:cubicBezTo>
                  <a:pt x="403195" y="1229209"/>
                  <a:pt x="251129" y="1279898"/>
                  <a:pt x="171927" y="1210201"/>
                </a:cubicBezTo>
                <a:cubicBezTo>
                  <a:pt x="209944" y="1127831"/>
                  <a:pt x="317658" y="1184857"/>
                  <a:pt x="349338" y="1073974"/>
                </a:cubicBezTo>
                <a:cubicBezTo>
                  <a:pt x="197271" y="1108823"/>
                  <a:pt x="213112" y="868050"/>
                  <a:pt x="61044" y="871218"/>
                </a:cubicBezTo>
                <a:cubicBezTo>
                  <a:pt x="-65678" y="728655"/>
                  <a:pt x="26196" y="658957"/>
                  <a:pt x="143414" y="605101"/>
                </a:cubicBezTo>
                <a:cubicBezTo>
                  <a:pt x="295481" y="538572"/>
                  <a:pt x="463388" y="554411"/>
                  <a:pt x="628128" y="541739"/>
                </a:cubicBezTo>
                <a:cubicBezTo>
                  <a:pt x="846725" y="513227"/>
                  <a:pt x="1055817" y="446698"/>
                  <a:pt x="1277580" y="449865"/>
                </a:cubicBezTo>
                <a:cubicBezTo>
                  <a:pt x="1486673" y="383336"/>
                  <a:pt x="1717941" y="456201"/>
                  <a:pt x="1930202" y="370664"/>
                </a:cubicBezTo>
                <a:cubicBezTo>
                  <a:pt x="2145630" y="370664"/>
                  <a:pt x="2364226" y="370664"/>
                  <a:pt x="2582822" y="370664"/>
                </a:cubicBezTo>
                <a:cubicBezTo>
                  <a:pt x="2646185" y="373831"/>
                  <a:pt x="2706377" y="373831"/>
                  <a:pt x="2769739" y="377000"/>
                </a:cubicBezTo>
                <a:cubicBezTo>
                  <a:pt x="2769739" y="377000"/>
                  <a:pt x="2772907" y="377000"/>
                  <a:pt x="2772907" y="377000"/>
                </a:cubicBezTo>
                <a:cubicBezTo>
                  <a:pt x="3045361" y="386504"/>
                  <a:pt x="3314646" y="392840"/>
                  <a:pt x="3583931" y="405513"/>
                </a:cubicBezTo>
                <a:cubicBezTo>
                  <a:pt x="3685309" y="405513"/>
                  <a:pt x="3783519" y="408681"/>
                  <a:pt x="3884897" y="408681"/>
                </a:cubicBezTo>
                <a:cubicBezTo>
                  <a:pt x="4100325" y="424520"/>
                  <a:pt x="4318922" y="434025"/>
                  <a:pt x="4537518" y="411848"/>
                </a:cubicBezTo>
                <a:cubicBezTo>
                  <a:pt x="4756115" y="430857"/>
                  <a:pt x="4968375" y="418185"/>
                  <a:pt x="5186971" y="399176"/>
                </a:cubicBezTo>
                <a:cubicBezTo>
                  <a:pt x="5408735" y="421353"/>
                  <a:pt x="5627332" y="389672"/>
                  <a:pt x="5845928" y="361159"/>
                </a:cubicBezTo>
                <a:cubicBezTo>
                  <a:pt x="6064526" y="373831"/>
                  <a:pt x="6283122" y="373831"/>
                  <a:pt x="6495381" y="310470"/>
                </a:cubicBezTo>
                <a:cubicBezTo>
                  <a:pt x="6656953" y="380168"/>
                  <a:pt x="6736155" y="152067"/>
                  <a:pt x="6910398" y="196420"/>
                </a:cubicBezTo>
                <a:cubicBezTo>
                  <a:pt x="7084641" y="243941"/>
                  <a:pt x="7208196" y="63361"/>
                  <a:pt x="736026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B5BEF6-5BDE-417A-AE53-E71A004A6E94}"/>
              </a:ext>
            </a:extLst>
          </p:cNvPr>
          <p:cNvSpPr>
            <a:spLocks noGrp="1"/>
          </p:cNvSpPr>
          <p:nvPr>
            <p:ph type="ctrTitle"/>
          </p:nvPr>
        </p:nvSpPr>
        <p:spPr>
          <a:xfrm>
            <a:off x="6892410" y="4169113"/>
            <a:ext cx="4054890" cy="1000067"/>
          </a:xfrm>
        </p:spPr>
        <p:txBody>
          <a:bodyPr anchor="b">
            <a:normAutofit/>
          </a:bodyPr>
          <a:lstStyle/>
          <a:p>
            <a:pPr algn="ctr"/>
            <a:r>
              <a:rPr lang="en-CA" sz="1800" dirty="0"/>
              <a:t>Capstone Project - The Battle of the Neighborhoods (Week 2)</a:t>
            </a:r>
            <a:br>
              <a:rPr lang="en-CA" sz="1800" dirty="0"/>
            </a:br>
            <a:endParaRPr lang="en-CA" sz="1800" dirty="0"/>
          </a:p>
        </p:txBody>
      </p:sp>
      <p:sp>
        <p:nvSpPr>
          <p:cNvPr id="3" name="Subtitle 2">
            <a:extLst>
              <a:ext uri="{FF2B5EF4-FFF2-40B4-BE49-F238E27FC236}">
                <a16:creationId xmlns:a16="http://schemas.microsoft.com/office/drawing/2014/main" id="{BDDB8995-323B-4E5F-9153-E8BF505AC68E}"/>
              </a:ext>
            </a:extLst>
          </p:cNvPr>
          <p:cNvSpPr>
            <a:spLocks noGrp="1"/>
          </p:cNvSpPr>
          <p:nvPr>
            <p:ph type="subTitle" idx="1"/>
          </p:nvPr>
        </p:nvSpPr>
        <p:spPr>
          <a:xfrm>
            <a:off x="7261323" y="5225936"/>
            <a:ext cx="3317064" cy="646785"/>
          </a:xfrm>
        </p:spPr>
        <p:txBody>
          <a:bodyPr>
            <a:normAutofit fontScale="85000" lnSpcReduction="10000"/>
          </a:bodyPr>
          <a:lstStyle/>
          <a:p>
            <a:pPr algn="ctr"/>
            <a:r>
              <a:rPr lang="en-CA" sz="2000" dirty="0"/>
              <a:t>Applied Data Science Capstone by IBM/Coursera</a:t>
            </a:r>
          </a:p>
        </p:txBody>
      </p:sp>
      <p:pic>
        <p:nvPicPr>
          <p:cNvPr id="6" name="Picture 5" descr="A view of a city&#10;&#10;Description automatically generated">
            <a:extLst>
              <a:ext uri="{FF2B5EF4-FFF2-40B4-BE49-F238E27FC236}">
                <a16:creationId xmlns:a16="http://schemas.microsoft.com/office/drawing/2014/main" id="{976BCDB0-4306-4E61-A3CE-0D8CDD5D2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 y="2552700"/>
            <a:ext cx="4804285" cy="2762464"/>
          </a:xfrm>
          <a:prstGeom prst="rect">
            <a:avLst/>
          </a:prstGeom>
        </p:spPr>
      </p:pic>
    </p:spTree>
    <p:extLst>
      <p:ext uri="{BB962C8B-B14F-4D97-AF65-F5344CB8AC3E}">
        <p14:creationId xmlns:p14="http://schemas.microsoft.com/office/powerpoint/2010/main" val="13382053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5A7C-9115-40E4-B80F-009B4B5F8218}"/>
              </a:ext>
            </a:extLst>
          </p:cNvPr>
          <p:cNvSpPr>
            <a:spLocks noGrp="1"/>
          </p:cNvSpPr>
          <p:nvPr>
            <p:ph type="title"/>
          </p:nvPr>
        </p:nvSpPr>
        <p:spPr/>
        <p:txBody>
          <a:bodyPr/>
          <a:lstStyle/>
          <a:p>
            <a:r>
              <a:rPr lang="en-CA" dirty="0"/>
              <a:t>Table of contents¶</a:t>
            </a:r>
            <a:br>
              <a:rPr lang="en-CA" dirty="0"/>
            </a:br>
            <a:endParaRPr lang="en-CA" dirty="0"/>
          </a:p>
        </p:txBody>
      </p:sp>
      <p:sp>
        <p:nvSpPr>
          <p:cNvPr id="3" name="Content Placeholder 2">
            <a:extLst>
              <a:ext uri="{FF2B5EF4-FFF2-40B4-BE49-F238E27FC236}">
                <a16:creationId xmlns:a16="http://schemas.microsoft.com/office/drawing/2014/main" id="{3E84DE7C-FC06-4571-B0BA-0FE89CC36B9D}"/>
              </a:ext>
            </a:extLst>
          </p:cNvPr>
          <p:cNvSpPr>
            <a:spLocks noGrp="1"/>
          </p:cNvSpPr>
          <p:nvPr>
            <p:ph idx="1"/>
          </p:nvPr>
        </p:nvSpPr>
        <p:spPr/>
        <p:txBody>
          <a:bodyPr>
            <a:normAutofit/>
          </a:bodyPr>
          <a:lstStyle/>
          <a:p>
            <a:endParaRPr lang="en-CA" dirty="0"/>
          </a:p>
          <a:p>
            <a:r>
              <a:rPr lang="en-CA" dirty="0"/>
              <a:t>Introduction: Business Problem</a:t>
            </a:r>
          </a:p>
          <a:p>
            <a:r>
              <a:rPr lang="en-CA" dirty="0"/>
              <a:t>Data</a:t>
            </a:r>
          </a:p>
          <a:p>
            <a:r>
              <a:rPr lang="en-CA" dirty="0"/>
              <a:t>Methodology</a:t>
            </a:r>
          </a:p>
          <a:p>
            <a:r>
              <a:rPr lang="en-CA" dirty="0"/>
              <a:t>Analysis</a:t>
            </a:r>
          </a:p>
          <a:p>
            <a:r>
              <a:rPr lang="en-CA" dirty="0"/>
              <a:t>Results and Discussion</a:t>
            </a:r>
          </a:p>
          <a:p>
            <a:r>
              <a:rPr lang="en-CA" dirty="0"/>
              <a:t>Conclusion</a:t>
            </a:r>
          </a:p>
        </p:txBody>
      </p:sp>
    </p:spTree>
    <p:extLst>
      <p:ext uri="{BB962C8B-B14F-4D97-AF65-F5344CB8AC3E}">
        <p14:creationId xmlns:p14="http://schemas.microsoft.com/office/powerpoint/2010/main" val="18310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4318-B35E-4F3B-9B0E-958F9D16B12E}"/>
              </a:ext>
            </a:extLst>
          </p:cNvPr>
          <p:cNvSpPr>
            <a:spLocks noGrp="1"/>
          </p:cNvSpPr>
          <p:nvPr>
            <p:ph type="title"/>
          </p:nvPr>
        </p:nvSpPr>
        <p:spPr/>
        <p:txBody>
          <a:bodyPr>
            <a:normAutofit fontScale="90000"/>
          </a:bodyPr>
          <a:lstStyle/>
          <a:p>
            <a:br>
              <a:rPr lang="en-CA" b="1" dirty="0"/>
            </a:br>
            <a:r>
              <a:rPr lang="en-CA" b="1" dirty="0"/>
              <a:t>Introduction: Business Problem </a:t>
            </a:r>
            <a:br>
              <a:rPr lang="en-CA" b="1" dirty="0"/>
            </a:br>
            <a:endParaRPr lang="en-CA" dirty="0"/>
          </a:p>
        </p:txBody>
      </p:sp>
      <p:sp>
        <p:nvSpPr>
          <p:cNvPr id="3" name="Content Placeholder 2">
            <a:extLst>
              <a:ext uri="{FF2B5EF4-FFF2-40B4-BE49-F238E27FC236}">
                <a16:creationId xmlns:a16="http://schemas.microsoft.com/office/drawing/2014/main" id="{1281439F-DC52-4649-AB7A-167B793FFB20}"/>
              </a:ext>
            </a:extLst>
          </p:cNvPr>
          <p:cNvSpPr>
            <a:spLocks noGrp="1"/>
          </p:cNvSpPr>
          <p:nvPr>
            <p:ph idx="1"/>
          </p:nvPr>
        </p:nvSpPr>
        <p:spPr>
          <a:xfrm>
            <a:off x="838200" y="2011680"/>
            <a:ext cx="5535967" cy="4160520"/>
          </a:xfrm>
        </p:spPr>
        <p:txBody>
          <a:bodyPr>
            <a:normAutofit fontScale="55000" lnSpcReduction="20000"/>
          </a:bodyPr>
          <a:lstStyle/>
          <a:p>
            <a:r>
              <a:rPr lang="en-CA" dirty="0"/>
              <a:t>In this project we will try to find an optimal location for a restaurant. Specifically, this report will be targeted to stakeholders interested in opening an </a:t>
            </a:r>
            <a:r>
              <a:rPr lang="en-CA" b="1" dirty="0"/>
              <a:t>Italian restaurant</a:t>
            </a:r>
            <a:r>
              <a:rPr lang="en-CA" dirty="0"/>
              <a:t> in </a:t>
            </a:r>
            <a:r>
              <a:rPr lang="en-CA" b="1" dirty="0"/>
              <a:t>Berlin</a:t>
            </a:r>
            <a:r>
              <a:rPr lang="en-CA" dirty="0"/>
              <a:t>, Germany.</a:t>
            </a:r>
          </a:p>
          <a:p>
            <a:r>
              <a:rPr lang="en-CA" dirty="0"/>
              <a:t>Since there are lots of restaurants in Berlin we will try to detect </a:t>
            </a:r>
            <a:r>
              <a:rPr lang="en-CA" b="1" dirty="0"/>
              <a:t>locations that are not already crowded with restaurants</a:t>
            </a:r>
            <a:r>
              <a:rPr lang="en-CA" dirty="0"/>
              <a:t>. We are also particularly interested in </a:t>
            </a:r>
            <a:r>
              <a:rPr lang="en-CA" b="1" dirty="0"/>
              <a:t>areas with no Italian restaurants in vicinity</a:t>
            </a:r>
            <a:r>
              <a:rPr lang="en-CA" dirty="0"/>
              <a:t>. We would also prefer locations </a:t>
            </a:r>
            <a:r>
              <a:rPr lang="en-CA" b="1" dirty="0"/>
              <a:t>as close to city center as possible</a:t>
            </a:r>
            <a:r>
              <a:rPr lang="en-CA" dirty="0"/>
              <a:t>, assuming that first two conditions are met.</a:t>
            </a:r>
          </a:p>
          <a:p>
            <a:r>
              <a:rPr lang="en-CA" dirty="0"/>
              <a:t>We will use our data science powers to generate a few most </a:t>
            </a:r>
            <a:r>
              <a:rPr lang="en-CA" dirty="0" err="1"/>
              <a:t>promissing</a:t>
            </a:r>
            <a:r>
              <a:rPr lang="en-CA" dirty="0"/>
              <a:t> neighborhoods based on this criteria. Advantages of each area will then be clearly expressed so that best possible final location can be chosen by stakeholders.</a:t>
            </a:r>
          </a:p>
          <a:p>
            <a:endParaRPr lang="en-CA" dirty="0"/>
          </a:p>
        </p:txBody>
      </p:sp>
      <p:pic>
        <p:nvPicPr>
          <p:cNvPr id="5" name="Picture 4" descr="A group of people in a large city&#10;&#10;Description automatically generated">
            <a:extLst>
              <a:ext uri="{FF2B5EF4-FFF2-40B4-BE49-F238E27FC236}">
                <a16:creationId xmlns:a16="http://schemas.microsoft.com/office/drawing/2014/main" id="{7B3043A5-483C-473E-B380-4A10BC350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934" y="1554163"/>
            <a:ext cx="4172567" cy="4418012"/>
          </a:xfrm>
          <a:prstGeom prst="rect">
            <a:avLst/>
          </a:prstGeom>
        </p:spPr>
      </p:pic>
    </p:spTree>
    <p:extLst>
      <p:ext uri="{BB962C8B-B14F-4D97-AF65-F5344CB8AC3E}">
        <p14:creationId xmlns:p14="http://schemas.microsoft.com/office/powerpoint/2010/main" val="1966161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07E076-4210-470B-AFBB-B11A52C14DA3}"/>
              </a:ext>
            </a:extLst>
          </p:cNvPr>
          <p:cNvSpPr>
            <a:spLocks noGrp="1"/>
          </p:cNvSpPr>
          <p:nvPr>
            <p:ph type="title"/>
          </p:nvPr>
        </p:nvSpPr>
        <p:spPr>
          <a:xfrm>
            <a:off x="838200" y="365125"/>
            <a:ext cx="10515600" cy="930275"/>
          </a:xfrm>
        </p:spPr>
        <p:txBody>
          <a:bodyPr>
            <a:normAutofit/>
          </a:bodyPr>
          <a:lstStyle/>
          <a:p>
            <a:r>
              <a:rPr lang="en-CA" sz="2800" b="1" i="0">
                <a:solidFill>
                  <a:schemeClr val="bg1"/>
                </a:solidFill>
              </a:rPr>
              <a:t>Data</a:t>
            </a:r>
            <a:br>
              <a:rPr lang="en-CA" sz="2800" b="1" i="0">
                <a:solidFill>
                  <a:schemeClr val="bg1"/>
                </a:solidFill>
              </a:rPr>
            </a:br>
            <a:endParaRPr lang="en-CA" sz="2800">
              <a:solidFill>
                <a:schemeClr val="bg1"/>
              </a:solidFill>
            </a:endParaRPr>
          </a:p>
        </p:txBody>
      </p:sp>
      <p:graphicFrame>
        <p:nvGraphicFramePr>
          <p:cNvPr id="5" name="Content Placeholder 2">
            <a:extLst>
              <a:ext uri="{FF2B5EF4-FFF2-40B4-BE49-F238E27FC236}">
                <a16:creationId xmlns:a16="http://schemas.microsoft.com/office/drawing/2014/main" id="{F30D3487-4D3D-47C2-BE5F-2F31A8A26CAE}"/>
              </a:ext>
            </a:extLst>
          </p:cNvPr>
          <p:cNvGraphicFramePr>
            <a:graphicFrameLocks noGrp="1"/>
          </p:cNvGraphicFramePr>
          <p:nvPr>
            <p:ph idx="1"/>
            <p:extLst>
              <p:ext uri="{D42A27DB-BD31-4B8C-83A1-F6EECF244321}">
                <p14:modId xmlns:p14="http://schemas.microsoft.com/office/powerpoint/2010/main" val="3637906896"/>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905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1C78D6-FC55-4C2E-9A7C-F85EEA280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rgbClr val="7CA2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613667-476A-48CE-88F4-E139CDE6D654}"/>
              </a:ext>
            </a:extLst>
          </p:cNvPr>
          <p:cNvSpPr>
            <a:spLocks noGrp="1"/>
          </p:cNvSpPr>
          <p:nvPr>
            <p:ph type="title"/>
          </p:nvPr>
        </p:nvSpPr>
        <p:spPr>
          <a:xfrm>
            <a:off x="838200" y="713312"/>
            <a:ext cx="3200400" cy="5431376"/>
          </a:xfrm>
        </p:spPr>
        <p:txBody>
          <a:bodyPr>
            <a:normAutofit/>
          </a:bodyPr>
          <a:lstStyle/>
          <a:p>
            <a:r>
              <a:rPr lang="en-CA" sz="3300" b="1" i="0">
                <a:solidFill>
                  <a:srgbClr val="FFFFFF"/>
                </a:solidFill>
              </a:rPr>
              <a:t>Neighborhood Candidates</a:t>
            </a:r>
            <a:r>
              <a:rPr lang="en-CA" sz="3300" b="1" i="0">
                <a:solidFill>
                  <a:srgbClr val="FFFFFF"/>
                </a:solidFill>
                <a:hlinkClick r:id="rId2"/>
              </a:rPr>
              <a:t>¶</a:t>
            </a:r>
            <a:br>
              <a:rPr lang="en-CA" sz="3300" b="1" i="0">
                <a:solidFill>
                  <a:srgbClr val="FFFFFF"/>
                </a:solidFill>
              </a:rPr>
            </a:br>
            <a:br>
              <a:rPr lang="en-CA" sz="3300">
                <a:solidFill>
                  <a:srgbClr val="FFFFFF"/>
                </a:solidFill>
              </a:rPr>
            </a:br>
            <a:endParaRPr lang="en-CA" sz="3300">
              <a:solidFill>
                <a:srgbClr val="FFFFFF"/>
              </a:solidFill>
            </a:endParaRPr>
          </a:p>
        </p:txBody>
      </p:sp>
      <p:graphicFrame>
        <p:nvGraphicFramePr>
          <p:cNvPr id="5" name="Content Placeholder 2">
            <a:extLst>
              <a:ext uri="{FF2B5EF4-FFF2-40B4-BE49-F238E27FC236}">
                <a16:creationId xmlns:a16="http://schemas.microsoft.com/office/drawing/2014/main" id="{F14F2611-1181-47F4-9B69-D4DE39DADAC4}"/>
              </a:ext>
            </a:extLst>
          </p:cNvPr>
          <p:cNvGraphicFramePr>
            <a:graphicFrameLocks noGrp="1"/>
          </p:cNvGraphicFramePr>
          <p:nvPr>
            <p:ph idx="1"/>
            <p:extLst>
              <p:ext uri="{D42A27DB-BD31-4B8C-83A1-F6EECF244321}">
                <p14:modId xmlns:p14="http://schemas.microsoft.com/office/powerpoint/2010/main" val="270200108"/>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1">
            <a:extLst>
              <a:ext uri="{FF2B5EF4-FFF2-40B4-BE49-F238E27FC236}">
                <a16:creationId xmlns:a16="http://schemas.microsoft.com/office/drawing/2014/main" id="{AD1C4950-8837-4BEF-A9CC-7127EE824885}"/>
              </a:ext>
            </a:extLst>
          </p:cNvPr>
          <p:cNvSpPr>
            <a:spLocks noChangeArrowheads="1"/>
          </p:cNvSpPr>
          <p:nvPr/>
        </p:nvSpPr>
        <p:spPr bwMode="auto">
          <a:xfrm>
            <a:off x="5642308" y="6036966"/>
            <a:ext cx="5619750"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Coordinate of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Alexanderplatz</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Berlin, Germany: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[52.5219184, 13.4132147]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Helvetica Neu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842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60B7-34A3-47A8-A6C9-83C31045AFF9}"/>
              </a:ext>
            </a:extLst>
          </p:cNvPr>
          <p:cNvSpPr>
            <a:spLocks noGrp="1"/>
          </p:cNvSpPr>
          <p:nvPr>
            <p:ph type="title"/>
          </p:nvPr>
        </p:nvSpPr>
        <p:spPr/>
        <p:txBody>
          <a:bodyPr/>
          <a:lstStyle/>
          <a:p>
            <a:r>
              <a:rPr lang="en-CA" b="1" i="0" dirty="0"/>
              <a:t>Methodology</a:t>
            </a:r>
            <a:br>
              <a:rPr lang="en-CA" b="1" i="0" dirty="0"/>
            </a:br>
            <a:endParaRPr lang="en-CA" dirty="0"/>
          </a:p>
        </p:txBody>
      </p:sp>
      <p:sp>
        <p:nvSpPr>
          <p:cNvPr id="3" name="Content Placeholder 2">
            <a:extLst>
              <a:ext uri="{FF2B5EF4-FFF2-40B4-BE49-F238E27FC236}">
                <a16:creationId xmlns:a16="http://schemas.microsoft.com/office/drawing/2014/main" id="{BFC6C09C-762F-4202-9BDE-9CE83C2AF1B0}"/>
              </a:ext>
            </a:extLst>
          </p:cNvPr>
          <p:cNvSpPr>
            <a:spLocks noGrp="1"/>
          </p:cNvSpPr>
          <p:nvPr>
            <p:ph idx="1"/>
          </p:nvPr>
        </p:nvSpPr>
        <p:spPr/>
        <p:txBody>
          <a:bodyPr>
            <a:normAutofit fontScale="55000" lnSpcReduction="20000"/>
          </a:bodyPr>
          <a:lstStyle/>
          <a:p>
            <a:br>
              <a:rPr lang="en-CA" dirty="0"/>
            </a:br>
            <a:r>
              <a:rPr lang="en-CA" dirty="0"/>
              <a:t>In this project we will direct our efforts on detecting areas of Berlin that have low restaurant density, particularly those with low number of Italian restaurants. We will limit our analysis to area ~6km around city center.</a:t>
            </a:r>
          </a:p>
          <a:p>
            <a:r>
              <a:rPr lang="en-CA" dirty="0"/>
              <a:t>In first step we have collected the required </a:t>
            </a:r>
            <a:r>
              <a:rPr lang="en-CA" b="1" dirty="0"/>
              <a:t>data: location and type (category) of every restaurant within 6km from Berlin center</a:t>
            </a:r>
            <a:r>
              <a:rPr lang="en-CA" dirty="0"/>
              <a:t> (</a:t>
            </a:r>
            <a:r>
              <a:rPr lang="en-CA" dirty="0" err="1"/>
              <a:t>Alexanderplatz</a:t>
            </a:r>
            <a:r>
              <a:rPr lang="en-CA" dirty="0"/>
              <a:t>). We have also </a:t>
            </a:r>
            <a:r>
              <a:rPr lang="en-CA" b="1" dirty="0"/>
              <a:t>identified Italian restaurants</a:t>
            </a:r>
            <a:r>
              <a:rPr lang="en-CA" dirty="0"/>
              <a:t> (according to Foursquare categorization).</a:t>
            </a:r>
          </a:p>
          <a:p>
            <a:r>
              <a:rPr lang="en-CA" dirty="0"/>
              <a:t>Second step in our analysis will be calculation and exploration of '</a:t>
            </a:r>
            <a:r>
              <a:rPr lang="en-CA" b="1" dirty="0"/>
              <a:t>restaurant density</a:t>
            </a:r>
            <a:r>
              <a:rPr lang="en-CA" dirty="0"/>
              <a:t>' across different areas of Berlin - we will use </a:t>
            </a:r>
            <a:r>
              <a:rPr lang="en-CA" b="1" dirty="0"/>
              <a:t>heatmaps</a:t>
            </a:r>
            <a:r>
              <a:rPr lang="en-CA" dirty="0"/>
              <a:t> to identify a few promising areas close to center with low number of restaurants in general (</a:t>
            </a:r>
            <a:r>
              <a:rPr lang="en-CA" i="1" dirty="0"/>
              <a:t>and</a:t>
            </a:r>
            <a:r>
              <a:rPr lang="en-CA" dirty="0"/>
              <a:t> no Italian restaurants in vicinity) and focus our attention on those areas.</a:t>
            </a:r>
          </a:p>
          <a:p>
            <a:r>
              <a:rPr lang="en-CA" dirty="0"/>
              <a:t>In third and final step we will focus on most promising areas and within those create </a:t>
            </a:r>
            <a:r>
              <a:rPr lang="en-CA" b="1" dirty="0"/>
              <a:t>clusters of locations that meet some basic requirements</a:t>
            </a:r>
            <a:r>
              <a:rPr lang="en-CA" dirty="0"/>
              <a:t> established in discussion with stakeholders: we will take into consideration locations with </a:t>
            </a:r>
            <a:r>
              <a:rPr lang="en-CA" b="1" dirty="0"/>
              <a:t>no more than two restaurants in radius of 250 meters</a:t>
            </a:r>
            <a:r>
              <a:rPr lang="en-CA" dirty="0"/>
              <a:t>, and we want locations </a:t>
            </a:r>
            <a:r>
              <a:rPr lang="en-CA" b="1" dirty="0"/>
              <a:t>without Italian restaurants in radius of 400 meters</a:t>
            </a:r>
            <a:r>
              <a:rPr lang="en-CA" dirty="0"/>
              <a:t>. We will present map of all such locations but also create clusters (using </a:t>
            </a:r>
            <a:r>
              <a:rPr lang="en-CA" b="1" dirty="0"/>
              <a:t>k-means clustering</a:t>
            </a:r>
            <a:r>
              <a:rPr lang="en-CA" dirty="0"/>
              <a:t>) of those locations to identify general zones / neighborhoods / addresses which should be a starting point for final 'street level' exploration and search for optimal venue location by stakeholders.</a:t>
            </a:r>
          </a:p>
          <a:p>
            <a:endParaRPr lang="en-CA" dirty="0"/>
          </a:p>
        </p:txBody>
      </p:sp>
    </p:spTree>
    <p:extLst>
      <p:ext uri="{BB962C8B-B14F-4D97-AF65-F5344CB8AC3E}">
        <p14:creationId xmlns:p14="http://schemas.microsoft.com/office/powerpoint/2010/main" val="340605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91BAE1-A7C1-4DD6-867C-95207200A7F9}"/>
              </a:ext>
            </a:extLst>
          </p:cNvPr>
          <p:cNvSpPr>
            <a:spLocks noGrp="1"/>
          </p:cNvSpPr>
          <p:nvPr>
            <p:ph type="title"/>
          </p:nvPr>
        </p:nvSpPr>
        <p:spPr>
          <a:xfrm>
            <a:off x="838201" y="643467"/>
            <a:ext cx="3888526" cy="1800526"/>
          </a:xfrm>
        </p:spPr>
        <p:txBody>
          <a:bodyPr>
            <a:normAutofit/>
          </a:bodyPr>
          <a:lstStyle/>
          <a:p>
            <a:r>
              <a:rPr lang="en-CA" b="1" i="0" dirty="0"/>
              <a:t>Analysis</a:t>
            </a:r>
            <a:br>
              <a:rPr lang="en-CA" b="1" i="0" dirty="0"/>
            </a:br>
            <a:endParaRPr lang="en-CA" dirty="0"/>
          </a:p>
        </p:txBody>
      </p:sp>
      <p:sp>
        <p:nvSpPr>
          <p:cNvPr id="3" name="Content Placeholder 2">
            <a:extLst>
              <a:ext uri="{FF2B5EF4-FFF2-40B4-BE49-F238E27FC236}">
                <a16:creationId xmlns:a16="http://schemas.microsoft.com/office/drawing/2014/main" id="{A0A94DF3-7558-4287-A1E3-55AACB7CE9CF}"/>
              </a:ext>
            </a:extLst>
          </p:cNvPr>
          <p:cNvSpPr>
            <a:spLocks noGrp="1"/>
          </p:cNvSpPr>
          <p:nvPr>
            <p:ph idx="1"/>
          </p:nvPr>
        </p:nvSpPr>
        <p:spPr>
          <a:xfrm>
            <a:off x="838201" y="2623381"/>
            <a:ext cx="3888528" cy="3553581"/>
          </a:xfrm>
        </p:spPr>
        <p:txBody>
          <a:bodyPr>
            <a:normAutofit/>
          </a:bodyPr>
          <a:lstStyle/>
          <a:p>
            <a:br>
              <a:rPr lang="en-CA" sz="2000" dirty="0"/>
            </a:br>
            <a:r>
              <a:rPr lang="en-CA" sz="2000" dirty="0"/>
              <a:t>Let's perform some basic explanatory data analysis and derive some additional info from our raw data. First let's count the </a:t>
            </a:r>
            <a:r>
              <a:rPr lang="en-CA" sz="2000" b="1" dirty="0"/>
              <a:t>number of restaurants in every area candidate</a:t>
            </a:r>
            <a:r>
              <a:rPr lang="en-CA" sz="2000" dirty="0"/>
              <a:t>:</a:t>
            </a:r>
          </a:p>
        </p:txBody>
      </p:sp>
      <p:pic>
        <p:nvPicPr>
          <p:cNvPr id="5" name="Picture 4">
            <a:extLst>
              <a:ext uri="{FF2B5EF4-FFF2-40B4-BE49-F238E27FC236}">
                <a16:creationId xmlns:a16="http://schemas.microsoft.com/office/drawing/2014/main" id="{658F363F-1908-4D8B-A31A-07890F57E4D5}"/>
              </a:ext>
            </a:extLst>
          </p:cNvPr>
          <p:cNvPicPr>
            <a:picLocks noChangeAspect="1"/>
          </p:cNvPicPr>
          <p:nvPr/>
        </p:nvPicPr>
        <p:blipFill rotWithShape="1">
          <a:blip r:embed="rId2"/>
          <a:srcRect l="21488" t="11309" r="17223" b="9930"/>
          <a:stretch/>
        </p:blipFill>
        <p:spPr>
          <a:xfrm>
            <a:off x="7056646" y="1819681"/>
            <a:ext cx="4491887" cy="3246982"/>
          </a:xfrm>
          <a:prstGeom prst="rect">
            <a:avLst/>
          </a:prstGeom>
        </p:spPr>
      </p:pic>
    </p:spTree>
    <p:extLst>
      <p:ext uri="{BB962C8B-B14F-4D97-AF65-F5344CB8AC3E}">
        <p14:creationId xmlns:p14="http://schemas.microsoft.com/office/powerpoint/2010/main" val="118410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91CA-5B57-478B-BEB6-13A078A23D77}"/>
              </a:ext>
            </a:extLst>
          </p:cNvPr>
          <p:cNvSpPr>
            <a:spLocks noGrp="1"/>
          </p:cNvSpPr>
          <p:nvPr>
            <p:ph type="title"/>
          </p:nvPr>
        </p:nvSpPr>
        <p:spPr/>
        <p:txBody>
          <a:bodyPr/>
          <a:lstStyle/>
          <a:p>
            <a:r>
              <a:rPr lang="en-CA" dirty="0"/>
              <a:t>Results and Discussion ¶</a:t>
            </a:r>
            <a:br>
              <a:rPr lang="en-CA" dirty="0"/>
            </a:br>
            <a:endParaRPr lang="en-CA" dirty="0"/>
          </a:p>
        </p:txBody>
      </p:sp>
      <p:sp>
        <p:nvSpPr>
          <p:cNvPr id="3" name="Content Placeholder 2">
            <a:extLst>
              <a:ext uri="{FF2B5EF4-FFF2-40B4-BE49-F238E27FC236}">
                <a16:creationId xmlns:a16="http://schemas.microsoft.com/office/drawing/2014/main" id="{2AA3D9C9-B5BE-4055-95D8-A3DD5F756884}"/>
              </a:ext>
            </a:extLst>
          </p:cNvPr>
          <p:cNvSpPr>
            <a:spLocks noGrp="1"/>
          </p:cNvSpPr>
          <p:nvPr>
            <p:ph idx="1"/>
          </p:nvPr>
        </p:nvSpPr>
        <p:spPr/>
        <p:txBody>
          <a:bodyPr>
            <a:normAutofit fontScale="47500" lnSpcReduction="20000"/>
          </a:bodyPr>
          <a:lstStyle/>
          <a:p>
            <a:r>
              <a:rPr lang="en-CA" dirty="0"/>
              <a:t>Our analysis shows that although there is a great number of restaurants in Berlin (~2000 in our initial area of interest which was 12x12km around </a:t>
            </a:r>
            <a:r>
              <a:rPr lang="en-CA" dirty="0" err="1"/>
              <a:t>Alexanderplatz</a:t>
            </a:r>
            <a:r>
              <a:rPr lang="en-CA" dirty="0"/>
              <a:t>), there are pockets of low restaurant density fairly close to city center. Highest concentration of restaurants was detected north and west from </a:t>
            </a:r>
            <a:r>
              <a:rPr lang="en-CA" dirty="0" err="1"/>
              <a:t>Alexanderplatz</a:t>
            </a:r>
            <a:r>
              <a:rPr lang="en-CA" dirty="0"/>
              <a:t>, so we focused our attention to areas south, south-east and east, corresponding to boroughs Kreuzberg, </a:t>
            </a:r>
            <a:r>
              <a:rPr lang="en-CA" dirty="0" err="1"/>
              <a:t>Friedrichshain</a:t>
            </a:r>
            <a:r>
              <a:rPr lang="en-CA" dirty="0"/>
              <a:t> and south-east corner of central Mitte borough. Another borough was identified as potentially interesting (Prenzlauer Berg, north-east from </a:t>
            </a:r>
            <a:r>
              <a:rPr lang="en-CA" dirty="0" err="1"/>
              <a:t>Alexanderplatz</a:t>
            </a:r>
            <a:r>
              <a:rPr lang="en-CA" dirty="0"/>
              <a:t>), but our attention was focused on Kreuzberg and </a:t>
            </a:r>
            <a:r>
              <a:rPr lang="en-CA" dirty="0" err="1"/>
              <a:t>Friedrichshain</a:t>
            </a:r>
            <a:r>
              <a:rPr lang="en-CA" dirty="0"/>
              <a:t> which offer a combination of popularity among tourists, closeness to city center, strong socio-economic dynamics </a:t>
            </a:r>
            <a:r>
              <a:rPr lang="en-CA" i="1" dirty="0"/>
              <a:t>and</a:t>
            </a:r>
            <a:r>
              <a:rPr lang="en-CA" dirty="0"/>
              <a:t> a number of pockets of low restaurant density.</a:t>
            </a:r>
          </a:p>
          <a:p>
            <a:r>
              <a:rPr lang="en-CA" dirty="0"/>
              <a:t>After directing our attention to this more narrow area of interest (covering approx. 5x5km south-east from </a:t>
            </a:r>
            <a:r>
              <a:rPr lang="en-CA" dirty="0" err="1"/>
              <a:t>Alexanderplatz</a:t>
            </a:r>
            <a:r>
              <a:rPr lang="en-CA" dirty="0"/>
              <a:t>) we first created a dense grid of location candidates (spaced 100m </a:t>
            </a:r>
            <a:r>
              <a:rPr lang="en-CA" dirty="0" err="1"/>
              <a:t>appart</a:t>
            </a:r>
            <a:r>
              <a:rPr lang="en-CA" dirty="0"/>
              <a:t>); those locations were then filtered so that those with more than two restaurants in radius of 250m and those with an Italian restaurant closer than 400m were removed.</a:t>
            </a:r>
          </a:p>
          <a:p>
            <a:r>
              <a:rPr lang="en-CA" dirty="0"/>
              <a:t>Those location candidates were then clustered to create zones of interest which contain greatest number of location candidates. Addresses of centers of those zones were also generated using reverse geocoding to be used as markers/starting points for more detailed local analysis based on other factors.</a:t>
            </a:r>
          </a:p>
          <a:p>
            <a:r>
              <a:rPr lang="en-CA" dirty="0"/>
              <a:t>Result of all this is 15 zones containing largest number of potential new restaurant locations based on number of and distance to existing venues - both restaurants in general and Italian restaurants particularly. This, of course, does not imply that those zones are actually optimal locations for a new restaurant! Purpose of this analysis was to only provide info on areas close to Berlin center but not crowded with existing restaurants (particularly Italian) - it is entirely possible that there is a very good reason for small number of restaurants in any of those areas, reasons which would make them unsuitable for a new restaurant regardless of lack of competition in the area. Recommended zones should therefore be considered only as a starting point for more detailed analysis which could eventually result in location which has not only no nearby competition but also other factors taken into account and all other relevant conditions met.</a:t>
            </a:r>
          </a:p>
          <a:p>
            <a:endParaRPr lang="en-CA" dirty="0"/>
          </a:p>
        </p:txBody>
      </p:sp>
    </p:spTree>
    <p:extLst>
      <p:ext uri="{BB962C8B-B14F-4D97-AF65-F5344CB8AC3E}">
        <p14:creationId xmlns:p14="http://schemas.microsoft.com/office/powerpoint/2010/main" val="362533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E9DA-AEC6-416A-98B2-B7A30DEBF3CF}"/>
              </a:ext>
            </a:extLst>
          </p:cNvPr>
          <p:cNvSpPr>
            <a:spLocks noGrp="1"/>
          </p:cNvSpPr>
          <p:nvPr>
            <p:ph type="title"/>
          </p:nvPr>
        </p:nvSpPr>
        <p:spPr/>
        <p:txBody>
          <a:bodyPr/>
          <a:lstStyle/>
          <a:p>
            <a:r>
              <a:rPr lang="en-CA" b="1" i="0" dirty="0"/>
              <a:t>Conclusion</a:t>
            </a:r>
            <a:br>
              <a:rPr lang="en-CA" b="1" i="0" dirty="0"/>
            </a:br>
            <a:endParaRPr lang="en-CA" dirty="0"/>
          </a:p>
        </p:txBody>
      </p:sp>
      <p:sp>
        <p:nvSpPr>
          <p:cNvPr id="3" name="Content Placeholder 2">
            <a:extLst>
              <a:ext uri="{FF2B5EF4-FFF2-40B4-BE49-F238E27FC236}">
                <a16:creationId xmlns:a16="http://schemas.microsoft.com/office/drawing/2014/main" id="{93E837A1-16C7-4C0D-B613-3129F85C3573}"/>
              </a:ext>
            </a:extLst>
          </p:cNvPr>
          <p:cNvSpPr>
            <a:spLocks noGrp="1"/>
          </p:cNvSpPr>
          <p:nvPr>
            <p:ph idx="1"/>
          </p:nvPr>
        </p:nvSpPr>
        <p:spPr/>
        <p:txBody>
          <a:bodyPr>
            <a:normAutofit fontScale="62500" lnSpcReduction="20000"/>
          </a:bodyPr>
          <a:lstStyle/>
          <a:p>
            <a:br>
              <a:rPr lang="en-CA" dirty="0"/>
            </a:br>
            <a:r>
              <a:rPr lang="en-CA" dirty="0"/>
              <a:t>Purpose of this project was to identify Berlin areas close to center with low number of restaurants (particularly Italian restaurants) in order to aid stakeholders in narrowing down the search for optimal location for a new Italian restaurant. By calculating restaurant density distribution from Foursquare data we have first identified general boroughs that justify further analysis (Kreuzberg and </a:t>
            </a:r>
            <a:r>
              <a:rPr lang="en-CA" dirty="0" err="1"/>
              <a:t>Friedrichshain</a:t>
            </a:r>
            <a:r>
              <a:rPr lang="en-CA" dirty="0"/>
              <a:t>), and then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centers were created to be used as starting points for final exploration by stakeholders.</a:t>
            </a:r>
          </a:p>
          <a:p>
            <a:r>
              <a:rPr lang="en-CA" dirty="0"/>
              <a:t>Final </a:t>
            </a:r>
            <a:r>
              <a:rPr lang="en-CA" dirty="0" err="1"/>
              <a:t>decission</a:t>
            </a:r>
            <a:r>
              <a:rPr lang="en-CA"/>
              <a:t>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p>
          <a:p>
            <a:endParaRPr lang="en-CA"/>
          </a:p>
        </p:txBody>
      </p:sp>
    </p:spTree>
    <p:extLst>
      <p:ext uri="{BB962C8B-B14F-4D97-AF65-F5344CB8AC3E}">
        <p14:creationId xmlns:p14="http://schemas.microsoft.com/office/powerpoint/2010/main" val="37181376"/>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3B41"/>
      </a:dk2>
      <a:lt2>
        <a:srgbClr val="E8E6E2"/>
      </a:lt2>
      <a:accent1>
        <a:srgbClr val="7CA2E1"/>
      </a:accent1>
      <a:accent2>
        <a:srgbClr val="46B0CB"/>
      </a:accent2>
      <a:accent3>
        <a:srgbClr val="59B29F"/>
      </a:accent3>
      <a:accent4>
        <a:srgbClr val="4FB675"/>
      </a:accent4>
      <a:accent5>
        <a:srgbClr val="55B850"/>
      </a:accent5>
      <a:accent6>
        <a:srgbClr val="7AB04C"/>
      </a:accent6>
      <a:hlink>
        <a:srgbClr val="967F5B"/>
      </a:hlink>
      <a:folHlink>
        <a:srgbClr val="828282"/>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1BB1868ADC074F88FD483E7E8B9612" ma:contentTypeVersion="12" ma:contentTypeDescription="Create a new document." ma:contentTypeScope="" ma:versionID="f75cb043e3cee681c9f2e9fef84f2f23">
  <xsd:schema xmlns:xsd="http://www.w3.org/2001/XMLSchema" xmlns:xs="http://www.w3.org/2001/XMLSchema" xmlns:p="http://schemas.microsoft.com/office/2006/metadata/properties" xmlns:ns3="961150b3-6287-474f-8ac1-365cf7d97433" xmlns:ns4="1fd04b1e-8409-4999-9186-d58f44fc05e5" targetNamespace="http://schemas.microsoft.com/office/2006/metadata/properties" ma:root="true" ma:fieldsID="2650cb23b57c94f0d484ea6dea024f13" ns3:_="" ns4:_="">
    <xsd:import namespace="961150b3-6287-474f-8ac1-365cf7d97433"/>
    <xsd:import namespace="1fd04b1e-8409-4999-9186-d58f44fc05e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1150b3-6287-474f-8ac1-365cf7d9743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d04b1e-8409-4999-9186-d58f44fc05e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74D543-E455-468D-A856-DC5DF9D5AF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1150b3-6287-474f-8ac1-365cf7d97433"/>
    <ds:schemaRef ds:uri="1fd04b1e-8409-4999-9186-d58f44fc05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1FDAFE-E3A5-4D25-BE34-EA85D4B275D3}">
  <ds:schemaRefs>
    <ds:schemaRef ds:uri="http://schemas.microsoft.com/sharepoint/v3/contenttype/forms"/>
  </ds:schemaRefs>
</ds:datastoreItem>
</file>

<file path=customXml/itemProps3.xml><?xml version="1.0" encoding="utf-8"?>
<ds:datastoreItem xmlns:ds="http://schemas.openxmlformats.org/officeDocument/2006/customXml" ds:itemID="{AC090722-5338-42BF-B74C-1D7C9FEBFB6C}">
  <ds:schemaRefs>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2006/metadata/properties"/>
    <ds:schemaRef ds:uri="http://www.w3.org/XML/1998/namespace"/>
    <ds:schemaRef ds:uri="961150b3-6287-474f-8ac1-365cf7d97433"/>
    <ds:schemaRef ds:uri="http://purl.org/dc/terms/"/>
    <ds:schemaRef ds:uri="http://schemas.microsoft.com/office/infopath/2007/PartnerControls"/>
    <ds:schemaRef ds:uri="1fd04b1e-8409-4999-9186-d58f44fc05e5"/>
  </ds:schemaRefs>
</ds:datastoreItem>
</file>

<file path=docProps/app.xml><?xml version="1.0" encoding="utf-8"?>
<Properties xmlns="http://schemas.openxmlformats.org/officeDocument/2006/extended-properties" xmlns:vt="http://schemas.openxmlformats.org/officeDocument/2006/docPropsVTypes">
  <TotalTime>3</TotalTime>
  <Words>1292</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Courier New</vt:lpstr>
      <vt:lpstr>Elephant</vt:lpstr>
      <vt:lpstr>Helvetica Neue</vt:lpstr>
      <vt:lpstr>BrushVTI</vt:lpstr>
      <vt:lpstr>Capstone Project - The Battle of the Neighborhoods (Week 2) </vt:lpstr>
      <vt:lpstr>Table of contents¶ </vt:lpstr>
      <vt:lpstr> Introduction: Business Problem  </vt:lpstr>
      <vt:lpstr>Data </vt:lpstr>
      <vt:lpstr>Neighborhood Candidates¶  </vt:lpstr>
      <vt:lpstr>Methodology </vt:lpstr>
      <vt:lpstr>Analysis </vt:lpstr>
      <vt:lpstr>Results and Discussion ¶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the Neighborhoods (Week 2) </dc:title>
  <dc:creator>Sara Gharavi</dc:creator>
  <cp:lastModifiedBy>Sara Gharavi</cp:lastModifiedBy>
  <cp:revision>1</cp:revision>
  <dcterms:created xsi:type="dcterms:W3CDTF">2020-02-28T21:10:53Z</dcterms:created>
  <dcterms:modified xsi:type="dcterms:W3CDTF">2020-02-28T21:14:52Z</dcterms:modified>
</cp:coreProperties>
</file>