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B0E"/>
    <a:srgbClr val="DBDCDF"/>
    <a:srgbClr val="455364"/>
    <a:srgbClr val="19232D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7"/>
    <p:restoredTop sz="94682"/>
  </p:normalViewPr>
  <p:slideViewPr>
    <p:cSldViewPr snapToGrid="0">
      <p:cViewPr varScale="1">
        <p:scale>
          <a:sx n="111" d="100"/>
          <a:sy n="11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9241-591E-1A40-520C-E37D57F5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08090-0870-B78F-F600-B7DFF81BC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028E-E734-1008-1013-E1C63A0E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F367-C28E-B787-939C-C9FBF80A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61B1-F499-63E3-361D-D27CA514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9BFB-E568-0B85-7D66-143DC231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597B3-0A25-66DD-0FD4-D8B776BBF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9340-0712-5795-2CC6-31AEB991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F12D-8B65-A292-54FD-C356C7B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9CE3-042A-5BBC-D1C4-9BC45C52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A3DF3-D10F-8F75-2B8B-9F3C4A17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2A8C-9CB7-BF22-E4D0-8717C041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23E3-7D3B-1C03-5EA2-AEC85DDD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D0B8-A913-E167-8392-F8164EF0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A2E5-B0D4-B7B2-1451-501A48A3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2E1B-F20C-0127-FDBB-AB99A7F4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BFD7-5383-E2DB-440D-9F915CC2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DFFC-DFD1-98ED-CE34-7CD949F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C5B6-5C7C-3FAB-4C08-5C78B5AA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A3A4-273C-5C15-CAFE-3FB6F49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AB0A-F58E-DAD7-97A8-D2D84E04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F746-CDB1-5D3A-6A3E-ABEE3AF7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2C5D-D617-F33D-D753-AB7BA430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F77D-0F31-766B-B3C7-9A446A35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26F4-A882-5C44-F393-D553E351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E5F2-9BB6-769E-1821-71672B6A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551C-2206-78A9-9B27-AF95FDBC9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EB2C-28C8-E7DB-A83F-9AE26C41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1B26D-6A24-925F-35F5-8A0CEE3C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B4F8-038F-106D-9932-A76A89D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DCB24-56C7-3DA2-403A-40DA5589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7437-BEE2-5F1B-E45D-A1D0B2B1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6570-E276-BBB4-185B-EF01DE4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4F5F-8D14-8A3D-2F69-7B7B4D25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76531-B9CF-B1D3-BEDA-393F63CE8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CBC37-40F3-EB14-9CAD-F406746B7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A2A14-1687-6A17-1FBC-05D188FC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A3C93-AA08-30E5-EB4A-30D57442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B039-514C-4459-396D-F5EC1FF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A21-F9D0-F510-4022-E7B8BB7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2E58A-0EBD-7E02-347C-A36A626E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D6C69-4D5F-6A5C-0422-4AE8A9F2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1CA6D-8919-D4D0-A21B-3108F81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61BE-9C71-9C5C-C03C-A615159B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6796A-5A49-940A-6EF7-515E78AF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414F-7372-10F5-7658-850AAF2F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5375-82AB-22B7-3DEF-4515799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90A8-DF28-3C56-514A-4E8ACC8B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83607-3428-D334-0E3D-0EABA3BA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0BBE0-90B2-3072-4107-65403A5B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8E7-3079-F7F3-4F27-D32C548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DFC71-3F2A-94A0-2758-8710556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005-9704-F5F8-4F01-46C1447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DE5ED-E944-C8E5-EACC-FAFBCFFAD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8727A-817B-EF69-BD8A-65773F38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7767-22D8-E502-4872-0ADAB580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D421-AF2F-23DE-C8CE-5895DC65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1DE87-B110-E0F9-84C2-72E438EE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25CAF-1E27-54DF-2C70-9EE2EC58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BBFF-E7F2-F7B2-F4D7-02D951AC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830A-E2F7-6C2E-4CC9-C3DBD9C7F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A37A-9D7F-4949-94C5-9E0CF6623C3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7525-975B-3DB4-65D7-9BF506F23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E802-9C27-2BBC-7F09-DE9E69FF6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CC9E-D7AA-C94A-9CFA-AF4FF157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0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84FC-489B-3213-A9A4-AA6C14399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C941-2A88-40D9-29D0-A2606A2FA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516-AF90-231C-C4DD-F01ED6A5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71F2-1E0A-70CB-B815-A0D8C15D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mean bipolar voltage and total activation time in the table below.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E6F332-C258-17D4-CD43-83B571837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72113"/>
              </p:ext>
            </p:extLst>
          </p:nvPr>
        </p:nvGraphicFramePr>
        <p:xfrm>
          <a:off x="1314225" y="3058160"/>
          <a:ext cx="9563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775">
                  <a:extLst>
                    <a:ext uri="{9D8B030D-6E8A-4147-A177-3AD203B41FA5}">
                      <a16:colId xmlns:a16="http://schemas.microsoft.com/office/drawing/2014/main" val="1024062775"/>
                    </a:ext>
                  </a:extLst>
                </a:gridCol>
                <a:gridCol w="4781775">
                  <a:extLst>
                    <a:ext uri="{9D8B030D-6E8A-4147-A177-3AD203B41FA5}">
                      <a16:colId xmlns:a16="http://schemas.microsoft.com/office/drawing/2014/main" val="136235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mean of all recorded bi-bipolar voltages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Atrial total activation time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1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5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2D25-3CFB-E6D1-B54A-93FBE6D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Conduction velocity and bipolar voltage 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8FE067-0077-1252-3232-8BDCA193DC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snapshots of voltage map and calculated conduction velocity map and put them in the corresponding boxes.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BDA48-B18A-0E0E-44EF-411C5883363E}"/>
              </a:ext>
            </a:extLst>
          </p:cNvPr>
          <p:cNvSpPr txBox="1"/>
          <p:nvPr/>
        </p:nvSpPr>
        <p:spPr>
          <a:xfrm>
            <a:off x="2791161" y="292231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Bi-polar voltage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9DE6D-8D85-8C91-0C0C-3605C85C1E4D}"/>
              </a:ext>
            </a:extLst>
          </p:cNvPr>
          <p:cNvSpPr txBox="1"/>
          <p:nvPr/>
        </p:nvSpPr>
        <p:spPr>
          <a:xfrm>
            <a:off x="7434710" y="2922316"/>
            <a:ext cx="25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Conduction velocity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ED409-8A4C-D33E-DDFA-9E1EA66872B9}"/>
              </a:ext>
            </a:extLst>
          </p:cNvPr>
          <p:cNvSpPr/>
          <p:nvPr/>
        </p:nvSpPr>
        <p:spPr>
          <a:xfrm>
            <a:off x="6542666" y="3277393"/>
            <a:ext cx="4313817" cy="3101891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11EA6-55E2-5674-EB71-EC7B69F3B682}"/>
              </a:ext>
            </a:extLst>
          </p:cNvPr>
          <p:cNvSpPr/>
          <p:nvPr/>
        </p:nvSpPr>
        <p:spPr>
          <a:xfrm>
            <a:off x="1731533" y="3277394"/>
            <a:ext cx="4313817" cy="3101891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33B-5711-E163-7346-06A531F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87700E-6C6B-ABF1-9C13-6CE2D03F519E}"/>
              </a:ext>
            </a:extLst>
          </p:cNvPr>
          <p:cNvGrpSpPr/>
          <p:nvPr/>
        </p:nvGrpSpPr>
        <p:grpSpPr>
          <a:xfrm>
            <a:off x="7150300" y="1391413"/>
            <a:ext cx="5041700" cy="5696599"/>
            <a:chOff x="3527494" y="743230"/>
            <a:chExt cx="5041700" cy="56965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B290BC-60C0-1B2D-DA67-1971D96717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7494" y="743230"/>
              <a:ext cx="5041700" cy="5696599"/>
              <a:chOff x="2342827" y="194433"/>
              <a:chExt cx="6069583" cy="685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8BAA169-4D06-0E5F-4362-17B02333B6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86596"/>
              <a:stretch/>
            </p:blipFill>
            <p:spPr>
              <a:xfrm>
                <a:off x="2342827" y="194433"/>
                <a:ext cx="985949" cy="6858000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C37E7FE-90DE-C439-7B6F-19634636C7AA}"/>
                  </a:ext>
                </a:extLst>
              </p:cNvPr>
              <p:cNvGrpSpPr/>
              <p:nvPr/>
            </p:nvGrpSpPr>
            <p:grpSpPr>
              <a:xfrm>
                <a:off x="7891388" y="194433"/>
                <a:ext cx="521022" cy="6858000"/>
                <a:chOff x="10204397" y="98612"/>
                <a:chExt cx="521022" cy="6858000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3523532-B320-3020-1B12-368A73F29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92917"/>
                <a:stretch/>
              </p:blipFill>
              <p:spPr>
                <a:xfrm>
                  <a:off x="10204397" y="98612"/>
                  <a:ext cx="521022" cy="6858000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E0911BF-B20C-1EF9-2FFA-31DBDDA335F4}"/>
                    </a:ext>
                  </a:extLst>
                </p:cNvPr>
                <p:cNvSpPr/>
                <p:nvPr/>
              </p:nvSpPr>
              <p:spPr>
                <a:xfrm>
                  <a:off x="10206356" y="720725"/>
                  <a:ext cx="45719" cy="53975"/>
                </a:xfrm>
                <a:prstGeom prst="rect">
                  <a:avLst/>
                </a:prstGeom>
                <a:solidFill>
                  <a:srgbClr val="4553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4E8F3D-86D8-9977-5FC6-07B8E6393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434" r="80708"/>
              <a:stretch/>
            </p:blipFill>
            <p:spPr>
              <a:xfrm>
                <a:off x="3328775" y="194433"/>
                <a:ext cx="4562613" cy="6858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1E7931-3DE6-7A6F-CAB7-A97D9D290DD0}"/>
                  </a:ext>
                </a:extLst>
              </p:cNvPr>
              <p:cNvSpPr/>
              <p:nvPr/>
            </p:nvSpPr>
            <p:spPr>
              <a:xfrm>
                <a:off x="7042682" y="899541"/>
                <a:ext cx="914400" cy="5514771"/>
              </a:xfrm>
              <a:prstGeom prst="rect">
                <a:avLst/>
              </a:prstGeom>
              <a:solidFill>
                <a:srgbClr val="192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90B5C7-A5D6-5BF8-62CA-6F4602010CDE}"/>
                  </a:ext>
                </a:extLst>
              </p:cNvPr>
              <p:cNvSpPr/>
              <p:nvPr/>
            </p:nvSpPr>
            <p:spPr>
              <a:xfrm>
                <a:off x="2871577" y="926482"/>
                <a:ext cx="914400" cy="1451860"/>
              </a:xfrm>
              <a:prstGeom prst="rect">
                <a:avLst/>
              </a:prstGeom>
              <a:solidFill>
                <a:srgbClr val="192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15D2C7-C1AF-89A4-805D-E59AA3E17668}"/>
                </a:ext>
              </a:extLst>
            </p:cNvPr>
            <p:cNvSpPr/>
            <p:nvPr/>
          </p:nvSpPr>
          <p:spPr>
            <a:xfrm>
              <a:off x="3888459" y="1305181"/>
              <a:ext cx="4302516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351734-3521-1B94-A7FC-CE655B1B6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757" r="10464"/>
            <a:stretch/>
          </p:blipFill>
          <p:spPr>
            <a:xfrm>
              <a:off x="3913686" y="1193675"/>
              <a:ext cx="733138" cy="69368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A7CDA9-FDA6-89FF-7FD6-7A3C6FA53D04}"/>
                </a:ext>
              </a:extLst>
            </p:cNvPr>
            <p:cNvSpPr/>
            <p:nvPr/>
          </p:nvSpPr>
          <p:spPr>
            <a:xfrm>
              <a:off x="4171488" y="1226195"/>
              <a:ext cx="265379" cy="78579"/>
            </a:xfrm>
            <a:prstGeom prst="rect">
              <a:avLst/>
            </a:prstGeom>
            <a:solidFill>
              <a:srgbClr val="455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A8F362-904A-718E-E4B9-471DF6F250A7}"/>
                </a:ext>
              </a:extLst>
            </p:cNvPr>
            <p:cNvSpPr/>
            <p:nvPr/>
          </p:nvSpPr>
          <p:spPr>
            <a:xfrm>
              <a:off x="3968253" y="1350900"/>
              <a:ext cx="662450" cy="379475"/>
            </a:xfrm>
            <a:prstGeom prst="rect">
              <a:avLst/>
            </a:prstGeom>
            <a:solidFill>
              <a:srgbClr val="455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E786B2-89CB-75A8-D9EF-940CE9440F42}"/>
                </a:ext>
              </a:extLst>
            </p:cNvPr>
            <p:cNvSpPr txBox="1"/>
            <p:nvPr/>
          </p:nvSpPr>
          <p:spPr>
            <a:xfrm>
              <a:off x="3891634" y="1314299"/>
              <a:ext cx="8018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DBDCDF"/>
                  </a:solidFill>
                </a:rPr>
                <a:t>Conduction velocity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43D830-A406-4BA1-E038-93D0E4B843B4}"/>
                </a:ext>
              </a:extLst>
            </p:cNvPr>
            <p:cNvSpPr txBox="1"/>
            <p:nvPr/>
          </p:nvSpPr>
          <p:spPr>
            <a:xfrm>
              <a:off x="4058187" y="1448183"/>
              <a:ext cx="4235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DBDCDF"/>
                  </a:solidFill>
                </a:rPr>
                <a:t>Voltage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6682B7-43A7-8612-92E3-82B7F3A7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7837" cy="4351338"/>
          </a:xfrm>
        </p:spPr>
        <p:txBody>
          <a:bodyPr/>
          <a:lstStyle/>
          <a:p>
            <a:r>
              <a:rPr lang="en-US" dirty="0"/>
              <a:t>Create a similar graphical user interface in Python using </a:t>
            </a:r>
            <a:r>
              <a:rPr lang="en-US"/>
              <a:t>PyQt </a:t>
            </a:r>
            <a:r>
              <a:rPr lang="en-US" dirty="0"/>
              <a:t>library. </a:t>
            </a:r>
          </a:p>
          <a:p>
            <a:r>
              <a:rPr lang="en-US" dirty="0"/>
              <a:t>Add a drop down menu with two options</a:t>
            </a:r>
            <a:r>
              <a:rPr lang="en-US" dirty="0">
                <a:sym typeface="Wingdings" pitchFamily="2" charset="2"/>
              </a:rPr>
              <a:t> (conduction velocity and voltage)</a:t>
            </a:r>
          </a:p>
          <a:p>
            <a:r>
              <a:rPr lang="en-US" dirty="0">
                <a:sym typeface="Wingdings" pitchFamily="2" charset="2"/>
              </a:rPr>
              <a:t>By clicking on each option, the corresponding map must be visualized in the window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Programming Exercise Results</vt:lpstr>
      <vt:lpstr>Step 2</vt:lpstr>
      <vt:lpstr>Step 3: Conduction velocity and bipolar voltage map</vt:lpstr>
      <vt:lpstr>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Exercise Results</dc:title>
  <dc:creator>Steven Williams</dc:creator>
  <cp:lastModifiedBy>Ali Gharaviri</cp:lastModifiedBy>
  <cp:revision>3</cp:revision>
  <cp:lastPrinted>2023-07-07T11:25:30Z</cp:lastPrinted>
  <dcterms:created xsi:type="dcterms:W3CDTF">2023-07-07T11:08:36Z</dcterms:created>
  <dcterms:modified xsi:type="dcterms:W3CDTF">2023-07-09T00:15:38Z</dcterms:modified>
</cp:coreProperties>
</file>