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2C3698-2738-42C7-9550-5CA5D7799D2E}"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C4214-721D-4E38-8B1D-9E786AB38EB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2C3698-2738-42C7-9550-5CA5D7799D2E}"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C4214-721D-4E38-8B1D-9E786AB38E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2C3698-2738-42C7-9550-5CA5D7799D2E}"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C4214-721D-4E38-8B1D-9E786AB38E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2C3698-2738-42C7-9550-5CA5D7799D2E}"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C4214-721D-4E38-8B1D-9E786AB38E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2C3698-2738-42C7-9550-5CA5D7799D2E}"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C4214-721D-4E38-8B1D-9E786AB38E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2C3698-2738-42C7-9550-5CA5D7799D2E}"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4C4214-721D-4E38-8B1D-9E786AB38E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2C3698-2738-42C7-9550-5CA5D7799D2E}" type="datetimeFigureOut">
              <a:rPr lang="en-US" smtClean="0"/>
              <a:t>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4C4214-721D-4E38-8B1D-9E786AB38E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2C3698-2738-42C7-9550-5CA5D7799D2E}" type="datetimeFigureOut">
              <a:rPr lang="en-US" smtClean="0"/>
              <a:t>2/21/2023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4C4214-721D-4E38-8B1D-9E786AB38E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2C3698-2738-42C7-9550-5CA5D7799D2E}" type="datetimeFigureOut">
              <a:rPr lang="en-US" smtClean="0"/>
              <a:t>2/21/2023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4C4214-721D-4E38-8B1D-9E786AB38E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2C3698-2738-42C7-9550-5CA5D7799D2E}"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4C4214-721D-4E38-8B1D-9E786AB38E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2C3698-2738-42C7-9550-5CA5D7799D2E}"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4C4214-721D-4E38-8B1D-9E786AB38E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2C3698-2738-42C7-9550-5CA5D7799D2E}" type="datetimeFigureOut">
              <a:rPr lang="en-US" smtClean="0"/>
              <a:t>2/21/2023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C4214-721D-4E38-8B1D-9E786AB38EB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harbanwao.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harbanwao.co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gharbanwao.co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gharbanwao.co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Construction"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gharbanwao.com/top-10-best-construction-companies-in-lucknow/"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 y="142852"/>
            <a:ext cx="6643734" cy="707886"/>
          </a:xfrm>
          <a:prstGeom prst="rect">
            <a:avLst/>
          </a:prstGeom>
        </p:spPr>
        <p:txBody>
          <a:bodyPr wrap="square">
            <a:spAutoFit/>
          </a:bodyPr>
          <a:lstStyle/>
          <a:p>
            <a:r>
              <a:rPr lang="en-US" sz="4000" b="1" dirty="0"/>
              <a:t>Basics of building construction</a:t>
            </a:r>
          </a:p>
        </p:txBody>
      </p:sp>
      <p:pic>
        <p:nvPicPr>
          <p:cNvPr id="5" name="Picture 4" descr="Basics of Building Construction (1).png"/>
          <p:cNvPicPr>
            <a:picLocks noChangeAspect="1"/>
          </p:cNvPicPr>
          <p:nvPr/>
        </p:nvPicPr>
        <p:blipFill>
          <a:blip r:embed="rId2"/>
          <a:stretch>
            <a:fillRect/>
          </a:stretch>
        </p:blipFill>
        <p:spPr>
          <a:xfrm>
            <a:off x="142844" y="857232"/>
            <a:ext cx="8286776" cy="4661312"/>
          </a:xfrm>
          <a:prstGeom prst="rect">
            <a:avLst/>
          </a:prstGeom>
        </p:spPr>
      </p:pic>
      <p:sp>
        <p:nvSpPr>
          <p:cNvPr id="6" name="Rectangle 5"/>
          <p:cNvSpPr/>
          <p:nvPr/>
        </p:nvSpPr>
        <p:spPr>
          <a:xfrm>
            <a:off x="214282" y="5791818"/>
            <a:ext cx="8286808" cy="923330"/>
          </a:xfrm>
          <a:prstGeom prst="rect">
            <a:avLst/>
          </a:prstGeom>
        </p:spPr>
        <p:txBody>
          <a:bodyPr wrap="square">
            <a:spAutoFit/>
          </a:bodyPr>
          <a:lstStyle/>
          <a:p>
            <a:r>
              <a:rPr lang="en-US" dirty="0"/>
              <a:t>Understanding the fundamentals of </a:t>
            </a:r>
            <a:r>
              <a:rPr lang="en-US" b="1" u="sng" dirty="0">
                <a:hlinkClick r:id="rId3"/>
              </a:rPr>
              <a:t>building construction</a:t>
            </a:r>
            <a:r>
              <a:rPr lang="en-US" dirty="0"/>
              <a:t> instruments in the completion of a construction project. This article describes the steps involved in </a:t>
            </a:r>
            <a:r>
              <a:rPr lang="en-US" u="sng" dirty="0">
                <a:hlinkClick r:id="rId3"/>
              </a:rPr>
              <a:t>building a house</a:t>
            </a:r>
            <a:r>
              <a:rPr 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214290"/>
            <a:ext cx="8715436" cy="5016758"/>
          </a:xfrm>
          <a:prstGeom prst="rect">
            <a:avLst/>
          </a:prstGeom>
        </p:spPr>
        <p:txBody>
          <a:bodyPr wrap="square">
            <a:spAutoFit/>
          </a:bodyPr>
          <a:lstStyle/>
          <a:p>
            <a:r>
              <a:rPr lang="en-US" sz="3200" b="1" dirty="0"/>
              <a:t>Basics steps when starting a construction </a:t>
            </a:r>
            <a:r>
              <a:rPr lang="en-US" sz="3200" b="1" dirty="0" smtClean="0"/>
              <a:t>project</a:t>
            </a:r>
          </a:p>
          <a:p>
            <a:endParaRPr lang="en-US" b="1" dirty="0"/>
          </a:p>
          <a:p>
            <a:r>
              <a:rPr lang="en-US" dirty="0"/>
              <a:t>When planning the construction of a new building, it is very necessary to have an idea of ​​the beginning and end of the construction project. The flow chart below shows the construction progress from start to finish of a construction project.</a:t>
            </a:r>
          </a:p>
          <a:p>
            <a:r>
              <a:rPr lang="en-US" dirty="0"/>
              <a:t>Variations may exist as each project is unique and follows a different design and construction process. In general, the basic steps of a construction project are briefly explained.</a:t>
            </a:r>
          </a:p>
          <a:p>
            <a:pPr marL="342900" indent="-342900">
              <a:buFont typeface="+mj-lt"/>
              <a:buAutoNum type="arabicPeriod"/>
            </a:pPr>
            <a:r>
              <a:rPr lang="en-US" dirty="0"/>
              <a:t>Planning</a:t>
            </a:r>
          </a:p>
          <a:p>
            <a:pPr marL="342900" indent="-342900">
              <a:buFont typeface="+mj-lt"/>
              <a:buAutoNum type="arabicPeriod"/>
            </a:pPr>
            <a:r>
              <a:rPr lang="en-US" dirty="0"/>
              <a:t>Authorization</a:t>
            </a:r>
          </a:p>
          <a:p>
            <a:pPr marL="342900" indent="-342900">
              <a:buFont typeface="+mj-lt"/>
              <a:buAutoNum type="arabicPeriod"/>
            </a:pPr>
            <a:r>
              <a:rPr lang="en-US" dirty="0"/>
              <a:t>Site preparation</a:t>
            </a:r>
          </a:p>
          <a:p>
            <a:pPr marL="342900" indent="-342900">
              <a:buFont typeface="+mj-lt"/>
              <a:buAutoNum type="arabicPeriod"/>
            </a:pPr>
            <a:r>
              <a:rPr lang="en-US" dirty="0"/>
              <a:t>Building foundations</a:t>
            </a:r>
          </a:p>
          <a:p>
            <a:pPr marL="342900" indent="-342900">
              <a:buFont typeface="+mj-lt"/>
              <a:buAutoNum type="arabicPeriod"/>
            </a:pPr>
            <a:r>
              <a:rPr lang="en-US" dirty="0"/>
              <a:t>Superstructure construction</a:t>
            </a:r>
          </a:p>
          <a:p>
            <a:pPr marL="342900" indent="-342900">
              <a:buFont typeface="+mj-lt"/>
              <a:buAutoNum type="arabicPeriod"/>
            </a:pPr>
            <a:r>
              <a:rPr lang="en-US" dirty="0"/>
              <a:t>Hallmark Sheets</a:t>
            </a:r>
          </a:p>
          <a:p>
            <a:pPr marL="342900" indent="-342900">
              <a:buFont typeface="+mj-lt"/>
              <a:buAutoNum type="arabicPeriod"/>
            </a:pPr>
            <a:r>
              <a:rPr lang="en-US" dirty="0"/>
              <a:t>The warranty period of the building.</a:t>
            </a:r>
          </a:p>
          <a:p>
            <a:r>
              <a:rPr lang="en-US" dirty="0" smtClean="0"/>
              <a:t/>
            </a:r>
            <a:br>
              <a:rPr lang="en-US" dirty="0" smtClean="0"/>
            </a:br>
            <a:endParaRPr lang="en-US" dirty="0"/>
          </a:p>
        </p:txBody>
      </p:sp>
      <p:sp>
        <p:nvSpPr>
          <p:cNvPr id="3" name="Rectangle 2"/>
          <p:cNvSpPr/>
          <p:nvPr/>
        </p:nvSpPr>
        <p:spPr>
          <a:xfrm>
            <a:off x="71438" y="4500570"/>
            <a:ext cx="9501222" cy="2031325"/>
          </a:xfrm>
          <a:prstGeom prst="rect">
            <a:avLst/>
          </a:prstGeom>
        </p:spPr>
        <p:txBody>
          <a:bodyPr wrap="square">
            <a:spAutoFit/>
          </a:bodyPr>
          <a:lstStyle/>
          <a:p>
            <a:endParaRPr lang="en-US" b="1" dirty="0" smtClean="0"/>
          </a:p>
          <a:p>
            <a:r>
              <a:rPr lang="en-US" b="1" dirty="0" smtClean="0"/>
              <a:t>. Planning</a:t>
            </a:r>
          </a:p>
          <a:p>
            <a:endParaRPr lang="en-US" b="1" dirty="0" smtClean="0"/>
          </a:p>
          <a:p>
            <a:r>
              <a:rPr lang="en-US" u="sng" dirty="0" smtClean="0">
                <a:hlinkClick r:id="rId2"/>
              </a:rPr>
              <a:t>Planning in building construction</a:t>
            </a:r>
            <a:r>
              <a:rPr lang="en-US" dirty="0" smtClean="0"/>
              <a:t> involves three main steps:</a:t>
            </a:r>
          </a:p>
          <a:p>
            <a:r>
              <a:rPr lang="en-US" dirty="0" smtClean="0"/>
              <a:t>Development of a construction plan</a:t>
            </a:r>
          </a:p>
          <a:p>
            <a:r>
              <a:rPr lang="en-US" dirty="0" smtClean="0"/>
              <a:t>Financial analysis</a:t>
            </a:r>
          </a:p>
          <a:p>
            <a:r>
              <a:rPr lang="en-US" dirty="0" smtClean="0"/>
              <a:t>Selection of construction team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14290"/>
            <a:ext cx="9144000" cy="923330"/>
          </a:xfrm>
          <a:prstGeom prst="rect">
            <a:avLst/>
          </a:prstGeom>
        </p:spPr>
        <p:txBody>
          <a:bodyPr wrap="square">
            <a:spAutoFit/>
          </a:bodyPr>
          <a:lstStyle/>
          <a:p>
            <a:r>
              <a:rPr lang="en-US" dirty="0" smtClean="0"/>
              <a:t>Once the site selected where the building project is to be built, the expertise of engineers and architects is used to develop the site and building plan. Sometimes a suitable place is chosen only after the layout of the building has been prepared. </a:t>
            </a:r>
            <a:endParaRPr lang="en-US" dirty="0"/>
          </a:p>
        </p:txBody>
      </p:sp>
      <p:sp>
        <p:nvSpPr>
          <p:cNvPr id="4" name="Rectangle 3"/>
          <p:cNvSpPr/>
          <p:nvPr/>
        </p:nvSpPr>
        <p:spPr>
          <a:xfrm>
            <a:off x="0" y="1200867"/>
            <a:ext cx="8572528" cy="2585323"/>
          </a:xfrm>
          <a:prstGeom prst="rect">
            <a:avLst/>
          </a:prstGeom>
        </p:spPr>
        <p:txBody>
          <a:bodyPr wrap="square">
            <a:spAutoFit/>
          </a:bodyPr>
          <a:lstStyle/>
          <a:p>
            <a:r>
              <a:rPr lang="en-US" dirty="0"/>
              <a:t>Material costs</a:t>
            </a:r>
          </a:p>
          <a:p>
            <a:r>
              <a:rPr lang="en-US" dirty="0"/>
              <a:t>Construction costs</a:t>
            </a:r>
          </a:p>
          <a:p>
            <a:r>
              <a:rPr lang="en-US" dirty="0"/>
              <a:t>Cost of labor</a:t>
            </a:r>
          </a:p>
          <a:p>
            <a:r>
              <a:rPr lang="en-US" dirty="0"/>
              <a:t>Various costs</a:t>
            </a:r>
          </a:p>
          <a:p>
            <a:r>
              <a:rPr lang="en-US" dirty="0"/>
              <a:t>Read more: Construction Cost Estimates Based on the estimated costs, either a bidding process is carried out or the project is handed over to a known contractor. The contractor and the owner must agree on the contract on the basis on which the project is implemented. The contract mentions the completion time and the necessary instructions, and exclusions to eliminate complaints.</a:t>
            </a:r>
          </a:p>
        </p:txBody>
      </p:sp>
      <p:sp>
        <p:nvSpPr>
          <p:cNvPr id="5" name="Rectangle 4"/>
          <p:cNvSpPr/>
          <p:nvPr/>
        </p:nvSpPr>
        <p:spPr>
          <a:xfrm>
            <a:off x="142844" y="3857628"/>
            <a:ext cx="8715436" cy="1754326"/>
          </a:xfrm>
          <a:prstGeom prst="rect">
            <a:avLst/>
          </a:prstGeom>
        </p:spPr>
        <p:txBody>
          <a:bodyPr wrap="square">
            <a:spAutoFit/>
          </a:bodyPr>
          <a:lstStyle/>
          <a:p>
            <a:r>
              <a:rPr lang="en-US" b="1" dirty="0"/>
              <a:t>2. Permit and insurance in building construction</a:t>
            </a:r>
          </a:p>
          <a:p>
            <a:r>
              <a:rPr lang="en-US" dirty="0"/>
              <a:t>Before starting </a:t>
            </a:r>
            <a:r>
              <a:rPr lang="en-US" u="sng" dirty="0">
                <a:hlinkClick r:id="rId2"/>
              </a:rPr>
              <a:t>building construction</a:t>
            </a:r>
            <a:r>
              <a:rPr lang="en-US" dirty="0"/>
              <a:t>, the owner must make sure that he has the necessary permits to start construction. Permits and insurance are obtained from various sources in cities and states. Construction work carried out without a permit results in project delays or project demolition or heavy fines. Having required party insurance helps protect the owner and contractor</a:t>
            </a:r>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14290"/>
            <a:ext cx="8929686" cy="2862322"/>
          </a:xfrm>
          <a:prstGeom prst="rect">
            <a:avLst/>
          </a:prstGeom>
        </p:spPr>
        <p:txBody>
          <a:bodyPr wrap="square">
            <a:spAutoFit/>
          </a:bodyPr>
          <a:lstStyle/>
          <a:p>
            <a:r>
              <a:rPr lang="en-US" b="1" dirty="0" smtClean="0"/>
              <a:t>3. Site preparation</a:t>
            </a:r>
          </a:p>
          <a:p>
            <a:r>
              <a:rPr lang="en-US" dirty="0" smtClean="0"/>
              <a:t>From there, the actual construction process begins. On the basis of the construction site and construction plan, the necessary excavations, leveling, and backfilling for the preparation of the </a:t>
            </a:r>
            <a:r>
              <a:rPr lang="en-US" u="sng" dirty="0" smtClean="0">
                <a:hlinkClick r:id="rId2"/>
              </a:rPr>
              <a:t>construction site</a:t>
            </a:r>
            <a:r>
              <a:rPr lang="en-US" dirty="0" smtClean="0"/>
              <a:t> can be carried out. Necessary excavation is being prepared for utility networks, electricity, water and sewage distribution, and temporary warehouses. In most cases, the work required for the establishment of engineering networks is prepared. This is followed by an inspection by government officials. Read more: Steps in Site </a:t>
            </a:r>
            <a:r>
              <a:rPr lang="en-US" u="sng" dirty="0" smtClean="0">
                <a:hlinkClick r:id="rId2"/>
              </a:rPr>
              <a:t>Preparation for Construction Projects</a:t>
            </a:r>
            <a:r>
              <a:rPr lang="en-US" dirty="0" smtClean="0"/>
              <a:t> – Soil Report, and Excavation Inspections are done at various stages for structure, building codes, utilities, HVAC, electrical work, etc. After the entire project is completed, a final inspection is done.</a:t>
            </a:r>
            <a:endParaRPr lang="en-US" dirty="0"/>
          </a:p>
        </p:txBody>
      </p:sp>
      <p:sp>
        <p:nvSpPr>
          <p:cNvPr id="3" name="Rectangle 2"/>
          <p:cNvSpPr/>
          <p:nvPr/>
        </p:nvSpPr>
        <p:spPr>
          <a:xfrm>
            <a:off x="0" y="3143248"/>
            <a:ext cx="9215502" cy="3139321"/>
          </a:xfrm>
          <a:prstGeom prst="rect">
            <a:avLst/>
          </a:prstGeom>
        </p:spPr>
        <p:txBody>
          <a:bodyPr wrap="square">
            <a:spAutoFit/>
          </a:bodyPr>
          <a:lstStyle/>
          <a:p>
            <a:r>
              <a:rPr lang="en-US" b="1" dirty="0"/>
              <a:t>4. Foundation construction/substructure</a:t>
            </a:r>
          </a:p>
          <a:p>
            <a:r>
              <a:rPr lang="en-US" dirty="0"/>
              <a:t>Building structures are generally built on concrete foundations. Depending on the type of soil and the level of groundwater in the area, the foundation chosen may vary. If necessary, a soil test is carried out to check the bearing capacity. Shallow foundations are required for low-rise buildings. A pile foundation is used for high-rise buildings. Once the foundation is selected, the soil is excavated to build the foundation. It is carried out based on the layout of the foundations.</a:t>
            </a:r>
          </a:p>
          <a:p>
            <a:r>
              <a:rPr lang="en-US" dirty="0"/>
              <a:t>The formwork is placed in the foundation grooves and the reinforcement is placed based on the detailed design of the foundation prepared in the planning phase. The reinforcement work carried out by the contractor is regularly checked by the responsible engineer. Read more: Construction of foundations – depth, width, layout, and excavation Concrete mixture of the required ratio is poured on the formwork and hardened into a finished foundation</a:t>
            </a: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142852"/>
            <a:ext cx="8786874" cy="1477328"/>
          </a:xfrm>
          <a:prstGeom prst="rect">
            <a:avLst/>
          </a:prstGeom>
        </p:spPr>
        <p:txBody>
          <a:bodyPr wrap="square">
            <a:spAutoFit/>
          </a:bodyPr>
          <a:lstStyle/>
          <a:p>
            <a:r>
              <a:rPr lang="en-US" b="1" dirty="0" smtClean="0"/>
              <a:t>5. Superstructure construction</a:t>
            </a:r>
          </a:p>
          <a:p>
            <a:r>
              <a:rPr lang="en-US" dirty="0" smtClean="0"/>
              <a:t>The superstructure is built after the substructure is completed. A frame structure is generally developed, which is later completed with masonry walls. Corresponding windows and exterior doors are placed based on the building plan. Other works falling into this section are:</a:t>
            </a:r>
            <a:endParaRPr lang="en-US" dirty="0"/>
          </a:p>
        </p:txBody>
      </p:sp>
      <p:sp>
        <p:nvSpPr>
          <p:cNvPr id="3" name="Rectangle 2"/>
          <p:cNvSpPr/>
          <p:nvPr/>
        </p:nvSpPr>
        <p:spPr>
          <a:xfrm>
            <a:off x="142844" y="1643050"/>
            <a:ext cx="9929834" cy="4801314"/>
          </a:xfrm>
          <a:prstGeom prst="rect">
            <a:avLst/>
          </a:prstGeom>
        </p:spPr>
        <p:txBody>
          <a:bodyPr wrap="square">
            <a:spAutoFit/>
          </a:bodyPr>
          <a:lstStyle/>
          <a:p>
            <a:r>
              <a:rPr lang="en-US" u="sng" dirty="0">
                <a:hlinkClick r:id="rId2"/>
              </a:rPr>
              <a:t>Construction </a:t>
            </a:r>
            <a:r>
              <a:rPr lang="en-US" dirty="0"/>
              <a:t>of roofs or cladding</a:t>
            </a:r>
          </a:p>
          <a:p>
            <a:r>
              <a:rPr lang="en-US" dirty="0"/>
              <a:t>Installation of heating, ventilation, and air conditioning</a:t>
            </a:r>
          </a:p>
          <a:p>
            <a:r>
              <a:rPr lang="en-US" dirty="0"/>
              <a:t>Ensuring sufficient electrical and plumbing connections.</a:t>
            </a:r>
          </a:p>
          <a:p>
            <a:r>
              <a:rPr lang="en-US" dirty="0"/>
              <a:t>Carry out the necessary insulation work to protect against light</a:t>
            </a:r>
          </a:p>
          <a:p>
            <a:r>
              <a:rPr lang="en-US" dirty="0"/>
              <a:t>Ensuring waterproofing of walls.</a:t>
            </a:r>
          </a:p>
          <a:p>
            <a:r>
              <a:rPr lang="en-US" dirty="0"/>
              <a:t>Plastering and finishing work of walls and surfaces</a:t>
            </a:r>
          </a:p>
          <a:p>
            <a:r>
              <a:rPr lang="en-US" dirty="0"/>
              <a:t>Flooring work</a:t>
            </a:r>
          </a:p>
          <a:p>
            <a:r>
              <a:rPr lang="en-US" dirty="0"/>
              <a:t>Exterior and interior painting.</a:t>
            </a:r>
          </a:p>
          <a:p>
            <a:r>
              <a:rPr lang="en-US" b="1" dirty="0"/>
              <a:t>6. Punch List</a:t>
            </a:r>
          </a:p>
          <a:p>
            <a:r>
              <a:rPr lang="en-US" dirty="0"/>
              <a:t>After the project is completed, the contractor will check all the work one by one and make a list. Structural units or areas that have not been executed correctly or are below quality standards are listed in the whole list. This will be corrected later by the responsible contractor.</a:t>
            </a:r>
          </a:p>
          <a:p>
            <a:r>
              <a:rPr lang="en-US" b="1" dirty="0"/>
              <a:t>7. Warranty period</a:t>
            </a:r>
          </a:p>
          <a:p>
            <a:r>
              <a:rPr lang="en-US" dirty="0"/>
              <a:t>Once the project is completed and handed over to the owner, the contractor will determine the warranty period. Within this period, all defects found on the construction site must be repaired and replaced by the responsible contractor. The warranty for materials and appliances is provided by the manufacturer and supplier</a:t>
            </a:r>
            <a:r>
              <a:rPr lang="en-U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42852"/>
            <a:ext cx="8858312" cy="2031325"/>
          </a:xfrm>
          <a:prstGeom prst="rect">
            <a:avLst/>
          </a:prstGeom>
        </p:spPr>
        <p:txBody>
          <a:bodyPr wrap="square">
            <a:spAutoFit/>
          </a:bodyPr>
          <a:lstStyle/>
          <a:p>
            <a:r>
              <a:rPr lang="en-US" dirty="0" err="1" smtClean="0"/>
              <a:t>Ghar</a:t>
            </a:r>
            <a:r>
              <a:rPr lang="en-US" dirty="0" smtClean="0"/>
              <a:t> </a:t>
            </a:r>
            <a:r>
              <a:rPr lang="en-US" dirty="0" err="1" smtClean="0"/>
              <a:t>Banwao</a:t>
            </a:r>
            <a:r>
              <a:rPr lang="en-US" dirty="0" smtClean="0"/>
              <a:t> is best </a:t>
            </a:r>
            <a:r>
              <a:rPr lang="en-US" u="sng" dirty="0" smtClean="0">
                <a:hlinkClick r:id="rId2"/>
              </a:rPr>
              <a:t>Construction company in </a:t>
            </a:r>
            <a:r>
              <a:rPr lang="en-US" u="sng" dirty="0" err="1" smtClean="0">
                <a:hlinkClick r:id="rId2"/>
              </a:rPr>
              <a:t>Lucknow</a:t>
            </a:r>
            <a:r>
              <a:rPr lang="en-US" u="sng" dirty="0" smtClean="0">
                <a:hlinkClick r:id="rId2"/>
              </a:rPr>
              <a:t> </a:t>
            </a:r>
            <a:r>
              <a:rPr lang="en-US" dirty="0" smtClean="0"/>
              <a:t>, providing one stop Solutions in Architect, Construction with </a:t>
            </a:r>
            <a:r>
              <a:rPr lang="en-US" dirty="0" err="1" smtClean="0"/>
              <a:t>Material,Interior</a:t>
            </a:r>
            <a:r>
              <a:rPr lang="en-US" dirty="0" smtClean="0"/>
              <a:t> designer. </a:t>
            </a:r>
          </a:p>
          <a:p>
            <a:endParaRPr lang="en-US" dirty="0" smtClean="0"/>
          </a:p>
          <a:p>
            <a:r>
              <a:rPr lang="en-US" b="1" dirty="0" smtClean="0"/>
              <a:t>Final Word </a:t>
            </a:r>
          </a:p>
          <a:p>
            <a:endParaRPr lang="en-US" b="1" dirty="0" smtClean="0"/>
          </a:p>
          <a:p>
            <a:r>
              <a:rPr lang="en-US" dirty="0" smtClean="0"/>
              <a:t>I hope this article contains all the answers to the </a:t>
            </a:r>
            <a:r>
              <a:rPr lang="en-US" u="sng" dirty="0" smtClean="0">
                <a:hlinkClick r:id="rId2"/>
              </a:rPr>
              <a:t>Basics of Building Construction</a:t>
            </a:r>
            <a:r>
              <a:rPr lang="en-US" dirty="0" smtClean="0"/>
              <a:t>, answered in simple words, step by step. If you liked the article, check out our site for more such content.</a:t>
            </a:r>
            <a:endParaRPr lang="en-US" dirty="0"/>
          </a:p>
        </p:txBody>
      </p:sp>
      <p:sp>
        <p:nvSpPr>
          <p:cNvPr id="3" name="Rectangle 2"/>
          <p:cNvSpPr/>
          <p:nvPr/>
        </p:nvSpPr>
        <p:spPr>
          <a:xfrm>
            <a:off x="3071802" y="3143248"/>
            <a:ext cx="4786346" cy="923330"/>
          </a:xfrm>
          <a:prstGeom prst="rect">
            <a:avLst/>
          </a:prstGeom>
        </p:spPr>
        <p:txBody>
          <a:bodyPr wrap="square">
            <a:spAutoFit/>
          </a:bodyPr>
          <a:lstStyle/>
          <a:p>
            <a:r>
              <a:rPr lang="en-US" sz="5400" dirty="0" smtClean="0">
                <a:solidFill>
                  <a:srgbClr val="00B0F0"/>
                </a:solidFill>
              </a:rPr>
              <a:t>Thank You</a:t>
            </a:r>
            <a:endParaRPr lang="en-US" sz="5400" dirty="0">
              <a:solidFill>
                <a:srgbClr val="00B0F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509</Words>
  <Application>Microsoft Office PowerPoint</Application>
  <PresentationFormat>On-screen Show (4:3)</PresentationFormat>
  <Paragraphs>54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Slide 2</vt:lpstr>
      <vt:lpstr>Slide 3</vt:lpstr>
      <vt:lpstr>Slide 4</vt:lpstr>
      <vt:lpstr>Slide 5</vt:lpstr>
      <vt:lpstr>Slide 6</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91989</dc:creator>
  <cp:lastModifiedBy>91989</cp:lastModifiedBy>
  <cp:revision>2</cp:revision>
  <dcterms:created xsi:type="dcterms:W3CDTF">2023-02-21T10:47:07Z</dcterms:created>
  <dcterms:modified xsi:type="dcterms:W3CDTF">2023-02-21T11:02:38Z</dcterms:modified>
</cp:coreProperties>
</file>