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04FD-9293-42EA-A598-DB85DEC31A67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B730D-86DF-4C24-8E2F-E3A04A6A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9D-1626-44FC-9DD7-4BE11724B5D3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E49-4F25-4FCD-B918-4711DBDF9748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9C3-6F07-4B85-9CE9-DD3343EC3FDA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9B50-7448-400C-94D1-F903DC4A12B8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F87A-B56F-4E40-9E8B-EB67287E5E12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F563-2081-4B87-86F4-79006B9345BF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A3D5-6DBC-4733-B179-12E28220861F}" type="datetime1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444B-FA49-4AA5-9FFE-9F14CC3C8301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A7AA-FB6F-436C-BC96-DA202B3258CA}" type="datetime1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C73F-77BF-4E81-A3EC-37C4CF114A4D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8275-2AD4-4163-A30E-E5FA4345A749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F295-FF80-46B8-A725-297E1543384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HR Factor using Gaussian 09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Calculate the optimized geometry of the ground and excited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Calculate the normal vibrational modes by </a:t>
            </a:r>
            <a:r>
              <a:rPr lang="en-US" sz="2400" dirty="0" err="1" smtClean="0"/>
              <a:t>diagonalizing</a:t>
            </a:r>
            <a:r>
              <a:rPr lang="en-US" sz="2400" dirty="0" smtClean="0"/>
              <a:t> the mass weighted Hessian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Project the difference of the excited and ground state geometries onto the normal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Calculate the Huang-Rhys factor.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HR Factor using Gaussian 09 Output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45589" y="1886365"/>
            <a:ext cx="2456779" cy="1987550"/>
            <a:chOff x="304025" y="213427"/>
            <a:chExt cx="2457412" cy="1987796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1211390" y="213427"/>
              <a:ext cx="1386838" cy="1682776"/>
              <a:chOff x="0" y="0"/>
              <a:chExt cx="2195" cy="2671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58" y="1545"/>
                <a:ext cx="1333" cy="1103"/>
                <a:chOff x="58" y="1545"/>
                <a:chExt cx="2739" cy="2304"/>
              </a:xfrm>
            </p:grpSpPr>
            <p:grpSp>
              <p:nvGrpSpPr>
                <p:cNvPr id="29" name="Group 28"/>
                <p:cNvGrpSpPr>
                  <a:grpSpLocks/>
                </p:cNvGrpSpPr>
                <p:nvPr/>
              </p:nvGrpSpPr>
              <p:grpSpPr bwMode="auto">
                <a:xfrm>
                  <a:off x="58" y="1545"/>
                  <a:ext cx="2739" cy="2304"/>
                  <a:chOff x="58" y="1545"/>
                  <a:chExt cx="2739" cy="2304"/>
                </a:xfrm>
              </p:grpSpPr>
              <p:sp>
                <p:nvSpPr>
                  <p:cNvPr id="33" name="Arc 49"/>
                  <p:cNvSpPr>
                    <a:spLocks/>
                  </p:cNvSpPr>
                  <p:nvPr/>
                </p:nvSpPr>
                <p:spPr bwMode="auto">
                  <a:xfrm rot="10966981">
                    <a:off x="58" y="1598"/>
                    <a:ext cx="1440" cy="22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Arc 50"/>
                  <p:cNvSpPr>
                    <a:spLocks/>
                  </p:cNvSpPr>
                  <p:nvPr/>
                </p:nvSpPr>
                <p:spPr bwMode="auto">
                  <a:xfrm flipV="1">
                    <a:off x="1357" y="1545"/>
                    <a:ext cx="1440" cy="2304"/>
                  </a:xfrm>
                  <a:custGeom>
                    <a:avLst/>
                    <a:gdLst>
                      <a:gd name="T0" fmla="*/ 0 w 21600"/>
                      <a:gd name="T1" fmla="*/ 0 h 22372"/>
                      <a:gd name="T2" fmla="*/ 0 w 21600"/>
                      <a:gd name="T3" fmla="*/ 0 h 22372"/>
                      <a:gd name="T4" fmla="*/ 0 w 21600"/>
                      <a:gd name="T5" fmla="*/ 0 h 223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2372" fill="none" extrusionOk="0">
                        <a:moveTo>
                          <a:pt x="1794" y="-1"/>
                        </a:moveTo>
                        <a:cubicBezTo>
                          <a:pt x="12989" y="932"/>
                          <a:pt x="21600" y="10291"/>
                          <a:pt x="21600" y="21525"/>
                        </a:cubicBezTo>
                        <a:cubicBezTo>
                          <a:pt x="21600" y="21807"/>
                          <a:pt x="21594" y="22089"/>
                          <a:pt x="21583" y="22372"/>
                        </a:cubicBezTo>
                      </a:path>
                      <a:path w="21600" h="22372" stroke="0" extrusionOk="0">
                        <a:moveTo>
                          <a:pt x="1794" y="-1"/>
                        </a:moveTo>
                        <a:cubicBezTo>
                          <a:pt x="12989" y="932"/>
                          <a:pt x="21600" y="10291"/>
                          <a:pt x="21600" y="21525"/>
                        </a:cubicBezTo>
                        <a:cubicBezTo>
                          <a:pt x="21600" y="21807"/>
                          <a:pt x="21594" y="22089"/>
                          <a:pt x="21583" y="22372"/>
                        </a:cubicBezTo>
                        <a:lnTo>
                          <a:pt x="0" y="21525"/>
                        </a:lnTo>
                        <a:lnTo>
                          <a:pt x="1794" y="-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0" name="Line 51"/>
                <p:cNvCxnSpPr/>
                <p:nvPr/>
              </p:nvCxnSpPr>
              <p:spPr bwMode="auto">
                <a:xfrm>
                  <a:off x="793" y="3578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Line 52"/>
                <p:cNvCxnSpPr/>
                <p:nvPr/>
              </p:nvCxnSpPr>
              <p:spPr bwMode="auto">
                <a:xfrm>
                  <a:off x="553" y="3293"/>
                  <a:ext cx="17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Line 53"/>
                <p:cNvCxnSpPr/>
                <p:nvPr/>
              </p:nvCxnSpPr>
              <p:spPr bwMode="auto">
                <a:xfrm>
                  <a:off x="388" y="3008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460" y="0"/>
                <a:ext cx="1332" cy="1103"/>
                <a:chOff x="460" y="0"/>
                <a:chExt cx="2739" cy="2304"/>
              </a:xfrm>
            </p:grpSpPr>
            <p:grpSp>
              <p:nvGrpSpPr>
                <p:cNvPr id="23" name="Group 22"/>
                <p:cNvGrpSpPr>
                  <a:grpSpLocks/>
                </p:cNvGrpSpPr>
                <p:nvPr/>
              </p:nvGrpSpPr>
              <p:grpSpPr bwMode="auto">
                <a:xfrm>
                  <a:off x="460" y="0"/>
                  <a:ext cx="2739" cy="2304"/>
                  <a:chOff x="460" y="0"/>
                  <a:chExt cx="2739" cy="2304"/>
                </a:xfrm>
              </p:grpSpPr>
              <p:sp>
                <p:nvSpPr>
                  <p:cNvPr id="27" name="Arc 56"/>
                  <p:cNvSpPr>
                    <a:spLocks/>
                  </p:cNvSpPr>
                  <p:nvPr/>
                </p:nvSpPr>
                <p:spPr bwMode="auto">
                  <a:xfrm rot="10966981">
                    <a:off x="460" y="53"/>
                    <a:ext cx="1440" cy="22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Arc 57"/>
                  <p:cNvSpPr>
                    <a:spLocks/>
                  </p:cNvSpPr>
                  <p:nvPr/>
                </p:nvSpPr>
                <p:spPr bwMode="auto">
                  <a:xfrm flipV="1">
                    <a:off x="1759" y="0"/>
                    <a:ext cx="1440" cy="2304"/>
                  </a:xfrm>
                  <a:custGeom>
                    <a:avLst/>
                    <a:gdLst>
                      <a:gd name="T0" fmla="*/ 0 w 21600"/>
                      <a:gd name="T1" fmla="*/ 0 h 22372"/>
                      <a:gd name="T2" fmla="*/ 0 w 21600"/>
                      <a:gd name="T3" fmla="*/ 0 h 22372"/>
                      <a:gd name="T4" fmla="*/ 0 w 21600"/>
                      <a:gd name="T5" fmla="*/ 0 h 223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2372" fill="none" extrusionOk="0">
                        <a:moveTo>
                          <a:pt x="1794" y="-1"/>
                        </a:moveTo>
                        <a:cubicBezTo>
                          <a:pt x="12989" y="932"/>
                          <a:pt x="21600" y="10291"/>
                          <a:pt x="21600" y="21525"/>
                        </a:cubicBezTo>
                        <a:cubicBezTo>
                          <a:pt x="21600" y="21807"/>
                          <a:pt x="21594" y="22089"/>
                          <a:pt x="21583" y="22372"/>
                        </a:cubicBezTo>
                      </a:path>
                      <a:path w="21600" h="22372" stroke="0" extrusionOk="0">
                        <a:moveTo>
                          <a:pt x="1794" y="-1"/>
                        </a:moveTo>
                        <a:cubicBezTo>
                          <a:pt x="12989" y="932"/>
                          <a:pt x="21600" y="10291"/>
                          <a:pt x="21600" y="21525"/>
                        </a:cubicBezTo>
                        <a:cubicBezTo>
                          <a:pt x="21600" y="21807"/>
                          <a:pt x="21594" y="22089"/>
                          <a:pt x="21583" y="22372"/>
                        </a:cubicBezTo>
                        <a:lnTo>
                          <a:pt x="0" y="21525"/>
                        </a:lnTo>
                        <a:lnTo>
                          <a:pt x="1794" y="-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4" name="Line 58"/>
                <p:cNvCxnSpPr/>
                <p:nvPr/>
              </p:nvCxnSpPr>
              <p:spPr bwMode="auto">
                <a:xfrm>
                  <a:off x="1195" y="2033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Line 59"/>
                <p:cNvCxnSpPr/>
                <p:nvPr/>
              </p:nvCxnSpPr>
              <p:spPr bwMode="auto">
                <a:xfrm>
                  <a:off x="955" y="1748"/>
                  <a:ext cx="17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" name="Line 60"/>
                <p:cNvCxnSpPr/>
                <p:nvPr/>
              </p:nvCxnSpPr>
              <p:spPr bwMode="auto">
                <a:xfrm>
                  <a:off x="790" y="1463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" name="Line 61"/>
              <p:cNvCxnSpPr/>
              <p:nvPr/>
            </p:nvCxnSpPr>
            <p:spPr bwMode="auto">
              <a:xfrm flipH="1">
                <a:off x="183" y="1110"/>
                <a:ext cx="9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62"/>
              <p:cNvCxnSpPr/>
              <p:nvPr/>
            </p:nvCxnSpPr>
            <p:spPr bwMode="auto">
              <a:xfrm flipH="1">
                <a:off x="212" y="880"/>
                <a:ext cx="5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63"/>
              <p:cNvCxnSpPr/>
              <p:nvPr/>
            </p:nvCxnSpPr>
            <p:spPr bwMode="auto">
              <a:xfrm>
                <a:off x="241" y="701"/>
                <a:ext cx="0" cy="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64"/>
              <p:cNvCxnSpPr/>
              <p:nvPr/>
            </p:nvCxnSpPr>
            <p:spPr bwMode="auto">
              <a:xfrm flipV="1">
                <a:off x="241" y="1110"/>
                <a:ext cx="0" cy="1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66"/>
              <p:cNvCxnSpPr/>
              <p:nvPr/>
            </p:nvCxnSpPr>
            <p:spPr bwMode="auto">
              <a:xfrm>
                <a:off x="1554" y="837"/>
                <a:ext cx="2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67"/>
              <p:cNvCxnSpPr/>
              <p:nvPr/>
            </p:nvCxnSpPr>
            <p:spPr bwMode="auto">
              <a:xfrm>
                <a:off x="1641" y="701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68"/>
              <p:cNvCxnSpPr/>
              <p:nvPr/>
            </p:nvCxnSpPr>
            <p:spPr bwMode="auto">
              <a:xfrm>
                <a:off x="1809" y="543"/>
                <a:ext cx="0" cy="1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69"/>
              <p:cNvCxnSpPr/>
              <p:nvPr/>
            </p:nvCxnSpPr>
            <p:spPr bwMode="auto">
              <a:xfrm>
                <a:off x="1809" y="837"/>
                <a:ext cx="0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70"/>
              <p:cNvCxnSpPr/>
              <p:nvPr/>
            </p:nvCxnSpPr>
            <p:spPr bwMode="auto">
              <a:xfrm>
                <a:off x="1116" y="1110"/>
                <a:ext cx="0" cy="15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71"/>
              <p:cNvCxnSpPr/>
              <p:nvPr/>
            </p:nvCxnSpPr>
            <p:spPr bwMode="auto">
              <a:xfrm>
                <a:off x="0" y="2663"/>
                <a:ext cx="21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76"/>
              <p:cNvCxnSpPr/>
              <p:nvPr/>
            </p:nvCxnSpPr>
            <p:spPr bwMode="auto">
              <a:xfrm flipH="1">
                <a:off x="730" y="885"/>
                <a:ext cx="0" cy="178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 Box 3"/>
                <p:cNvSpPr txBox="1"/>
                <p:nvPr/>
              </p:nvSpPr>
              <p:spPr>
                <a:xfrm>
                  <a:off x="1640131" y="1898402"/>
                  <a:ext cx="340995" cy="3028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31" y="1898402"/>
                  <a:ext cx="340995" cy="3028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 Box 57"/>
                <p:cNvSpPr txBox="1"/>
                <p:nvPr/>
              </p:nvSpPr>
              <p:spPr>
                <a:xfrm>
                  <a:off x="2343607" y="567420"/>
                  <a:ext cx="417830" cy="3022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effectLst/>
                            <a:latin typeface="Cambria Math"/>
                            <a:ea typeface="Calibri"/>
                          </a:rPr>
                          <m:t>ℏ</m:t>
                        </m:r>
                        <m:r>
                          <m:rPr>
                            <m:sty m:val="p"/>
                          </m:rPr>
                          <a:rPr lang="en-US" sz="1100" b="0" i="1" smtClean="0">
                            <a:effectLst/>
                            <a:latin typeface="Cambria Math"/>
                            <a:ea typeface="Calibri"/>
                          </a:rPr>
                          <m:t>ω</m:t>
                        </m:r>
                      </m:oMath>
                    </m:oMathPara>
                  </a14:m>
                  <a:endParaRPr lang="en-US" sz="1100" b="0" dirty="0" smtClean="0">
                    <a:effectLst/>
                    <a:latin typeface="Times New Roman"/>
                    <a:ea typeface="Calibri"/>
                  </a:endParaRPr>
                </a:p>
              </p:txBody>
            </p:sp>
          </mc:Choice>
          <mc:Fallback>
            <p:sp>
              <p:nvSpPr>
                <p:cNvPr id="8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607" y="567420"/>
                  <a:ext cx="417830" cy="3022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57"/>
                <p:cNvSpPr txBox="1"/>
                <p:nvPr/>
              </p:nvSpPr>
              <p:spPr>
                <a:xfrm>
                  <a:off x="304025" y="567420"/>
                  <a:ext cx="779145" cy="46291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effectLst/>
                            <a:latin typeface="Cambria Math"/>
                            <a:ea typeface="Calibri"/>
                          </a:rPr>
                          <m:t>𝜆</m:t>
                        </m:r>
                        <m:r>
                          <a:rPr lang="en-US" sz="1100" b="0" i="1" smtClean="0">
                            <a:effectLst/>
                            <a:latin typeface="Cambria Math"/>
                            <a:ea typeface="Calibri"/>
                          </a:rPr>
                          <m:t>=</m:t>
                        </m:r>
                        <m:f>
                          <m:fPr>
                            <m:ctrlPr>
                              <a:rPr lang="en-US" sz="1100" i="1" smtClean="0">
                                <a:effectLst/>
                                <a:latin typeface="Cambria Math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den>
                        </m:f>
                        <m:r>
                          <a:rPr lang="en-US" sz="1100" b="0" i="1" smtClean="0">
                            <a:effectLst/>
                            <a:latin typeface="Cambria Math"/>
                            <a:ea typeface="Calibri"/>
                          </a:rPr>
                          <m:t>𝑚</m:t>
                        </m:r>
                        <m:sSup>
                          <m:sSupPr>
                            <m:ctrlPr>
                              <a:rPr lang="en-US" sz="1100" b="0" i="1" smtClean="0">
                                <a:effectLst/>
                                <a:latin typeface="Cambria Math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effectLst/>
                                <a:latin typeface="Cambria Math"/>
                                <a:ea typeface="Calibri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100" b="0" i="1" smtClean="0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</m:ctrlPr>
                          </m:sSubSup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25" y="567420"/>
                  <a:ext cx="779145" cy="46291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047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78564" y="1866245"/>
                <a:ext cx="4760008" cy="228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HR factor is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the relaxation energy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ℏ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/>
                  <a:t> is the vibrational energy. In the equation for the relaxation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corresponds to the difference between the equilibrium position of the two harmonic wells.</a:t>
                </a:r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4" y="1866245"/>
                <a:ext cx="4760008" cy="2280304"/>
              </a:xfrm>
              <a:prstGeom prst="rect">
                <a:avLst/>
              </a:prstGeom>
              <a:blipFill rotWithShape="1">
                <a:blip r:embed="rId5"/>
                <a:stretch>
                  <a:fillRect l="-1154" t="-1337" b="-3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948582" y="4358356"/>
            <a:ext cx="6890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have to setup and run Gaussian 09 geometry optimizations. The program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g09_lambda.exe</a:t>
            </a:r>
            <a:r>
              <a:rPr lang="en-US" dirty="0" smtClean="0"/>
              <a:t> can create the Gaussian 09 input files for ground, excited, cation and anion calculations using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option and supplying the xyz coordinates (see the documentation and example for help). The Gaussian program will generate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chk</a:t>
            </a:r>
            <a:r>
              <a:rPr lang="en-US" dirty="0" smtClean="0"/>
              <a:t> files that need to be converted to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dirty="0" smtClean="0"/>
              <a:t> files using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formchk</a:t>
            </a:r>
            <a:r>
              <a:rPr lang="en-US" dirty="0" smtClean="0"/>
              <a:t> utility before the HR factor can be calculated using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g09_lambda.exe</a:t>
            </a:r>
            <a:r>
              <a:rPr lang="en-US" dirty="0" smtClean="0"/>
              <a:t> program.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HR Factor using Gaussian 09 Output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8582" y="1624027"/>
            <a:ext cx="6890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usage to create G09 input files: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./g09_lambda.exe –m –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input.inp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</a:t>
            </a:r>
            <a:r>
              <a:rPr lang="en-US" dirty="0" smtClean="0"/>
              <a:t> option tells the program to make the Gaussian 09 input files and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option tells the program to look in the file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input.inp</a:t>
            </a:r>
            <a:r>
              <a:rPr lang="en-US" dirty="0" smtClean="0"/>
              <a:t> for information about the desired calculation.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8582" y="3685425"/>
            <a:ext cx="547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 file for setting up Gaussian 09 calculations: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582" y="4169550"/>
            <a:ext cx="5136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h2.inp input file for making G09 input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Lines starting with # are ignored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format is: keyword value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program reads the keyword, and then assigns # the value to the appropriate variable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for ground/cation/anion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‘B3LYP/cc-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for excited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emethod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‘TD=(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nstates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=1,root=1) B3LYP/cc-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name of input files generated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h2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xyz file containing coordinates to be optimized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h2.xyz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390" y="4281443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xyz file: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78995" y="4650775"/>
            <a:ext cx="136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0.0 0.0 0.0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0.0 0.0 0.7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78995" y="5120986"/>
            <a:ext cx="116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format is:</a:t>
            </a:r>
          </a:p>
          <a:p>
            <a:r>
              <a:rPr lang="en-US" sz="1200" dirty="0" err="1"/>
              <a:t>a</a:t>
            </a:r>
            <a:r>
              <a:rPr lang="en-US" sz="1200" dirty="0" err="1" smtClean="0"/>
              <a:t>tom_type</a:t>
            </a:r>
            <a:r>
              <a:rPr lang="en-US" sz="1200" dirty="0" smtClean="0"/>
              <a:t> x y z</a:t>
            </a:r>
            <a:endParaRPr lang="en-US" sz="12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HR Factor using Gaussian 09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474" y="1748161"/>
            <a:ext cx="6362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usage to run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g09_lambda.exe</a:t>
            </a:r>
            <a:r>
              <a:rPr lang="en-US" dirty="0" smtClean="0"/>
              <a:t> to calculate the HR factors.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./g09_lambda.exe –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h2.inp –o h2.out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The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option specifies the output file.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474" y="373689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 file: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267" y="4223296"/>
            <a:ext cx="4939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input.inp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file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names of the formatted checkpoint files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ground_fch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‘h2_g.fch’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excited_fch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‘h2_e.fch’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anion_fch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‘h2_a.fch’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cation_fch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‘h2_c.fch’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information for calculating the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effective HR factors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lower_bound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0.d0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upper_bound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5.d4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0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HR Factor using Gaussian 09 Output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1474" y="1660019"/>
                <a:ext cx="8229600" cy="5001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 smtClean="0"/>
                  <a:t>The first step in the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g09_lambda.exe</a:t>
                </a:r>
                <a:r>
                  <a:rPr lang="en-US" sz="1600" dirty="0"/>
                  <a:t> program is to read in the coordinates and Hessian of the ground state optimization.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Hessian </a:t>
                </a:r>
                <a:r>
                  <a:rPr lang="en-US" sz="1600" dirty="0"/>
                  <a:t>is then </a:t>
                </a:r>
                <a:r>
                  <a:rPr lang="en-US" sz="1600" dirty="0" smtClean="0"/>
                  <a:t>mass weighed and </a:t>
                </a:r>
                <a:r>
                  <a:rPr lang="en-US" sz="1600" dirty="0" err="1" smtClean="0"/>
                  <a:t>diagonalized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to find the </a:t>
                </a:r>
                <a:r>
                  <a:rPr lang="en-US" sz="1600" dirty="0" smtClean="0"/>
                  <a:t>mass weighted normal </a:t>
                </a:r>
                <a:r>
                  <a:rPr lang="en-US" sz="1600" dirty="0"/>
                  <a:t>coordinates (vibrational modes) of the molecule. The </a:t>
                </a:r>
                <a:r>
                  <a:rPr lang="en-US" sz="1600" dirty="0" smtClean="0"/>
                  <a:t>mass weighted normal </a:t>
                </a:r>
                <a:r>
                  <a:rPr lang="en-US" sz="1600" dirty="0"/>
                  <a:t>coordinate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mode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 smtClean="0"/>
                  <a:t>Next, the program calculates the mass weighted difference between the position of each atom in the excited and ground state. The mass weighted displacement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 smtClean="0"/>
                  <a:t> atom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 smtClean="0"/>
                  <a:t>The mass weighted displacements are then projected onto the mass weighted normal modes;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Δ</m:t>
                    </m:r>
                  </m:oMath>
                </a14:m>
                <a:endParaRPr lang="en-US" sz="16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 smtClean="0"/>
                  <a:t>Finally, the HR factor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 smtClean="0"/>
                  <a:t> mode is calculated from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2ℏ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 smtClean="0"/>
                  <a:t>An effective HR factor and frequency is then calculated by summing over all vibrational modes within the range specified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𝑒𝑓𝑓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ℏ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𝑒𝑓𝑓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4" y="1660019"/>
                <a:ext cx="8229600" cy="5001427"/>
              </a:xfrm>
              <a:prstGeom prst="rect">
                <a:avLst/>
              </a:prstGeom>
              <a:blipFill rotWithShape="1">
                <a:blip r:embed="rId2"/>
                <a:stretch>
                  <a:fillRect l="-444" t="-48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HR Factor using Gaussian 09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474" y="1748161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for our example is: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352" y="2117492"/>
            <a:ext cx="33260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h2.out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800" dirty="0" smtClean="0"/>
              <a:t> UB3LYP                        </a:t>
            </a:r>
          </a:p>
          <a:p>
            <a:r>
              <a:rPr lang="en-US" sz="800" dirty="0" smtClean="0"/>
              <a:t> CC-</a:t>
            </a:r>
            <a:r>
              <a:rPr lang="en-US" sz="800" dirty="0" err="1" smtClean="0"/>
              <a:t>pVTZ</a:t>
            </a:r>
            <a:r>
              <a:rPr lang="en-US" sz="800" dirty="0" smtClean="0"/>
              <a:t>                       </a:t>
            </a:r>
          </a:p>
          <a:p>
            <a:endParaRPr lang="en-US" sz="800" dirty="0" smtClean="0"/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                Mode    Frequency (cm-1)              lambda</a:t>
            </a:r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                   1       -0.0000213381       -0.0000000000</a:t>
            </a:r>
          </a:p>
          <a:p>
            <a:r>
              <a:rPr lang="en-US" sz="800" dirty="0" smtClean="0"/>
              <a:t>                   2        0.0000001868        0.0000000000</a:t>
            </a:r>
          </a:p>
          <a:p>
            <a:r>
              <a:rPr lang="en-US" sz="800" dirty="0" smtClean="0"/>
              <a:t>                   3        0.0000191587       -0.0000000000</a:t>
            </a:r>
          </a:p>
          <a:p>
            <a:r>
              <a:rPr lang="en-US" sz="800" dirty="0" smtClean="0"/>
              <a:t>                   4       15.0909164122        0.0000000000</a:t>
            </a:r>
          </a:p>
          <a:p>
            <a:r>
              <a:rPr lang="en-US" sz="800" dirty="0" smtClean="0"/>
              <a:t>                   5       15.0909174546        0.0000000000</a:t>
            </a:r>
          </a:p>
          <a:p>
            <a:r>
              <a:rPr lang="en-US" sz="800" dirty="0" smtClean="0"/>
              <a:t>                   6     4419.5054209318      -46.7234503820</a:t>
            </a:r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Effective HR range (cm-1):       0.0   50000.0</a:t>
            </a:r>
          </a:p>
          <a:p>
            <a:r>
              <a:rPr lang="en-US" sz="800" dirty="0" smtClean="0"/>
              <a:t>Effective HR Factor:    2183.08</a:t>
            </a:r>
          </a:p>
          <a:p>
            <a:r>
              <a:rPr lang="en-US" sz="800" dirty="0" smtClean="0"/>
              <a:t>Effective HR Frequency:    4419.51</a:t>
            </a:r>
          </a:p>
          <a:p>
            <a:endParaRPr lang="en-US" sz="800" dirty="0" smtClean="0"/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                Mode    Frequency (cm-1)             lambda-</a:t>
            </a:r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                   1       -0.0000213381       -0.0000000000</a:t>
            </a:r>
          </a:p>
          <a:p>
            <a:r>
              <a:rPr lang="en-US" sz="800" dirty="0" smtClean="0"/>
              <a:t>                   2        0.0000001868        0.0000000000</a:t>
            </a:r>
          </a:p>
          <a:p>
            <a:r>
              <a:rPr lang="en-US" sz="800" dirty="0" smtClean="0"/>
              <a:t>                   3        0.0000191587       -0.0000000000</a:t>
            </a:r>
          </a:p>
          <a:p>
            <a:r>
              <a:rPr lang="en-US" sz="800" dirty="0" smtClean="0"/>
              <a:t>                   4       15.0909164122        0.0000000000</a:t>
            </a:r>
          </a:p>
          <a:p>
            <a:r>
              <a:rPr lang="en-US" sz="800" dirty="0" smtClean="0"/>
              <a:t>                   5       15.0909174546        0.0000000000</a:t>
            </a:r>
          </a:p>
          <a:p>
            <a:r>
              <a:rPr lang="en-US" sz="800" dirty="0" smtClean="0"/>
              <a:t>                   6     4419.5054209318       -2.9071401138</a:t>
            </a:r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Effective HR- range (cm-1):       0.0   50000.0</a:t>
            </a:r>
          </a:p>
          <a:p>
            <a:r>
              <a:rPr lang="en-US" sz="800" dirty="0" smtClean="0"/>
              <a:t>Effective HR- Factor:       8.45</a:t>
            </a:r>
          </a:p>
          <a:p>
            <a:r>
              <a:rPr lang="en-US" sz="800" dirty="0" smtClean="0"/>
              <a:t>Effective HR- Frequency:   4419.51</a:t>
            </a:r>
          </a:p>
          <a:p>
            <a:endParaRPr lang="en-US" sz="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71032" y="2602984"/>
            <a:ext cx="334610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                Mode    Frequency (cm-1)             lambda+</a:t>
            </a:r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                   1       -0.0000213381       -0.0000000000</a:t>
            </a:r>
          </a:p>
          <a:p>
            <a:r>
              <a:rPr lang="en-US" sz="800" dirty="0" smtClean="0"/>
              <a:t>                   2        0.0000001868        0.0000000000</a:t>
            </a:r>
          </a:p>
          <a:p>
            <a:r>
              <a:rPr lang="en-US" sz="800" dirty="0" smtClean="0"/>
              <a:t>                   3        0.0000191587       -0.0000000000</a:t>
            </a:r>
          </a:p>
          <a:p>
            <a:r>
              <a:rPr lang="en-US" sz="800" dirty="0" smtClean="0"/>
              <a:t>                   4       15.0909164122        0.0000000000</a:t>
            </a:r>
          </a:p>
          <a:p>
            <a:r>
              <a:rPr lang="en-US" sz="800" dirty="0" smtClean="0"/>
              <a:t>                   5       15.0909174546        0.0000000000</a:t>
            </a:r>
          </a:p>
          <a:p>
            <a:r>
              <a:rPr lang="en-US" sz="800" dirty="0" smtClean="0"/>
              <a:t>                   6     4419.5054209318       -2.1342424985</a:t>
            </a:r>
          </a:p>
          <a:p>
            <a:r>
              <a:rPr lang="en-US" sz="800" dirty="0" smtClean="0"/>
              <a:t>************************************************************</a:t>
            </a:r>
          </a:p>
          <a:p>
            <a:r>
              <a:rPr lang="en-US" sz="800" dirty="0" smtClean="0"/>
              <a:t>Effective HR+ range (cm-1):       0.0   50000.0</a:t>
            </a:r>
          </a:p>
          <a:p>
            <a:r>
              <a:rPr lang="en-US" sz="800" dirty="0" smtClean="0"/>
              <a:t>Effective HR+ Factor:       4.55</a:t>
            </a:r>
          </a:p>
          <a:p>
            <a:r>
              <a:rPr lang="en-US" sz="800" dirty="0" smtClean="0"/>
              <a:t>Effective HR+ Frequency:    4419.51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230356" y="1748160"/>
            <a:ext cx="243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(continued):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031" y="4738021"/>
            <a:ext cx="447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Remember, you can use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–h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–-help</a:t>
            </a:r>
          </a:p>
          <a:p>
            <a:r>
              <a:rPr lang="en-US" dirty="0" smtClean="0"/>
              <a:t>Options at any time if you need a reminder how to use the program: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./g09_lambda.exe -h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0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932</Words>
  <Application>Microsoft Office PowerPoint</Application>
  <PresentationFormat>On-screen Show (4:3)</PresentationFormat>
  <Paragraphs>124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Calculating the HR Factor using Gaussian 09 Output</vt:lpstr>
      <vt:lpstr>Calculating the HR Factor using Gaussian 09 Output</vt:lpstr>
      <vt:lpstr>Calculating the HR Factor using Gaussian 09 Output</vt:lpstr>
      <vt:lpstr>Calculating the HR Factor using Gaussian 09 Output</vt:lpstr>
      <vt:lpstr>Calculating the HR Factor using Gaussian 09 Output</vt:lpstr>
      <vt:lpstr>Calculating the HR Factor using Gaussian 09 Output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Hestand</dc:creator>
  <cp:lastModifiedBy>Nicholas Hestand</cp:lastModifiedBy>
  <cp:revision>10</cp:revision>
  <dcterms:created xsi:type="dcterms:W3CDTF">2017-04-12T15:26:48Z</dcterms:created>
  <dcterms:modified xsi:type="dcterms:W3CDTF">2017-04-12T17:06:42Z</dcterms:modified>
</cp:coreProperties>
</file>