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7b8cc87a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7b8cc87a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7b8cc87a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7b8cc87a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0fad310f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0fad310f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0fad310f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0fad310f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0fad310f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0fad310f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7b8cc87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7b8cc87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7b8cc87a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7b8cc87a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7b8cc87a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7b8cc87a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7b8cc87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7b8cc87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7b8cc87a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7b8cc87a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Concepts of ANN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Normalization and Dropouts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1950">
                <a:solidFill>
                  <a:schemeClr val="dk1"/>
                </a:solidFill>
                <a:highlight>
                  <a:srgbClr val="FFFFFF"/>
                </a:highlight>
              </a:rPr>
              <a:t>Covariate shift</a:t>
            </a:r>
            <a:endParaRPr b="1"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Batch Normalization (BN) is a technique designed to solve  the issues caused by internal covariate shift. It involves normalizing the activations of each layer in a neural network based on the statistics (mean and variance). Ie Feature scaling </a:t>
            </a:r>
            <a:endParaRPr b="1" sz="19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125" y="2571749"/>
            <a:ext cx="5810867" cy="245145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3657588" y="21715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Dropout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208825" y="12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697675"/>
            <a:ext cx="8520600" cy="43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87300"/>
            <a:ext cx="7626102" cy="274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1853950" y="3410750"/>
            <a:ext cx="33375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learning(filters,CNNs,pool,pad)</a:t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5134300" y="3410750"/>
            <a:ext cx="307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part to be designed by engineer</a:t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413750" y="4119650"/>
            <a:ext cx="118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*LeNet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*Alex 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*Resnet</a:t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311700" y="3788025"/>
            <a:ext cx="31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Types of </a:t>
            </a:r>
            <a:r>
              <a:rPr b="1" lang="en" u="sng"/>
              <a:t>Transfer</a:t>
            </a:r>
            <a:r>
              <a:rPr b="1" lang="en" u="sng"/>
              <a:t> Learning models</a:t>
            </a:r>
            <a:endParaRPr b="1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14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ANNs typically have an input layer, one or more hidden layers, and an output layer. Each neuron in the input layer represents a feature of the input data, while each neuron in the output layer represents a possible classification or prediction.</a:t>
            </a:r>
            <a:endParaRPr sz="122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275" y="2179525"/>
            <a:ext cx="3531850" cy="26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940050" y="2004825"/>
            <a:ext cx="422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*2 layer NN(1 hidden layer (4 nodes),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 output</a:t>
            </a:r>
            <a:r>
              <a:rPr lang="en" sz="1800"/>
              <a:t> layer (2nodes)</a:t>
            </a:r>
            <a:endParaRPr sz="1800"/>
          </a:p>
        </p:txBody>
      </p:sp>
      <p:sp>
        <p:nvSpPr>
          <p:cNvPr id="63" name="Google Shape;63;p14"/>
          <p:cNvSpPr txBox="1"/>
          <p:nvPr/>
        </p:nvSpPr>
        <p:spPr>
          <a:xfrm>
            <a:off x="5020075" y="2999200"/>
            <a:ext cx="3929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*4+2= 6 nodes/neurons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*so 4+2= 6 Biases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*[3*4]+[4*2]= 20 weights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*Total = wts+biases = 26 Learning Parameters</a:t>
            </a:r>
            <a:endParaRPr sz="1800"/>
          </a:p>
        </p:txBody>
      </p:sp>
      <p:sp>
        <p:nvSpPr>
          <p:cNvPr id="64" name="Google Shape;64;p14"/>
          <p:cNvSpPr txBox="1"/>
          <p:nvPr/>
        </p:nvSpPr>
        <p:spPr>
          <a:xfrm>
            <a:off x="1636775" y="4743300"/>
            <a:ext cx="9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[3*4]wts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031250" y="4743300"/>
            <a:ext cx="9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[4*2]wts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975" y="28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4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75" y="1173700"/>
            <a:ext cx="2418600" cy="16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-4310" l="0" r="0" t="4310"/>
          <a:stretch/>
        </p:blipFill>
        <p:spPr>
          <a:xfrm>
            <a:off x="3051584" y="1184563"/>
            <a:ext cx="21768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5513" y="1102063"/>
            <a:ext cx="2505075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36625" y="2942075"/>
            <a:ext cx="19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logistic(sigmoid(0,1))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739900" y="2942050"/>
            <a:ext cx="100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Tanh(-1,1)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6311700" y="2942050"/>
            <a:ext cx="241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relu(0,</a:t>
            </a:r>
            <a:r>
              <a:rPr lang="en" sz="1800"/>
              <a:t>∞</a:t>
            </a:r>
            <a:r>
              <a:rPr lang="en"/>
              <a:t>)  softmax/softplus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436625" y="3582175"/>
            <a:ext cx="6583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*Typically a node has an activation func,which is the ideal condition for a feature, depending on its deviation it decides the output(considering wts and bias as in a simple ML model)</a:t>
            </a:r>
            <a:endParaRPr sz="1800"/>
          </a:p>
        </p:txBody>
      </p:sp>
      <p:sp>
        <p:nvSpPr>
          <p:cNvPr id="79" name="Google Shape;79;p15"/>
          <p:cNvSpPr txBox="1"/>
          <p:nvPr/>
        </p:nvSpPr>
        <p:spPr>
          <a:xfrm>
            <a:off x="436625" y="4534975"/>
            <a:ext cx="658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*Each i/p node is a feature,NN has huge no of i/p nodes,not possible in ML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13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Propagation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253000" y="863550"/>
            <a:ext cx="8520600" cy="4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Gradient </a:t>
            </a:r>
            <a:r>
              <a:rPr lang="en" u="sng"/>
              <a:t>Descent</a:t>
            </a:r>
            <a:r>
              <a:rPr lang="en" u="sng"/>
              <a:t> optimization: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loss= y-(wx+b), y= actual o/p, x= input, b= bias, w</a:t>
            </a:r>
            <a:r>
              <a:rPr lang="en"/>
              <a:t>= weight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baseline="30000" lang="en"/>
              <a:t>new</a:t>
            </a:r>
            <a:r>
              <a:rPr lang="en"/>
              <a:t>= w</a:t>
            </a:r>
            <a:r>
              <a:rPr baseline="30000" lang="en"/>
              <a:t>old</a:t>
            </a:r>
            <a:r>
              <a:rPr lang="en"/>
              <a:t> - 𝜆 dL/dw, </a:t>
            </a:r>
            <a:r>
              <a:rPr lang="en"/>
              <a:t>𝜆= learning rate, dL/dw= slope for direction calculation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Slope +ve = w</a:t>
            </a:r>
            <a:r>
              <a:rPr baseline="30000" lang="en"/>
              <a:t>new </a:t>
            </a:r>
            <a:r>
              <a:rPr lang="en"/>
              <a:t>reduces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Slope -ve = w</a:t>
            </a:r>
            <a:r>
              <a:rPr baseline="30000" lang="en"/>
              <a:t>new </a:t>
            </a:r>
            <a:r>
              <a:rPr lang="en"/>
              <a:t>increases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Vanishing Gradient: 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gradients of the loss function with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respect to the model's parameters become extremely small.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Exploding Gradient: 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gradients of the loss function with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respect to the model's parameters become extremely large.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775" y="2412050"/>
            <a:ext cx="4131150" cy="213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14550" y="1828050"/>
            <a:ext cx="8520600" cy="12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5200"/>
              <a:t>Basic Concepts of CNN</a:t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CNN?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Humans need only certain features to detect an object, similarly CNN also requires only certain features for detecting, therefore reducing the information in image reduces the processing &amp; storage space, but yet our </a:t>
            </a:r>
            <a:r>
              <a:rPr lang="en"/>
              <a:t>object</a:t>
            </a:r>
            <a:r>
              <a:rPr lang="en"/>
              <a:t> detection,classification what ever may be is achieved.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525" y="2701538"/>
            <a:ext cx="4764774" cy="244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13" y="2571738"/>
            <a:ext cx="32099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Filter(sharpening) performing convolution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25" y="1282738"/>
            <a:ext cx="371475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73075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Convolution Layers:</a:t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676650" y="678950"/>
            <a:ext cx="8574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550950" y="1250450"/>
            <a:ext cx="11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RGB image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722375" y="1511700"/>
            <a:ext cx="8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32*32*3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1865375" y="404625"/>
            <a:ext cx="7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2328300" y="1158975"/>
            <a:ext cx="76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2*2*4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s=2</a:t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2336863" y="678950"/>
            <a:ext cx="6288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3921325" y="701925"/>
            <a:ext cx="628800" cy="2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5487900" y="678950"/>
            <a:ext cx="6288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7054475" y="701925"/>
            <a:ext cx="628800" cy="2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5437250" y="1158975"/>
            <a:ext cx="76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Filter2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2*2*4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s=2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3642775" y="1250450"/>
            <a:ext cx="124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 layer1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16*16*4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6871700" y="1142750"/>
            <a:ext cx="124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Convo layer2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8*8*8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608075" y="2507750"/>
            <a:ext cx="214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o/p width= </a:t>
            </a:r>
            <a:r>
              <a:rPr lang="en" u="sng"/>
              <a:t>W-F</a:t>
            </a:r>
            <a:r>
              <a:rPr baseline="-25000" lang="en" u="sng"/>
              <a:t>w</a:t>
            </a:r>
            <a:r>
              <a:rPr lang="en" u="sng"/>
              <a:t>+2P </a:t>
            </a:r>
            <a:r>
              <a:rPr lang="en"/>
              <a:t> + 1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S</a:t>
            </a:r>
            <a:r>
              <a:rPr baseline="-25000" lang="en"/>
              <a:t>w</a:t>
            </a:r>
            <a:endParaRPr baseline="-25000"/>
          </a:p>
        </p:txBody>
      </p:sp>
      <p:sp>
        <p:nvSpPr>
          <p:cNvPr id="125" name="Google Shape;125;p20"/>
          <p:cNvSpPr txBox="1"/>
          <p:nvPr/>
        </p:nvSpPr>
        <p:spPr>
          <a:xfrm>
            <a:off x="550950" y="3204950"/>
            <a:ext cx="658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o/p height= </a:t>
            </a:r>
            <a:r>
              <a:rPr lang="en" u="sng">
                <a:solidFill>
                  <a:schemeClr val="dk1"/>
                </a:solidFill>
              </a:rPr>
              <a:t>W-F</a:t>
            </a:r>
            <a:r>
              <a:rPr baseline="-25000" lang="en" u="sng">
                <a:solidFill>
                  <a:schemeClr val="dk1"/>
                </a:solidFill>
              </a:rPr>
              <a:t>h</a:t>
            </a:r>
            <a:r>
              <a:rPr lang="en" u="sng">
                <a:solidFill>
                  <a:schemeClr val="dk1"/>
                </a:solidFill>
              </a:rPr>
              <a:t>+2P </a:t>
            </a:r>
            <a:r>
              <a:rPr lang="en">
                <a:solidFill>
                  <a:schemeClr val="dk1"/>
                </a:solidFill>
              </a:rPr>
              <a:t> + 1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               S</a:t>
            </a:r>
            <a:r>
              <a:rPr baseline="-25000" lang="en">
                <a:solidFill>
                  <a:schemeClr val="dk1"/>
                </a:solidFill>
              </a:rPr>
              <a:t>h</a:t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2711200" y="2924075"/>
            <a:ext cx="13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(32-2/2)+1=16</a:t>
            </a:r>
            <a:endParaRPr/>
          </a:p>
        </p:txBody>
      </p:sp>
      <p:cxnSp>
        <p:nvCxnSpPr>
          <p:cNvPr id="127" name="Google Shape;127;p20"/>
          <p:cNvCxnSpPr>
            <a:stCxn id="126" idx="0"/>
            <a:endCxn id="122" idx="2"/>
          </p:cNvCxnSpPr>
          <p:nvPr/>
        </p:nvCxnSpPr>
        <p:spPr>
          <a:xfrm flipH="1" rot="10800000">
            <a:off x="3374200" y="1865975"/>
            <a:ext cx="891600" cy="10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0"/>
          <p:cNvSpPr txBox="1"/>
          <p:nvPr/>
        </p:nvSpPr>
        <p:spPr>
          <a:xfrm>
            <a:off x="4768575" y="2924075"/>
            <a:ext cx="19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16=((32-F</a:t>
            </a:r>
            <a:r>
              <a:rPr baseline="-25000" lang="en"/>
              <a:t>w</a:t>
            </a:r>
            <a:r>
              <a:rPr lang="en"/>
              <a:t>+2P)/2)+1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5282950" y="3312650"/>
            <a:ext cx="6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w</a:t>
            </a:r>
            <a:r>
              <a:rPr lang="en"/>
              <a:t>= 2</a:t>
            </a:r>
            <a:endParaRPr/>
          </a:p>
        </p:txBody>
      </p:sp>
      <p:cxnSp>
        <p:nvCxnSpPr>
          <p:cNvPr id="130" name="Google Shape;130;p20"/>
          <p:cNvCxnSpPr>
            <a:stCxn id="128" idx="0"/>
            <a:endCxn id="121" idx="2"/>
          </p:cNvCxnSpPr>
          <p:nvPr/>
        </p:nvCxnSpPr>
        <p:spPr>
          <a:xfrm flipH="1" rot="10800000">
            <a:off x="5745375" y="1990175"/>
            <a:ext cx="74700" cy="9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0"/>
          <p:cNvSpPr txBox="1"/>
          <p:nvPr/>
        </p:nvSpPr>
        <p:spPr>
          <a:xfrm>
            <a:off x="7157475" y="2507750"/>
            <a:ext cx="200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W= Image width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= Filter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= Padding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= Stride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2336875" y="4258075"/>
            <a:ext cx="658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 size &amp; strides are dependent,if no enough pixels for strides we need to increase padding(eg:3*3 img, 3*3 filter and stride=1)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41" y="3820550"/>
            <a:ext cx="2246009" cy="12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 for dimension reduction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775" y="1473525"/>
            <a:ext cx="3965600" cy="24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88712"/>
            <a:ext cx="4446075" cy="2961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