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63" r:id="rId2"/>
    <p:sldId id="304" r:id="rId3"/>
    <p:sldId id="313" r:id="rId4"/>
    <p:sldId id="317" r:id="rId5"/>
    <p:sldId id="335" r:id="rId6"/>
    <p:sldId id="336" r:id="rId7"/>
    <p:sldId id="337" r:id="rId8"/>
    <p:sldId id="338" r:id="rId9"/>
    <p:sldId id="342" r:id="rId10"/>
    <p:sldId id="339" r:id="rId11"/>
    <p:sldId id="340" r:id="rId12"/>
    <p:sldId id="341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6" autoAdjust="0"/>
    <p:restoredTop sz="97386" autoAdjust="0"/>
  </p:normalViewPr>
  <p:slideViewPr>
    <p:cSldViewPr snapToGrid="0">
      <p:cViewPr varScale="1">
        <p:scale>
          <a:sx n="277" d="100"/>
          <a:sy n="277" d="100"/>
        </p:scale>
        <p:origin x="368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9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329ba36e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329ba36e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866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2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27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6">
            <a:alphaModFix/>
          </a:blip>
          <a:srcRect b="88865"/>
          <a:stretch/>
        </p:blipFill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5437" y="77484"/>
            <a:ext cx="1296860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63" r:id="rId3"/>
    <p:sldLayoutId id="214748366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query/gt/#mongodb-query-op.-gt" TargetMode="External"/><Relationship Id="rId2" Type="http://schemas.openxmlformats.org/officeDocument/2006/relationships/hyperlink" Target="https://docs.mongodb.com/manual/reference/operator/query/eq/#mongodb-query-op.-eq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cs.mongodb.com/manual/reference/operator/query/lt/#mongodb-query-op.-lt" TargetMode="External"/><Relationship Id="rId4" Type="http://schemas.openxmlformats.org/officeDocument/2006/relationships/hyperlink" Target="https://docs.mongodb.com/manual/reference/operator/query/in/#mongodb-query-op.-i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08CA5-091C-D24C-85E8-50BE19F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$group</a:t>
            </a:r>
          </a:p>
        </p:txBody>
      </p:sp>
    </p:spTree>
    <p:extLst>
      <p:ext uri="{BB962C8B-B14F-4D97-AF65-F5344CB8AC3E}">
        <p14:creationId xmlns:p14="http://schemas.microsoft.com/office/powerpoint/2010/main" val="17173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D031-17A4-8D4B-8775-37F878F2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D53D83-84EA-9548-A595-6F41D4730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43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55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C1D7-6ACE-0C40-80CD-5993E1F2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2A3A5-A7AC-024E-8DB8-4C2349CF3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43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05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E8FD-72D2-2343-AA87-60B13EFE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5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$group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AU" dirty="0"/>
              <a:t>$group returns one document for each unique value of the ”_id” expression.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AU" dirty="0"/>
              <a:t>For each Group, we can calculate aggregate functions such as counts, sums, averages, etc.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AU" dirty="0"/>
              <a:t>$group is roughly equivalent to the SQL GROUP BY statement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71D-EE4D-1F42-A9EA-A8EEA757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syntax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1B6D-D6AC-DA40-923E-EDAFB809F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{$</a:t>
            </a:r>
            <a:r>
              <a:rPr lang="en-US" dirty="0">
                <a:solidFill>
                  <a:srgbClr val="FFC000"/>
                </a:solidFill>
              </a:rPr>
              <a:t>group</a:t>
            </a:r>
            <a:r>
              <a:rPr lang="en-US" dirty="0"/>
              <a:t>:{</a:t>
            </a:r>
            <a:r>
              <a:rPr lang="en-US" dirty="0">
                <a:solidFill>
                  <a:srgbClr val="92D050"/>
                </a:solidFill>
              </a:rPr>
              <a:t>_id:{expression},</a:t>
            </a:r>
          </a:p>
          <a:p>
            <a:pPr marL="114300" indent="0">
              <a:buNone/>
            </a:pPr>
            <a:r>
              <a:rPr lang="en-US" dirty="0">
                <a:solidFill>
                  <a:srgbClr val="92D050"/>
                </a:solidFill>
              </a:rPr>
              <a:t>                 </a:t>
            </a:r>
            <a:r>
              <a:rPr lang="en-US" dirty="0" err="1">
                <a:solidFill>
                  <a:srgbClr val="92D050"/>
                </a:solidFill>
              </a:rPr>
              <a:t>newField</a:t>
            </a:r>
            <a:r>
              <a:rPr lang="en-US" dirty="0">
                <a:solidFill>
                  <a:srgbClr val="92D050"/>
                </a:solidFill>
              </a:rPr>
              <a:t>:{</a:t>
            </a:r>
            <a:r>
              <a:rPr lang="en-US" dirty="0" err="1">
                <a:solidFill>
                  <a:srgbClr val="92D050"/>
                </a:solidFill>
              </a:rPr>
              <a:t>acculatotor:expression</a:t>
            </a:r>
            <a:r>
              <a:rPr lang="en-US" dirty="0">
                <a:solidFill>
                  <a:srgbClr val="92D050"/>
                </a:solidFill>
              </a:rPr>
              <a:t>},</a:t>
            </a:r>
          </a:p>
          <a:p>
            <a:pPr marL="114300" indent="0">
              <a:buNone/>
            </a:pPr>
            <a:r>
              <a:rPr lang="en-US" dirty="0">
                <a:solidFill>
                  <a:srgbClr val="92D050"/>
                </a:solidFill>
              </a:rPr>
              <a:t>	   … </a:t>
            </a:r>
          </a:p>
          <a:p>
            <a:pPr marL="114300" indent="0">
              <a:buNone/>
            </a:pPr>
            <a:r>
              <a:rPr lang="en-US" dirty="0"/>
              <a:t>}} </a:t>
            </a:r>
          </a:p>
        </p:txBody>
      </p:sp>
    </p:spTree>
    <p:extLst>
      <p:ext uri="{BB962C8B-B14F-4D97-AF65-F5344CB8AC3E}">
        <p14:creationId xmlns:p14="http://schemas.microsoft.com/office/powerpoint/2010/main" val="337445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B511-C211-8548-B338-BC33368A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C5F9A0-4E74-D448-9B26-A340F01AC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631148"/>
              </p:ext>
            </p:extLst>
          </p:nvPr>
        </p:nvGraphicFramePr>
        <p:xfrm>
          <a:off x="506569" y="1381500"/>
          <a:ext cx="81952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546">
                  <a:extLst>
                    <a:ext uri="{9D8B030D-6E8A-4147-A177-3AD203B41FA5}">
                      <a16:colId xmlns:a16="http://schemas.microsoft.com/office/drawing/2014/main" val="999526124"/>
                    </a:ext>
                  </a:extLst>
                </a:gridCol>
                <a:gridCol w="6516710">
                  <a:extLst>
                    <a:ext uri="{9D8B030D-6E8A-4147-A177-3AD203B41FA5}">
                      <a16:colId xmlns:a16="http://schemas.microsoft.com/office/drawing/2014/main" val="312017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93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 dirty="0">
                          <a:solidFill>
                            <a:srgbClr val="007CAD"/>
                          </a:solidFill>
                          <a:effectLst/>
                          <a:hlinkClick r:id="rId2"/>
                        </a:rPr>
                        <a:t>$</a:t>
                      </a:r>
                      <a:r>
                        <a:rPr lang="en-AU" u="none" strike="noStrike" dirty="0">
                          <a:solidFill>
                            <a:srgbClr val="007CAD"/>
                          </a:solidFill>
                          <a:effectLst/>
                        </a:rPr>
                        <a:t>avg</a:t>
                      </a:r>
                      <a:endParaRPr lang="en-AU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dirty="0">
                          <a:effectLst/>
                        </a:rPr>
                        <a:t>Returns the average of the value for each group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0185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 dirty="0">
                          <a:solidFill>
                            <a:srgbClr val="007CAD"/>
                          </a:solidFill>
                          <a:effectLst/>
                          <a:hlinkClick r:id="rId3"/>
                        </a:rPr>
                        <a:t>$</a:t>
                      </a:r>
                      <a:r>
                        <a:rPr lang="en-AU" u="none" strike="noStrike" dirty="0">
                          <a:solidFill>
                            <a:srgbClr val="007CAD"/>
                          </a:solidFill>
                          <a:effectLst/>
                        </a:rPr>
                        <a:t>count</a:t>
                      </a:r>
                      <a:endParaRPr lang="en-AU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dirty="0">
                          <a:effectLst/>
                        </a:rPr>
                        <a:t>Returns the count of the value for each group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4056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 dirty="0">
                          <a:solidFill>
                            <a:srgbClr val="007CAD"/>
                          </a:solidFill>
                          <a:effectLst/>
                        </a:rPr>
                        <a:t>$max</a:t>
                      </a:r>
                      <a:endParaRPr lang="en-AU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dirty="0">
                          <a:effectLst/>
                        </a:rPr>
                        <a:t>Returns the maximum of the value for each group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5595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 dirty="0">
                          <a:solidFill>
                            <a:srgbClr val="007CAD"/>
                          </a:solidFill>
                          <a:effectLst/>
                          <a:hlinkClick r:id="rId4"/>
                        </a:rPr>
                        <a:t>$</a:t>
                      </a:r>
                      <a:r>
                        <a:rPr lang="en-AU" u="none" strike="noStrike" dirty="0">
                          <a:solidFill>
                            <a:srgbClr val="007CAD"/>
                          </a:solidFill>
                          <a:effectLst/>
                        </a:rPr>
                        <a:t>min</a:t>
                      </a:r>
                      <a:endParaRPr lang="en-AU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dirty="0">
                          <a:effectLst/>
                        </a:rPr>
                        <a:t>Returns the minimum of the value for each group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7481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 dirty="0">
                          <a:solidFill>
                            <a:srgbClr val="007CAD"/>
                          </a:solidFill>
                          <a:effectLst/>
                          <a:hlinkClick r:id="rId5"/>
                        </a:rPr>
                        <a:t>$</a:t>
                      </a:r>
                      <a:r>
                        <a:rPr lang="en-AU" u="none" strike="noStrike" dirty="0">
                          <a:solidFill>
                            <a:srgbClr val="007CAD"/>
                          </a:solidFill>
                          <a:effectLst/>
                        </a:rPr>
                        <a:t>sum</a:t>
                      </a:r>
                      <a:endParaRPr lang="en-AU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dirty="0">
                          <a:effectLst/>
                        </a:rPr>
                        <a:t>Returns the standard deviation of the value for each group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3528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91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691DC57-D1F4-B549-96C9-ECBABF050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D9098C3-022D-7E45-9819-D5DE6A45C587}"/>
              </a:ext>
            </a:extLst>
          </p:cNvPr>
          <p:cNvGrpSpPr/>
          <p:nvPr/>
        </p:nvGrpSpPr>
        <p:grpSpPr>
          <a:xfrm>
            <a:off x="2086118" y="818313"/>
            <a:ext cx="3211888" cy="348144"/>
            <a:chOff x="2426146" y="1378492"/>
            <a:chExt cx="3211888" cy="34680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EBDE24A-5F96-A642-9F13-08FD0B588AEF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2426146" y="1501603"/>
              <a:ext cx="606537" cy="223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DEF201-0CD5-8D4A-BAC4-B69162904F3E}"/>
                </a:ext>
              </a:extLst>
            </p:cNvPr>
            <p:cNvSpPr txBox="1"/>
            <p:nvPr/>
          </p:nvSpPr>
          <p:spPr>
            <a:xfrm>
              <a:off x="3032683" y="1378492"/>
              <a:ext cx="26053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C000"/>
                  </a:solidFill>
                </a:rPr>
                <a:t>Value from previous stage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4420D6-5043-DB46-A860-B7299236B55A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1631219" y="1289567"/>
            <a:ext cx="631808" cy="518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F0A1664-3378-C841-A740-8A13FAC42C9D}"/>
              </a:ext>
            </a:extLst>
          </p:cNvPr>
          <p:cNvSpPr txBox="1"/>
          <p:nvPr/>
        </p:nvSpPr>
        <p:spPr>
          <a:xfrm>
            <a:off x="2263027" y="1685212"/>
            <a:ext cx="2605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</a:rPr>
              <a:t>Value passed to next stage</a:t>
            </a:r>
          </a:p>
        </p:txBody>
      </p:sp>
    </p:spTree>
    <p:extLst>
      <p:ext uri="{BB962C8B-B14F-4D97-AF65-F5344CB8AC3E}">
        <p14:creationId xmlns:p14="http://schemas.microsoft.com/office/powerpoint/2010/main" val="50521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800A-1946-E34D-9AF1-C566CBD9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8B8AA-C560-6445-8329-AA2574590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96C72-FF9D-9F4B-9A2B-39FAD9C46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43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1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D4B712-6BB5-4A43-A2EB-87074376C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43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8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6CD94F-87C8-5246-8B19-E8A500E9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2E01E-0B6A-854B-9779-BFE0D8BE3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43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56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B7AA-4B78-FB43-9849-B47CBE3E6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$match and $group together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C83C8-7E8F-8647-8601-2A2563768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use $match to limit the data passed INTO $group</a:t>
            </a:r>
          </a:p>
          <a:p>
            <a:r>
              <a:rPr lang="en-US" dirty="0"/>
              <a:t>OR, exclude certain groups</a:t>
            </a:r>
          </a:p>
          <a:p>
            <a:r>
              <a:rPr lang="en-US" dirty="0"/>
              <a:t>When we can, we should place $match BEFORE, since it reduces the overhead. </a:t>
            </a:r>
          </a:p>
        </p:txBody>
      </p:sp>
    </p:spTree>
    <p:extLst>
      <p:ext uri="{BB962C8B-B14F-4D97-AF65-F5344CB8AC3E}">
        <p14:creationId xmlns:p14="http://schemas.microsoft.com/office/powerpoint/2010/main" val="40266778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6270</TotalTime>
  <Words>181</Words>
  <Application>Microsoft Macintosh PowerPoint</Application>
  <PresentationFormat>On-screen Show (16:9)</PresentationFormat>
  <Paragraphs>30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Roboto</vt:lpstr>
      <vt:lpstr>Arial</vt:lpstr>
      <vt:lpstr>Simple Light</vt:lpstr>
      <vt:lpstr>$group</vt:lpstr>
      <vt:lpstr>$group</vt:lpstr>
      <vt:lpstr>High level syntax </vt:lpstr>
      <vt:lpstr>Operators</vt:lpstr>
      <vt:lpstr>PowerPoint Presentation</vt:lpstr>
      <vt:lpstr>PowerPoint Presentation</vt:lpstr>
      <vt:lpstr>PowerPoint Presentation</vt:lpstr>
      <vt:lpstr>PowerPoint Presentation</vt:lpstr>
      <vt:lpstr>$match and $group together</vt:lpstr>
      <vt:lpstr>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Guy Harrison</cp:lastModifiedBy>
  <cp:revision>24</cp:revision>
  <dcterms:modified xsi:type="dcterms:W3CDTF">2021-12-01T06:58:52Z</dcterms:modified>
</cp:coreProperties>
</file>