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304" r:id="rId3"/>
    <p:sldId id="313" r:id="rId4"/>
    <p:sldId id="317" r:id="rId5"/>
    <p:sldId id="335" r:id="rId6"/>
    <p:sldId id="336" r:id="rId7"/>
    <p:sldId id="337" r:id="rId8"/>
    <p:sldId id="342" r:id="rId9"/>
    <p:sldId id="339" r:id="rId10"/>
    <p:sldId id="343" r:id="rId11"/>
    <p:sldId id="340" r:id="rId12"/>
    <p:sldId id="344" r:id="rId13"/>
    <p:sldId id="345" r:id="rId14"/>
    <p:sldId id="34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5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40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$group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D575-8BA3-024B-992B-44D0E49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835C0-ABD6-8C44-8761-EFFFC3A3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7C39A-8FB3-F246-A54A-B3A8F888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78" y="1493198"/>
            <a:ext cx="2175922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C1D7-6ACE-0C40-80CD-5993E1F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A3A5-A7AC-024E-8DB8-4C2349CF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FFC9B-5667-5348-A17F-413E3F43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46" y="1741327"/>
            <a:ext cx="2093212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624A3-2E5C-E747-A27A-061E0F7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37243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500F-0F8B-C348-970D-362BAB26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7072A-5FA8-C244-B871-4A38F401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76E-DBFF-6E40-9195-AD417F9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784A7-6A10-1349-8E9D-7D181241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AE4EF-D092-C241-8D47-04616E5A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48" y="1015321"/>
            <a:ext cx="1766970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$group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$group returns one document for each unique value of the ”_id” expression.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For each Group, we can calculate aggregate functions such as counts, sums, averages, etc. 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$group is roughly equivalent to the SQL GROUP BY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500"/>
            <a:ext cx="528957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group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_id:{expression},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       newField1:{</a:t>
            </a:r>
            <a:r>
              <a:rPr lang="en-US" dirty="0" err="1">
                <a:solidFill>
                  <a:srgbClr val="92D050"/>
                </a:solidFill>
              </a:rPr>
              <a:t>accumulator:expression</a:t>
            </a:r>
            <a:r>
              <a:rPr lang="en-US" dirty="0">
                <a:solidFill>
                  <a:srgbClr val="92D050"/>
                </a:solidFill>
              </a:rPr>
              <a:t>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newField2:{</a:t>
            </a:r>
            <a:r>
              <a:rPr lang="en-US" dirty="0" err="1">
                <a:solidFill>
                  <a:srgbClr val="92D050"/>
                </a:solidFill>
              </a:rPr>
              <a:t>accumulator:expression</a:t>
            </a:r>
            <a:r>
              <a:rPr lang="en-US" dirty="0">
                <a:solidFill>
                  <a:srgbClr val="92D050"/>
                </a:solidFill>
              </a:rPr>
              <a:t>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748B9-55AA-3345-A0B5-1117C88A2E5F}"/>
              </a:ext>
            </a:extLst>
          </p:cNvPr>
          <p:cNvGrpSpPr/>
          <p:nvPr/>
        </p:nvGrpSpPr>
        <p:grpSpPr>
          <a:xfrm>
            <a:off x="3216482" y="953500"/>
            <a:ext cx="4508429" cy="640956"/>
            <a:chOff x="3216482" y="953500"/>
            <a:chExt cx="4508429" cy="64095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51CA7F-E853-9D41-A618-166259A8F864}"/>
                </a:ext>
              </a:extLst>
            </p:cNvPr>
            <p:cNvCxnSpPr/>
            <p:nvPr/>
          </p:nvCxnSpPr>
          <p:spPr>
            <a:xfrm flipH="1">
              <a:off x="3216482" y="1107389"/>
              <a:ext cx="1874750" cy="487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D9B51-A990-4D47-BCC3-FB4956294E8C}"/>
                </a:ext>
              </a:extLst>
            </p:cNvPr>
            <p:cNvSpPr txBox="1"/>
            <p:nvPr/>
          </p:nvSpPr>
          <p:spPr>
            <a:xfrm>
              <a:off x="5000091" y="953500"/>
              <a:ext cx="27248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“GROUP BY”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7FA9E1-6AC9-0C4D-9063-5D2F22832948}"/>
              </a:ext>
            </a:extLst>
          </p:cNvPr>
          <p:cNvCxnSpPr>
            <a:cxnSpLocks/>
          </p:cNvCxnSpPr>
          <p:nvPr/>
        </p:nvCxnSpPr>
        <p:spPr>
          <a:xfrm flipH="1" flipV="1">
            <a:off x="3570295" y="2403172"/>
            <a:ext cx="1461970" cy="81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EEC5C1-8B82-A840-8B28-9152C18A4FF0}"/>
              </a:ext>
            </a:extLst>
          </p:cNvPr>
          <p:cNvSpPr txBox="1"/>
          <p:nvPr/>
        </p:nvSpPr>
        <p:spPr>
          <a:xfrm>
            <a:off x="5000091" y="3063360"/>
            <a:ext cx="27248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aggregations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6086"/>
              </p:ext>
            </p:extLst>
          </p:nvPr>
        </p:nvGraphicFramePr>
        <p:xfrm>
          <a:off x="506569" y="1381500"/>
          <a:ext cx="8195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$avg</a:t>
                      </a:r>
                      <a:endParaRPr lang="en-AU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average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$count</a:t>
                      </a:r>
                      <a:endParaRPr lang="en-AU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count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$max</a:t>
                      </a:r>
                      <a:endParaRPr lang="en-AU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maximum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$min</a:t>
                      </a:r>
                      <a:endParaRPr lang="en-AU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minimum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$sum</a:t>
                      </a:r>
                      <a:endParaRPr lang="en-AU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standard deviation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1DC57-D1F4-B549-96C9-ECBABF05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9098C3-022D-7E45-9819-D5DE6A45C587}"/>
              </a:ext>
            </a:extLst>
          </p:cNvPr>
          <p:cNvGrpSpPr/>
          <p:nvPr/>
        </p:nvGrpSpPr>
        <p:grpSpPr>
          <a:xfrm>
            <a:off x="2086118" y="818313"/>
            <a:ext cx="3211888" cy="348144"/>
            <a:chOff x="2426146" y="1378492"/>
            <a:chExt cx="3211888" cy="3468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BDE24A-5F96-A642-9F13-08FD0B588AE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426146" y="1501603"/>
              <a:ext cx="606537" cy="22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EF201-0CD5-8D4A-BAC4-B69162904F3E}"/>
                </a:ext>
              </a:extLst>
            </p:cNvPr>
            <p:cNvSpPr txBox="1"/>
            <p:nvPr/>
          </p:nvSpPr>
          <p:spPr>
            <a:xfrm>
              <a:off x="3032683" y="1378492"/>
              <a:ext cx="26053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000"/>
                  </a:solidFill>
                </a:rPr>
                <a:t>Value from previous stage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420D6-5043-DB46-A860-B7299236B55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31219" y="1289567"/>
            <a:ext cx="631808" cy="5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0A1664-3378-C841-A740-8A13FAC42C9D}"/>
              </a:ext>
            </a:extLst>
          </p:cNvPr>
          <p:cNvSpPr txBox="1"/>
          <p:nvPr/>
        </p:nvSpPr>
        <p:spPr>
          <a:xfrm>
            <a:off x="2263027" y="1685212"/>
            <a:ext cx="2605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Value passed to next stage</a:t>
            </a:r>
          </a:p>
        </p:txBody>
      </p:sp>
    </p:spTree>
    <p:extLst>
      <p:ext uri="{BB962C8B-B14F-4D97-AF65-F5344CB8AC3E}">
        <p14:creationId xmlns:p14="http://schemas.microsoft.com/office/powerpoint/2010/main" val="505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00A-1946-E34D-9AF1-C566CBD9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B8AA-C560-6445-8329-AA2574590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6C72-FF9D-9F4B-9A2B-39FAD9C4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A2ABA-9456-C645-9B86-D4A774BD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99" y="1263450"/>
            <a:ext cx="291984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4B712-6BB5-4A43-A2EB-8707437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DC3266-6D77-B04D-A1CD-3EFAE2F4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0" y="1396705"/>
            <a:ext cx="241438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B7AA-4B78-FB43-9849-B47CBE3E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 and $group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83C8-7E8F-8647-8601-2A256376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$match to limit the data passed INTO $group</a:t>
            </a:r>
          </a:p>
          <a:p>
            <a:r>
              <a:rPr lang="en-US" dirty="0"/>
              <a:t>OR, exclude certain groups</a:t>
            </a:r>
          </a:p>
          <a:p>
            <a:r>
              <a:rPr lang="en-US" dirty="0"/>
              <a:t>When we can, we should place $match BEFORE, since it reduces the overhead. </a:t>
            </a:r>
          </a:p>
        </p:txBody>
      </p:sp>
    </p:spTree>
    <p:extLst>
      <p:ext uri="{BB962C8B-B14F-4D97-AF65-F5344CB8AC3E}">
        <p14:creationId xmlns:p14="http://schemas.microsoft.com/office/powerpoint/2010/main" val="40266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1C02A-3C92-974E-936D-C32A92A2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DD031-17A4-8D4B-8775-37F878F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BDD9-1998-D64A-A378-58D5C74E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93" y="1029106"/>
            <a:ext cx="1923198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200</Words>
  <Application>Microsoft Macintosh PowerPoint</Application>
  <PresentationFormat>On-screen Show (16:9)</PresentationFormat>
  <Paragraphs>34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$group</vt:lpstr>
      <vt:lpstr>$group</vt:lpstr>
      <vt:lpstr>High level syntax </vt:lpstr>
      <vt:lpstr>Accumulators</vt:lpstr>
      <vt:lpstr>PowerPoint Presentation</vt:lpstr>
      <vt:lpstr>PowerPoint Presentation</vt:lpstr>
      <vt:lpstr>PowerPoint Presentation</vt:lpstr>
      <vt:lpstr>$match and $group together</vt:lpstr>
      <vt:lpstr> </vt:lpstr>
      <vt:lpstr>PowerPoint Presentation</vt:lpstr>
      <vt:lpstr>PowerPoint Presentation</vt:lpstr>
      <vt:lpstr>Grouping by multiple 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29</cp:revision>
  <dcterms:modified xsi:type="dcterms:W3CDTF">2021-12-06T04:43:42Z</dcterms:modified>
</cp:coreProperties>
</file>