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63" r:id="rId2"/>
    <p:sldId id="304" r:id="rId3"/>
    <p:sldId id="313" r:id="rId4"/>
    <p:sldId id="314" r:id="rId5"/>
    <p:sldId id="315" r:id="rId6"/>
    <p:sldId id="316" r:id="rId7"/>
    <p:sldId id="317" r:id="rId8"/>
    <p:sldId id="319" r:id="rId9"/>
    <p:sldId id="320" r:id="rId10"/>
    <p:sldId id="321" r:id="rId11"/>
    <p:sldId id="322" r:id="rId12"/>
    <p:sldId id="323" r:id="rId13"/>
    <p:sldId id="324" r:id="rId14"/>
    <p:sldId id="318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46" autoAdjust="0"/>
    <p:restoredTop sz="97386" autoAdjust="0"/>
  </p:normalViewPr>
  <p:slideViewPr>
    <p:cSldViewPr snapToGrid="0">
      <p:cViewPr varScale="1">
        <p:scale>
          <a:sx n="277" d="100"/>
          <a:sy n="277" d="100"/>
        </p:scale>
        <p:origin x="404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reference/operator/query/ne/#mongodb-query-op.-ne" TargetMode="External"/><Relationship Id="rId3" Type="http://schemas.openxmlformats.org/officeDocument/2006/relationships/hyperlink" Target="https://docs.mongodb.com/manual/reference/operator/query/gt/#mongodb-query-op.-gt" TargetMode="External"/><Relationship Id="rId7" Type="http://schemas.openxmlformats.org/officeDocument/2006/relationships/hyperlink" Target="https://docs.mongodb.com/manual/reference/operator/query/lte/#mongodb-query-op.-lte" TargetMode="External"/><Relationship Id="rId2" Type="http://schemas.openxmlformats.org/officeDocument/2006/relationships/hyperlink" Target="https://docs.mongodb.com/manual/reference/operator/query/eq/#mongodb-query-op.-eq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mongodb.com/manual/reference/operator/query/lt/#mongodb-query-op.-lt" TargetMode="External"/><Relationship Id="rId5" Type="http://schemas.openxmlformats.org/officeDocument/2006/relationships/hyperlink" Target="https://docs.mongodb.com/manual/reference/operator/query/in/#mongodb-query-op.-in" TargetMode="External"/><Relationship Id="rId4" Type="http://schemas.openxmlformats.org/officeDocument/2006/relationships/hyperlink" Target="https://docs.mongodb.com/manual/reference/operator/query/gte/#mongodb-query-op.-gte" TargetMode="External"/><Relationship Id="rId9" Type="http://schemas.openxmlformats.org/officeDocument/2006/relationships/hyperlink" Target="https://docs.mongodb.com/manual/reference/operator/query/nin/#mongodb-query-op.-ni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$match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FEBD-75F7-9144-BF5F-3C3B960F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1AE05-1FCF-FC43-BD22-83670B125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4CDE8-34F6-B94D-AC1E-AD025C4E3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6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5F70-FE7A-624C-800D-D5A04562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8F912-F20B-A14C-820A-879F11E77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C2BCA-1548-3844-B709-9C1D7A7D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4DC024-349F-F747-8D61-2090454EF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90" y="743678"/>
            <a:ext cx="1045559" cy="1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2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5654-8CAD-194A-A855-E3E8E30D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F3CC3-43EE-4147-A39A-4A694DF86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F8CB7-D76D-D840-8684-4E819B84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19493A-223E-2E47-B39F-5CFFA5CA3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3" y="748273"/>
            <a:ext cx="310363" cy="1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A84E-F1ED-8044-B752-76021B57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DF4B5-B65E-2842-AEA5-006A787E7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04119-40C9-104E-86BB-6C7E06EA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FF7FE4-2A8A-B74F-9AE8-91CE032C4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43" y="748273"/>
            <a:ext cx="383883" cy="1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5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6855-3358-5445-8924-E2BAEB53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46A68-9BA3-AB48-B272-F8BA4F517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513A3-AD04-064C-8E9B-9D51FBCB5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DC990F-24E2-B24B-ACC1-188C7B613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158" y="998862"/>
            <a:ext cx="190894" cy="12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$match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$match filters documents from the previous stage of the pipeline. 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It can occur anywhere, though it’s more efficient to add it early when possible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It has the same syntax as the find command filter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:{</a:t>
            </a:r>
            <a:r>
              <a:rPr lang="en-US" dirty="0">
                <a:solidFill>
                  <a:srgbClr val="92D050"/>
                </a:solidFill>
              </a:rPr>
              <a:t>filter conditions</a:t>
            </a:r>
            <a:r>
              <a:rPr lang="en-US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337445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:{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 dirty="0">
                <a:solidFill>
                  <a:srgbClr val="92D050"/>
                </a:solidFill>
              </a:rPr>
              <a:t>}</a:t>
            </a:r>
            <a:r>
              <a:rPr lang="en-US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97640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:{$and:[{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 dirty="0">
                <a:solidFill>
                  <a:srgbClr val="92D050"/>
                </a:solidFill>
              </a:rPr>
              <a:t>}</a:t>
            </a:r>
            <a:r>
              <a:rPr lang="en-US" dirty="0"/>
              <a:t>},</a:t>
            </a:r>
          </a:p>
          <a:p>
            <a:pPr marL="114300" indent="0">
              <a:buNone/>
            </a:pPr>
            <a:r>
              <a:rPr lang="en-US" dirty="0"/>
              <a:t>                            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>
                <a:solidFill>
                  <a:srgbClr val="92D050"/>
                </a:solidFill>
              </a:rPr>
              <a:t>}</a:t>
            </a:r>
            <a:r>
              <a:rPr lang="en-US"/>
              <a:t>}]}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match</a:t>
            </a:r>
            <a:r>
              <a:rPr lang="en-US" dirty="0"/>
              <a:t>:{$or:[{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 dirty="0">
                <a:solidFill>
                  <a:srgbClr val="92D050"/>
                </a:solidFill>
              </a:rPr>
              <a:t>}</a:t>
            </a:r>
            <a:r>
              <a:rPr lang="en-US" dirty="0"/>
              <a:t>},</a:t>
            </a:r>
          </a:p>
          <a:p>
            <a:pPr marL="114300" indent="0">
              <a:buNone/>
            </a:pPr>
            <a:r>
              <a:rPr lang="en-US" dirty="0"/>
              <a:t>                            {</a:t>
            </a:r>
            <a:r>
              <a:rPr lang="en-US" dirty="0">
                <a:solidFill>
                  <a:srgbClr val="92D050"/>
                </a:solidFill>
              </a:rPr>
              <a:t>attribute:{</a:t>
            </a:r>
            <a:r>
              <a:rPr lang="en-US" dirty="0" err="1">
                <a:solidFill>
                  <a:srgbClr val="92D050"/>
                </a:solidFill>
              </a:rPr>
              <a:t>operator:value</a:t>
            </a:r>
            <a:r>
              <a:rPr lang="en-US" dirty="0">
                <a:solidFill>
                  <a:srgbClr val="92D050"/>
                </a:solidFill>
              </a:rPr>
              <a:t>}</a:t>
            </a:r>
            <a:r>
              <a:rPr lang="en-US" dirty="0"/>
              <a:t>}]} </a:t>
            </a:r>
          </a:p>
        </p:txBody>
      </p:sp>
    </p:spTree>
    <p:extLst>
      <p:ext uri="{BB962C8B-B14F-4D97-AF65-F5344CB8AC3E}">
        <p14:creationId xmlns:p14="http://schemas.microsoft.com/office/powerpoint/2010/main" val="224663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B511-C211-8548-B338-BC33368A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C5F9A0-4E74-D448-9B26-A340F01AC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890585"/>
              </p:ext>
            </p:extLst>
          </p:nvPr>
        </p:nvGraphicFramePr>
        <p:xfrm>
          <a:off x="506569" y="1381500"/>
          <a:ext cx="819525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46">
                  <a:extLst>
                    <a:ext uri="{9D8B030D-6E8A-4147-A177-3AD203B41FA5}">
                      <a16:colId xmlns:a16="http://schemas.microsoft.com/office/drawing/2014/main" val="999526124"/>
                    </a:ext>
                  </a:extLst>
                </a:gridCol>
                <a:gridCol w="6516710">
                  <a:extLst>
                    <a:ext uri="{9D8B030D-6E8A-4147-A177-3AD203B41FA5}">
                      <a16:colId xmlns:a16="http://schemas.microsoft.com/office/drawing/2014/main" val="312017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93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  <a:hlinkClick r:id="rId2"/>
                        </a:rPr>
                        <a:t>$eq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equal to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0185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3"/>
                        </a:rPr>
                        <a:t>$gt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greater than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056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4"/>
                        </a:rPr>
                        <a:t>$gte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greater than or equal to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5595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5"/>
                        </a:rPr>
                        <a:t>$in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any of the values specified in an array.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748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6"/>
                        </a:rPr>
                        <a:t>$lt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less than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3528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7"/>
                        </a:rPr>
                        <a:t>$lte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values that are less than or equal to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5812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solidFill>
                            <a:srgbClr val="007CAD"/>
                          </a:solidFill>
                          <a:effectLst/>
                          <a:hlinkClick r:id="rId8"/>
                        </a:rPr>
                        <a:t>$ne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Matches all values that are not equal to a specified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9918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 dirty="0">
                          <a:solidFill>
                            <a:srgbClr val="007CAD"/>
                          </a:solidFill>
                          <a:effectLst/>
                          <a:hlinkClick r:id="rId9"/>
                        </a:rPr>
                        <a:t>$nin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Matches none of the values specified in an array.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7703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$exists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>
                          <a:effectLst/>
                        </a:rPr>
                        <a:t>Matches documents that include the attribute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84171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9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218A-9546-EA42-8ACA-B1E031B9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A584D-0336-0F45-812F-E8A6D8B87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672A27B-534F-8E48-BA48-261E2FE50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1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FAD2-FC3C-5347-86DA-29433368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F3C16-A0A3-8640-B1FA-73062AEDB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AD753-C5F2-D740-9369-7184F7EF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724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6241</TotalTime>
  <Words>222</Words>
  <Application>Microsoft Macintosh PowerPoint</Application>
  <PresentationFormat>On-screen Show (16:9)</PresentationFormat>
  <Paragraphs>36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Roboto</vt:lpstr>
      <vt:lpstr>Arial</vt:lpstr>
      <vt:lpstr>Simple Light</vt:lpstr>
      <vt:lpstr>$match</vt:lpstr>
      <vt:lpstr>$match</vt:lpstr>
      <vt:lpstr>High level syntax </vt:lpstr>
      <vt:lpstr>High level syntax </vt:lpstr>
      <vt:lpstr>High level syntax </vt:lpstr>
      <vt:lpstr>High level syntax </vt:lpstr>
      <vt:lpstr>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25</cp:revision>
  <dcterms:modified xsi:type="dcterms:W3CDTF">2021-12-06T01:29:29Z</dcterms:modified>
</cp:coreProperties>
</file>