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67" r:id="rId3"/>
    <p:sldId id="268" r:id="rId4"/>
    <p:sldId id="269" r:id="rId5"/>
    <p:sldId id="275" r:id="rId6"/>
    <p:sldId id="271" r:id="rId7"/>
    <p:sldId id="272" r:id="rId8"/>
    <p:sldId id="276" r:id="rId9"/>
    <p:sldId id="277" r:id="rId10"/>
    <p:sldId id="284" r:id="rId11"/>
    <p:sldId id="285" r:id="rId12"/>
    <p:sldId id="278"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un Pavan Kumar Uggina" initials="TU" lastIdx="1" clrIdx="0">
    <p:extLst>
      <p:ext uri="{19B8F6BF-5375-455C-9EA6-DF929625EA0E}">
        <p15:presenceInfo xmlns:p15="http://schemas.microsoft.com/office/powerpoint/2012/main" userId="9feabc9e409915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2" d="100"/>
          <a:sy n="82" d="100"/>
        </p:scale>
        <p:origin x="12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8862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6636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776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879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1048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4656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9444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6846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588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12/10/2023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7133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052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12/10/2023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21984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2381298" y="792543"/>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19" y="127253"/>
            <a:ext cx="11645332" cy="6157611"/>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2293620" y="1365856"/>
            <a:ext cx="9296399" cy="923330"/>
          </a:xfrm>
          <a:prstGeom prst="rect">
            <a:avLst/>
          </a:prstGeom>
          <a:noFill/>
        </p:spPr>
        <p:txBody>
          <a:bodyPr wrap="square" rtlCol="0">
            <a:spAutoFit/>
          </a:bodyPr>
          <a:lstStyle/>
          <a:p>
            <a:endParaRPr lang="en-IN" sz="5400" b="1" u="sng" dirty="0">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5374126" y="4070668"/>
            <a:ext cx="7383779" cy="461665"/>
          </a:xfrm>
          <a:prstGeom prst="rect">
            <a:avLst/>
          </a:prstGeom>
          <a:noFill/>
        </p:spPr>
        <p:txBody>
          <a:bodyPr wrap="square" rtlCol="0">
            <a:spAutoFit/>
          </a:bodyPr>
          <a:lstStyle/>
          <a:p>
            <a:endParaRPr lang="en-IN" sz="2400" dirty="0">
              <a:solidFill>
                <a:schemeClr val="accent1"/>
              </a:solidFill>
              <a:latin typeface="Bahnschrift SemiCondensed" panose="020B0502040204020203" pitchFamily="34"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6296987" y="1791501"/>
            <a:ext cx="4027251" cy="646331"/>
          </a:xfrm>
          <a:prstGeom prst="rect">
            <a:avLst/>
          </a:prstGeom>
          <a:noFill/>
        </p:spPr>
        <p:txBody>
          <a:bodyPr wrap="square" rtlCol="0">
            <a:spAutoFit/>
          </a:bodyPr>
          <a:lstStyle/>
          <a:p>
            <a:endParaRPr lang="en-IN" sz="3600" u="sng" dirty="0">
              <a:latin typeface="Arial Black" panose="020B0A040201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34FA8AB-A3B8-BBCE-93F8-9944302F734D}"/>
              </a:ext>
            </a:extLst>
          </p:cNvPr>
          <p:cNvSpPr txBox="1"/>
          <p:nvPr/>
        </p:nvSpPr>
        <p:spPr>
          <a:xfrm>
            <a:off x="1424296" y="1322065"/>
            <a:ext cx="4758389" cy="461665"/>
          </a:xfrm>
          <a:prstGeom prst="rect">
            <a:avLst/>
          </a:prstGeom>
          <a:noFill/>
        </p:spPr>
        <p:txBody>
          <a:bodyPr wrap="square" rtlCol="0">
            <a:spAutoFit/>
          </a:bodyPr>
          <a:lstStyle/>
          <a:p>
            <a:endParaRPr lang="en-IN" sz="2400" b="1" u="sng" dirty="0">
              <a:latin typeface="Cambria Math" panose="02040503050406030204" pitchFamily="18" charset="0"/>
              <a:ea typeface="Cambria Math" panose="02040503050406030204" pitchFamily="18" charset="0"/>
            </a:endParaRPr>
          </a:p>
        </p:txBody>
      </p:sp>
      <p:pic>
        <p:nvPicPr>
          <p:cNvPr id="7" name="Picture 6">
            <a:extLst>
              <a:ext uri="{FF2B5EF4-FFF2-40B4-BE49-F238E27FC236}">
                <a16:creationId xmlns:a16="http://schemas.microsoft.com/office/drawing/2014/main" id="{B48F2242-E363-8AB2-0EED-0B43A828686A}"/>
              </a:ext>
            </a:extLst>
          </p:cNvPr>
          <p:cNvPicPr>
            <a:picLocks noChangeAspect="1"/>
          </p:cNvPicPr>
          <p:nvPr/>
        </p:nvPicPr>
        <p:blipFill>
          <a:blip r:embed="rId4"/>
          <a:stretch>
            <a:fillRect/>
          </a:stretch>
        </p:blipFill>
        <p:spPr>
          <a:xfrm>
            <a:off x="1889662" y="1448256"/>
            <a:ext cx="8649738" cy="1896373"/>
          </a:xfrm>
          <a:prstGeom prst="rect">
            <a:avLst/>
          </a:prstGeom>
        </p:spPr>
      </p:pic>
      <p:sp>
        <p:nvSpPr>
          <p:cNvPr id="12" name="TextBox 11">
            <a:extLst>
              <a:ext uri="{FF2B5EF4-FFF2-40B4-BE49-F238E27FC236}">
                <a16:creationId xmlns:a16="http://schemas.microsoft.com/office/drawing/2014/main" id="{54154780-00A1-7B7B-05F3-550728D59AA8}"/>
              </a:ext>
            </a:extLst>
          </p:cNvPr>
          <p:cNvSpPr txBox="1"/>
          <p:nvPr/>
        </p:nvSpPr>
        <p:spPr>
          <a:xfrm>
            <a:off x="2071723" y="3858530"/>
            <a:ext cx="909536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(Affiliated to JNTUK Kakinada &amp; Approved by AICTE, New Delhi, Accredited by NAAC)</a:t>
            </a:r>
          </a:p>
          <a:p>
            <a:r>
              <a:rPr lang="en-US" sz="1800" dirty="0">
                <a:solidFill>
                  <a:schemeClr val="tx1"/>
                </a:solidFill>
                <a:latin typeface="Times New Roman" panose="02020603050405020304" pitchFamily="18" charset="0"/>
                <a:cs typeface="Times New Roman" panose="02020603050405020304" pitchFamily="18" charset="0"/>
              </a:rPr>
              <a:t>            Surampalem, ADB road, East Godavari District AP-533437</a:t>
            </a:r>
            <a:endParaRPr lang="en-IN" sz="1800" dirty="0">
              <a:solidFill>
                <a:schemeClr val="tx1"/>
              </a:solidFill>
            </a:endParaRPr>
          </a:p>
          <a:p>
            <a:endParaRPr lang="en-IN" dirty="0"/>
          </a:p>
        </p:txBody>
      </p:sp>
    </p:spTree>
    <p:extLst>
      <p:ext uri="{BB962C8B-B14F-4D97-AF65-F5344CB8AC3E}">
        <p14:creationId xmlns:p14="http://schemas.microsoft.com/office/powerpoint/2010/main" val="410791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p:nvSpPr>
          <p:cNvPr id="2" name="Title"/>
          <p:cNvSpPr>
            <a:spLocks noGrp="1"/>
          </p:cNvSpPr>
          <p:nvPr>
            <p:ph type="ctrTitle"/>
          </p:nvPr>
        </p:nvSpPr>
        <p:spPr>
          <a:xfrm>
            <a:off x="-2381298" y="847961"/>
            <a:ext cx="8649738" cy="2590800"/>
          </a:xfrm>
        </p:spPr>
        <p:txBody>
          <a:bodyPr>
            <a:normAutofit/>
          </a:bodyPr>
          <a:lstStyle/>
          <a:p>
            <a:r>
              <a:rPr lang="en-US" sz="9600" dirty="0"/>
              <a:t>   </a:t>
            </a:r>
          </a:p>
        </p:txBody>
      </p: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76" y="-1073"/>
            <a:ext cx="11822221" cy="6482052"/>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2293620" y="1365856"/>
            <a:ext cx="9296399" cy="923330"/>
          </a:xfrm>
          <a:prstGeom prst="rect">
            <a:avLst/>
          </a:prstGeom>
          <a:noFill/>
        </p:spPr>
        <p:txBody>
          <a:bodyPr wrap="square" rtlCol="0">
            <a:spAutoFit/>
          </a:bodyPr>
          <a:lstStyle/>
          <a:p>
            <a:endParaRPr lang="en-IN" sz="5400" b="1" u="sng" dirty="0">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5374126" y="4070668"/>
            <a:ext cx="7383779" cy="461665"/>
          </a:xfrm>
          <a:prstGeom prst="rect">
            <a:avLst/>
          </a:prstGeom>
          <a:noFill/>
        </p:spPr>
        <p:txBody>
          <a:bodyPr wrap="square" rtlCol="0">
            <a:spAutoFit/>
          </a:bodyPr>
          <a:lstStyle/>
          <a:p>
            <a:endParaRPr lang="en-IN" sz="2400" dirty="0">
              <a:solidFill>
                <a:schemeClr val="accent1"/>
              </a:solidFill>
              <a:latin typeface="Bahnschrift SemiCondensed" panose="020B0502040204020203" pitchFamily="34"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6296987" y="1791501"/>
            <a:ext cx="4027251" cy="646331"/>
          </a:xfrm>
          <a:prstGeom prst="rect">
            <a:avLst/>
          </a:prstGeom>
          <a:noFill/>
        </p:spPr>
        <p:txBody>
          <a:bodyPr wrap="square" rtlCol="0">
            <a:spAutoFit/>
          </a:bodyPr>
          <a:lstStyle/>
          <a:p>
            <a:endParaRPr lang="en-IN" sz="3600" u="sng" dirty="0">
              <a:latin typeface="Arial Black" panose="020B0A040201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34FA8AB-A3B8-BBCE-93F8-9944302F734D}"/>
              </a:ext>
            </a:extLst>
          </p:cNvPr>
          <p:cNvSpPr txBox="1"/>
          <p:nvPr/>
        </p:nvSpPr>
        <p:spPr>
          <a:xfrm>
            <a:off x="1424296" y="1322065"/>
            <a:ext cx="4758389" cy="461665"/>
          </a:xfrm>
          <a:prstGeom prst="rect">
            <a:avLst/>
          </a:prstGeom>
          <a:noFill/>
        </p:spPr>
        <p:txBody>
          <a:bodyPr wrap="square" rtlCol="0">
            <a:spAutoFit/>
          </a:bodyPr>
          <a:lstStyle/>
          <a:p>
            <a:endParaRPr lang="en-IN" sz="2400" b="1" u="sng"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6F1DD9BD-12C7-4BA5-E9E9-23D27F954F6A}"/>
              </a:ext>
            </a:extLst>
          </p:cNvPr>
          <p:cNvSpPr txBox="1"/>
          <p:nvPr/>
        </p:nvSpPr>
        <p:spPr>
          <a:xfrm>
            <a:off x="835606" y="847961"/>
            <a:ext cx="9871518" cy="2215991"/>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Admin Management Module:</a:t>
            </a:r>
          </a:p>
          <a:p>
            <a:pPr algn="just"/>
            <a:r>
              <a:rPr lang="en-US" dirty="0">
                <a:latin typeface="Times New Roman" panose="02020603050405020304" pitchFamily="18" charset="0"/>
                <a:cs typeface="Times New Roman" panose="02020603050405020304" pitchFamily="18" charset="0"/>
              </a:rPr>
              <a:t>It</a:t>
            </a:r>
            <a:r>
              <a:rPr lang="en-US" sz="24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includes functionalities such as adding, viewing, updating user profiles, and accessing detailed user information.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Add User:   </a:t>
            </a:r>
            <a:r>
              <a:rPr lang="en-US" dirty="0">
                <a:latin typeface="Times New Roman" panose="02020603050405020304" pitchFamily="18" charset="0"/>
                <a:cs typeface="Times New Roman" panose="02020603050405020304" pitchFamily="18" charset="0"/>
              </a:rPr>
              <a:t>- Enables the addition of new user profiles to the system i.e. pharmacist and admin.</a:t>
            </a:r>
          </a:p>
          <a:p>
            <a:pPr algn="just"/>
            <a:r>
              <a:rPr lang="en-US" b="1" dirty="0">
                <a:latin typeface="Times New Roman" panose="02020603050405020304" pitchFamily="18" charset="0"/>
                <a:cs typeface="Times New Roman" panose="02020603050405020304" pitchFamily="18" charset="0"/>
              </a:rPr>
              <a:t>View User:   </a:t>
            </a:r>
            <a:r>
              <a:rPr lang="en-US" dirty="0">
                <a:latin typeface="Times New Roman" panose="02020603050405020304" pitchFamily="18" charset="0"/>
                <a:cs typeface="Times New Roman" panose="02020603050405020304" pitchFamily="18" charset="0"/>
              </a:rPr>
              <a:t>- Allows administrators to access and view user information.</a:t>
            </a:r>
          </a:p>
          <a:p>
            <a:pPr algn="just"/>
            <a:r>
              <a:rPr lang="en-US" b="1" dirty="0">
                <a:latin typeface="Times New Roman" panose="02020603050405020304" pitchFamily="18" charset="0"/>
                <a:cs typeface="Times New Roman" panose="02020603050405020304" pitchFamily="18" charset="0"/>
              </a:rPr>
              <a:t>Update User:   </a:t>
            </a:r>
            <a:r>
              <a:rPr lang="en-US" dirty="0">
                <a:latin typeface="Times New Roman" panose="02020603050405020304" pitchFamily="18" charset="0"/>
                <a:cs typeface="Times New Roman" panose="02020603050405020304" pitchFamily="18" charset="0"/>
              </a:rPr>
              <a:t>- Permits the modification of user profiles for necessary updates.</a:t>
            </a:r>
          </a:p>
        </p:txBody>
      </p:sp>
      <p:pic>
        <p:nvPicPr>
          <p:cNvPr id="14" name="Picture 13">
            <a:extLst>
              <a:ext uri="{FF2B5EF4-FFF2-40B4-BE49-F238E27FC236}">
                <a16:creationId xmlns:a16="http://schemas.microsoft.com/office/drawing/2014/main" id="{A9D46127-87A3-3CB5-3361-32560347C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96" y="3482552"/>
            <a:ext cx="3932659" cy="2172103"/>
          </a:xfrm>
          <a:prstGeom prst="rect">
            <a:avLst/>
          </a:prstGeom>
        </p:spPr>
      </p:pic>
      <p:pic>
        <p:nvPicPr>
          <p:cNvPr id="18" name="Picture 17">
            <a:extLst>
              <a:ext uri="{FF2B5EF4-FFF2-40B4-BE49-F238E27FC236}">
                <a16:creationId xmlns:a16="http://schemas.microsoft.com/office/drawing/2014/main" id="{5BE512E5-96BC-BA94-86ED-A453E95EA5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1386" y="3493096"/>
            <a:ext cx="3647009" cy="2136919"/>
          </a:xfrm>
          <a:prstGeom prst="rect">
            <a:avLst/>
          </a:prstGeom>
        </p:spPr>
      </p:pic>
      <p:pic>
        <p:nvPicPr>
          <p:cNvPr id="21" name="Picture 20">
            <a:extLst>
              <a:ext uri="{FF2B5EF4-FFF2-40B4-BE49-F238E27FC236}">
                <a16:creationId xmlns:a16="http://schemas.microsoft.com/office/drawing/2014/main" id="{5F268FFB-9C2F-AA33-4148-8B986B439F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8326" y="3482552"/>
            <a:ext cx="3428156" cy="2172102"/>
          </a:xfrm>
          <a:prstGeom prst="rect">
            <a:avLst/>
          </a:prstGeom>
        </p:spPr>
      </p:pic>
    </p:spTree>
    <p:extLst>
      <p:ext uri="{BB962C8B-B14F-4D97-AF65-F5344CB8AC3E}">
        <p14:creationId xmlns:p14="http://schemas.microsoft.com/office/powerpoint/2010/main" val="182447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p:nvSpPr>
          <p:cNvPr id="2" name="Title"/>
          <p:cNvSpPr>
            <a:spLocks noGrp="1"/>
          </p:cNvSpPr>
          <p:nvPr>
            <p:ph type="ctrTitle"/>
          </p:nvPr>
        </p:nvSpPr>
        <p:spPr>
          <a:xfrm>
            <a:off x="-2381298" y="847961"/>
            <a:ext cx="8649738" cy="2590800"/>
          </a:xfrm>
        </p:spPr>
        <p:txBody>
          <a:bodyPr>
            <a:normAutofit/>
          </a:bodyPr>
          <a:lstStyle/>
          <a:p>
            <a:r>
              <a:rPr lang="en-US" sz="9600" dirty="0"/>
              <a:t>   </a:t>
            </a:r>
          </a:p>
        </p:txBody>
      </p: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76" y="-1073"/>
            <a:ext cx="11822221" cy="6482052"/>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2293620" y="1365856"/>
            <a:ext cx="9296399" cy="923330"/>
          </a:xfrm>
          <a:prstGeom prst="rect">
            <a:avLst/>
          </a:prstGeom>
          <a:noFill/>
        </p:spPr>
        <p:txBody>
          <a:bodyPr wrap="square" rtlCol="0">
            <a:spAutoFit/>
          </a:bodyPr>
          <a:lstStyle/>
          <a:p>
            <a:endParaRPr lang="en-IN" sz="5400" b="1" u="sng" dirty="0">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5374126" y="4070668"/>
            <a:ext cx="7383779" cy="461665"/>
          </a:xfrm>
          <a:prstGeom prst="rect">
            <a:avLst/>
          </a:prstGeom>
          <a:noFill/>
        </p:spPr>
        <p:txBody>
          <a:bodyPr wrap="square" rtlCol="0">
            <a:spAutoFit/>
          </a:bodyPr>
          <a:lstStyle/>
          <a:p>
            <a:endParaRPr lang="en-IN" sz="2400" dirty="0">
              <a:solidFill>
                <a:schemeClr val="accent1"/>
              </a:solidFill>
              <a:latin typeface="Bahnschrift SemiCondensed" panose="020B0502040204020203" pitchFamily="34"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6296987" y="1791501"/>
            <a:ext cx="4027251" cy="646331"/>
          </a:xfrm>
          <a:prstGeom prst="rect">
            <a:avLst/>
          </a:prstGeom>
          <a:noFill/>
        </p:spPr>
        <p:txBody>
          <a:bodyPr wrap="square" rtlCol="0">
            <a:spAutoFit/>
          </a:bodyPr>
          <a:lstStyle/>
          <a:p>
            <a:endParaRPr lang="en-IN" sz="3600" u="sng" dirty="0">
              <a:latin typeface="Arial Black" panose="020B0A040201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34FA8AB-A3B8-BBCE-93F8-9944302F734D}"/>
              </a:ext>
            </a:extLst>
          </p:cNvPr>
          <p:cNvSpPr txBox="1"/>
          <p:nvPr/>
        </p:nvSpPr>
        <p:spPr>
          <a:xfrm>
            <a:off x="1424296" y="1322065"/>
            <a:ext cx="4758389" cy="461665"/>
          </a:xfrm>
          <a:prstGeom prst="rect">
            <a:avLst/>
          </a:prstGeom>
          <a:noFill/>
        </p:spPr>
        <p:txBody>
          <a:bodyPr wrap="square" rtlCol="0">
            <a:spAutoFit/>
          </a:bodyPr>
          <a:lstStyle/>
          <a:p>
            <a:endParaRPr lang="en-IN" sz="2400" b="1" u="sng"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6F1DD9BD-12C7-4BA5-E9E9-23D27F954F6A}"/>
              </a:ext>
            </a:extLst>
          </p:cNvPr>
          <p:cNvSpPr txBox="1"/>
          <p:nvPr/>
        </p:nvSpPr>
        <p:spPr>
          <a:xfrm>
            <a:off x="758062" y="1203801"/>
            <a:ext cx="11033433" cy="166199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Medicine management:</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Add Medicine: </a:t>
            </a:r>
            <a:r>
              <a:rPr lang="en-US" dirty="0">
                <a:latin typeface="Times New Roman" panose="02020603050405020304" pitchFamily="18" charset="0"/>
                <a:cs typeface="Times New Roman" panose="02020603050405020304" pitchFamily="18" charset="0"/>
              </a:rPr>
              <a:t>Facilitates the inclusion of new medicines into the system.</a:t>
            </a:r>
          </a:p>
          <a:p>
            <a:pPr algn="just"/>
            <a:r>
              <a:rPr lang="en-US" b="1" dirty="0">
                <a:latin typeface="Times New Roman" panose="02020603050405020304" pitchFamily="18" charset="0"/>
                <a:cs typeface="Times New Roman" panose="02020603050405020304" pitchFamily="18" charset="0"/>
              </a:rPr>
              <a:t>View Medicine: </a:t>
            </a:r>
            <a:r>
              <a:rPr lang="en-US" dirty="0">
                <a:latin typeface="Times New Roman" panose="02020603050405020304" pitchFamily="18" charset="0"/>
                <a:cs typeface="Times New Roman" panose="02020603050405020304" pitchFamily="18" charset="0"/>
              </a:rPr>
              <a:t>Provides a user-friendly interface to access and display medicine information.</a:t>
            </a:r>
          </a:p>
          <a:p>
            <a:pPr algn="just"/>
            <a:r>
              <a:rPr lang="en-US" b="1" dirty="0">
                <a:latin typeface="Times New Roman" panose="02020603050405020304" pitchFamily="18" charset="0"/>
                <a:cs typeface="Times New Roman" panose="02020603050405020304" pitchFamily="18" charset="0"/>
              </a:rPr>
              <a:t>Update Medicine: </a:t>
            </a:r>
            <a:r>
              <a:rPr lang="en-US" dirty="0">
                <a:latin typeface="Times New Roman" panose="02020603050405020304" pitchFamily="18" charset="0"/>
                <a:cs typeface="Times New Roman" panose="02020603050405020304" pitchFamily="18" charset="0"/>
              </a:rPr>
              <a:t>Allows for the modification of medicine details for necessary updates.</a:t>
            </a:r>
          </a:p>
        </p:txBody>
      </p:sp>
      <p:pic>
        <p:nvPicPr>
          <p:cNvPr id="14" name="Picture 13">
            <a:extLst>
              <a:ext uri="{FF2B5EF4-FFF2-40B4-BE49-F238E27FC236}">
                <a16:creationId xmlns:a16="http://schemas.microsoft.com/office/drawing/2014/main" id="{3BA8336D-6E89-5E9A-B38F-767788558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072" y="3212077"/>
            <a:ext cx="3549945" cy="2471363"/>
          </a:xfrm>
          <a:prstGeom prst="rect">
            <a:avLst/>
          </a:prstGeom>
        </p:spPr>
      </p:pic>
      <p:pic>
        <p:nvPicPr>
          <p:cNvPr id="18" name="Picture 17">
            <a:extLst>
              <a:ext uri="{FF2B5EF4-FFF2-40B4-BE49-F238E27FC236}">
                <a16:creationId xmlns:a16="http://schemas.microsoft.com/office/drawing/2014/main" id="{202B5552-40A8-5449-740E-4D8500B611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516" y="3213848"/>
            <a:ext cx="3849847" cy="2483356"/>
          </a:xfrm>
          <a:prstGeom prst="rect">
            <a:avLst/>
          </a:prstGeom>
        </p:spPr>
      </p:pic>
      <p:pic>
        <p:nvPicPr>
          <p:cNvPr id="21" name="Picture 20">
            <a:extLst>
              <a:ext uri="{FF2B5EF4-FFF2-40B4-BE49-F238E27FC236}">
                <a16:creationId xmlns:a16="http://schemas.microsoft.com/office/drawing/2014/main" id="{C3EA04F5-0DF5-1F0D-9936-E243B2B3C8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0612" y="3188128"/>
            <a:ext cx="3555419" cy="2495312"/>
          </a:xfrm>
          <a:prstGeom prst="rect">
            <a:avLst/>
          </a:prstGeom>
        </p:spPr>
      </p:pic>
    </p:spTree>
    <p:extLst>
      <p:ext uri="{BB962C8B-B14F-4D97-AF65-F5344CB8AC3E}">
        <p14:creationId xmlns:p14="http://schemas.microsoft.com/office/powerpoint/2010/main" val="349830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p:nvSpPr>
          <p:cNvPr id="2" name="Title"/>
          <p:cNvSpPr>
            <a:spLocks noGrp="1"/>
          </p:cNvSpPr>
          <p:nvPr>
            <p:ph type="ctrTitle"/>
          </p:nvPr>
        </p:nvSpPr>
        <p:spPr>
          <a:xfrm>
            <a:off x="-2381298" y="792543"/>
            <a:ext cx="8649738" cy="2590800"/>
          </a:xfrm>
        </p:spPr>
        <p:txBody>
          <a:bodyPr>
            <a:normAutofit/>
          </a:bodyPr>
          <a:lstStyle/>
          <a:p>
            <a:r>
              <a:rPr lang="en-US" sz="9600" dirty="0"/>
              <a:t>   </a:t>
            </a:r>
          </a:p>
        </p:txBody>
      </p: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30" y="88563"/>
            <a:ext cx="11948540" cy="6317936"/>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2293620" y="1365856"/>
            <a:ext cx="9296399" cy="923330"/>
          </a:xfrm>
          <a:prstGeom prst="rect">
            <a:avLst/>
          </a:prstGeom>
          <a:noFill/>
        </p:spPr>
        <p:txBody>
          <a:bodyPr wrap="square" rtlCol="0">
            <a:spAutoFit/>
          </a:bodyPr>
          <a:lstStyle/>
          <a:p>
            <a:endParaRPr lang="en-IN" sz="5400" b="1" u="sng"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6296987" y="1791501"/>
            <a:ext cx="4027251" cy="646331"/>
          </a:xfrm>
          <a:prstGeom prst="rect">
            <a:avLst/>
          </a:prstGeom>
          <a:noFill/>
        </p:spPr>
        <p:txBody>
          <a:bodyPr wrap="square" rtlCol="0">
            <a:spAutoFit/>
          </a:bodyPr>
          <a:lstStyle/>
          <a:p>
            <a:endParaRPr lang="en-IN" sz="3600" u="sng" dirty="0">
              <a:latin typeface="Arial Black" panose="020B0A040201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34FA8AB-A3B8-BBCE-93F8-9944302F734D}"/>
              </a:ext>
            </a:extLst>
          </p:cNvPr>
          <p:cNvSpPr txBox="1"/>
          <p:nvPr/>
        </p:nvSpPr>
        <p:spPr>
          <a:xfrm>
            <a:off x="1424296" y="1322065"/>
            <a:ext cx="4758389" cy="461665"/>
          </a:xfrm>
          <a:prstGeom prst="rect">
            <a:avLst/>
          </a:prstGeom>
          <a:noFill/>
        </p:spPr>
        <p:txBody>
          <a:bodyPr wrap="square" rtlCol="0">
            <a:spAutoFit/>
          </a:bodyPr>
          <a:lstStyle/>
          <a:p>
            <a:endParaRPr lang="en-IN" sz="2400" b="1" u="sng" dirty="0">
              <a:latin typeface="Cambria Math" panose="02040503050406030204" pitchFamily="18" charset="0"/>
              <a:ea typeface="Cambria Math" panose="02040503050406030204" pitchFamily="18" charset="0"/>
            </a:endParaRPr>
          </a:p>
        </p:txBody>
      </p:sp>
      <p:sp>
        <p:nvSpPr>
          <p:cNvPr id="12" name="TextBox 11">
            <a:extLst>
              <a:ext uri="{FF2B5EF4-FFF2-40B4-BE49-F238E27FC236}">
                <a16:creationId xmlns:a16="http://schemas.microsoft.com/office/drawing/2014/main" id="{CED28B24-06BC-4B4E-5D56-DF6EA7743829}"/>
              </a:ext>
            </a:extLst>
          </p:cNvPr>
          <p:cNvSpPr txBox="1"/>
          <p:nvPr/>
        </p:nvSpPr>
        <p:spPr>
          <a:xfrm>
            <a:off x="359923" y="1079300"/>
            <a:ext cx="11488366" cy="221599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Billing Module:</a:t>
            </a:r>
          </a:p>
          <a:p>
            <a:endParaRPr lang="en-IN" sz="24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Sell Medicine : </a:t>
            </a:r>
            <a:r>
              <a:rPr lang="en-US" dirty="0">
                <a:latin typeface="Times New Roman" panose="02020603050405020304" pitchFamily="18" charset="0"/>
                <a:cs typeface="Times New Roman" panose="02020603050405020304" pitchFamily="18" charset="0"/>
              </a:rPr>
              <a:t>Sell medicine  facilitates the smooth transaction of medicines. It incorporates checks to ensure that only non-expired medicines are sold, promoting customer safety. Real-time stock verification prevents the sale of items not currently in stock, maintaining accurate inventory levels and a bill is generated after the purchase.</a:t>
            </a:r>
          </a:p>
          <a:p>
            <a:r>
              <a:rPr lang="en-US" b="1" dirty="0">
                <a:latin typeface="Times New Roman" panose="02020603050405020304" pitchFamily="18" charset="0"/>
                <a:cs typeface="Times New Roman" panose="02020603050405020304" pitchFamily="18" charset="0"/>
              </a:rPr>
              <a:t>View Bill : </a:t>
            </a:r>
            <a:r>
              <a:rPr lang="en-US" dirty="0">
                <a:latin typeface="Times New Roman" panose="02020603050405020304" pitchFamily="18" charset="0"/>
                <a:cs typeface="Times New Roman" panose="02020603050405020304" pitchFamily="18" charset="0"/>
              </a:rPr>
              <a:t>View Bills module allows users to access and review a comprehensive list of generated bills, providing insights into past transactions and facilitating easy tracking of purchase history.</a:t>
            </a:r>
            <a:endParaRPr lang="en-IN"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8CAC9F56-D876-2869-0668-879325661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3" y="3289410"/>
            <a:ext cx="4759401" cy="2784993"/>
          </a:xfrm>
          <a:prstGeom prst="rect">
            <a:avLst/>
          </a:prstGeom>
        </p:spPr>
      </p:pic>
      <p:pic>
        <p:nvPicPr>
          <p:cNvPr id="20" name="Picture 19">
            <a:extLst>
              <a:ext uri="{FF2B5EF4-FFF2-40B4-BE49-F238E27FC236}">
                <a16:creationId xmlns:a16="http://schemas.microsoft.com/office/drawing/2014/main" id="{679D5709-760B-949D-57C1-23E2A63DE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2685" y="3339375"/>
            <a:ext cx="5201107" cy="2726082"/>
          </a:xfrm>
          <a:prstGeom prst="rect">
            <a:avLst/>
          </a:prstGeom>
        </p:spPr>
      </p:pic>
    </p:spTree>
    <p:extLst>
      <p:ext uri="{BB962C8B-B14F-4D97-AF65-F5344CB8AC3E}">
        <p14:creationId xmlns:p14="http://schemas.microsoft.com/office/powerpoint/2010/main" val="114960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2381298" y="792543"/>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19" y="127253"/>
            <a:ext cx="11645332" cy="6157611"/>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2293620" y="1365856"/>
            <a:ext cx="9296399" cy="923330"/>
          </a:xfrm>
          <a:prstGeom prst="rect">
            <a:avLst/>
          </a:prstGeom>
          <a:noFill/>
        </p:spPr>
        <p:txBody>
          <a:bodyPr wrap="square" rtlCol="0">
            <a:spAutoFit/>
          </a:bodyPr>
          <a:lstStyle/>
          <a:p>
            <a:endParaRPr lang="en-IN" sz="5400" b="1" u="sng" dirty="0">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4448202" y="2946831"/>
            <a:ext cx="7383779"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6296987" y="1791501"/>
            <a:ext cx="4027251" cy="646331"/>
          </a:xfrm>
          <a:prstGeom prst="rect">
            <a:avLst/>
          </a:prstGeom>
          <a:noFill/>
        </p:spPr>
        <p:txBody>
          <a:bodyPr wrap="square" rtlCol="0">
            <a:spAutoFit/>
          </a:bodyPr>
          <a:lstStyle/>
          <a:p>
            <a:endParaRPr lang="en-IN" sz="3600" u="sng" dirty="0">
              <a:latin typeface="Arial Black" panose="020B0A040201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34FA8AB-A3B8-BBCE-93F8-9944302F734D}"/>
              </a:ext>
            </a:extLst>
          </p:cNvPr>
          <p:cNvSpPr txBox="1"/>
          <p:nvPr/>
        </p:nvSpPr>
        <p:spPr>
          <a:xfrm>
            <a:off x="1424296" y="1322065"/>
            <a:ext cx="4758389" cy="461665"/>
          </a:xfrm>
          <a:prstGeom prst="rect">
            <a:avLst/>
          </a:prstGeom>
          <a:noFill/>
        </p:spPr>
        <p:txBody>
          <a:bodyPr wrap="square" rtlCol="0">
            <a:spAutoFit/>
          </a:bodyPr>
          <a:lstStyle/>
          <a:p>
            <a:endParaRPr lang="en-IN" sz="2400" b="1" u="sng"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572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2361843" y="792543"/>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139" y="502210"/>
            <a:ext cx="11645332" cy="6157611"/>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1138622" y="1957671"/>
            <a:ext cx="10298545"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PHARMACY MANAGEMENT SYSTEM</a:t>
            </a:r>
            <a:endParaRPr lang="en-IN" sz="4000" dirty="0">
              <a:latin typeface="Bahnschrift SemiBold SemiConden" panose="020B0502040204020203" pitchFamily="34" charset="0"/>
            </a:endParaRPr>
          </a:p>
        </p:txBody>
      </p:sp>
      <p:sp>
        <p:nvSpPr>
          <p:cNvPr id="7" name="TextBox 6">
            <a:extLst>
              <a:ext uri="{FF2B5EF4-FFF2-40B4-BE49-F238E27FC236}">
                <a16:creationId xmlns:a16="http://schemas.microsoft.com/office/drawing/2014/main" id="{E51C4F4E-8976-E545-5211-753BC83E004D}"/>
              </a:ext>
            </a:extLst>
          </p:cNvPr>
          <p:cNvSpPr txBox="1"/>
          <p:nvPr/>
        </p:nvSpPr>
        <p:spPr>
          <a:xfrm rot="10800000" flipH="1" flipV="1">
            <a:off x="6359873" y="3168441"/>
            <a:ext cx="592939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TEAM MEMBERS</a:t>
            </a:r>
            <a:endParaRPr lang="en-IN"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5486399" y="4469154"/>
            <a:ext cx="7383779"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 . Tarun Pavan Kumar          21MH1A05D0</a:t>
            </a:r>
          </a:p>
          <a:p>
            <a:pPr algn="just"/>
            <a:r>
              <a:rPr lang="en-IN" dirty="0">
                <a:latin typeface="Times New Roman" panose="02020603050405020304" pitchFamily="18" charset="0"/>
                <a:cs typeface="Times New Roman" panose="02020603050405020304" pitchFamily="18" charset="0"/>
              </a:rPr>
              <a:t>P . Kalyani Reddy  	                21MH1A05B8</a:t>
            </a:r>
          </a:p>
          <a:p>
            <a:pPr algn="just"/>
            <a:r>
              <a:rPr lang="en-IN" dirty="0">
                <a:latin typeface="Times New Roman" panose="02020603050405020304" pitchFamily="18" charset="0"/>
                <a:cs typeface="Times New Roman" panose="02020603050405020304" pitchFamily="18" charset="0"/>
              </a:rPr>
              <a:t>G . Harshitha  		21MH1A0593</a:t>
            </a:r>
          </a:p>
          <a:p>
            <a:pPr algn="just"/>
            <a:r>
              <a:rPr lang="en-IN" dirty="0">
                <a:latin typeface="Times New Roman" panose="02020603050405020304" pitchFamily="18" charset="0"/>
                <a:cs typeface="Times New Roman" panose="02020603050405020304" pitchFamily="18" charset="0"/>
              </a:rPr>
              <a:t>M . Sanjana                             21MH1A05B2 </a:t>
            </a:r>
          </a:p>
        </p:txBody>
      </p:sp>
      <p:sp>
        <p:nvSpPr>
          <p:cNvPr id="4" name="TextBox 3">
            <a:extLst>
              <a:ext uri="{FF2B5EF4-FFF2-40B4-BE49-F238E27FC236}">
                <a16:creationId xmlns:a16="http://schemas.microsoft.com/office/drawing/2014/main" id="{9957A233-9DAF-F60C-CA4D-914949CC031F}"/>
              </a:ext>
            </a:extLst>
          </p:cNvPr>
          <p:cNvSpPr txBox="1"/>
          <p:nvPr/>
        </p:nvSpPr>
        <p:spPr>
          <a:xfrm>
            <a:off x="5486399" y="3855085"/>
            <a:ext cx="642998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Name                          </a:t>
            </a:r>
            <a:r>
              <a:rPr lang="en-US" sz="2400" b="1" dirty="0" err="1">
                <a:latin typeface="Times New Roman" panose="02020603050405020304" pitchFamily="18" charset="0"/>
                <a:cs typeface="Times New Roman" panose="02020603050405020304" pitchFamily="18" charset="0"/>
              </a:rPr>
              <a:t>Rollno</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5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2361843" y="792543"/>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39" y="496904"/>
            <a:ext cx="11645332" cy="6157611"/>
          </a:xfrm>
          <a:prstGeom prst="rect">
            <a:avLst/>
          </a:prstGeom>
        </p:spPr>
      </p:pic>
      <p:sp>
        <p:nvSpPr>
          <p:cNvPr id="4" name="TextBox 3">
            <a:extLst>
              <a:ext uri="{FF2B5EF4-FFF2-40B4-BE49-F238E27FC236}">
                <a16:creationId xmlns:a16="http://schemas.microsoft.com/office/drawing/2014/main" id="{C1212DE8-D2F1-EC59-29A7-4D28C5360C69}"/>
              </a:ext>
            </a:extLst>
          </p:cNvPr>
          <p:cNvSpPr txBox="1"/>
          <p:nvPr/>
        </p:nvSpPr>
        <p:spPr>
          <a:xfrm>
            <a:off x="1350128" y="2842867"/>
            <a:ext cx="9914323"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Pharmacy Management System is a comprehensive Java Swing-based project designed to enhance the efficiency of pharmacy operations. This system features a user-friendly interface, providing tools for user management, precise control over medicine inventory, and streamlined billing processes. Leveraging Java Swing for an intuitive graphical interface and MySQL for robust data management, PMS enables pharmacists to easily add, update, or remove medicines. The system generates detailed bills in PDF format, contributing to improved record-keeping and accessibility. The primary objective is to minimize manual efforts, reduce errors, and elevate the accuracy of pharmacy operations.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D5489BA-7EF4-930E-F9A2-2C98F71129D7}"/>
              </a:ext>
            </a:extLst>
          </p:cNvPr>
          <p:cNvSpPr txBox="1"/>
          <p:nvPr/>
        </p:nvSpPr>
        <p:spPr>
          <a:xfrm>
            <a:off x="5021838" y="1870350"/>
            <a:ext cx="438717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28723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2381298" y="792543"/>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11" y="127252"/>
            <a:ext cx="11645332" cy="6157611"/>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1990831" y="1495005"/>
            <a:ext cx="9296399" cy="923330"/>
          </a:xfrm>
          <a:prstGeom prst="rect">
            <a:avLst/>
          </a:prstGeom>
          <a:noFill/>
        </p:spPr>
        <p:txBody>
          <a:bodyPr wrap="square" rtlCol="0">
            <a:spAutoFit/>
          </a:bodyPr>
          <a:lstStyle/>
          <a:p>
            <a:endParaRPr lang="en-IN" sz="5400" b="1" u="sng" dirty="0">
              <a:latin typeface="Bahnschrift SemiBold SemiConden" panose="020B0502040204020203" pitchFamily="34" charset="0"/>
            </a:endParaRPr>
          </a:p>
        </p:txBody>
      </p:sp>
      <p:sp>
        <p:nvSpPr>
          <p:cNvPr id="7" name="TextBox 6">
            <a:extLst>
              <a:ext uri="{FF2B5EF4-FFF2-40B4-BE49-F238E27FC236}">
                <a16:creationId xmlns:a16="http://schemas.microsoft.com/office/drawing/2014/main" id="{E51C4F4E-8976-E545-5211-753BC83E004D}"/>
              </a:ext>
            </a:extLst>
          </p:cNvPr>
          <p:cNvSpPr txBox="1"/>
          <p:nvPr/>
        </p:nvSpPr>
        <p:spPr>
          <a:xfrm rot="10800000" flipH="1" flipV="1">
            <a:off x="1447799" y="2359375"/>
            <a:ext cx="9839431" cy="2862322"/>
          </a:xfrm>
          <a:prstGeom prst="rect">
            <a:avLst/>
          </a:prstGeom>
          <a:noFill/>
        </p:spPr>
        <p:txBody>
          <a:bodyPr wrap="square" rtlCol="0">
            <a:spAutoFit/>
          </a:bodyPr>
          <a:lstStyle/>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Pharmacy Management is a Java-based project integrated system designed for efficient management within a pharmacy environment. It introduces two distinct user roles, administrators and pharmacists, each with specialized responsibilities. Administrators have the privilege to create, view, and modify user profiles, including role assignments. Pharmacists, on the other hand, can seamlessly handle pharmaceutical inventory operations, encompassing tasks like adding, viewing, and selling medicines, alongside automated bill generation. This project leverages the power of Java to provide a cohesive and user-friendly platform for enhanced administration and operation control within a pharmacy setting."</a:t>
            </a:r>
          </a:p>
          <a:p>
            <a:pPr algn="just"/>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5374126" y="4070668"/>
            <a:ext cx="7383779" cy="461665"/>
          </a:xfrm>
          <a:prstGeom prst="rect">
            <a:avLst/>
          </a:prstGeom>
          <a:noFill/>
        </p:spPr>
        <p:txBody>
          <a:bodyPr wrap="square" rtlCol="0">
            <a:spAutoFit/>
          </a:bodyPr>
          <a:lstStyle/>
          <a:p>
            <a:endParaRPr lang="en-IN" sz="2400" dirty="0">
              <a:solidFill>
                <a:schemeClr val="accent1"/>
              </a:solidFill>
              <a:latin typeface="Bahnschrift SemiCondensed" panose="020B0502040204020203" pitchFamily="34"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4843596" y="1537585"/>
            <a:ext cx="402725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12561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1997828" y="650003"/>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74" y="165992"/>
            <a:ext cx="11645332" cy="6401063"/>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4893449" y="1402657"/>
            <a:ext cx="929639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Technologies</a:t>
            </a:r>
          </a:p>
        </p:txBody>
      </p:sp>
      <p:sp>
        <p:nvSpPr>
          <p:cNvPr id="8" name="TextBox 7">
            <a:extLst>
              <a:ext uri="{FF2B5EF4-FFF2-40B4-BE49-F238E27FC236}">
                <a16:creationId xmlns:a16="http://schemas.microsoft.com/office/drawing/2014/main" id="{89B2C996-4738-75A4-C57A-E8D70F3F22C6}"/>
              </a:ext>
            </a:extLst>
          </p:cNvPr>
          <p:cNvSpPr txBox="1"/>
          <p:nvPr/>
        </p:nvSpPr>
        <p:spPr>
          <a:xfrm>
            <a:off x="5374126" y="4070668"/>
            <a:ext cx="7383779" cy="461665"/>
          </a:xfrm>
          <a:prstGeom prst="rect">
            <a:avLst/>
          </a:prstGeom>
          <a:noFill/>
        </p:spPr>
        <p:txBody>
          <a:bodyPr wrap="square" rtlCol="0">
            <a:spAutoFit/>
          </a:bodyPr>
          <a:lstStyle/>
          <a:p>
            <a:endParaRPr lang="en-IN" sz="2400" dirty="0">
              <a:solidFill>
                <a:schemeClr val="accent1"/>
              </a:solidFill>
              <a:latin typeface="Bahnschrift SemiCondensed" panose="020B0502040204020203" pitchFamily="34"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5442422" y="1764607"/>
            <a:ext cx="4027251" cy="646331"/>
          </a:xfrm>
          <a:prstGeom prst="rect">
            <a:avLst/>
          </a:prstGeom>
          <a:noFill/>
        </p:spPr>
        <p:txBody>
          <a:bodyPr wrap="square" rtlCol="0">
            <a:spAutoFit/>
          </a:bodyPr>
          <a:lstStyle/>
          <a:p>
            <a:endParaRPr lang="en-IN" sz="3600" u="sng" dirty="0">
              <a:latin typeface="Arial Black" panose="020B0A040201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620DD81-D216-01AD-5855-C3E7002BA565}"/>
              </a:ext>
            </a:extLst>
          </p:cNvPr>
          <p:cNvSpPr txBox="1"/>
          <p:nvPr/>
        </p:nvSpPr>
        <p:spPr>
          <a:xfrm>
            <a:off x="1557867" y="2194515"/>
            <a:ext cx="9687619" cy="369331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Java Programming</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The core logic and functionality of the project are implemented using the Java programming language, ensuring cross-platform compatibility and robust performance.</a:t>
            </a:r>
          </a:p>
          <a:p>
            <a:pPr algn="just"/>
            <a:endParaRPr lang="en-US" dirty="0">
              <a:latin typeface="Times New Roman" panose="02020603050405020304" pitchFamily="18" charset="0"/>
              <a:cs typeface="Times New Roman" panose="02020603050405020304" pitchFamily="18" charset="0"/>
            </a:endParaRPr>
          </a:p>
          <a:p>
            <a:pPr algn="just"/>
            <a:r>
              <a:rPr lang="en-US" sz="1800" b="1" cap="none" dirty="0">
                <a:latin typeface="Times New Roman" panose="02020603050405020304" pitchFamily="18" charset="0"/>
                <a:cs typeface="Times New Roman" panose="02020603050405020304" pitchFamily="18" charset="0"/>
              </a:rPr>
              <a:t>Java swing:</a:t>
            </a:r>
          </a:p>
          <a:p>
            <a:pPr marL="0" indent="0" algn="just">
              <a:buNone/>
            </a:pPr>
            <a:r>
              <a:rPr lang="en-US" sz="1800" cap="none" dirty="0">
                <a:latin typeface="Times New Roman" panose="02020603050405020304" pitchFamily="18" charset="0"/>
                <a:cs typeface="Times New Roman" panose="02020603050405020304" pitchFamily="18" charset="0"/>
              </a:rPr>
              <a:t>    Java Swing is a part of the Java Foundation Classes (JFC) and provides a comprehensive set of GUI components, such as buttons, text fields, and windows, for building interactive and visually appealing desktop applications.</a:t>
            </a:r>
          </a:p>
          <a:p>
            <a:pPr marL="0" indent="0" algn="just">
              <a:buNone/>
            </a:pPr>
            <a:endParaRPr lang="en-US" sz="1800" cap="none"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Java Database Connectivity (JDBC)</a:t>
            </a:r>
          </a:p>
          <a:p>
            <a:pPr algn="just"/>
            <a:r>
              <a:rPr lang="en-IN" dirty="0">
                <a:latin typeface="Times New Roman" panose="02020603050405020304" pitchFamily="18" charset="0"/>
                <a:cs typeface="Times New Roman" panose="02020603050405020304" pitchFamily="18" charset="0"/>
              </a:rPr>
              <a:t>   JDBC is a Java-based technology for connecting to and managing relational databases. You've used JDBC to interact with a MySQL database, enabling data storage, retrieval, and management.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2381298" y="792543"/>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8" y="191523"/>
            <a:ext cx="11645332" cy="6474954"/>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2293620" y="1492746"/>
            <a:ext cx="9296399" cy="923330"/>
          </a:xfrm>
          <a:prstGeom prst="rect">
            <a:avLst/>
          </a:prstGeom>
          <a:noFill/>
        </p:spPr>
        <p:txBody>
          <a:bodyPr wrap="square" rtlCol="0">
            <a:spAutoFit/>
          </a:bodyPr>
          <a:lstStyle/>
          <a:p>
            <a:endParaRPr lang="en-IN" sz="5400" b="1" u="sng" dirty="0">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5374126" y="4070668"/>
            <a:ext cx="7383779" cy="461665"/>
          </a:xfrm>
          <a:prstGeom prst="rect">
            <a:avLst/>
          </a:prstGeom>
          <a:noFill/>
        </p:spPr>
        <p:txBody>
          <a:bodyPr wrap="square" rtlCol="0">
            <a:spAutoFit/>
          </a:bodyPr>
          <a:lstStyle/>
          <a:p>
            <a:endParaRPr lang="en-IN" sz="2400" dirty="0">
              <a:solidFill>
                <a:schemeClr val="accent1"/>
              </a:solidFill>
              <a:latin typeface="Bahnschrift SemiCondensed" panose="020B0502040204020203" pitchFamily="34"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4709567" y="1646460"/>
            <a:ext cx="72407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Hardware Requirements</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CE88AD-0CB4-4599-EE7D-4E60324BC964}"/>
              </a:ext>
            </a:extLst>
          </p:cNvPr>
          <p:cNvSpPr txBox="1"/>
          <p:nvPr/>
        </p:nvSpPr>
        <p:spPr>
          <a:xfrm>
            <a:off x="1597350" y="2716586"/>
            <a:ext cx="10184860"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A modern multi-core processor (e.g., Intel Core i3 or AMD Ryzen 3) is recommended.</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RAM (Random Access Memory): </a:t>
            </a:r>
            <a:r>
              <a:rPr lang="en-US" dirty="0">
                <a:latin typeface="Times New Roman" panose="02020603050405020304" pitchFamily="18" charset="0"/>
                <a:cs typeface="Times New Roman" panose="02020603050405020304" pitchFamily="18" charset="0"/>
              </a:rPr>
              <a:t>Minimum 4GB recommended, 8GB or more for improved performance.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Adequate disk space for development tools and JDK; 256GB or more recommended.</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Operating System:  </a:t>
            </a:r>
            <a:r>
              <a:rPr lang="en-US" dirty="0">
                <a:latin typeface="Times New Roman" panose="02020603050405020304" pitchFamily="18" charset="0"/>
                <a:cs typeface="Times New Roman" panose="02020603050405020304" pitchFamily="18" charset="0"/>
              </a:rPr>
              <a:t>Compatible with Windows, macOS, or Linux.</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17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2381298" y="792543"/>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4" y="267067"/>
            <a:ext cx="11645332" cy="6157611"/>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4858239" y="1431488"/>
            <a:ext cx="9296399" cy="461665"/>
          </a:xfrm>
          <a:prstGeom prst="rect">
            <a:avLst/>
          </a:prstGeom>
          <a:noFill/>
        </p:spPr>
        <p:txBody>
          <a:bodyPr wrap="square" rtlCol="0">
            <a:spAutoFit/>
          </a:bodyPr>
          <a:lstStyle/>
          <a:p>
            <a:r>
              <a:rPr lang="en-US" sz="2400" b="1" dirty="0">
                <a:latin typeface="Times New Roman" panose="02020603050405020304" pitchFamily="18" charset="0"/>
                <a:ea typeface="Cambria" panose="02040503050406030204" pitchFamily="18" charset="0"/>
                <a:cs typeface="Times New Roman" panose="02020603050405020304" pitchFamily="18" charset="0"/>
              </a:rPr>
              <a:t>Software </a:t>
            </a:r>
            <a:r>
              <a:rPr lang="en-US" sz="2400" b="1" dirty="0">
                <a:latin typeface="Times New Roman" panose="02020603050405020304" pitchFamily="18" charset="0"/>
                <a:cs typeface="Times New Roman" panose="02020603050405020304" pitchFamily="18" charset="0"/>
              </a:rPr>
              <a:t>Requirements</a:t>
            </a:r>
            <a:endParaRPr lang="en-IN" sz="2400"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5374126" y="4070668"/>
            <a:ext cx="7383779" cy="461665"/>
          </a:xfrm>
          <a:prstGeom prst="rect">
            <a:avLst/>
          </a:prstGeom>
          <a:noFill/>
        </p:spPr>
        <p:txBody>
          <a:bodyPr wrap="square" rtlCol="0">
            <a:spAutoFit/>
          </a:bodyPr>
          <a:lstStyle/>
          <a:p>
            <a:endParaRPr lang="en-IN" sz="2400" dirty="0">
              <a:solidFill>
                <a:schemeClr val="accent1"/>
              </a:solidFill>
              <a:latin typeface="Bahnschrift SemiCondensed" panose="020B0502040204020203" pitchFamily="34" charset="0"/>
            </a:endParaRPr>
          </a:p>
        </p:txBody>
      </p:sp>
      <p:sp>
        <p:nvSpPr>
          <p:cNvPr id="7" name="TextBox 6">
            <a:extLst>
              <a:ext uri="{FF2B5EF4-FFF2-40B4-BE49-F238E27FC236}">
                <a16:creationId xmlns:a16="http://schemas.microsoft.com/office/drawing/2014/main" id="{E3A652CB-193D-A666-FEF1-FA4390E98821}"/>
              </a:ext>
            </a:extLst>
          </p:cNvPr>
          <p:cNvSpPr txBox="1"/>
          <p:nvPr/>
        </p:nvSpPr>
        <p:spPr>
          <a:xfrm>
            <a:off x="1255821" y="2007692"/>
            <a:ext cx="10126133"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IDE (Integrated Development Environment): </a:t>
            </a: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Use Eclipse or NetBeans for Java application development, and consider a code editor like Visual Studio Code (VS Code).</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algn="just"/>
            <a:r>
              <a:rPr lang="en-US" sz="1800" b="1" cap="none" dirty="0">
                <a:latin typeface="Times New Roman" panose="02020603050405020304" pitchFamily="18" charset="0"/>
                <a:cs typeface="Times New Roman" panose="02020603050405020304" pitchFamily="18" charset="0"/>
              </a:rPr>
              <a:t>Java development kit (JDK): </a:t>
            </a:r>
          </a:p>
          <a:p>
            <a:pPr algn="just"/>
            <a:r>
              <a:rPr lang="en-US" b="1"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you need the java development kit to compile and run java programs.</a:t>
            </a:r>
          </a:p>
          <a:p>
            <a:pPr algn="just"/>
            <a:endParaRPr lang="en-US" dirty="0"/>
          </a:p>
          <a:p>
            <a:pPr algn="just"/>
            <a:r>
              <a:rPr lang="en-US" dirty="0"/>
              <a:t> </a:t>
            </a:r>
            <a:r>
              <a:rPr lang="en-US" b="1" dirty="0">
                <a:latin typeface="Times New Roman" panose="02020603050405020304" pitchFamily="18" charset="0"/>
                <a:cs typeface="Times New Roman" panose="02020603050405020304" pitchFamily="18" charset="0"/>
              </a:rPr>
              <a:t>Swing Library:</a:t>
            </a: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Include Swing components and classes for building the graphical user interface (GUI) of your application.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JDBC (Java Database Connectivity):</a:t>
            </a: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Utilize JDBC for connecting your Java application to a MySQL database, ensuring the availability of necessary drivers and libraries.</a:t>
            </a:r>
          </a:p>
          <a:p>
            <a:pPr algn="just"/>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52761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2381298" y="792543"/>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11" y="121946"/>
            <a:ext cx="11645332" cy="6157611"/>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2293620" y="1365856"/>
            <a:ext cx="9296399" cy="923330"/>
          </a:xfrm>
          <a:prstGeom prst="rect">
            <a:avLst/>
          </a:prstGeom>
          <a:noFill/>
        </p:spPr>
        <p:txBody>
          <a:bodyPr wrap="square" rtlCol="0">
            <a:spAutoFit/>
          </a:bodyPr>
          <a:lstStyle/>
          <a:p>
            <a:endParaRPr lang="en-IN" sz="5400" b="1" u="sng" dirty="0">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5374126" y="4070668"/>
            <a:ext cx="7383779" cy="461665"/>
          </a:xfrm>
          <a:prstGeom prst="rect">
            <a:avLst/>
          </a:prstGeom>
          <a:noFill/>
        </p:spPr>
        <p:txBody>
          <a:bodyPr wrap="square" rtlCol="0">
            <a:spAutoFit/>
          </a:bodyPr>
          <a:lstStyle/>
          <a:p>
            <a:endParaRPr lang="en-IN" sz="2400" dirty="0">
              <a:solidFill>
                <a:schemeClr val="accent1"/>
              </a:solidFill>
              <a:latin typeface="Bahnschrift SemiCondensed" panose="020B0502040204020203" pitchFamily="34"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6296987" y="1791501"/>
            <a:ext cx="4027251" cy="646331"/>
          </a:xfrm>
          <a:prstGeom prst="rect">
            <a:avLst/>
          </a:prstGeom>
          <a:noFill/>
        </p:spPr>
        <p:txBody>
          <a:bodyPr wrap="square" rtlCol="0">
            <a:spAutoFit/>
          </a:bodyPr>
          <a:lstStyle/>
          <a:p>
            <a:endParaRPr lang="en-IN" sz="3600" u="sng" dirty="0">
              <a:latin typeface="Arial Black" panose="020B0A040201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34FA8AB-A3B8-BBCE-93F8-9944302F734D}"/>
              </a:ext>
            </a:extLst>
          </p:cNvPr>
          <p:cNvSpPr txBox="1"/>
          <p:nvPr/>
        </p:nvSpPr>
        <p:spPr>
          <a:xfrm>
            <a:off x="1424296" y="1322065"/>
            <a:ext cx="4758389" cy="461665"/>
          </a:xfrm>
          <a:prstGeom prst="rect">
            <a:avLst/>
          </a:prstGeom>
          <a:noFill/>
        </p:spPr>
        <p:txBody>
          <a:bodyPr wrap="square" rtlCol="0">
            <a:spAutoFit/>
          </a:bodyPr>
          <a:lstStyle/>
          <a:p>
            <a:endParaRPr lang="en-IN" sz="2400" b="1" u="sng"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5BDA4E38-B765-5DA0-CCA0-33BA6B24C25E}"/>
              </a:ext>
            </a:extLst>
          </p:cNvPr>
          <p:cNvSpPr txBox="1"/>
          <p:nvPr/>
        </p:nvSpPr>
        <p:spPr>
          <a:xfrm>
            <a:off x="5119838" y="1415823"/>
            <a:ext cx="5624361"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Project Modules</a:t>
            </a:r>
          </a:p>
        </p:txBody>
      </p:sp>
      <p:sp>
        <p:nvSpPr>
          <p:cNvPr id="12" name="TextBox 11">
            <a:extLst>
              <a:ext uri="{FF2B5EF4-FFF2-40B4-BE49-F238E27FC236}">
                <a16:creationId xmlns:a16="http://schemas.microsoft.com/office/drawing/2014/main" id="{D2C44326-5F70-359D-45CF-E963A05C67C3}"/>
              </a:ext>
            </a:extLst>
          </p:cNvPr>
          <p:cNvSpPr txBox="1"/>
          <p:nvPr/>
        </p:nvSpPr>
        <p:spPr>
          <a:xfrm>
            <a:off x="2177804" y="1741732"/>
            <a:ext cx="7106556" cy="3626955"/>
          </a:xfrm>
          <a:prstGeom prst="rect">
            <a:avLst/>
          </a:prstGeom>
          <a:noFill/>
        </p:spPr>
        <p:txBody>
          <a:bodyPr wrap="square" rtlCol="0">
            <a:spAutoFit/>
          </a:bodyPr>
          <a:lstStyle/>
          <a:p>
            <a:pPr marL="342900" indent="-342900" algn="just">
              <a:lnSpc>
                <a:spcPct val="2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Authentication</a:t>
            </a:r>
          </a:p>
          <a:p>
            <a:pPr marL="342900" indent="-342900" algn="just">
              <a:lnSpc>
                <a:spcPct val="2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Admin Management</a:t>
            </a:r>
          </a:p>
          <a:p>
            <a:pPr marL="342900" indent="-342900" algn="just">
              <a:lnSpc>
                <a:spcPct val="2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Medicine Management</a:t>
            </a:r>
          </a:p>
          <a:p>
            <a:pPr marL="342900" indent="-342900" algn="just">
              <a:lnSpc>
                <a:spcPct val="2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Billing Module</a:t>
            </a:r>
          </a:p>
        </p:txBody>
      </p:sp>
    </p:spTree>
    <p:extLst>
      <p:ext uri="{BB962C8B-B14F-4D97-AF65-F5344CB8AC3E}">
        <p14:creationId xmlns:p14="http://schemas.microsoft.com/office/powerpoint/2010/main" val="167065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5DCF2-C78C-BA39-18C8-6E80995970CF}"/>
              </a:ext>
            </a:extLst>
          </p:cNvPr>
          <p:cNvPicPr>
            <a:picLocks noChangeAspect="1"/>
          </p:cNvPicPr>
          <p:nvPr/>
        </p:nvPicPr>
        <p:blipFill rotWithShape="1">
          <a:blip r:embed="rId2"/>
          <a:srcRect t="14623" r="-2" b="13059"/>
          <a:stretch/>
        </p:blipFill>
        <p:spPr>
          <a:xfrm>
            <a:off x="2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p:cNvSpPr>
            <a:spLocks noGrp="1"/>
          </p:cNvSpPr>
          <p:nvPr>
            <p:ph type="ctrTitle"/>
          </p:nvPr>
        </p:nvSpPr>
        <p:spPr>
          <a:xfrm>
            <a:off x="-2381298" y="847961"/>
            <a:ext cx="8649738" cy="2590800"/>
          </a:xfrm>
        </p:spPr>
        <p:txBody>
          <a:bodyPr>
            <a:normAutofit/>
          </a:bodyPr>
          <a:lstStyle/>
          <a:p>
            <a:r>
              <a:rPr lang="en-US" sz="9600" dirty="0"/>
              <a:t>   </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68A173-E724-05C3-DCB0-2A73068F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76" y="-1073"/>
            <a:ext cx="11822221" cy="6482052"/>
          </a:xfrm>
          <a:prstGeom prst="rect">
            <a:avLst/>
          </a:prstGeom>
        </p:spPr>
      </p:pic>
      <p:sp>
        <p:nvSpPr>
          <p:cNvPr id="6" name="TextBox 5">
            <a:extLst>
              <a:ext uri="{FF2B5EF4-FFF2-40B4-BE49-F238E27FC236}">
                <a16:creationId xmlns:a16="http://schemas.microsoft.com/office/drawing/2014/main" id="{052F5373-EE0D-AB53-3C18-8EA0ABACB97E}"/>
              </a:ext>
            </a:extLst>
          </p:cNvPr>
          <p:cNvSpPr txBox="1"/>
          <p:nvPr/>
        </p:nvSpPr>
        <p:spPr>
          <a:xfrm>
            <a:off x="2293620" y="1365856"/>
            <a:ext cx="9296399" cy="923330"/>
          </a:xfrm>
          <a:prstGeom prst="rect">
            <a:avLst/>
          </a:prstGeom>
          <a:noFill/>
        </p:spPr>
        <p:txBody>
          <a:bodyPr wrap="square" rtlCol="0">
            <a:spAutoFit/>
          </a:bodyPr>
          <a:lstStyle/>
          <a:p>
            <a:endParaRPr lang="en-IN" sz="5400" b="1" u="sng" dirty="0">
              <a:latin typeface="Bahnschrift SemiBold SemiConden" panose="020B0502040204020203" pitchFamily="34" charset="0"/>
            </a:endParaRPr>
          </a:p>
        </p:txBody>
      </p:sp>
      <p:sp>
        <p:nvSpPr>
          <p:cNvPr id="8" name="TextBox 7">
            <a:extLst>
              <a:ext uri="{FF2B5EF4-FFF2-40B4-BE49-F238E27FC236}">
                <a16:creationId xmlns:a16="http://schemas.microsoft.com/office/drawing/2014/main" id="{89B2C996-4738-75A4-C57A-E8D70F3F22C6}"/>
              </a:ext>
            </a:extLst>
          </p:cNvPr>
          <p:cNvSpPr txBox="1"/>
          <p:nvPr/>
        </p:nvSpPr>
        <p:spPr>
          <a:xfrm>
            <a:off x="5374126" y="4070668"/>
            <a:ext cx="7383779" cy="461665"/>
          </a:xfrm>
          <a:prstGeom prst="rect">
            <a:avLst/>
          </a:prstGeom>
          <a:noFill/>
        </p:spPr>
        <p:txBody>
          <a:bodyPr wrap="square" rtlCol="0">
            <a:spAutoFit/>
          </a:bodyPr>
          <a:lstStyle/>
          <a:p>
            <a:endParaRPr lang="en-IN" sz="2400" dirty="0">
              <a:solidFill>
                <a:schemeClr val="accent1"/>
              </a:solidFill>
              <a:latin typeface="Bahnschrift SemiCondensed" panose="020B0502040204020203" pitchFamily="34" charset="0"/>
            </a:endParaRPr>
          </a:p>
        </p:txBody>
      </p:sp>
      <p:sp>
        <p:nvSpPr>
          <p:cNvPr id="4" name="TextBox 3">
            <a:extLst>
              <a:ext uri="{FF2B5EF4-FFF2-40B4-BE49-F238E27FC236}">
                <a16:creationId xmlns:a16="http://schemas.microsoft.com/office/drawing/2014/main" id="{55AEA115-B4AF-B9B2-5BB6-7C12D5983C25}"/>
              </a:ext>
            </a:extLst>
          </p:cNvPr>
          <p:cNvSpPr txBox="1"/>
          <p:nvPr/>
        </p:nvSpPr>
        <p:spPr>
          <a:xfrm>
            <a:off x="6296987" y="1791501"/>
            <a:ext cx="4027251" cy="646331"/>
          </a:xfrm>
          <a:prstGeom prst="rect">
            <a:avLst/>
          </a:prstGeom>
          <a:noFill/>
        </p:spPr>
        <p:txBody>
          <a:bodyPr wrap="square" rtlCol="0">
            <a:spAutoFit/>
          </a:bodyPr>
          <a:lstStyle/>
          <a:p>
            <a:endParaRPr lang="en-IN" sz="3600" u="sng" dirty="0">
              <a:latin typeface="Arial Black" panose="020B0A040201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34FA8AB-A3B8-BBCE-93F8-9944302F734D}"/>
              </a:ext>
            </a:extLst>
          </p:cNvPr>
          <p:cNvSpPr txBox="1"/>
          <p:nvPr/>
        </p:nvSpPr>
        <p:spPr>
          <a:xfrm>
            <a:off x="1424296" y="1322065"/>
            <a:ext cx="4758389" cy="461665"/>
          </a:xfrm>
          <a:prstGeom prst="rect">
            <a:avLst/>
          </a:prstGeom>
          <a:noFill/>
        </p:spPr>
        <p:txBody>
          <a:bodyPr wrap="square" rtlCol="0">
            <a:spAutoFit/>
          </a:bodyPr>
          <a:lstStyle/>
          <a:p>
            <a:endParaRPr lang="en-IN" sz="2400" b="1" u="sng"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6F1DD9BD-12C7-4BA5-E9E9-23D27F954F6A}"/>
              </a:ext>
            </a:extLst>
          </p:cNvPr>
          <p:cNvSpPr txBox="1"/>
          <p:nvPr/>
        </p:nvSpPr>
        <p:spPr>
          <a:xfrm>
            <a:off x="780269" y="988628"/>
            <a:ext cx="11033433" cy="166199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User Authentication :</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User Authentication module is crucial for safeguarding the system's data.</a:t>
            </a:r>
          </a:p>
          <a:p>
            <a:r>
              <a:rPr lang="en-US" b="1" dirty="0">
                <a:latin typeface="Times New Roman" panose="02020603050405020304" pitchFamily="18" charset="0"/>
                <a:cs typeface="Times New Roman" panose="02020603050405020304" pitchFamily="18" charset="0"/>
              </a:rPr>
              <a:t>Features: </a:t>
            </a:r>
            <a:r>
              <a:rPr lang="en-US" dirty="0">
                <a:latin typeface="Times New Roman" panose="02020603050405020304" pitchFamily="18" charset="0"/>
                <a:cs typeface="Times New Roman" panose="02020603050405020304" pitchFamily="18" charset="0"/>
              </a:rPr>
              <a:t>Secure login for both administrators and staff. Password protection and encryption for enhanced 	 	 security. User roles and permissions to control access.</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5457E443-8790-AD01-7CC7-14C1685F6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07" y="3138826"/>
            <a:ext cx="3857093" cy="2444271"/>
          </a:xfrm>
          <a:prstGeom prst="rect">
            <a:avLst/>
          </a:prstGeom>
        </p:spPr>
      </p:pic>
      <p:pic>
        <p:nvPicPr>
          <p:cNvPr id="16" name="Picture 15">
            <a:extLst>
              <a:ext uri="{FF2B5EF4-FFF2-40B4-BE49-F238E27FC236}">
                <a16:creationId xmlns:a16="http://schemas.microsoft.com/office/drawing/2014/main" id="{C27001A6-FA78-876E-2F2C-A58370C3CE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8152" y="3110844"/>
            <a:ext cx="3474162" cy="2459106"/>
          </a:xfrm>
          <a:prstGeom prst="rect">
            <a:avLst/>
          </a:prstGeom>
        </p:spPr>
      </p:pic>
      <p:pic>
        <p:nvPicPr>
          <p:cNvPr id="18" name="Picture 17">
            <a:extLst>
              <a:ext uri="{FF2B5EF4-FFF2-40B4-BE49-F238E27FC236}">
                <a16:creationId xmlns:a16="http://schemas.microsoft.com/office/drawing/2014/main" id="{2C5CFF7C-1372-AF89-DE2B-25DB9D9551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3666" y="3113364"/>
            <a:ext cx="3582083" cy="2456586"/>
          </a:xfrm>
          <a:prstGeom prst="rect">
            <a:avLst/>
          </a:prstGeom>
        </p:spPr>
      </p:pic>
    </p:spTree>
    <p:extLst>
      <p:ext uri="{BB962C8B-B14F-4D97-AF65-F5344CB8AC3E}">
        <p14:creationId xmlns:p14="http://schemas.microsoft.com/office/powerpoint/2010/main" val="366969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412924"/>
      </a:dk2>
      <a:lt2>
        <a:srgbClr val="E2E7E8"/>
      </a:lt2>
      <a:accent1>
        <a:srgbClr val="D53817"/>
      </a:accent1>
      <a:accent2>
        <a:srgbClr val="E72958"/>
      </a:accent2>
      <a:accent3>
        <a:srgbClr val="DE9327"/>
      </a:accent3>
      <a:accent4>
        <a:srgbClr val="14BB3E"/>
      </a:accent4>
      <a:accent5>
        <a:srgbClr val="20B785"/>
      </a:accent5>
      <a:accent6>
        <a:srgbClr val="15B4C3"/>
      </a:accent6>
      <a:hlink>
        <a:srgbClr val="358EA0"/>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783</TotalTime>
  <Words>832</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Bahnschrift SemiBold SemiConden</vt:lpstr>
      <vt:lpstr>Bahnschrift SemiCondensed</vt:lpstr>
      <vt:lpstr>Cambria Math</vt:lpstr>
      <vt:lpstr>Garamond</vt:lpstr>
      <vt:lpstr>Selawik Light</vt:lpstr>
      <vt:lpstr>Speak Pro</vt:lpstr>
      <vt:lpstr>Times New Roman</vt:lpstr>
      <vt:lpstr>SavonVTI</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Tarun Pavan Kumar Uggina</cp:lastModifiedBy>
  <cp:revision>14</cp:revision>
  <dcterms:created xsi:type="dcterms:W3CDTF">2023-10-10T13:29:45Z</dcterms:created>
  <dcterms:modified xsi:type="dcterms:W3CDTF">2023-12-10T15:29:38Z</dcterms:modified>
</cp:coreProperties>
</file>