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T Sans Narrow"/>
      <p:regular r:id="rId18"/>
      <p:bold r:id="rId19"/>
    </p:embeddedFont>
    <p:embeddedFont>
      <p:font typeface="Lato"/>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OpenSans-regular.fntdata"/><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TSansNarrow-bold.fntdata"/><Relationship Id="rId18" Type="http://schemas.openxmlformats.org/officeDocument/2006/relationships/font" Target="fonts/PTSansNarrow-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1951a507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b1951a507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19275d6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19275d6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169f0e9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169f0e9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ff9e3858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ff9e3858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am i going to apply the skills that i’ve learned in class to the real world?</a:t>
            </a:r>
            <a:endParaRPr/>
          </a:p>
          <a:p>
            <a:pPr indent="0" lvl="0" marL="0" rtl="0" algn="l">
              <a:spcBef>
                <a:spcPts val="0"/>
              </a:spcBef>
              <a:spcAft>
                <a:spcPts val="0"/>
              </a:spcAft>
              <a:buNone/>
            </a:pPr>
            <a:r>
              <a:rPr lang="en"/>
              <a:t>What can i do in this class to apply the skills to in the jobs that i want?</a:t>
            </a:r>
            <a:endParaRPr/>
          </a:p>
          <a:p>
            <a:pPr indent="0" lvl="0" marL="0" rtl="0" algn="l">
              <a:spcBef>
                <a:spcPts val="0"/>
              </a:spcBef>
              <a:spcAft>
                <a:spcPts val="0"/>
              </a:spcAft>
              <a:buNone/>
            </a:pPr>
            <a:r>
              <a:rPr lang="en"/>
              <a:t>How can i start planning out my future class schedules to match what i want to do when i graduate?</a:t>
            </a:r>
            <a:endParaRPr/>
          </a:p>
          <a:p>
            <a:pPr indent="0" lvl="0" marL="0" rtl="0" algn="l">
              <a:spcBef>
                <a:spcPts val="0"/>
              </a:spcBef>
              <a:spcAft>
                <a:spcPts val="0"/>
              </a:spcAft>
              <a:buNone/>
            </a:pPr>
            <a:r>
              <a:rPr lang="en"/>
              <a:t>How i can shape my </a:t>
            </a:r>
            <a:r>
              <a:rPr lang="en"/>
              <a:t>curriculum and projects to my career goals?</a:t>
            </a:r>
            <a:r>
              <a:rPr lang="en"/>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ff9e3858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ff9e3858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ff9e3858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ff9e3858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ff9e3858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ff9e3858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ff9e3858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ff9e3858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ff9e3858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ff9e3858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a784359e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a784359e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 This tableau report is comparing the annual wage to the work experience required for these particular occupations. These occupations are tied to the courses in the Ischool; the occupations for those particular courses. The key is highlighting that darker orange is a higher annual wage, and as the colors get lighter the median annual wage decreases. This chart also compares the work experience required for these occupations. For some occupations such as the “Computer and information research scientists” there is no work experience required but that occupation makes the highest annual median wage.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1951a507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1951a507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bls.gov/oes/home.htm" TargetMode="External"/><Relationship Id="rId4" Type="http://schemas.openxmlformats.org/officeDocument/2006/relationships/hyperlink" Target="https://www.bls.gov/em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3650" y="1890639"/>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INFM 600 Final Presentation</a:t>
            </a:r>
            <a:endParaRPr/>
          </a:p>
        </p:txBody>
      </p:sp>
      <p:sp>
        <p:nvSpPr>
          <p:cNvPr id="67" name="Google Shape;67;p13"/>
          <p:cNvSpPr txBox="1"/>
          <p:nvPr>
            <p:ph idx="1" type="subTitle"/>
          </p:nvPr>
        </p:nvSpPr>
        <p:spPr>
          <a:xfrm>
            <a:off x="2136750"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Lato"/>
                <a:ea typeface="Lato"/>
                <a:cs typeface="Lato"/>
                <a:sym typeface="Lato"/>
              </a:rPr>
              <a:t>Team 3: Gaurav Hasija, Kayla Covington, Mary Dalrymple, Corie Brown, Tsion Zewolde</a:t>
            </a:r>
            <a:endParaRPr b="1" sz="1500">
              <a:latin typeface="Lato"/>
              <a:ea typeface="Lato"/>
              <a:cs typeface="Lato"/>
              <a:sym typeface="Lato"/>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Tableau Report</a:t>
            </a:r>
            <a:endParaRPr/>
          </a:p>
        </p:txBody>
      </p:sp>
      <p:pic>
        <p:nvPicPr>
          <p:cNvPr id="131" name="Google Shape;131;p22"/>
          <p:cNvPicPr preferRelativeResize="0"/>
          <p:nvPr/>
        </p:nvPicPr>
        <p:blipFill>
          <a:blip r:embed="rId3">
            <a:alphaModFix/>
          </a:blip>
          <a:stretch>
            <a:fillRect/>
          </a:stretch>
        </p:blipFill>
        <p:spPr>
          <a:xfrm>
            <a:off x="78300" y="1109200"/>
            <a:ext cx="4425501" cy="3154574"/>
          </a:xfrm>
          <a:prstGeom prst="rect">
            <a:avLst/>
          </a:prstGeom>
          <a:noFill/>
          <a:ln>
            <a:noFill/>
          </a:ln>
        </p:spPr>
      </p:pic>
      <p:pic>
        <p:nvPicPr>
          <p:cNvPr id="132" name="Google Shape;132;p22"/>
          <p:cNvPicPr preferRelativeResize="0"/>
          <p:nvPr/>
        </p:nvPicPr>
        <p:blipFill>
          <a:blip r:embed="rId4">
            <a:alphaModFix/>
          </a:blip>
          <a:stretch>
            <a:fillRect/>
          </a:stretch>
        </p:blipFill>
        <p:spPr>
          <a:xfrm>
            <a:off x="4503800" y="1400425"/>
            <a:ext cx="4375425" cy="2659799"/>
          </a:xfrm>
          <a:prstGeom prst="rect">
            <a:avLst/>
          </a:prstGeom>
          <a:noFill/>
          <a:ln>
            <a:noFill/>
          </a:ln>
        </p:spPr>
      </p:pic>
      <p:sp>
        <p:nvSpPr>
          <p:cNvPr id="133" name="Google Shape;133;p22"/>
          <p:cNvSpPr txBox="1"/>
          <p:nvPr/>
        </p:nvSpPr>
        <p:spPr>
          <a:xfrm>
            <a:off x="172900" y="4308225"/>
            <a:ext cx="8921100" cy="6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There were 17 job titles, grouped into 10 groups. The chart to left is projecting the expected new openings within these job titles from 2019-2029. The numbers above the chart are a description of the amount of jobs that will be open within that given title for the expected years (2020-2029).</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Factors Affecting Occupations</a:t>
            </a:r>
            <a:endParaRPr/>
          </a:p>
        </p:txBody>
      </p:sp>
      <p:pic>
        <p:nvPicPr>
          <p:cNvPr id="139" name="Google Shape;139;p23"/>
          <p:cNvPicPr preferRelativeResize="0"/>
          <p:nvPr/>
        </p:nvPicPr>
        <p:blipFill>
          <a:blip r:embed="rId3">
            <a:alphaModFix/>
          </a:blip>
          <a:stretch>
            <a:fillRect/>
          </a:stretch>
        </p:blipFill>
        <p:spPr>
          <a:xfrm>
            <a:off x="198875" y="1205500"/>
            <a:ext cx="8839202" cy="36681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We understand the difficulty that comes with searching for a job and ensuring you have the </a:t>
            </a:r>
            <a:r>
              <a:rPr lang="en"/>
              <a:t>appropriate</a:t>
            </a:r>
            <a:r>
              <a:rPr lang="en"/>
              <a:t> qualifications and experience for a possible career. Students will often ask, “How am I going to use this material in the real world? When will I see this material again in the real world?” Our team has decided to address these common questions and create a tool for students to see job </a:t>
            </a:r>
            <a:r>
              <a:rPr lang="en"/>
              <a:t>opportunities</a:t>
            </a:r>
            <a:r>
              <a:rPr lang="en"/>
              <a:t> based on the courses they take. </a:t>
            </a:r>
            <a:endParaRPr/>
          </a:p>
        </p:txBody>
      </p:sp>
      <p:pic>
        <p:nvPicPr>
          <p:cNvPr id="74" name="Google Shape;74;p14"/>
          <p:cNvPicPr preferRelativeResize="0"/>
          <p:nvPr/>
        </p:nvPicPr>
        <p:blipFill>
          <a:blip r:embed="rId3">
            <a:alphaModFix/>
          </a:blip>
          <a:stretch>
            <a:fillRect/>
          </a:stretch>
        </p:blipFill>
        <p:spPr>
          <a:xfrm>
            <a:off x="6099850" y="3312063"/>
            <a:ext cx="2800350" cy="1628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 </a:t>
            </a:r>
            <a:endParaRPr/>
          </a:p>
        </p:txBody>
      </p:sp>
      <p:sp>
        <p:nvSpPr>
          <p:cNvPr id="80" name="Google Shape;80;p15"/>
          <p:cNvSpPr txBox="1"/>
          <p:nvPr>
            <p:ph idx="1" type="body"/>
          </p:nvPr>
        </p:nvSpPr>
        <p:spPr>
          <a:xfrm>
            <a:off x="311700" y="1266325"/>
            <a:ext cx="8520600" cy="3382500"/>
          </a:xfrm>
          <a:prstGeom prst="rect">
            <a:avLst/>
          </a:prstGeom>
        </p:spPr>
        <p:txBody>
          <a:bodyPr anchorCtr="0" anchor="t" bIns="91425" lIns="91425" spcFirstLastPara="1" rIns="91425" wrap="square" tIns="91425">
            <a:noAutofit/>
          </a:bodyPr>
          <a:lstStyle/>
          <a:p>
            <a:pPr indent="0" lvl="0" marL="0" marR="0" rtl="0" algn="just">
              <a:spcBef>
                <a:spcPts val="0"/>
              </a:spcBef>
              <a:spcAft>
                <a:spcPts val="0"/>
              </a:spcAft>
              <a:buNone/>
            </a:pPr>
            <a:r>
              <a:rPr lang="en" sz="1500">
                <a:latin typeface="Arial"/>
                <a:ea typeface="Arial"/>
                <a:cs typeface="Arial"/>
                <a:sym typeface="Arial"/>
              </a:rPr>
              <a:t>This service would be provided in the form of easy-to-understand Tableau reports, designed for</a:t>
            </a:r>
            <a:endParaRPr sz="1500">
              <a:latin typeface="Arial"/>
              <a:ea typeface="Arial"/>
              <a:cs typeface="Arial"/>
              <a:sym typeface="Arial"/>
            </a:endParaRPr>
          </a:p>
          <a:p>
            <a:pPr indent="0" lvl="0" marL="0" marR="0" rtl="0" algn="just">
              <a:spcBef>
                <a:spcPts val="0"/>
              </a:spcBef>
              <a:spcAft>
                <a:spcPts val="0"/>
              </a:spcAft>
              <a:buNone/>
            </a:pPr>
            <a:r>
              <a:rPr lang="en" sz="1500">
                <a:latin typeface="Arial"/>
                <a:ea typeface="Arial"/>
                <a:cs typeface="Arial"/>
                <a:sym typeface="Arial"/>
              </a:rPr>
              <a:t>easy use by academic advisors and students in planning courses. A user could examine the</a:t>
            </a:r>
            <a:endParaRPr sz="1500">
              <a:latin typeface="Arial"/>
              <a:ea typeface="Arial"/>
              <a:cs typeface="Arial"/>
              <a:sym typeface="Arial"/>
            </a:endParaRPr>
          </a:p>
          <a:p>
            <a:pPr indent="0" lvl="0" marL="0" marR="0" rtl="0" algn="just">
              <a:spcBef>
                <a:spcPts val="0"/>
              </a:spcBef>
              <a:spcAft>
                <a:spcPts val="0"/>
              </a:spcAft>
              <a:buNone/>
            </a:pPr>
            <a:r>
              <a:rPr lang="en" sz="1500">
                <a:latin typeface="Arial"/>
                <a:ea typeface="Arial"/>
                <a:cs typeface="Arial"/>
                <a:sym typeface="Arial"/>
              </a:rPr>
              <a:t>data from both sides to answer the questions, “How does this course relate to the trending job</a:t>
            </a:r>
            <a:endParaRPr sz="1500">
              <a:latin typeface="Arial"/>
              <a:ea typeface="Arial"/>
              <a:cs typeface="Arial"/>
              <a:sym typeface="Arial"/>
            </a:endParaRPr>
          </a:p>
          <a:p>
            <a:pPr indent="0" lvl="0" marL="0" marR="0" rtl="0" algn="just">
              <a:spcBef>
                <a:spcPts val="0"/>
              </a:spcBef>
              <a:spcAft>
                <a:spcPts val="0"/>
              </a:spcAft>
              <a:buNone/>
            </a:pPr>
            <a:r>
              <a:rPr lang="en" sz="1500">
                <a:latin typeface="Arial"/>
                <a:ea typeface="Arial"/>
                <a:cs typeface="Arial"/>
                <a:sym typeface="Arial"/>
              </a:rPr>
              <a:t>market?” and “How could I prepare for this trending job with the courses being offered?” Online</a:t>
            </a:r>
            <a:endParaRPr sz="1500">
              <a:latin typeface="Arial"/>
              <a:ea typeface="Arial"/>
              <a:cs typeface="Arial"/>
              <a:sym typeface="Arial"/>
            </a:endParaRPr>
          </a:p>
          <a:p>
            <a:pPr indent="0" lvl="0" marL="0" marR="0" rtl="0" algn="just">
              <a:spcBef>
                <a:spcPts val="0"/>
              </a:spcBef>
              <a:spcAft>
                <a:spcPts val="0"/>
              </a:spcAft>
              <a:buNone/>
            </a:pPr>
            <a:r>
              <a:rPr lang="en" sz="1500">
                <a:latin typeface="Arial"/>
                <a:ea typeface="Arial"/>
                <a:cs typeface="Arial"/>
                <a:sym typeface="Arial"/>
              </a:rPr>
              <a:t>accessibility would be the best way to put this service into use because it would be accessible to</a:t>
            </a:r>
            <a:endParaRPr sz="1500">
              <a:latin typeface="Arial"/>
              <a:ea typeface="Arial"/>
              <a:cs typeface="Arial"/>
              <a:sym typeface="Arial"/>
            </a:endParaRPr>
          </a:p>
          <a:p>
            <a:pPr indent="0" lvl="0" marL="0" marR="0" rtl="0" algn="just">
              <a:spcBef>
                <a:spcPts val="0"/>
              </a:spcBef>
              <a:spcAft>
                <a:spcPts val="0"/>
              </a:spcAft>
              <a:buNone/>
            </a:pPr>
            <a:r>
              <a:rPr lang="en" sz="1500">
                <a:latin typeface="Arial"/>
                <a:ea typeface="Arial"/>
                <a:cs typeface="Arial"/>
                <a:sym typeface="Arial"/>
              </a:rPr>
              <a:t>a majority of students on campus. Any student with Internet access has access to this tool.</a:t>
            </a:r>
            <a:endParaRPr sz="1500">
              <a:latin typeface="Arial"/>
              <a:ea typeface="Arial"/>
              <a:cs typeface="Arial"/>
              <a:sym typeface="Arial"/>
            </a:endParaRPr>
          </a:p>
          <a:p>
            <a:pPr indent="0" lvl="0" marL="0" marR="0" rtl="0" algn="just">
              <a:spcBef>
                <a:spcPts val="0"/>
              </a:spcBef>
              <a:spcAft>
                <a:spcPts val="0"/>
              </a:spcAft>
              <a:buNone/>
            </a:pPr>
            <a:r>
              <a:rPr lang="en" sz="1500">
                <a:latin typeface="Arial"/>
                <a:ea typeface="Arial"/>
                <a:cs typeface="Arial"/>
                <a:sym typeface="Arial"/>
              </a:rPr>
              <a:t>We expect the outcome of this information service to help students better understand the job</a:t>
            </a:r>
            <a:endParaRPr sz="1500">
              <a:latin typeface="Arial"/>
              <a:ea typeface="Arial"/>
              <a:cs typeface="Arial"/>
              <a:sym typeface="Arial"/>
            </a:endParaRPr>
          </a:p>
          <a:p>
            <a:pPr indent="0" lvl="0" marL="0" marR="0" rtl="0" algn="just">
              <a:spcBef>
                <a:spcPts val="0"/>
              </a:spcBef>
              <a:spcAft>
                <a:spcPts val="0"/>
              </a:spcAft>
              <a:buNone/>
            </a:pPr>
            <a:r>
              <a:rPr lang="en" sz="1500">
                <a:latin typeface="Arial"/>
                <a:ea typeface="Arial"/>
                <a:cs typeface="Arial"/>
                <a:sym typeface="Arial"/>
              </a:rPr>
              <a:t>outlook and trending jobs related to their education curriculum and educational interests, and</a:t>
            </a:r>
            <a:endParaRPr sz="1500">
              <a:latin typeface="Arial"/>
              <a:ea typeface="Arial"/>
              <a:cs typeface="Arial"/>
              <a:sym typeface="Arial"/>
            </a:endParaRPr>
          </a:p>
          <a:p>
            <a:pPr indent="0" lvl="0" marL="0" marR="0" rtl="0" algn="just">
              <a:spcBef>
                <a:spcPts val="0"/>
              </a:spcBef>
              <a:spcAft>
                <a:spcPts val="0"/>
              </a:spcAft>
              <a:buNone/>
            </a:pPr>
            <a:r>
              <a:rPr lang="en" sz="1500">
                <a:latin typeface="Arial"/>
                <a:ea typeface="Arial"/>
                <a:cs typeface="Arial"/>
                <a:sym typeface="Arial"/>
              </a:rPr>
              <a:t>therefore make better-informed choices. In addition to the benefit of steering students toward</a:t>
            </a:r>
            <a:endParaRPr sz="1500">
              <a:latin typeface="Arial"/>
              <a:ea typeface="Arial"/>
              <a:cs typeface="Arial"/>
              <a:sym typeface="Arial"/>
            </a:endParaRPr>
          </a:p>
          <a:p>
            <a:pPr indent="0" lvl="0" marL="0" marR="0" rtl="0" algn="just">
              <a:spcBef>
                <a:spcPts val="0"/>
              </a:spcBef>
              <a:spcAft>
                <a:spcPts val="0"/>
              </a:spcAft>
              <a:buNone/>
            </a:pPr>
            <a:r>
              <a:rPr lang="en" sz="1500">
                <a:latin typeface="Arial"/>
                <a:ea typeface="Arial"/>
                <a:cs typeface="Arial"/>
                <a:sym typeface="Arial"/>
              </a:rPr>
              <a:t>courses related to trending jobs, this service can also pinpoint occupations with high </a:t>
            </a:r>
            <a:endParaRPr sz="1500">
              <a:latin typeface="Arial"/>
              <a:ea typeface="Arial"/>
              <a:cs typeface="Arial"/>
              <a:sym typeface="Arial"/>
            </a:endParaRPr>
          </a:p>
          <a:p>
            <a:pPr indent="0" lvl="0" marL="0" marR="0" rtl="0" algn="just">
              <a:spcBef>
                <a:spcPts val="0"/>
              </a:spcBef>
              <a:spcAft>
                <a:spcPts val="0"/>
              </a:spcAft>
              <a:buNone/>
            </a:pPr>
            <a:r>
              <a:rPr lang="en" sz="1500">
                <a:latin typeface="Arial"/>
                <a:ea typeface="Arial"/>
                <a:cs typeface="Arial"/>
                <a:sym typeface="Arial"/>
              </a:rPr>
              <a:t>compensations, as well as roles that are steadily declining.</a:t>
            </a:r>
            <a:endParaRPr sz="1500">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the Data Sources</a:t>
            </a:r>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For this new information service we used the course lists provided by an academic advisor at University of Maryland College Park. In correlation, we also used BLS (Bureau of Labor Statistics) data files to find the corresponding job occupations, salary, and experience needed for those given occupations.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BLS Data</a:t>
            </a:r>
            <a:endParaRPr/>
          </a:p>
        </p:txBody>
      </p:sp>
      <p:sp>
        <p:nvSpPr>
          <p:cNvPr id="92" name="Google Shape;92;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BLS Annual </a:t>
            </a:r>
            <a:r>
              <a:rPr lang="en" u="sng">
                <a:solidFill>
                  <a:schemeClr val="hlink"/>
                </a:solidFill>
                <a:hlinkClick r:id="rId3"/>
              </a:rPr>
              <a:t>Occupational and Wage Estimates</a:t>
            </a:r>
            <a:endParaRPr/>
          </a:p>
          <a:p>
            <a:pPr indent="-342900" lvl="0" marL="457200" rtl="0" algn="l">
              <a:spcBef>
                <a:spcPts val="1600"/>
              </a:spcBef>
              <a:spcAft>
                <a:spcPts val="0"/>
              </a:spcAft>
              <a:buSzPts val="1800"/>
              <a:buChar char="●"/>
            </a:pPr>
            <a:r>
              <a:rPr lang="en"/>
              <a:t>Used to extract median annual wage, percentile distribution of annual wages</a:t>
            </a:r>
            <a:endParaRPr/>
          </a:p>
          <a:p>
            <a:pPr indent="0" lvl="0" marL="0" rtl="0" algn="l">
              <a:spcBef>
                <a:spcPts val="1600"/>
              </a:spcBef>
              <a:spcAft>
                <a:spcPts val="0"/>
              </a:spcAft>
              <a:buNone/>
            </a:pPr>
            <a:r>
              <a:rPr lang="en"/>
              <a:t>BLS </a:t>
            </a:r>
            <a:r>
              <a:rPr lang="en" u="sng">
                <a:solidFill>
                  <a:schemeClr val="hlink"/>
                </a:solidFill>
                <a:hlinkClick r:id="rId4"/>
              </a:rPr>
              <a:t>Occupational Projections</a:t>
            </a:r>
            <a:endParaRPr/>
          </a:p>
          <a:p>
            <a:pPr indent="-342900" lvl="0" marL="457200" rtl="0" algn="l">
              <a:spcBef>
                <a:spcPts val="1600"/>
              </a:spcBef>
              <a:spcAft>
                <a:spcPts val="0"/>
              </a:spcAft>
              <a:buSzPts val="1800"/>
              <a:buChar char="●"/>
            </a:pPr>
            <a:r>
              <a:rPr lang="en"/>
              <a:t>Used to extract expected new </a:t>
            </a:r>
            <a:r>
              <a:rPr lang="en"/>
              <a:t>job openings</a:t>
            </a:r>
            <a:r>
              <a:rPr lang="en"/>
              <a:t> 2019-2029, typical education required, work experience in related field required</a:t>
            </a:r>
            <a:r>
              <a:rPr lang="en"/>
              <a:t>, self-employment rates, factors affecting employment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iSchool Data</a:t>
            </a:r>
            <a:endParaRPr/>
          </a:p>
        </p:txBody>
      </p:sp>
      <p:sp>
        <p:nvSpPr>
          <p:cNvPr id="98" name="Google Shape;98;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UMD iSchool Courses Offered Fall 2019 - Summer 2020</a:t>
            </a:r>
            <a:endParaRPr/>
          </a:p>
          <a:p>
            <a:pPr indent="-342900" lvl="0" marL="457200" rtl="0" algn="l">
              <a:spcBef>
                <a:spcPts val="1600"/>
              </a:spcBef>
              <a:spcAft>
                <a:spcPts val="0"/>
              </a:spcAft>
              <a:buSzPts val="1800"/>
              <a:buChar char="●"/>
            </a:pPr>
            <a:r>
              <a:rPr lang="en"/>
              <a:t>Used to extract course codes</a:t>
            </a:r>
            <a:endParaRPr/>
          </a:p>
          <a:p>
            <a:pPr indent="-342900" lvl="0" marL="457200" rtl="0" algn="l">
              <a:spcBef>
                <a:spcPts val="0"/>
              </a:spcBef>
              <a:spcAft>
                <a:spcPts val="0"/>
              </a:spcAft>
              <a:buSzPts val="1800"/>
              <a:buChar char="●"/>
            </a:pPr>
            <a:r>
              <a:rPr lang="en"/>
              <a:t>Manually matched course codes to course descriptions and relevant occupations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Preparation</a:t>
            </a:r>
            <a:endParaRPr/>
          </a:p>
        </p:txBody>
      </p:sp>
      <p:sp>
        <p:nvSpPr>
          <p:cNvPr id="104" name="Google Shape;104;p19"/>
          <p:cNvSpPr txBox="1"/>
          <p:nvPr>
            <p:ph idx="1" type="body"/>
          </p:nvPr>
        </p:nvSpPr>
        <p:spPr>
          <a:xfrm>
            <a:off x="311700" y="1266325"/>
            <a:ext cx="8520600" cy="154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STEP 1					    STEP 2						STEP 3</a:t>
            </a:r>
            <a:endParaRPr/>
          </a:p>
        </p:txBody>
      </p:sp>
      <p:sp>
        <p:nvSpPr>
          <p:cNvPr id="105" name="Google Shape;105;p19"/>
          <p:cNvSpPr/>
          <p:nvPr/>
        </p:nvSpPr>
        <p:spPr>
          <a:xfrm>
            <a:off x="413950" y="1799950"/>
            <a:ext cx="2587200" cy="539100"/>
          </a:xfrm>
          <a:prstGeom prst="homePlate">
            <a:avLst>
              <a:gd fmla="val 50000"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600">
                <a:solidFill>
                  <a:srgbClr val="FFFFFF"/>
                </a:solidFill>
                <a:latin typeface="Open Sans"/>
                <a:ea typeface="Open Sans"/>
                <a:cs typeface="Open Sans"/>
                <a:sym typeface="Open Sans"/>
              </a:rPr>
              <a:t>Vision &amp; Data</a:t>
            </a:r>
            <a:r>
              <a:rPr lang="en" sz="1200">
                <a:solidFill>
                  <a:srgbClr val="FFFFFF"/>
                </a:solidFill>
              </a:rPr>
              <a:t> </a:t>
            </a:r>
            <a:r>
              <a:rPr lang="en" sz="1600">
                <a:solidFill>
                  <a:srgbClr val="FFFFFF"/>
                </a:solidFill>
                <a:latin typeface="Open Sans"/>
                <a:ea typeface="Open Sans"/>
                <a:cs typeface="Open Sans"/>
                <a:sym typeface="Open Sans"/>
              </a:rPr>
              <a:t>Collection</a:t>
            </a:r>
            <a:endParaRPr sz="1200">
              <a:solidFill>
                <a:srgbClr val="FFFFFF"/>
              </a:solidFill>
            </a:endParaRPr>
          </a:p>
        </p:txBody>
      </p:sp>
      <p:sp>
        <p:nvSpPr>
          <p:cNvPr id="106" name="Google Shape;106;p19"/>
          <p:cNvSpPr/>
          <p:nvPr/>
        </p:nvSpPr>
        <p:spPr>
          <a:xfrm>
            <a:off x="3342225" y="1799950"/>
            <a:ext cx="2525100" cy="539100"/>
          </a:xfrm>
          <a:prstGeom prst="homePlate">
            <a:avLst>
              <a:gd fmla="val 50000"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700">
                <a:solidFill>
                  <a:srgbClr val="FFFFFF"/>
                </a:solidFill>
                <a:latin typeface="Open Sans"/>
                <a:ea typeface="Open Sans"/>
                <a:cs typeface="Open Sans"/>
                <a:sym typeface="Open Sans"/>
              </a:rPr>
              <a:t>Data</a:t>
            </a:r>
            <a:r>
              <a:rPr lang="en" sz="1300">
                <a:solidFill>
                  <a:srgbClr val="FFFFFF"/>
                </a:solidFill>
              </a:rPr>
              <a:t> </a:t>
            </a:r>
            <a:r>
              <a:rPr lang="en" sz="1700">
                <a:solidFill>
                  <a:srgbClr val="FFFFFF"/>
                </a:solidFill>
                <a:latin typeface="Open Sans"/>
                <a:ea typeface="Open Sans"/>
                <a:cs typeface="Open Sans"/>
                <a:sym typeface="Open Sans"/>
              </a:rPr>
              <a:t>Pre-Processing</a:t>
            </a:r>
            <a:endParaRPr sz="1600">
              <a:solidFill>
                <a:srgbClr val="FFFFFF"/>
              </a:solidFill>
            </a:endParaRPr>
          </a:p>
        </p:txBody>
      </p:sp>
      <p:sp>
        <p:nvSpPr>
          <p:cNvPr id="107" name="Google Shape;107;p19"/>
          <p:cNvSpPr/>
          <p:nvPr/>
        </p:nvSpPr>
        <p:spPr>
          <a:xfrm>
            <a:off x="6374025" y="1799950"/>
            <a:ext cx="2525100" cy="539100"/>
          </a:xfrm>
          <a:prstGeom prst="homePlate">
            <a:avLst>
              <a:gd fmla="val 50000"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Open Sans"/>
                <a:ea typeface="Open Sans"/>
                <a:cs typeface="Open Sans"/>
                <a:sym typeface="Open Sans"/>
              </a:rPr>
              <a:t>Exploration and insight</a:t>
            </a:r>
            <a:r>
              <a:rPr lang="en" sz="1600">
                <a:solidFill>
                  <a:srgbClr val="FFFFFF"/>
                </a:solidFill>
              </a:rPr>
              <a:t>s</a:t>
            </a:r>
            <a:endParaRPr sz="1600">
              <a:solidFill>
                <a:srgbClr val="FFFFFF"/>
              </a:solidFill>
            </a:endParaRPr>
          </a:p>
        </p:txBody>
      </p:sp>
      <p:sp>
        <p:nvSpPr>
          <p:cNvPr id="108" name="Google Shape;108;p19"/>
          <p:cNvSpPr txBox="1"/>
          <p:nvPr>
            <p:ph idx="1" type="body"/>
          </p:nvPr>
        </p:nvSpPr>
        <p:spPr>
          <a:xfrm>
            <a:off x="413950" y="2571750"/>
            <a:ext cx="2525100" cy="23751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100"/>
              <a:t>Reading various literature and papers to envision the service and identify the data we want to collect for our service.</a:t>
            </a:r>
            <a:endParaRPr sz="1100"/>
          </a:p>
          <a:p>
            <a:pPr indent="0" lvl="0" marL="0" rtl="0" algn="just">
              <a:lnSpc>
                <a:spcPct val="100000"/>
              </a:lnSpc>
              <a:spcBef>
                <a:spcPts val="1600"/>
              </a:spcBef>
              <a:spcAft>
                <a:spcPts val="0"/>
              </a:spcAft>
              <a:buNone/>
            </a:pPr>
            <a:r>
              <a:rPr lang="en" sz="1100"/>
              <a:t>Exploring identified data sources and narrow down on major ones.</a:t>
            </a:r>
            <a:endParaRPr sz="1100"/>
          </a:p>
          <a:p>
            <a:pPr indent="0" lvl="0" marL="0" rtl="0" algn="just">
              <a:lnSpc>
                <a:spcPct val="100000"/>
              </a:lnSpc>
              <a:spcBef>
                <a:spcPts val="1600"/>
              </a:spcBef>
              <a:spcAft>
                <a:spcPts val="0"/>
              </a:spcAft>
              <a:buNone/>
            </a:pPr>
            <a:r>
              <a:rPr lang="en" sz="1100"/>
              <a:t>From the data collected, finalising the unifying vision of the service and identifying the environments</a:t>
            </a:r>
            <a:endParaRPr sz="1100"/>
          </a:p>
          <a:p>
            <a:pPr indent="0" lvl="0" marL="0" rtl="0" algn="just">
              <a:spcBef>
                <a:spcPts val="1600"/>
              </a:spcBef>
              <a:spcAft>
                <a:spcPts val="1600"/>
              </a:spcAft>
              <a:buNone/>
            </a:pPr>
            <a:r>
              <a:t/>
            </a:r>
            <a:endParaRPr sz="1100"/>
          </a:p>
        </p:txBody>
      </p:sp>
      <p:sp>
        <p:nvSpPr>
          <p:cNvPr id="109" name="Google Shape;109;p19"/>
          <p:cNvSpPr txBox="1"/>
          <p:nvPr>
            <p:ph idx="1" type="body"/>
          </p:nvPr>
        </p:nvSpPr>
        <p:spPr>
          <a:xfrm>
            <a:off x="3197875" y="2571750"/>
            <a:ext cx="2669400" cy="23751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100"/>
              <a:t>Major: Manually mapping iSchool courses with collected BLS data job titles.</a:t>
            </a:r>
            <a:endParaRPr sz="1100"/>
          </a:p>
          <a:p>
            <a:pPr indent="0" lvl="0" marL="0" rtl="0" algn="just">
              <a:lnSpc>
                <a:spcPct val="100000"/>
              </a:lnSpc>
              <a:spcBef>
                <a:spcPts val="1600"/>
              </a:spcBef>
              <a:spcAft>
                <a:spcPts val="0"/>
              </a:spcAft>
              <a:buNone/>
            </a:pPr>
            <a:r>
              <a:rPr lang="en" sz="1100"/>
              <a:t>Cleaning the Wage data and projections data to get rid of unwanted features.</a:t>
            </a:r>
            <a:endParaRPr sz="1100"/>
          </a:p>
          <a:p>
            <a:pPr indent="0" lvl="0" marL="0" rtl="0" algn="just">
              <a:lnSpc>
                <a:spcPct val="100000"/>
              </a:lnSpc>
              <a:spcBef>
                <a:spcPts val="1600"/>
              </a:spcBef>
              <a:spcAft>
                <a:spcPts val="0"/>
              </a:spcAft>
              <a:buNone/>
            </a:pPr>
            <a:r>
              <a:rPr lang="en" sz="1100"/>
              <a:t>Null values were filled or removed as requirements.</a:t>
            </a:r>
            <a:endParaRPr sz="1100"/>
          </a:p>
          <a:p>
            <a:pPr indent="0" lvl="0" marL="0" rtl="0" algn="just">
              <a:lnSpc>
                <a:spcPct val="100000"/>
              </a:lnSpc>
              <a:spcBef>
                <a:spcPts val="1600"/>
              </a:spcBef>
              <a:spcAft>
                <a:spcPts val="0"/>
              </a:spcAft>
              <a:buNone/>
            </a:pPr>
            <a:r>
              <a:rPr lang="en" sz="1100"/>
              <a:t>Creating hierarchy in the data to enable aggregation.</a:t>
            </a:r>
            <a:endParaRPr sz="1100"/>
          </a:p>
          <a:p>
            <a:pPr indent="0" lvl="0" marL="0" rtl="0" algn="l">
              <a:spcBef>
                <a:spcPts val="1600"/>
              </a:spcBef>
              <a:spcAft>
                <a:spcPts val="1600"/>
              </a:spcAft>
              <a:buNone/>
            </a:pPr>
            <a:r>
              <a:t/>
            </a:r>
            <a:endParaRPr sz="1100"/>
          </a:p>
        </p:txBody>
      </p:sp>
      <p:sp>
        <p:nvSpPr>
          <p:cNvPr id="110" name="Google Shape;110;p19"/>
          <p:cNvSpPr txBox="1"/>
          <p:nvPr>
            <p:ph idx="1" type="body"/>
          </p:nvPr>
        </p:nvSpPr>
        <p:spPr>
          <a:xfrm>
            <a:off x="6374025" y="2571750"/>
            <a:ext cx="2525100" cy="23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Exploratory analysis is performed and most prominent observations are identified.</a:t>
            </a:r>
            <a:endParaRPr sz="1100"/>
          </a:p>
          <a:p>
            <a:pPr indent="0" lvl="0" marL="0" rtl="0" algn="l">
              <a:spcBef>
                <a:spcPts val="1600"/>
              </a:spcBef>
              <a:spcAft>
                <a:spcPts val="0"/>
              </a:spcAft>
              <a:buNone/>
            </a:pPr>
            <a:r>
              <a:rPr lang="en" sz="1100"/>
              <a:t>Aggregation is performed to provide user with comprehensive view of the data in long-term.</a:t>
            </a:r>
            <a:endParaRPr sz="1100"/>
          </a:p>
          <a:p>
            <a:pPr indent="0" lvl="0" marL="0" rtl="0" algn="l">
              <a:spcBef>
                <a:spcPts val="1600"/>
              </a:spcBef>
              <a:spcAft>
                <a:spcPts val="1600"/>
              </a:spcAft>
              <a:buNone/>
            </a:pPr>
            <a:r>
              <a:rPr lang="en" sz="1100"/>
              <a:t>Visualizations are developed to support the intended users decision.</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Tableau Report: Median Annual Wage 2019 &amp; Work Experience</a:t>
            </a:r>
            <a:endParaRPr sz="2800"/>
          </a:p>
        </p:txBody>
      </p:sp>
      <p:sp>
        <p:nvSpPr>
          <p:cNvPr id="116" name="Google Shape;116;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7" name="Google Shape;117;p20"/>
          <p:cNvPicPr preferRelativeResize="0"/>
          <p:nvPr/>
        </p:nvPicPr>
        <p:blipFill>
          <a:blip r:embed="rId3">
            <a:alphaModFix/>
          </a:blip>
          <a:stretch>
            <a:fillRect/>
          </a:stretch>
        </p:blipFill>
        <p:spPr>
          <a:xfrm>
            <a:off x="349550" y="1266325"/>
            <a:ext cx="8441950" cy="3302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Educational Requirement</a:t>
            </a:r>
            <a:endParaRPr/>
          </a:p>
        </p:txBody>
      </p:sp>
      <p:sp>
        <p:nvSpPr>
          <p:cNvPr id="123" name="Google Shape;123;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Bbas</a:t>
            </a:r>
            <a:endParaRPr/>
          </a:p>
        </p:txBody>
      </p:sp>
      <p:pic>
        <p:nvPicPr>
          <p:cNvPr id="124" name="Google Shape;124;p21"/>
          <p:cNvPicPr preferRelativeResize="0"/>
          <p:nvPr/>
        </p:nvPicPr>
        <p:blipFill>
          <a:blip r:embed="rId3">
            <a:alphaModFix/>
          </a:blip>
          <a:stretch>
            <a:fillRect/>
          </a:stretch>
        </p:blipFill>
        <p:spPr>
          <a:xfrm>
            <a:off x="311700" y="1266325"/>
            <a:ext cx="4904827" cy="1741974"/>
          </a:xfrm>
          <a:prstGeom prst="rect">
            <a:avLst/>
          </a:prstGeom>
          <a:noFill/>
          <a:ln>
            <a:noFill/>
          </a:ln>
        </p:spPr>
      </p:pic>
      <p:sp>
        <p:nvSpPr>
          <p:cNvPr id="125" name="Google Shape;125;p21"/>
          <p:cNvSpPr txBox="1"/>
          <p:nvPr/>
        </p:nvSpPr>
        <p:spPr>
          <a:xfrm>
            <a:off x="414950" y="3172550"/>
            <a:ext cx="6518100" cy="12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Based on this tableau report, it is showing the reader that 76.92 percent of these occupation titles require a </a:t>
            </a:r>
            <a:r>
              <a:rPr lang="en">
                <a:latin typeface="Open Sans"/>
                <a:ea typeface="Open Sans"/>
                <a:cs typeface="Open Sans"/>
                <a:sym typeface="Open Sans"/>
              </a:rPr>
              <a:t>bachelor's</a:t>
            </a:r>
            <a:r>
              <a:rPr lang="en">
                <a:latin typeface="Open Sans"/>
                <a:ea typeface="Open Sans"/>
                <a:cs typeface="Open Sans"/>
                <a:sym typeface="Open Sans"/>
              </a:rPr>
              <a:t> degree. There is a 16.67 percent that requires Masters degree for the specific job title. While 3.85 percent require some-to-none college degree; 2.56 percent require an Associate degree.</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