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f9e385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f9e385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effa60fe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1effa60fe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4c0654b3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94c0654b3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a784359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a784359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This tableau report is comparing the annual wage to the work experience required for these particular occupations. These occupations are tied to the courses in the Ischool; the occupations for those particular courses. The key is highlighting that darker orange is a higher annual wage, and as the colors get lighter the median annual wage decreases. This chart also compares the work experience required for these occupations. For some occupations such as the “Computer and information research scientists” there is no work experience required but that occupation makes the highest annual median wage.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1951a50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1951a50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1951a50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1951a50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a784359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a784359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a784359e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a784359e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19275d6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19275d6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1effa60fe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1effa60fe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f9e385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f9e385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am i going to apply the skills that i’ve learned in class to the real world?</a:t>
            </a:r>
            <a:endParaRPr/>
          </a:p>
          <a:p>
            <a:pPr indent="0" lvl="0" marL="0" rtl="0" algn="l">
              <a:spcBef>
                <a:spcPts val="0"/>
              </a:spcBef>
              <a:spcAft>
                <a:spcPts val="0"/>
              </a:spcAft>
              <a:buNone/>
            </a:pPr>
            <a:r>
              <a:rPr lang="en"/>
              <a:t>What can i do in this class to apply the skills to in the jobs that i want?</a:t>
            </a:r>
            <a:endParaRPr/>
          </a:p>
          <a:p>
            <a:pPr indent="0" lvl="0" marL="0" rtl="0" algn="l">
              <a:spcBef>
                <a:spcPts val="0"/>
              </a:spcBef>
              <a:spcAft>
                <a:spcPts val="0"/>
              </a:spcAft>
              <a:buNone/>
            </a:pPr>
            <a:r>
              <a:rPr lang="en"/>
              <a:t>How can i start planning out my future class schedules to match what i want to do when i graduate?</a:t>
            </a:r>
            <a:endParaRPr/>
          </a:p>
          <a:p>
            <a:pPr indent="0" lvl="0" marL="0" rtl="0" algn="l">
              <a:spcBef>
                <a:spcPts val="0"/>
              </a:spcBef>
              <a:spcAft>
                <a:spcPts val="0"/>
              </a:spcAft>
              <a:buNone/>
            </a:pPr>
            <a:r>
              <a:rPr lang="en"/>
              <a:t>How i can shape my </a:t>
            </a:r>
            <a:r>
              <a:rPr lang="en"/>
              <a:t>curriculum and projects to my career goals?</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169f0e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169f0e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ff9e3858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ff9e3858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4c065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4c065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1effa60f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1effa60f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effa60f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effa60f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ff9e385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ff9e385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f9e385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f9e385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f9e385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f9e385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ltc.umd.edu/" TargetMode="External"/><Relationship Id="rId4" Type="http://schemas.openxmlformats.org/officeDocument/2006/relationships/hyperlink" Target="https://careers.umd.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ports.umd.edu/student_reports.html" TargetMode="External"/><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bls.gov/oes/home.htm" TargetMode="External"/><Relationship Id="rId4" Type="http://schemas.openxmlformats.org/officeDocument/2006/relationships/hyperlink" Target="https://www.bls.gov/em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854875"/>
            <a:ext cx="7136700" cy="10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300"/>
              <a:t>Career Projections</a:t>
            </a:r>
            <a:endParaRPr sz="4300"/>
          </a:p>
        </p:txBody>
      </p:sp>
      <p:sp>
        <p:nvSpPr>
          <p:cNvPr id="67" name="Google Shape;67;p13"/>
          <p:cNvSpPr txBox="1"/>
          <p:nvPr>
            <p:ph idx="1" type="subTitle"/>
          </p:nvPr>
        </p:nvSpPr>
        <p:spPr>
          <a:xfrm>
            <a:off x="2136750"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Lato"/>
                <a:ea typeface="Lato"/>
                <a:cs typeface="Lato"/>
                <a:sym typeface="Lato"/>
              </a:rPr>
              <a:t>Team 3: Gaurav Hasija, Kayla Covington, Mary Dalrymple, Corie Brown, Tsion Zewolde</a:t>
            </a:r>
            <a:endParaRPr b="1" sz="1500">
              <a:latin typeface="Lato"/>
              <a:ea typeface="Lato"/>
              <a:cs typeface="Lato"/>
              <a:sym typeface="Lato"/>
            </a:endParaRPr>
          </a:p>
          <a:p>
            <a:pPr indent="0" lvl="0" marL="0" rtl="0" algn="ctr">
              <a:spcBef>
                <a:spcPts val="0"/>
              </a:spcBef>
              <a:spcAft>
                <a:spcPts val="0"/>
              </a:spcAft>
              <a:buNone/>
            </a:pPr>
            <a:r>
              <a:t/>
            </a:r>
            <a:endParaRPr/>
          </a:p>
        </p:txBody>
      </p:sp>
      <p:sp>
        <p:nvSpPr>
          <p:cNvPr id="68" name="Google Shape;68;p13"/>
          <p:cNvSpPr txBox="1"/>
          <p:nvPr>
            <p:ph type="ctrTitle"/>
          </p:nvPr>
        </p:nvSpPr>
        <p:spPr>
          <a:xfrm>
            <a:off x="1193125" y="1335525"/>
            <a:ext cx="6869100" cy="75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sz="4300"/>
              <a:t>NFM 600</a:t>
            </a:r>
            <a:endParaRPr sz="4300"/>
          </a:p>
        </p:txBody>
      </p:sp>
      <p:pic>
        <p:nvPicPr>
          <p:cNvPr id="69" name="Google Shape;69;p13"/>
          <p:cNvPicPr preferRelativeResize="0"/>
          <p:nvPr/>
        </p:nvPicPr>
        <p:blipFill>
          <a:blip r:embed="rId3">
            <a:alphaModFix amt="3000"/>
          </a:blip>
          <a:stretch>
            <a:fillRect/>
          </a:stretch>
        </p:blipFill>
        <p:spPr>
          <a:xfrm>
            <a:off x="0" y="0"/>
            <a:ext cx="914400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44475" y="92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43" name="Google Shape;143;p22"/>
          <p:cNvSpPr txBox="1"/>
          <p:nvPr>
            <p:ph idx="1" type="body"/>
          </p:nvPr>
        </p:nvSpPr>
        <p:spPr>
          <a:xfrm>
            <a:off x="311700" y="1266325"/>
            <a:ext cx="8520600" cy="15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STEP 1					    STEP 2					STEP 3</a:t>
            </a:r>
            <a:endParaRPr/>
          </a:p>
        </p:txBody>
      </p:sp>
      <p:sp>
        <p:nvSpPr>
          <p:cNvPr id="144" name="Google Shape;144;p22"/>
          <p:cNvSpPr/>
          <p:nvPr/>
        </p:nvSpPr>
        <p:spPr>
          <a:xfrm>
            <a:off x="413950" y="1799950"/>
            <a:ext cx="25872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Open Sans"/>
                <a:ea typeface="Open Sans"/>
                <a:cs typeface="Open Sans"/>
                <a:sym typeface="Open Sans"/>
              </a:rPr>
              <a:t>Vision &amp; Data</a:t>
            </a:r>
            <a:r>
              <a:rPr lang="en" sz="1200">
                <a:solidFill>
                  <a:srgbClr val="FFFFFF"/>
                </a:solidFill>
              </a:rPr>
              <a:t> </a:t>
            </a:r>
            <a:r>
              <a:rPr lang="en" sz="1600">
                <a:solidFill>
                  <a:srgbClr val="FFFFFF"/>
                </a:solidFill>
                <a:latin typeface="Open Sans"/>
                <a:ea typeface="Open Sans"/>
                <a:cs typeface="Open Sans"/>
                <a:sym typeface="Open Sans"/>
              </a:rPr>
              <a:t>Collection</a:t>
            </a:r>
            <a:endParaRPr sz="1200">
              <a:solidFill>
                <a:srgbClr val="FFFFFF"/>
              </a:solidFill>
            </a:endParaRPr>
          </a:p>
        </p:txBody>
      </p:sp>
      <p:sp>
        <p:nvSpPr>
          <p:cNvPr id="145" name="Google Shape;145;p22"/>
          <p:cNvSpPr/>
          <p:nvPr/>
        </p:nvSpPr>
        <p:spPr>
          <a:xfrm>
            <a:off x="33422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rgbClr val="FFFFFF"/>
                </a:solidFill>
                <a:latin typeface="Open Sans"/>
                <a:ea typeface="Open Sans"/>
                <a:cs typeface="Open Sans"/>
                <a:sym typeface="Open Sans"/>
              </a:rPr>
              <a:t>Data</a:t>
            </a:r>
            <a:r>
              <a:rPr lang="en" sz="1300">
                <a:solidFill>
                  <a:srgbClr val="FFFFFF"/>
                </a:solidFill>
              </a:rPr>
              <a:t> </a:t>
            </a:r>
            <a:r>
              <a:rPr lang="en" sz="1700">
                <a:solidFill>
                  <a:srgbClr val="FFFFFF"/>
                </a:solidFill>
                <a:latin typeface="Open Sans"/>
                <a:ea typeface="Open Sans"/>
                <a:cs typeface="Open Sans"/>
                <a:sym typeface="Open Sans"/>
              </a:rPr>
              <a:t>Pre-Processing</a:t>
            </a:r>
            <a:endParaRPr sz="1600">
              <a:solidFill>
                <a:srgbClr val="FFFFFF"/>
              </a:solidFill>
            </a:endParaRPr>
          </a:p>
        </p:txBody>
      </p:sp>
      <p:sp>
        <p:nvSpPr>
          <p:cNvPr id="146" name="Google Shape;146;p22"/>
          <p:cNvSpPr/>
          <p:nvPr/>
        </p:nvSpPr>
        <p:spPr>
          <a:xfrm>
            <a:off x="6374025" y="1799950"/>
            <a:ext cx="2525100" cy="539100"/>
          </a:xfrm>
          <a:prstGeom prst="homePlate">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Open Sans"/>
                <a:ea typeface="Open Sans"/>
                <a:cs typeface="Open Sans"/>
                <a:sym typeface="Open Sans"/>
              </a:rPr>
              <a:t>Exploration &amp; Insight</a:t>
            </a:r>
            <a:r>
              <a:rPr lang="en" sz="1600">
                <a:solidFill>
                  <a:srgbClr val="FFFFFF"/>
                </a:solidFill>
              </a:rPr>
              <a:t>s</a:t>
            </a:r>
            <a:endParaRPr sz="1600">
              <a:solidFill>
                <a:srgbClr val="FFFFFF"/>
              </a:solidFill>
            </a:endParaRPr>
          </a:p>
        </p:txBody>
      </p:sp>
      <p:sp>
        <p:nvSpPr>
          <p:cNvPr id="147" name="Google Shape;147;p22"/>
          <p:cNvSpPr txBox="1"/>
          <p:nvPr>
            <p:ph idx="1" type="body"/>
          </p:nvPr>
        </p:nvSpPr>
        <p:spPr>
          <a:xfrm>
            <a:off x="413950" y="2571750"/>
            <a:ext cx="25251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Read various literature and papers to envision the service and identify the data we want to collect for our service.</a:t>
            </a:r>
            <a:endParaRPr sz="1100"/>
          </a:p>
          <a:p>
            <a:pPr indent="0" lvl="0" marL="0" rtl="0" algn="just">
              <a:lnSpc>
                <a:spcPct val="100000"/>
              </a:lnSpc>
              <a:spcBef>
                <a:spcPts val="800"/>
              </a:spcBef>
              <a:spcAft>
                <a:spcPts val="0"/>
              </a:spcAft>
              <a:buNone/>
            </a:pPr>
            <a:r>
              <a:rPr lang="en" sz="1100"/>
              <a:t>Explored to identify data sources and narrow down to major ones.</a:t>
            </a:r>
            <a:endParaRPr sz="1100"/>
          </a:p>
          <a:p>
            <a:pPr indent="0" lvl="0" marL="0" rtl="0" algn="just">
              <a:lnSpc>
                <a:spcPct val="100000"/>
              </a:lnSpc>
              <a:spcBef>
                <a:spcPts val="800"/>
              </a:spcBef>
              <a:spcAft>
                <a:spcPts val="0"/>
              </a:spcAft>
              <a:buNone/>
            </a:pPr>
            <a:r>
              <a:rPr lang="en" sz="1100"/>
              <a:t>From the data collected, finalized the unifying vision of the service and identified the relevant environments.</a:t>
            </a:r>
            <a:endParaRPr sz="1100"/>
          </a:p>
          <a:p>
            <a:pPr indent="0" lvl="0" marL="0" rtl="0" algn="just">
              <a:spcBef>
                <a:spcPts val="800"/>
              </a:spcBef>
              <a:spcAft>
                <a:spcPts val="1600"/>
              </a:spcAft>
              <a:buNone/>
            </a:pPr>
            <a:r>
              <a:t/>
            </a:r>
            <a:endParaRPr sz="1100"/>
          </a:p>
        </p:txBody>
      </p:sp>
      <p:sp>
        <p:nvSpPr>
          <p:cNvPr id="148" name="Google Shape;148;p22"/>
          <p:cNvSpPr txBox="1"/>
          <p:nvPr>
            <p:ph idx="1" type="body"/>
          </p:nvPr>
        </p:nvSpPr>
        <p:spPr>
          <a:xfrm>
            <a:off x="3197875" y="2571750"/>
            <a:ext cx="2669400" cy="2375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t>Major: Manually mapped iSchool courses with collected BLS data job titles.</a:t>
            </a:r>
            <a:endParaRPr sz="1100"/>
          </a:p>
          <a:p>
            <a:pPr indent="0" lvl="0" marL="0" rtl="0" algn="just">
              <a:lnSpc>
                <a:spcPct val="100000"/>
              </a:lnSpc>
              <a:spcBef>
                <a:spcPts val="800"/>
              </a:spcBef>
              <a:spcAft>
                <a:spcPts val="0"/>
              </a:spcAft>
              <a:buNone/>
            </a:pPr>
            <a:r>
              <a:rPr lang="en" sz="1100"/>
              <a:t>Cleaned the wage data and projections data to remove unwanted features. Null values were filled or removed as requirements.</a:t>
            </a:r>
            <a:endParaRPr sz="1100"/>
          </a:p>
          <a:p>
            <a:pPr indent="0" lvl="0" marL="0" rtl="0" algn="just">
              <a:lnSpc>
                <a:spcPct val="100000"/>
              </a:lnSpc>
              <a:spcBef>
                <a:spcPts val="800"/>
              </a:spcBef>
              <a:spcAft>
                <a:spcPts val="800"/>
              </a:spcAft>
              <a:buNone/>
            </a:pPr>
            <a:r>
              <a:rPr lang="en" sz="1100"/>
              <a:t>Created hierarchy in the data to enable aggregation.</a:t>
            </a:r>
            <a:endParaRPr sz="1100"/>
          </a:p>
        </p:txBody>
      </p:sp>
      <p:sp>
        <p:nvSpPr>
          <p:cNvPr id="149" name="Google Shape;149;p22"/>
          <p:cNvSpPr txBox="1"/>
          <p:nvPr>
            <p:ph idx="1" type="body"/>
          </p:nvPr>
        </p:nvSpPr>
        <p:spPr>
          <a:xfrm>
            <a:off x="6374025" y="2571750"/>
            <a:ext cx="2525100" cy="23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Exploratory analysis is p</a:t>
            </a:r>
            <a:r>
              <a:rPr lang="en" sz="1100"/>
              <a:t>erformed and most prominent observations are identified.</a:t>
            </a:r>
            <a:endParaRPr sz="1100"/>
          </a:p>
          <a:p>
            <a:pPr indent="0" lvl="0" marL="0" rtl="0" algn="l">
              <a:spcBef>
                <a:spcPts val="800"/>
              </a:spcBef>
              <a:spcAft>
                <a:spcPts val="0"/>
              </a:spcAft>
              <a:buNone/>
            </a:pPr>
            <a:r>
              <a:rPr lang="en" sz="1100"/>
              <a:t>Aggregation is performed to provide user with comprehensive view of the data over the long-term.</a:t>
            </a:r>
            <a:endParaRPr sz="1100"/>
          </a:p>
          <a:p>
            <a:pPr indent="0" lvl="0" marL="0" rtl="0" algn="l">
              <a:spcBef>
                <a:spcPts val="800"/>
              </a:spcBef>
              <a:spcAft>
                <a:spcPts val="800"/>
              </a:spcAft>
              <a:buNone/>
            </a:pPr>
            <a:r>
              <a:rPr lang="en" sz="1100"/>
              <a:t>Visualizations are developed to support the intended users decision.</a:t>
            </a:r>
            <a:endParaRPr sz="1100"/>
          </a:p>
        </p:txBody>
      </p:sp>
      <p:pic>
        <p:nvPicPr>
          <p:cNvPr id="150" name="Google Shape;150;p22"/>
          <p:cNvPicPr preferRelativeResize="0"/>
          <p:nvPr/>
        </p:nvPicPr>
        <p:blipFill>
          <a:blip r:embed="rId3">
            <a:alphaModFix/>
          </a:blip>
          <a:stretch>
            <a:fillRect/>
          </a:stretch>
        </p:blipFill>
        <p:spPr>
          <a:xfrm>
            <a:off x="1280546" y="727223"/>
            <a:ext cx="557577" cy="539100"/>
          </a:xfrm>
          <a:prstGeom prst="rect">
            <a:avLst/>
          </a:prstGeom>
          <a:noFill/>
          <a:ln>
            <a:noFill/>
          </a:ln>
        </p:spPr>
      </p:pic>
      <p:pic>
        <p:nvPicPr>
          <p:cNvPr id="151" name="Google Shape;151;p22"/>
          <p:cNvPicPr preferRelativeResize="0"/>
          <p:nvPr/>
        </p:nvPicPr>
        <p:blipFill>
          <a:blip r:embed="rId4">
            <a:alphaModFix/>
          </a:blip>
          <a:stretch>
            <a:fillRect/>
          </a:stretch>
        </p:blipFill>
        <p:spPr>
          <a:xfrm>
            <a:off x="4342415" y="680552"/>
            <a:ext cx="624025" cy="632435"/>
          </a:xfrm>
          <a:prstGeom prst="rect">
            <a:avLst/>
          </a:prstGeom>
          <a:noFill/>
          <a:ln>
            <a:noFill/>
          </a:ln>
        </p:spPr>
      </p:pic>
      <p:pic>
        <p:nvPicPr>
          <p:cNvPr id="152" name="Google Shape;152;p22"/>
          <p:cNvPicPr preferRelativeResize="0"/>
          <p:nvPr/>
        </p:nvPicPr>
        <p:blipFill>
          <a:blip r:embed="rId5">
            <a:alphaModFix/>
          </a:blip>
          <a:stretch>
            <a:fillRect/>
          </a:stretch>
        </p:blipFill>
        <p:spPr>
          <a:xfrm>
            <a:off x="7264053" y="674876"/>
            <a:ext cx="624025" cy="6437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250825" y="100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a:p>
            <a:pPr indent="0" lvl="0" marL="0" rtl="0" algn="l">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3440425" y="1514575"/>
            <a:ext cx="955750" cy="454275"/>
          </a:xfrm>
          <a:prstGeom prst="rect">
            <a:avLst/>
          </a:prstGeom>
          <a:noFill/>
          <a:ln>
            <a:noFill/>
          </a:ln>
          <a:effectLst>
            <a:outerShdw blurRad="57150" rotWithShape="0" algn="bl" dir="5400000" dist="19050">
              <a:srgbClr val="000000">
                <a:alpha val="50000"/>
              </a:srgbClr>
            </a:outerShdw>
          </a:effectLst>
        </p:spPr>
      </p:pic>
      <p:cxnSp>
        <p:nvCxnSpPr>
          <p:cNvPr id="159" name="Google Shape;159;p23"/>
          <p:cNvCxnSpPr/>
          <p:nvPr/>
        </p:nvCxnSpPr>
        <p:spPr>
          <a:xfrm>
            <a:off x="4560175" y="817800"/>
            <a:ext cx="0" cy="3750000"/>
          </a:xfrm>
          <a:prstGeom prst="straightConnector1">
            <a:avLst/>
          </a:prstGeom>
          <a:noFill/>
          <a:ln cap="flat" cmpd="sng" w="38100">
            <a:solidFill>
              <a:srgbClr val="999999"/>
            </a:solidFill>
            <a:prstDash val="solid"/>
            <a:round/>
            <a:headEnd len="med" w="med" type="none"/>
            <a:tailEnd len="med" w="med" type="none"/>
          </a:ln>
        </p:spPr>
      </p:cxnSp>
      <p:pic>
        <p:nvPicPr>
          <p:cNvPr id="160" name="Google Shape;160;p23"/>
          <p:cNvPicPr preferRelativeResize="0"/>
          <p:nvPr/>
        </p:nvPicPr>
        <p:blipFill>
          <a:blip r:embed="rId4">
            <a:alphaModFix/>
          </a:blip>
          <a:stretch>
            <a:fillRect/>
          </a:stretch>
        </p:blipFill>
        <p:spPr>
          <a:xfrm>
            <a:off x="7895775" y="1631275"/>
            <a:ext cx="1062750" cy="538900"/>
          </a:xfrm>
          <a:prstGeom prst="rect">
            <a:avLst/>
          </a:prstGeom>
          <a:noFill/>
          <a:ln>
            <a:noFill/>
          </a:ln>
        </p:spPr>
      </p:pic>
      <p:sp>
        <p:nvSpPr>
          <p:cNvPr id="161" name="Google Shape;161;p23"/>
          <p:cNvSpPr txBox="1"/>
          <p:nvPr/>
        </p:nvSpPr>
        <p:spPr>
          <a:xfrm>
            <a:off x="250825" y="817800"/>
            <a:ext cx="40440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Use Case 1: Student looking for appropriate career inclined course.</a:t>
            </a:r>
            <a:endParaRPr b="1">
              <a:latin typeface="Open Sans"/>
              <a:ea typeface="Open Sans"/>
              <a:cs typeface="Open Sans"/>
              <a:sym typeface="Open Sans"/>
            </a:endParaRPr>
          </a:p>
        </p:txBody>
      </p:sp>
      <p:sp>
        <p:nvSpPr>
          <p:cNvPr id="162" name="Google Shape;162;p23"/>
          <p:cNvSpPr txBox="1"/>
          <p:nvPr/>
        </p:nvSpPr>
        <p:spPr>
          <a:xfrm>
            <a:off x="250825" y="1473850"/>
            <a:ext cx="2962800" cy="301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Step 1: Student logs in to Testudo (schedule of classes) to explore courses offered in the semester.</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2: After i</a:t>
            </a:r>
            <a:r>
              <a:rPr lang="en">
                <a:solidFill>
                  <a:schemeClr val="dk2"/>
                </a:solidFill>
                <a:latin typeface="Open Sans"/>
                <a:ea typeface="Open Sans"/>
                <a:cs typeface="Open Sans"/>
                <a:sym typeface="Open Sans"/>
              </a:rPr>
              <a:t>dentifying</a:t>
            </a:r>
            <a:r>
              <a:rPr lang="en">
                <a:solidFill>
                  <a:schemeClr val="dk2"/>
                </a:solidFill>
                <a:latin typeface="Open Sans"/>
                <a:ea typeface="Open Sans"/>
                <a:cs typeface="Open Sans"/>
                <a:sym typeface="Open Sans"/>
              </a:rPr>
              <a:t> the offered  courses, student now explores job </a:t>
            </a:r>
            <a:r>
              <a:rPr lang="en">
                <a:solidFill>
                  <a:schemeClr val="dk2"/>
                </a:solidFill>
                <a:latin typeface="Open Sans"/>
                <a:ea typeface="Open Sans"/>
                <a:cs typeface="Open Sans"/>
                <a:sym typeface="Open Sans"/>
              </a:rPr>
              <a:t>titles</a:t>
            </a:r>
            <a:r>
              <a:rPr lang="en">
                <a:solidFill>
                  <a:schemeClr val="dk2"/>
                </a:solidFill>
                <a:latin typeface="Open Sans"/>
                <a:ea typeface="Open Sans"/>
                <a:cs typeface="Open Sans"/>
                <a:sym typeface="Open Sans"/>
              </a:rPr>
              <a:t> and related projections on our service.</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3: Student registers for the identified course supporting his best career interest. </a:t>
            </a:r>
            <a:endParaRPr>
              <a:solidFill>
                <a:schemeClr val="dk2"/>
              </a:solidFill>
              <a:latin typeface="Open Sans"/>
              <a:ea typeface="Open Sans"/>
              <a:cs typeface="Open Sans"/>
              <a:sym typeface="Open Sans"/>
            </a:endParaRPr>
          </a:p>
        </p:txBody>
      </p:sp>
      <p:sp>
        <p:nvSpPr>
          <p:cNvPr id="163" name="Google Shape;163;p23"/>
          <p:cNvSpPr txBox="1"/>
          <p:nvPr/>
        </p:nvSpPr>
        <p:spPr>
          <a:xfrm>
            <a:off x="4560175" y="740875"/>
            <a:ext cx="4214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Use Case 2: Academic </a:t>
            </a:r>
            <a:r>
              <a:rPr b="1" lang="en">
                <a:latin typeface="Open Sans"/>
                <a:ea typeface="Open Sans"/>
                <a:cs typeface="Open Sans"/>
                <a:sym typeface="Open Sans"/>
              </a:rPr>
              <a:t>adviser</a:t>
            </a:r>
            <a:r>
              <a:rPr b="1" lang="en">
                <a:latin typeface="Open Sans"/>
                <a:ea typeface="Open Sans"/>
                <a:cs typeface="Open Sans"/>
                <a:sym typeface="Open Sans"/>
              </a:rPr>
              <a:t> curating a customized degree plan based on student’s career interest.</a:t>
            </a:r>
            <a:endParaRPr b="1">
              <a:latin typeface="Open Sans"/>
              <a:ea typeface="Open Sans"/>
              <a:cs typeface="Open Sans"/>
              <a:sym typeface="Open Sans"/>
            </a:endParaRPr>
          </a:p>
        </p:txBody>
      </p:sp>
      <p:pic>
        <p:nvPicPr>
          <p:cNvPr id="164" name="Google Shape;164;p23"/>
          <p:cNvPicPr preferRelativeResize="0"/>
          <p:nvPr/>
        </p:nvPicPr>
        <p:blipFill>
          <a:blip r:embed="rId5">
            <a:alphaModFix/>
          </a:blip>
          <a:stretch>
            <a:fillRect/>
          </a:stretch>
        </p:blipFill>
        <p:spPr>
          <a:xfrm>
            <a:off x="3418975" y="2447700"/>
            <a:ext cx="955750" cy="707400"/>
          </a:xfrm>
          <a:prstGeom prst="rect">
            <a:avLst/>
          </a:prstGeom>
          <a:noFill/>
          <a:ln>
            <a:noFill/>
          </a:ln>
          <a:effectLst>
            <a:outerShdw blurRad="57150" rotWithShape="0" algn="bl" dir="5400000" dist="19050">
              <a:srgbClr val="000000">
                <a:alpha val="50000"/>
              </a:srgbClr>
            </a:outerShdw>
          </a:effectLst>
        </p:spPr>
      </p:pic>
      <p:pic>
        <p:nvPicPr>
          <p:cNvPr id="165" name="Google Shape;165;p23"/>
          <p:cNvPicPr preferRelativeResize="0"/>
          <p:nvPr/>
        </p:nvPicPr>
        <p:blipFill>
          <a:blip r:embed="rId6">
            <a:alphaModFix/>
          </a:blip>
          <a:stretch>
            <a:fillRect/>
          </a:stretch>
        </p:blipFill>
        <p:spPr>
          <a:xfrm>
            <a:off x="3343775" y="3608425"/>
            <a:ext cx="1106150" cy="623900"/>
          </a:xfrm>
          <a:prstGeom prst="rect">
            <a:avLst/>
          </a:prstGeom>
          <a:noFill/>
          <a:ln>
            <a:noFill/>
          </a:ln>
          <a:effectLst>
            <a:outerShdw blurRad="57150" rotWithShape="0" algn="bl" dir="5400000" dist="19050">
              <a:srgbClr val="000000">
                <a:alpha val="50000"/>
              </a:srgbClr>
            </a:outerShdw>
          </a:effectLst>
        </p:spPr>
      </p:pic>
      <p:sp>
        <p:nvSpPr>
          <p:cNvPr id="166" name="Google Shape;166;p23"/>
          <p:cNvSpPr/>
          <p:nvPr/>
        </p:nvSpPr>
        <p:spPr>
          <a:xfrm>
            <a:off x="3679650" y="2045375"/>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641250" y="3231613"/>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4622975" y="1631275"/>
            <a:ext cx="3210000" cy="301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Step 1: A</a:t>
            </a:r>
            <a:r>
              <a:rPr lang="en">
                <a:solidFill>
                  <a:schemeClr val="dk2"/>
                </a:solidFill>
                <a:latin typeface="Open Sans"/>
                <a:ea typeface="Open Sans"/>
                <a:cs typeface="Open Sans"/>
                <a:sym typeface="Open Sans"/>
              </a:rPr>
              <a:t>dviser</a:t>
            </a:r>
            <a:r>
              <a:rPr lang="en">
                <a:solidFill>
                  <a:schemeClr val="dk2"/>
                </a:solidFill>
                <a:latin typeface="Open Sans"/>
                <a:ea typeface="Open Sans"/>
                <a:cs typeface="Open Sans"/>
                <a:sym typeface="Open Sans"/>
              </a:rPr>
              <a:t> logs in to identify existing courses for the student.</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2: A</a:t>
            </a:r>
            <a:r>
              <a:rPr lang="en">
                <a:solidFill>
                  <a:schemeClr val="dk2"/>
                </a:solidFill>
                <a:latin typeface="Open Sans"/>
                <a:ea typeface="Open Sans"/>
                <a:cs typeface="Open Sans"/>
                <a:sym typeface="Open Sans"/>
              </a:rPr>
              <a:t>dviser</a:t>
            </a:r>
            <a:r>
              <a:rPr lang="en">
                <a:solidFill>
                  <a:schemeClr val="dk2"/>
                </a:solidFill>
                <a:latin typeface="Open Sans"/>
                <a:ea typeface="Open Sans"/>
                <a:cs typeface="Open Sans"/>
                <a:sym typeface="Open Sans"/>
              </a:rPr>
              <a:t> now identifies the courses that match with all the job titles </a:t>
            </a:r>
            <a:r>
              <a:rPr lang="en">
                <a:solidFill>
                  <a:schemeClr val="dk2"/>
                </a:solidFill>
                <a:latin typeface="Open Sans"/>
                <a:ea typeface="Open Sans"/>
                <a:cs typeface="Open Sans"/>
                <a:sym typeface="Open Sans"/>
              </a:rPr>
              <a:t>related</a:t>
            </a:r>
            <a:r>
              <a:rPr lang="en">
                <a:solidFill>
                  <a:schemeClr val="dk2"/>
                </a:solidFill>
                <a:latin typeface="Open Sans"/>
                <a:ea typeface="Open Sans"/>
                <a:cs typeface="Open Sans"/>
                <a:sym typeface="Open Sans"/>
              </a:rPr>
              <a:t> to student’s existing courses from step 1.</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Step 3: Adviser curates the degree plan based  on courses identified in step 2 and suggests courses to student for registration.</a:t>
            </a:r>
            <a:endParaRPr>
              <a:solidFill>
                <a:schemeClr val="dk2"/>
              </a:solidFill>
              <a:latin typeface="Open Sans"/>
              <a:ea typeface="Open Sans"/>
              <a:cs typeface="Open Sans"/>
              <a:sym typeface="Open Sans"/>
            </a:endParaRPr>
          </a:p>
        </p:txBody>
      </p:sp>
      <p:pic>
        <p:nvPicPr>
          <p:cNvPr id="169" name="Google Shape;169;p23"/>
          <p:cNvPicPr preferRelativeResize="0"/>
          <p:nvPr/>
        </p:nvPicPr>
        <p:blipFill>
          <a:blip r:embed="rId5">
            <a:alphaModFix/>
          </a:blip>
          <a:stretch>
            <a:fillRect/>
          </a:stretch>
        </p:blipFill>
        <p:spPr>
          <a:xfrm>
            <a:off x="7949275" y="2447700"/>
            <a:ext cx="955750" cy="707400"/>
          </a:xfrm>
          <a:prstGeom prst="rect">
            <a:avLst/>
          </a:prstGeom>
          <a:noFill/>
          <a:ln>
            <a:noFill/>
          </a:ln>
          <a:effectLst>
            <a:outerShdw blurRad="57150" rotWithShape="0" algn="bl" dir="5400000" dist="19050">
              <a:srgbClr val="000000">
                <a:alpha val="50000"/>
              </a:srgbClr>
            </a:outerShdw>
          </a:effectLst>
        </p:spPr>
      </p:pic>
      <p:pic>
        <p:nvPicPr>
          <p:cNvPr id="170" name="Google Shape;170;p23"/>
          <p:cNvPicPr preferRelativeResize="0"/>
          <p:nvPr/>
        </p:nvPicPr>
        <p:blipFill>
          <a:blip r:embed="rId4">
            <a:alphaModFix/>
          </a:blip>
          <a:stretch>
            <a:fillRect/>
          </a:stretch>
        </p:blipFill>
        <p:spPr>
          <a:xfrm>
            <a:off x="7949275" y="3557425"/>
            <a:ext cx="1062750" cy="538900"/>
          </a:xfrm>
          <a:prstGeom prst="rect">
            <a:avLst/>
          </a:prstGeom>
          <a:noFill/>
          <a:ln>
            <a:noFill/>
          </a:ln>
        </p:spPr>
      </p:pic>
      <p:sp>
        <p:nvSpPr>
          <p:cNvPr id="171" name="Google Shape;171;p23"/>
          <p:cNvSpPr/>
          <p:nvPr/>
        </p:nvSpPr>
        <p:spPr>
          <a:xfrm>
            <a:off x="8225050" y="2170175"/>
            <a:ext cx="511200" cy="2775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8225050" y="3231625"/>
            <a:ext cx="511200" cy="325800"/>
          </a:xfrm>
          <a:prstGeom prst="downArrow">
            <a:avLst>
              <a:gd fmla="val 50000" name="adj1"/>
              <a:gd fmla="val 50000" name="adj2"/>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0" y="1824475"/>
            <a:ext cx="9097800" cy="17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Service Demo</a:t>
            </a:r>
            <a:endParaRPr/>
          </a:p>
          <a:p>
            <a:pPr indent="0" lvl="0" marL="0" rtl="0" algn="l">
              <a:spcBef>
                <a:spcPts val="0"/>
              </a:spcBef>
              <a:spcAft>
                <a:spcPts val="0"/>
              </a:spcAft>
              <a:buNone/>
            </a:pPr>
            <a:r>
              <a:t/>
            </a:r>
            <a:endParaRPr b="0" sz="1400" u="sng">
              <a:solidFill>
                <a:schemeClr val="hlink"/>
              </a:solidFill>
              <a:latin typeface="Open Sans"/>
              <a:ea typeface="Open Sans"/>
              <a:cs typeface="Open Sans"/>
              <a:sym typeface="Open Sans"/>
            </a:endParaRPr>
          </a:p>
          <a:p>
            <a:pPr indent="0" lvl="0" marL="0" rtl="0" algn="l">
              <a:spcBef>
                <a:spcPts val="0"/>
              </a:spcBef>
              <a:spcAft>
                <a:spcPts val="0"/>
              </a:spcAft>
              <a:buNone/>
            </a:pPr>
            <a:r>
              <a:rPr b="0" lang="en" sz="1400" u="sng">
                <a:solidFill>
                  <a:schemeClr val="hlink"/>
                </a:solidFill>
                <a:latin typeface="Open Sans"/>
                <a:ea typeface="Open Sans"/>
                <a:cs typeface="Open Sans"/>
                <a:sym typeface="Open Sans"/>
              </a:rPr>
              <a:t>https://public.tableau.com/profile/gaurav.hasija5250#!/vizhome/CareerProjections/CourseDescriptions?publish=yes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Tableau Report: Median Annual Wage 2019 &amp; Work Experience</a:t>
            </a:r>
            <a:endParaRPr sz="2800"/>
          </a:p>
        </p:txBody>
      </p:sp>
      <p:sp>
        <p:nvSpPr>
          <p:cNvPr id="183" name="Google Shape;183;p25"/>
          <p:cNvSpPr txBox="1"/>
          <p:nvPr>
            <p:ph idx="1" type="body"/>
          </p:nvPr>
        </p:nvSpPr>
        <p:spPr>
          <a:xfrm>
            <a:off x="311701" y="3932125"/>
            <a:ext cx="8520600" cy="1045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t>The highest paid positions in the Median Annual Wage report for 2019 belonged to Computer &amp; Information Research Scientists and Computer Network Scientists at $122,840 and $112,690, respectively. </a:t>
            </a:r>
            <a:endParaRPr sz="1400"/>
          </a:p>
        </p:txBody>
      </p:sp>
      <p:pic>
        <p:nvPicPr>
          <p:cNvPr id="184" name="Google Shape;184;p25"/>
          <p:cNvPicPr preferRelativeResize="0"/>
          <p:nvPr/>
        </p:nvPicPr>
        <p:blipFill>
          <a:blip r:embed="rId3">
            <a:alphaModFix/>
          </a:blip>
          <a:stretch>
            <a:fillRect/>
          </a:stretch>
        </p:blipFill>
        <p:spPr>
          <a:xfrm>
            <a:off x="998550" y="1029950"/>
            <a:ext cx="7055828" cy="276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Educational Requirement</a:t>
            </a:r>
            <a:endParaRPr/>
          </a:p>
        </p:txBody>
      </p:sp>
      <p:pic>
        <p:nvPicPr>
          <p:cNvPr id="190" name="Google Shape;190;p26"/>
          <p:cNvPicPr preferRelativeResize="0"/>
          <p:nvPr/>
        </p:nvPicPr>
        <p:blipFill>
          <a:blip r:embed="rId3">
            <a:alphaModFix/>
          </a:blip>
          <a:stretch>
            <a:fillRect/>
          </a:stretch>
        </p:blipFill>
        <p:spPr>
          <a:xfrm>
            <a:off x="1742800" y="1191000"/>
            <a:ext cx="5868551" cy="2084250"/>
          </a:xfrm>
          <a:prstGeom prst="rect">
            <a:avLst/>
          </a:prstGeom>
          <a:noFill/>
          <a:ln>
            <a:noFill/>
          </a:ln>
        </p:spPr>
      </p:pic>
      <p:sp>
        <p:nvSpPr>
          <p:cNvPr id="191" name="Google Shape;191;p26"/>
          <p:cNvSpPr txBox="1"/>
          <p:nvPr/>
        </p:nvSpPr>
        <p:spPr>
          <a:xfrm>
            <a:off x="311700" y="3587025"/>
            <a:ext cx="8418600" cy="127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Based on this Tableau report, the reader sees that 76.92 percent of these occupation titles require a B</a:t>
            </a:r>
            <a:r>
              <a:rPr lang="en">
                <a:solidFill>
                  <a:schemeClr val="dk2"/>
                </a:solidFill>
                <a:latin typeface="Open Sans"/>
                <a:ea typeface="Open Sans"/>
                <a:cs typeface="Open Sans"/>
                <a:sym typeface="Open Sans"/>
              </a:rPr>
              <a:t>achelor's</a:t>
            </a:r>
            <a:r>
              <a:rPr lang="en">
                <a:solidFill>
                  <a:schemeClr val="dk2"/>
                </a:solidFill>
                <a:latin typeface="Open Sans"/>
                <a:ea typeface="Open Sans"/>
                <a:cs typeface="Open Sans"/>
                <a:sym typeface="Open Sans"/>
              </a:rPr>
              <a:t> degree. There are 16.67 percent that require a Master’s degree for the specific job title. While 3.85 percent require some-to-no college degree; 2.56 percent require an Associate’s degree.</a:t>
            </a:r>
            <a:endParaRPr>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1646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New Job Openings</a:t>
            </a:r>
            <a:endParaRPr/>
          </a:p>
        </p:txBody>
      </p:sp>
      <p:pic>
        <p:nvPicPr>
          <p:cNvPr id="197" name="Google Shape;197;p27"/>
          <p:cNvPicPr preferRelativeResize="0"/>
          <p:nvPr/>
        </p:nvPicPr>
        <p:blipFill>
          <a:blip r:embed="rId3">
            <a:alphaModFix/>
          </a:blip>
          <a:stretch>
            <a:fillRect/>
          </a:stretch>
        </p:blipFill>
        <p:spPr>
          <a:xfrm>
            <a:off x="78300" y="1109200"/>
            <a:ext cx="4425501" cy="3154574"/>
          </a:xfrm>
          <a:prstGeom prst="rect">
            <a:avLst/>
          </a:prstGeom>
          <a:noFill/>
          <a:ln>
            <a:noFill/>
          </a:ln>
        </p:spPr>
      </p:pic>
      <p:pic>
        <p:nvPicPr>
          <p:cNvPr id="198" name="Google Shape;198;p27"/>
          <p:cNvPicPr preferRelativeResize="0"/>
          <p:nvPr/>
        </p:nvPicPr>
        <p:blipFill>
          <a:blip r:embed="rId4">
            <a:alphaModFix/>
          </a:blip>
          <a:stretch>
            <a:fillRect/>
          </a:stretch>
        </p:blipFill>
        <p:spPr>
          <a:xfrm>
            <a:off x="4503800" y="1223200"/>
            <a:ext cx="4375425" cy="2837025"/>
          </a:xfrm>
          <a:prstGeom prst="rect">
            <a:avLst/>
          </a:prstGeom>
          <a:noFill/>
          <a:ln>
            <a:noFill/>
          </a:ln>
        </p:spPr>
      </p:pic>
      <p:sp>
        <p:nvSpPr>
          <p:cNvPr id="199" name="Google Shape;199;p27"/>
          <p:cNvSpPr txBox="1"/>
          <p:nvPr/>
        </p:nvSpPr>
        <p:spPr>
          <a:xfrm>
            <a:off x="172900" y="4308225"/>
            <a:ext cx="8921100" cy="63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There were 17 job titles, grouped into 10 groups. The chart to left is projecting the expected new openings within these job titles from 2019-2029. The numbers above the chart are a description of the number of jobs that will be open within that given title for the expected years (2019-2029).</a:t>
            </a:r>
            <a:endParaRPr>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2420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Percentile Annual Wage Distribution</a:t>
            </a:r>
            <a:endParaRPr/>
          </a:p>
        </p:txBody>
      </p:sp>
      <p:sp>
        <p:nvSpPr>
          <p:cNvPr id="205" name="Google Shape;205;p28"/>
          <p:cNvSpPr txBox="1"/>
          <p:nvPr/>
        </p:nvSpPr>
        <p:spPr>
          <a:xfrm>
            <a:off x="311700" y="4182625"/>
            <a:ext cx="87132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This graph shows that Actuaries, Computer and Information Systems Professionals, and Software Developers were the top titles with highest salaries among top 10% earning </a:t>
            </a:r>
            <a:r>
              <a:rPr lang="en">
                <a:solidFill>
                  <a:schemeClr val="dk2"/>
                </a:solidFill>
                <a:latin typeface="Open Sans"/>
                <a:ea typeface="Open Sans"/>
                <a:cs typeface="Open Sans"/>
                <a:sym typeface="Open Sans"/>
              </a:rPr>
              <a:t>professionals</a:t>
            </a:r>
            <a:r>
              <a:rPr lang="en">
                <a:solidFill>
                  <a:schemeClr val="dk2"/>
                </a:solidFill>
                <a:latin typeface="Open Sans"/>
                <a:ea typeface="Open Sans"/>
                <a:cs typeface="Open Sans"/>
                <a:sym typeface="Open Sans"/>
              </a:rPr>
              <a:t>. This confirms that the STEM field still fares well in the professional realm.</a:t>
            </a:r>
            <a:endParaRPr>
              <a:solidFill>
                <a:schemeClr val="dk2"/>
              </a:solidFill>
              <a:latin typeface="Open Sans"/>
              <a:ea typeface="Open Sans"/>
              <a:cs typeface="Open Sans"/>
              <a:sym typeface="Open Sans"/>
            </a:endParaRPr>
          </a:p>
        </p:txBody>
      </p:sp>
      <p:pic>
        <p:nvPicPr>
          <p:cNvPr id="206" name="Google Shape;206;p28"/>
          <p:cNvPicPr preferRelativeResize="0"/>
          <p:nvPr/>
        </p:nvPicPr>
        <p:blipFill>
          <a:blip r:embed="rId3">
            <a:alphaModFix/>
          </a:blip>
          <a:stretch>
            <a:fillRect/>
          </a:stretch>
        </p:blipFill>
        <p:spPr>
          <a:xfrm>
            <a:off x="1894250" y="1304825"/>
            <a:ext cx="5355505" cy="2725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11700" y="287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Self-Employment</a:t>
            </a:r>
            <a:endParaRPr/>
          </a:p>
        </p:txBody>
      </p:sp>
      <p:pic>
        <p:nvPicPr>
          <p:cNvPr id="212" name="Google Shape;212;p29"/>
          <p:cNvPicPr preferRelativeResize="0"/>
          <p:nvPr/>
        </p:nvPicPr>
        <p:blipFill>
          <a:blip r:embed="rId3">
            <a:alphaModFix/>
          </a:blip>
          <a:stretch>
            <a:fillRect/>
          </a:stretch>
        </p:blipFill>
        <p:spPr>
          <a:xfrm>
            <a:off x="1375376" y="1038050"/>
            <a:ext cx="6471276" cy="3289575"/>
          </a:xfrm>
          <a:prstGeom prst="rect">
            <a:avLst/>
          </a:prstGeom>
          <a:noFill/>
          <a:ln>
            <a:noFill/>
          </a:ln>
        </p:spPr>
      </p:pic>
      <p:sp>
        <p:nvSpPr>
          <p:cNvPr id="213" name="Google Shape;213;p29"/>
          <p:cNvSpPr txBox="1"/>
          <p:nvPr/>
        </p:nvSpPr>
        <p:spPr>
          <a:xfrm>
            <a:off x="311700" y="4371025"/>
            <a:ext cx="8520600" cy="70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Self-Employment has seen a major upward shift over the past few years, but 2019 has some of the highest marks yet. These workers did not find jobs under conventional working standards, but the demand for career control is becoming more prominent.</a:t>
            </a:r>
            <a:endParaRPr>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311700" y="94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 Affecting Occupations</a:t>
            </a:r>
            <a:endParaRPr/>
          </a:p>
        </p:txBody>
      </p:sp>
      <p:pic>
        <p:nvPicPr>
          <p:cNvPr id="219" name="Google Shape;219;p30"/>
          <p:cNvPicPr preferRelativeResize="0"/>
          <p:nvPr/>
        </p:nvPicPr>
        <p:blipFill>
          <a:blip r:embed="rId3">
            <a:alphaModFix/>
          </a:blip>
          <a:stretch>
            <a:fillRect/>
          </a:stretch>
        </p:blipFill>
        <p:spPr>
          <a:xfrm>
            <a:off x="198875" y="751975"/>
            <a:ext cx="8839199" cy="3668161"/>
          </a:xfrm>
          <a:prstGeom prst="rect">
            <a:avLst/>
          </a:prstGeom>
          <a:noFill/>
          <a:ln>
            <a:noFill/>
          </a:ln>
        </p:spPr>
      </p:pic>
      <p:sp>
        <p:nvSpPr>
          <p:cNvPr id="220" name="Google Shape;220;p30"/>
          <p:cNvSpPr txBox="1"/>
          <p:nvPr/>
        </p:nvSpPr>
        <p:spPr>
          <a:xfrm>
            <a:off x="311700" y="4426725"/>
            <a:ext cx="87543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Analysis shows the economic forces putting upward and downward pressure on job creation over the coming decade for information occupations in industries throughout the economy.</a:t>
            </a:r>
            <a:endParaRPr>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337500" y="292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Envisioning integration with the iSchool</a:t>
            </a:r>
            <a:endParaRPr/>
          </a:p>
        </p:txBody>
      </p:sp>
      <p:sp>
        <p:nvSpPr>
          <p:cNvPr id="226" name="Google Shape;226;p31"/>
          <p:cNvSpPr txBox="1"/>
          <p:nvPr/>
        </p:nvSpPr>
        <p:spPr>
          <a:xfrm>
            <a:off x="337500" y="972775"/>
            <a:ext cx="8469000" cy="381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2"/>
                </a:solidFill>
                <a:latin typeface="Open Sans"/>
                <a:ea typeface="Open Sans"/>
                <a:cs typeface="Open Sans"/>
                <a:sym typeface="Open Sans"/>
              </a:rPr>
              <a:t>To implement of this service in an existing process at the iSchool, the following </a:t>
            </a:r>
            <a:r>
              <a:rPr b="1" lang="en">
                <a:solidFill>
                  <a:schemeClr val="dk2"/>
                </a:solidFill>
                <a:latin typeface="Open Sans"/>
                <a:ea typeface="Open Sans"/>
                <a:cs typeface="Open Sans"/>
                <a:sym typeface="Open Sans"/>
              </a:rPr>
              <a:t>enhancements</a:t>
            </a:r>
            <a:r>
              <a:rPr lang="en">
                <a:solidFill>
                  <a:schemeClr val="dk2"/>
                </a:solidFill>
                <a:latin typeface="Open Sans"/>
                <a:ea typeface="Open Sans"/>
                <a:cs typeface="Open Sans"/>
                <a:sym typeface="Open Sans"/>
              </a:rPr>
              <a:t> would be needed:</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Programs like MIM and HCIM have some predefined core courses. Therefore, we envision this service to be helpful in selection of appropriate </a:t>
            </a:r>
            <a:r>
              <a:rPr b="1" lang="en">
                <a:solidFill>
                  <a:schemeClr val="dk2"/>
                </a:solidFill>
                <a:latin typeface="Open Sans"/>
                <a:ea typeface="Open Sans"/>
                <a:cs typeface="Open Sans"/>
                <a:sym typeface="Open Sans"/>
              </a:rPr>
              <a:t>elective courses</a:t>
            </a:r>
            <a:r>
              <a:rPr lang="en">
                <a:solidFill>
                  <a:schemeClr val="dk2"/>
                </a:solidFill>
                <a:latin typeface="Open Sans"/>
                <a:ea typeface="Open Sans"/>
                <a:cs typeface="Open Sans"/>
                <a:sym typeface="Open Sans"/>
              </a:rPr>
              <a:t>. It could also help programs like MIM and HCIM continually evaluate the key career demands that need emphasis in their </a:t>
            </a:r>
            <a:r>
              <a:rPr b="1" lang="en">
                <a:solidFill>
                  <a:schemeClr val="dk2"/>
                </a:solidFill>
                <a:latin typeface="Open Sans"/>
                <a:ea typeface="Open Sans"/>
                <a:cs typeface="Open Sans"/>
                <a:sym typeface="Open Sans"/>
              </a:rPr>
              <a:t>core courses</a:t>
            </a:r>
            <a:r>
              <a:rPr lang="en">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We acknowledge that </a:t>
            </a:r>
            <a:r>
              <a:rPr b="1" lang="en">
                <a:solidFill>
                  <a:schemeClr val="dk2"/>
                </a:solidFill>
                <a:latin typeface="Open Sans"/>
                <a:ea typeface="Open Sans"/>
                <a:cs typeface="Open Sans"/>
                <a:sym typeface="Open Sans"/>
              </a:rPr>
              <a:t>job requirements change more quickly than any course curriculum</a:t>
            </a:r>
            <a:r>
              <a:rPr lang="en">
                <a:solidFill>
                  <a:schemeClr val="dk2"/>
                </a:solidFill>
                <a:latin typeface="Open Sans"/>
                <a:ea typeface="Open Sans"/>
                <a:cs typeface="Open Sans"/>
                <a:sym typeface="Open Sans"/>
              </a:rPr>
              <a:t>, and not all courses are targeted towards specific job title, as some are focused on special areas of research and community well-being.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To manage this </a:t>
            </a:r>
            <a:r>
              <a:rPr b="1" lang="en">
                <a:solidFill>
                  <a:schemeClr val="dk2"/>
                </a:solidFill>
                <a:latin typeface="Open Sans"/>
                <a:ea typeface="Open Sans"/>
                <a:cs typeface="Open Sans"/>
                <a:sym typeface="Open Sans"/>
              </a:rPr>
              <a:t>temporal difference</a:t>
            </a:r>
            <a:r>
              <a:rPr lang="en">
                <a:solidFill>
                  <a:schemeClr val="dk2"/>
                </a:solidFill>
                <a:latin typeface="Open Sans"/>
                <a:ea typeface="Open Sans"/>
                <a:cs typeface="Open Sans"/>
                <a:sym typeface="Open Sans"/>
              </a:rPr>
              <a:t>, this service should be owned by a department that works </a:t>
            </a:r>
            <a:r>
              <a:rPr b="1" lang="en">
                <a:solidFill>
                  <a:schemeClr val="dk2"/>
                </a:solidFill>
                <a:latin typeface="Open Sans"/>
                <a:ea typeface="Open Sans"/>
                <a:cs typeface="Open Sans"/>
                <a:sym typeface="Open Sans"/>
              </a:rPr>
              <a:t>closely with career services and instructional design</a:t>
            </a:r>
            <a:r>
              <a:rPr lang="en">
                <a:solidFill>
                  <a:schemeClr val="dk2"/>
                </a:solidFill>
                <a:latin typeface="Open Sans"/>
                <a:ea typeface="Open Sans"/>
                <a:cs typeface="Open Sans"/>
                <a:sym typeface="Open Sans"/>
              </a:rPr>
              <a:t>. A department of this type would best at quickly identifying and bridging this gap.</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t/>
            </a:r>
            <a:endParaRPr>
              <a:solidFill>
                <a:schemeClr val="dk2"/>
              </a:solidFill>
              <a:latin typeface="Open Sans"/>
              <a:ea typeface="Open Sans"/>
              <a:cs typeface="Open Sans"/>
              <a:sym typeface="Open Sans"/>
            </a:endParaRPr>
          </a:p>
          <a:p>
            <a:pPr indent="0" lvl="0" marL="0" rtl="0" algn="just">
              <a:spcBef>
                <a:spcPts val="0"/>
              </a:spcBef>
              <a:spcAft>
                <a:spcPts val="0"/>
              </a:spcAft>
              <a:buNone/>
            </a:pPr>
            <a:r>
              <a:rPr lang="en">
                <a:solidFill>
                  <a:schemeClr val="dk2"/>
                </a:solidFill>
                <a:latin typeface="Open Sans"/>
                <a:ea typeface="Open Sans"/>
                <a:cs typeface="Open Sans"/>
                <a:sym typeface="Open Sans"/>
              </a:rPr>
              <a:t>To put this into real perspective, we see a department can be a </a:t>
            </a:r>
            <a:r>
              <a:rPr b="1" lang="en">
                <a:solidFill>
                  <a:schemeClr val="dk2"/>
                </a:solidFill>
                <a:latin typeface="Open Sans"/>
                <a:ea typeface="Open Sans"/>
                <a:cs typeface="Open Sans"/>
                <a:sym typeface="Open Sans"/>
              </a:rPr>
              <a:t>combination of</a:t>
            </a:r>
            <a:r>
              <a:rPr b="1"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Teaching and Learning Transformation Center at UMD</a:t>
            </a:r>
            <a:r>
              <a:rPr lang="en">
                <a:latin typeface="Open Sans"/>
                <a:ea typeface="Open Sans"/>
                <a:cs typeface="Open Sans"/>
                <a:sym typeface="Open Sans"/>
              </a:rPr>
              <a:t> </a:t>
            </a:r>
            <a:r>
              <a:rPr lang="en">
                <a:solidFill>
                  <a:schemeClr val="dk2"/>
                </a:solidFill>
                <a:latin typeface="Open Sans"/>
                <a:ea typeface="Open Sans"/>
                <a:cs typeface="Open Sans"/>
                <a:sym typeface="Open Sans"/>
              </a:rPr>
              <a:t>and </a:t>
            </a:r>
            <a:r>
              <a:rPr lang="en" u="sng">
                <a:solidFill>
                  <a:schemeClr val="hlink"/>
                </a:solidFill>
                <a:latin typeface="Open Sans"/>
                <a:ea typeface="Open Sans"/>
                <a:cs typeface="Open Sans"/>
                <a:sym typeface="Open Sans"/>
                <a:hlinkClick r:id="rId4"/>
              </a:rPr>
              <a:t>UMD Career Center</a:t>
            </a:r>
            <a:r>
              <a:rPr lang="en">
                <a:latin typeface="Open Sans"/>
                <a:ea typeface="Open Sans"/>
                <a:cs typeface="Open Sans"/>
                <a:sym typeface="Open Sans"/>
              </a:rPr>
              <a:t>.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We understand the difficulty that comes with searching for a job and ensuring you have the </a:t>
            </a:r>
            <a:r>
              <a:rPr lang="en"/>
              <a:t>appropriate</a:t>
            </a:r>
            <a:r>
              <a:rPr lang="en"/>
              <a:t> qualifications and experience for a possible career. Students will often ask, “How am I going to use this material in the real world? When will I see this material again in the real world?” Our team has decided to address these common questions and create a tool for students to see job </a:t>
            </a:r>
            <a:r>
              <a:rPr lang="en"/>
              <a:t>opportunities</a:t>
            </a:r>
            <a:r>
              <a:rPr lang="en"/>
              <a:t> based on the courses they take. </a:t>
            </a:r>
            <a:endParaRPr/>
          </a:p>
        </p:txBody>
      </p:sp>
      <p:pic>
        <p:nvPicPr>
          <p:cNvPr id="76" name="Google Shape;76;p14"/>
          <p:cNvPicPr preferRelativeResize="0"/>
          <p:nvPr/>
        </p:nvPicPr>
        <p:blipFill>
          <a:blip r:embed="rId3">
            <a:alphaModFix/>
          </a:blip>
          <a:stretch>
            <a:fillRect/>
          </a:stretch>
        </p:blipFill>
        <p:spPr>
          <a:xfrm>
            <a:off x="6099850" y="3312063"/>
            <a:ext cx="2800350" cy="1628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lang="en" sz="1600"/>
              <a:t>This analysis and mapping service would be provided in the form of easy-to-understand Tableau reports, designed for easy use by </a:t>
            </a:r>
            <a:r>
              <a:rPr b="1" lang="en" sz="1600"/>
              <a:t>academic advisers and students</a:t>
            </a:r>
            <a:r>
              <a:rPr lang="en" sz="1600"/>
              <a:t> in planning courses. A user could examine the data from both sides to answer the questions, </a:t>
            </a:r>
            <a:r>
              <a:rPr b="1" lang="en" sz="1600"/>
              <a:t>“How does this course relate to the trending job market?”</a:t>
            </a:r>
            <a:r>
              <a:rPr lang="en" sz="1600"/>
              <a:t> and </a:t>
            </a:r>
            <a:r>
              <a:rPr b="1" lang="en" sz="1600"/>
              <a:t>“How could I prepare for this trending job with the courses being offered?”</a:t>
            </a:r>
            <a:r>
              <a:rPr lang="en" sz="1600"/>
              <a:t> Online accessibility would be the best way to put this service into use because it would be accessible to a majority of students on campus. Any student with Internet access has access to this tool.</a:t>
            </a:r>
            <a:endParaRPr sz="1600"/>
          </a:p>
        </p:txBody>
      </p:sp>
      <p:pic>
        <p:nvPicPr>
          <p:cNvPr id="83" name="Google Shape;83;p15"/>
          <p:cNvPicPr preferRelativeResize="0"/>
          <p:nvPr/>
        </p:nvPicPr>
        <p:blipFill>
          <a:blip r:embed="rId3">
            <a:alphaModFix amt="69000"/>
          </a:blip>
          <a:stretch>
            <a:fillRect/>
          </a:stretch>
        </p:blipFill>
        <p:spPr>
          <a:xfrm>
            <a:off x="7400361" y="217950"/>
            <a:ext cx="1281625" cy="1048375"/>
          </a:xfrm>
          <a:prstGeom prst="rect">
            <a:avLst/>
          </a:prstGeom>
          <a:noFill/>
          <a:ln>
            <a:noFill/>
          </a:ln>
        </p:spPr>
      </p:pic>
      <p:pic>
        <p:nvPicPr>
          <p:cNvPr id="84" name="Google Shape;84;p15"/>
          <p:cNvPicPr preferRelativeResize="0"/>
          <p:nvPr/>
        </p:nvPicPr>
        <p:blipFill>
          <a:blip r:embed="rId4">
            <a:alphaModFix/>
          </a:blip>
          <a:stretch>
            <a:fillRect/>
          </a:stretch>
        </p:blipFill>
        <p:spPr>
          <a:xfrm>
            <a:off x="7677874" y="3488375"/>
            <a:ext cx="1056889" cy="887787"/>
          </a:xfrm>
          <a:prstGeom prst="rect">
            <a:avLst/>
          </a:prstGeom>
          <a:noFill/>
          <a:ln>
            <a:noFill/>
          </a:ln>
        </p:spPr>
      </p:pic>
      <p:sp>
        <p:nvSpPr>
          <p:cNvPr id="85" name="Google Shape;85;p15"/>
          <p:cNvSpPr txBox="1"/>
          <p:nvPr/>
        </p:nvSpPr>
        <p:spPr>
          <a:xfrm>
            <a:off x="7677875" y="4248100"/>
            <a:ext cx="10041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Career Projections</a:t>
            </a:r>
            <a:endParaRPr b="1" sz="1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a:t>
            </a:r>
            <a:endParaRPr/>
          </a:p>
        </p:txBody>
      </p:sp>
      <p:sp>
        <p:nvSpPr>
          <p:cNvPr id="91" name="Google Shape;91;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lang="en" sz="1600"/>
              <a:t>W</a:t>
            </a:r>
            <a:r>
              <a:rPr lang="en" sz="1600"/>
              <a:t>e expect the outcome of this information service to </a:t>
            </a:r>
            <a:r>
              <a:rPr b="1" lang="en" sz="1600"/>
              <a:t>help students better understand the job outlook</a:t>
            </a:r>
            <a:r>
              <a:rPr lang="en" sz="1600"/>
              <a:t> and trending jobs related to their education curriculum and educational interests and therefore make better-informed choices. In addition to the benefit of steering students toward courses related to trending jobs, this service can also </a:t>
            </a:r>
            <a:r>
              <a:rPr b="1" lang="en" sz="1600"/>
              <a:t>pinpoint occupations with high compensations</a:t>
            </a:r>
            <a:r>
              <a:rPr lang="en" sz="1600"/>
              <a:t> and identify roles that are </a:t>
            </a:r>
            <a:r>
              <a:rPr b="1" lang="en" sz="1600"/>
              <a:t>steadily declining.</a:t>
            </a:r>
            <a:endParaRPr sz="1600"/>
          </a:p>
        </p:txBody>
      </p:sp>
      <p:pic>
        <p:nvPicPr>
          <p:cNvPr id="92" name="Google Shape;92;p16"/>
          <p:cNvPicPr preferRelativeResize="0"/>
          <p:nvPr/>
        </p:nvPicPr>
        <p:blipFill>
          <a:blip r:embed="rId3">
            <a:alphaModFix amt="69000"/>
          </a:blip>
          <a:stretch>
            <a:fillRect/>
          </a:stretch>
        </p:blipFill>
        <p:spPr>
          <a:xfrm>
            <a:off x="7474888" y="217951"/>
            <a:ext cx="1153574" cy="1048375"/>
          </a:xfrm>
          <a:prstGeom prst="rect">
            <a:avLst/>
          </a:prstGeom>
          <a:noFill/>
          <a:ln>
            <a:noFill/>
          </a:ln>
        </p:spPr>
      </p:pic>
      <p:pic>
        <p:nvPicPr>
          <p:cNvPr id="93" name="Google Shape;93;p16"/>
          <p:cNvPicPr preferRelativeResize="0"/>
          <p:nvPr/>
        </p:nvPicPr>
        <p:blipFill>
          <a:blip r:embed="rId4">
            <a:alphaModFix/>
          </a:blip>
          <a:stretch>
            <a:fillRect/>
          </a:stretch>
        </p:blipFill>
        <p:spPr>
          <a:xfrm>
            <a:off x="7624349" y="3328100"/>
            <a:ext cx="1056889" cy="887787"/>
          </a:xfrm>
          <a:prstGeom prst="rect">
            <a:avLst/>
          </a:prstGeom>
          <a:noFill/>
          <a:ln>
            <a:noFill/>
          </a:ln>
        </p:spPr>
      </p:pic>
      <p:sp>
        <p:nvSpPr>
          <p:cNvPr id="94" name="Google Shape;94;p16"/>
          <p:cNvSpPr txBox="1"/>
          <p:nvPr/>
        </p:nvSpPr>
        <p:spPr>
          <a:xfrm>
            <a:off x="7624350" y="4087825"/>
            <a:ext cx="10041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pen Sans"/>
                <a:ea typeface="Open Sans"/>
                <a:cs typeface="Open Sans"/>
                <a:sym typeface="Open Sans"/>
              </a:rPr>
              <a:t>Career Projections</a:t>
            </a:r>
            <a:endParaRPr b="1" sz="11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1643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 and Objective</a:t>
            </a:r>
            <a:endParaRPr/>
          </a:p>
        </p:txBody>
      </p:sp>
      <p:sp>
        <p:nvSpPr>
          <p:cNvPr id="100" name="Google Shape;100;p17"/>
          <p:cNvSpPr txBox="1"/>
          <p:nvPr>
            <p:ph idx="1" type="body"/>
          </p:nvPr>
        </p:nvSpPr>
        <p:spPr>
          <a:xfrm>
            <a:off x="731163" y="2792325"/>
            <a:ext cx="2164800" cy="4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Academic Advising</a:t>
            </a:r>
            <a:endParaRPr/>
          </a:p>
        </p:txBody>
      </p:sp>
      <p:pic>
        <p:nvPicPr>
          <p:cNvPr id="101" name="Google Shape;101;p17"/>
          <p:cNvPicPr preferRelativeResize="0"/>
          <p:nvPr/>
        </p:nvPicPr>
        <p:blipFill>
          <a:blip r:embed="rId3">
            <a:alphaModFix/>
          </a:blip>
          <a:stretch>
            <a:fillRect/>
          </a:stretch>
        </p:blipFill>
        <p:spPr>
          <a:xfrm>
            <a:off x="579313" y="966938"/>
            <a:ext cx="2468475" cy="1825375"/>
          </a:xfrm>
          <a:prstGeom prst="rect">
            <a:avLst/>
          </a:prstGeom>
          <a:noFill/>
          <a:ln>
            <a:noFill/>
          </a:ln>
          <a:effectLst>
            <a:outerShdw blurRad="57150" rotWithShape="0" algn="bl" dir="5400000" dist="19050">
              <a:srgbClr val="000000">
                <a:alpha val="50000"/>
              </a:srgbClr>
            </a:outerShdw>
          </a:effectLst>
        </p:spPr>
      </p:pic>
      <p:pic>
        <p:nvPicPr>
          <p:cNvPr id="102" name="Google Shape;102;p17"/>
          <p:cNvPicPr preferRelativeResize="0"/>
          <p:nvPr/>
        </p:nvPicPr>
        <p:blipFill>
          <a:blip r:embed="rId4">
            <a:alphaModFix/>
          </a:blip>
          <a:stretch>
            <a:fillRect/>
          </a:stretch>
        </p:blipFill>
        <p:spPr>
          <a:xfrm>
            <a:off x="5484475" y="871700"/>
            <a:ext cx="2726200" cy="1920625"/>
          </a:xfrm>
          <a:prstGeom prst="rect">
            <a:avLst/>
          </a:prstGeom>
          <a:noFill/>
          <a:ln>
            <a:noFill/>
          </a:ln>
          <a:effectLst>
            <a:outerShdw blurRad="57150" rotWithShape="0" algn="bl" dir="5400000" dist="19050">
              <a:srgbClr val="000000">
                <a:alpha val="50000"/>
              </a:srgbClr>
            </a:outerShdw>
          </a:effectLst>
        </p:spPr>
      </p:pic>
      <p:sp>
        <p:nvSpPr>
          <p:cNvPr id="103" name="Google Shape;103;p17"/>
          <p:cNvSpPr txBox="1"/>
          <p:nvPr>
            <p:ph idx="1" type="body"/>
          </p:nvPr>
        </p:nvSpPr>
        <p:spPr>
          <a:xfrm>
            <a:off x="5900175" y="2792325"/>
            <a:ext cx="1894800" cy="48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Career Planning</a:t>
            </a:r>
            <a:endParaRPr/>
          </a:p>
        </p:txBody>
      </p:sp>
      <p:sp>
        <p:nvSpPr>
          <p:cNvPr id="104" name="Google Shape;104;p17"/>
          <p:cNvSpPr/>
          <p:nvPr/>
        </p:nvSpPr>
        <p:spPr>
          <a:xfrm>
            <a:off x="3104850" y="1669900"/>
            <a:ext cx="2322600" cy="481200"/>
          </a:xfrm>
          <a:prstGeom prst="leftRightArrow">
            <a:avLst>
              <a:gd fmla="val 50000" name="adj1"/>
              <a:gd fmla="val 50000" name="adj2"/>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idx="1" type="body"/>
          </p:nvPr>
        </p:nvSpPr>
        <p:spPr>
          <a:xfrm>
            <a:off x="248475" y="3278600"/>
            <a:ext cx="8685000" cy="173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Career Projections is a utility that complements the two major components of education — academic advising and career planning. </a:t>
            </a:r>
            <a:r>
              <a:rPr lang="en" sz="1400"/>
              <a:t>Our objective is to bridge the gap between these two components for </a:t>
            </a:r>
            <a:r>
              <a:rPr b="1" lang="en" sz="1400"/>
              <a:t>improved academic advising, career-focused course selection</a:t>
            </a:r>
            <a:r>
              <a:rPr lang="en" sz="1400"/>
              <a:t> and </a:t>
            </a:r>
            <a:r>
              <a:rPr b="1" lang="en" sz="1400"/>
              <a:t>optimal</a:t>
            </a:r>
            <a:r>
              <a:rPr lang="en" sz="1400"/>
              <a:t> </a:t>
            </a:r>
            <a:r>
              <a:rPr b="1" lang="en" sz="1400"/>
              <a:t>degree planning</a:t>
            </a:r>
            <a:r>
              <a:rPr lang="en" sz="1400"/>
              <a:t>. Also, our service can be used independent of university systems for determining the trending jobs, related long-term projections and factors affecting job outlooks.</a:t>
            </a:r>
            <a:endParaRPr sz="1400"/>
          </a:p>
          <a:p>
            <a:pPr indent="0" lvl="0" marL="0" rtl="0" algn="just">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48475" y="33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Environment</a:t>
            </a:r>
            <a:endParaRPr/>
          </a:p>
        </p:txBody>
      </p:sp>
      <p:sp>
        <p:nvSpPr>
          <p:cNvPr id="111" name="Google Shape;111;p18"/>
          <p:cNvSpPr txBox="1"/>
          <p:nvPr>
            <p:ph idx="1" type="body"/>
          </p:nvPr>
        </p:nvSpPr>
        <p:spPr>
          <a:xfrm>
            <a:off x="256250" y="2165750"/>
            <a:ext cx="2164800" cy="561900"/>
          </a:xfrm>
          <a:prstGeom prst="rect">
            <a:avLst/>
          </a:prstGeom>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lang="en" sz="1500"/>
              <a:t>Course </a:t>
            </a:r>
            <a:r>
              <a:rPr lang="en" sz="1500"/>
              <a:t>Schedules</a:t>
            </a:r>
            <a:endParaRPr sz="1500"/>
          </a:p>
          <a:p>
            <a:pPr indent="0" lvl="0" marL="0" rtl="0" algn="ctr">
              <a:lnSpc>
                <a:spcPct val="50000"/>
              </a:lnSpc>
              <a:spcBef>
                <a:spcPts val="1600"/>
              </a:spcBef>
              <a:spcAft>
                <a:spcPts val="1600"/>
              </a:spcAft>
              <a:buNone/>
            </a:pPr>
            <a:r>
              <a:rPr lang="en" sz="1300"/>
              <a:t>(</a:t>
            </a:r>
            <a:r>
              <a:rPr lang="en" sz="1300"/>
              <a:t>Used by Students)</a:t>
            </a:r>
            <a:endParaRPr sz="1300"/>
          </a:p>
        </p:txBody>
      </p:sp>
      <p:sp>
        <p:nvSpPr>
          <p:cNvPr id="112" name="Google Shape;112;p18"/>
          <p:cNvSpPr txBox="1"/>
          <p:nvPr>
            <p:ph idx="1" type="body"/>
          </p:nvPr>
        </p:nvSpPr>
        <p:spPr>
          <a:xfrm>
            <a:off x="5562400" y="2071400"/>
            <a:ext cx="3371100" cy="481200"/>
          </a:xfrm>
          <a:prstGeom prst="rect">
            <a:avLst/>
          </a:prstGeom>
        </p:spPr>
        <p:txBody>
          <a:bodyPr anchorCtr="0" anchor="t" bIns="91425" lIns="91425" spcFirstLastPara="1" rIns="91425" wrap="square" tIns="91425">
            <a:noAutofit/>
          </a:bodyPr>
          <a:lstStyle/>
          <a:p>
            <a:pPr indent="0" lvl="0" marL="0" marR="0" rtl="0" algn="ctr">
              <a:lnSpc>
                <a:spcPct val="50000"/>
              </a:lnSpc>
              <a:spcBef>
                <a:spcPts val="0"/>
              </a:spcBef>
              <a:spcAft>
                <a:spcPts val="0"/>
              </a:spcAft>
              <a:buNone/>
            </a:pPr>
            <a:r>
              <a:rPr lang="en" sz="1500"/>
              <a:t>UMD Degree Planning System</a:t>
            </a:r>
            <a:endParaRPr sz="1500"/>
          </a:p>
          <a:p>
            <a:pPr indent="0" lvl="0" marL="0" marR="0" rtl="0" algn="ctr">
              <a:lnSpc>
                <a:spcPct val="50000"/>
              </a:lnSpc>
              <a:spcBef>
                <a:spcPts val="1600"/>
              </a:spcBef>
              <a:spcAft>
                <a:spcPts val="0"/>
              </a:spcAft>
              <a:buNone/>
            </a:pPr>
            <a:r>
              <a:rPr lang="en" sz="1300"/>
              <a:t>(Used by Academic Advisers)</a:t>
            </a:r>
            <a:endParaRPr sz="1300"/>
          </a:p>
          <a:p>
            <a:pPr indent="0" lvl="0" marL="0" marR="0" rtl="0" algn="ctr">
              <a:lnSpc>
                <a:spcPct val="50000"/>
              </a:lnSpc>
              <a:spcBef>
                <a:spcPts val="1600"/>
              </a:spcBef>
              <a:spcAft>
                <a:spcPts val="1600"/>
              </a:spcAft>
              <a:buNone/>
            </a:pPr>
            <a:r>
              <a:rPr lang="en" sz="1500"/>
              <a:t> </a:t>
            </a:r>
            <a:endParaRPr sz="1500"/>
          </a:p>
        </p:txBody>
      </p:sp>
      <p:sp>
        <p:nvSpPr>
          <p:cNvPr id="113" name="Google Shape;113;p18"/>
          <p:cNvSpPr txBox="1"/>
          <p:nvPr>
            <p:ph idx="1" type="body"/>
          </p:nvPr>
        </p:nvSpPr>
        <p:spPr>
          <a:xfrm>
            <a:off x="229500" y="3037975"/>
            <a:ext cx="8685000" cy="179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Our service </a:t>
            </a:r>
            <a:r>
              <a:rPr b="1" lang="en" sz="1400"/>
              <a:t>perfectly blends</a:t>
            </a:r>
            <a:r>
              <a:rPr lang="en" sz="1400"/>
              <a:t> with the existing application ecosystem of the university, </a:t>
            </a:r>
            <a:r>
              <a:rPr lang="en" sz="1400"/>
              <a:t>such as </a:t>
            </a:r>
            <a:r>
              <a:rPr b="1" lang="en" sz="1400"/>
              <a:t>Testudo (schedule of classes)</a:t>
            </a:r>
            <a:r>
              <a:rPr lang="en" sz="1400"/>
              <a:t> and </a:t>
            </a:r>
            <a:r>
              <a:rPr b="1" lang="en" sz="1400"/>
              <a:t>uAchieve. </a:t>
            </a:r>
            <a:r>
              <a:rPr lang="en" sz="1400"/>
              <a:t>It can be positioned between these two university systems in terms of related use case. </a:t>
            </a:r>
            <a:endParaRPr sz="1400"/>
          </a:p>
          <a:p>
            <a:pPr indent="0" lvl="0" marL="0" rtl="0" algn="just">
              <a:spcBef>
                <a:spcPts val="1600"/>
              </a:spcBef>
              <a:spcAft>
                <a:spcPts val="1600"/>
              </a:spcAft>
              <a:buNone/>
            </a:pPr>
            <a:r>
              <a:rPr lang="en" sz="1400"/>
              <a:t>We have identified the existing technical environment of the university that will be optimal for this type of Tableau-based service, which is UMD’s reports platform: </a:t>
            </a:r>
            <a:r>
              <a:rPr lang="en" sz="1400" u="sng">
                <a:solidFill>
                  <a:schemeClr val="hlink"/>
                </a:solidFill>
                <a:hlinkClick r:id="rId3"/>
              </a:rPr>
              <a:t>https://reports.umd.edu</a:t>
            </a:r>
            <a:endParaRPr sz="1400"/>
          </a:p>
        </p:txBody>
      </p:sp>
      <p:pic>
        <p:nvPicPr>
          <p:cNvPr id="114" name="Google Shape;114;p18"/>
          <p:cNvPicPr preferRelativeResize="0"/>
          <p:nvPr/>
        </p:nvPicPr>
        <p:blipFill>
          <a:blip r:embed="rId4">
            <a:alphaModFix/>
          </a:blip>
          <a:stretch>
            <a:fillRect/>
          </a:stretch>
        </p:blipFill>
        <p:spPr>
          <a:xfrm>
            <a:off x="311700" y="1200488"/>
            <a:ext cx="2053875" cy="870900"/>
          </a:xfrm>
          <a:prstGeom prst="rect">
            <a:avLst/>
          </a:prstGeom>
          <a:noFill/>
          <a:ln>
            <a:noFill/>
          </a:ln>
          <a:effectLst>
            <a:outerShdw blurRad="57150" rotWithShape="0" algn="bl" dir="5400000" dist="19050">
              <a:srgbClr val="000000">
                <a:alpha val="50000"/>
              </a:srgbClr>
            </a:outerShdw>
          </a:effectLst>
        </p:spPr>
      </p:pic>
      <p:pic>
        <p:nvPicPr>
          <p:cNvPr id="115" name="Google Shape;115;p18"/>
          <p:cNvPicPr preferRelativeResize="0"/>
          <p:nvPr/>
        </p:nvPicPr>
        <p:blipFill>
          <a:blip r:embed="rId5">
            <a:alphaModFix/>
          </a:blip>
          <a:stretch>
            <a:fillRect/>
          </a:stretch>
        </p:blipFill>
        <p:spPr>
          <a:xfrm>
            <a:off x="5698263" y="1399125"/>
            <a:ext cx="2981325" cy="561975"/>
          </a:xfrm>
          <a:prstGeom prst="rect">
            <a:avLst/>
          </a:prstGeom>
          <a:noFill/>
          <a:ln>
            <a:noFill/>
          </a:ln>
          <a:effectLst>
            <a:outerShdw blurRad="57150" rotWithShape="0" algn="bl" dir="5400000" dist="19050">
              <a:srgbClr val="000000">
                <a:alpha val="50000"/>
              </a:srgbClr>
            </a:outerShdw>
          </a:effectLst>
        </p:spPr>
      </p:pic>
      <p:pic>
        <p:nvPicPr>
          <p:cNvPr id="116" name="Google Shape;116;p18"/>
          <p:cNvPicPr preferRelativeResize="0"/>
          <p:nvPr/>
        </p:nvPicPr>
        <p:blipFill>
          <a:blip r:embed="rId6">
            <a:alphaModFix/>
          </a:blip>
          <a:stretch>
            <a:fillRect/>
          </a:stretch>
        </p:blipFill>
        <p:spPr>
          <a:xfrm>
            <a:off x="3491850" y="815725"/>
            <a:ext cx="1080150" cy="944375"/>
          </a:xfrm>
          <a:prstGeom prst="rect">
            <a:avLst/>
          </a:prstGeom>
          <a:noFill/>
          <a:ln>
            <a:noFill/>
          </a:ln>
          <a:effectLst>
            <a:outerShdw blurRad="57150" rotWithShape="0" algn="bl" dir="5400000" dist="19050">
              <a:srgbClr val="000000">
                <a:alpha val="50000"/>
              </a:srgbClr>
            </a:outerShdw>
          </a:effectLst>
        </p:spPr>
      </p:pic>
      <p:sp>
        <p:nvSpPr>
          <p:cNvPr id="117" name="Google Shape;117;p18"/>
          <p:cNvSpPr/>
          <p:nvPr/>
        </p:nvSpPr>
        <p:spPr>
          <a:xfrm>
            <a:off x="2610213" y="1834950"/>
            <a:ext cx="2898900" cy="781800"/>
          </a:xfrm>
          <a:prstGeom prst="leftRightUpArrow">
            <a:avLst>
              <a:gd fmla="val 25000" name="adj1"/>
              <a:gd fmla="val 25000" name="adj2"/>
              <a:gd fmla="val 25000" name="adj3"/>
            </a:avLst>
          </a:prstGeom>
          <a:solidFill>
            <a:srgbClr val="FFFFFF"/>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50000"/>
              </a:lnSpc>
              <a:spcBef>
                <a:spcPts val="0"/>
              </a:spcBef>
              <a:spcAft>
                <a:spcPts val="0"/>
              </a:spcAft>
              <a:buNone/>
            </a:pPr>
            <a:r>
              <a:rPr lang="en" sz="1000"/>
              <a:t>  </a:t>
            </a:r>
            <a:endParaRPr sz="1000"/>
          </a:p>
          <a:p>
            <a:pPr indent="0" lvl="0" marL="0" marR="0" rtl="0" algn="ctr">
              <a:lnSpc>
                <a:spcPct val="50000"/>
              </a:lnSpc>
              <a:spcBef>
                <a:spcPts val="1600"/>
              </a:spcBef>
              <a:spcAft>
                <a:spcPts val="1600"/>
              </a:spcAft>
              <a:buNone/>
            </a:pPr>
            <a:r>
              <a:rPr lang="en" sz="1000"/>
              <a:t>For Students and Advisers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Data Sources</a:t>
            </a:r>
            <a:endParaRPr/>
          </a:p>
        </p:txBody>
      </p:sp>
      <p:sp>
        <p:nvSpPr>
          <p:cNvPr id="123" name="Google Shape;12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For this new information service we used the course lists provided by an academic </a:t>
            </a:r>
            <a:r>
              <a:rPr lang="en"/>
              <a:t>adviser</a:t>
            </a:r>
            <a:r>
              <a:rPr lang="en"/>
              <a:t> at University of Maryland College Park. In correlation, we also used BLS (Bureau of Labor Statistics) data files to find the corresponding job occupations, salary, and experience needed for those given occupations.</a:t>
            </a:r>
            <a:endParaRPr/>
          </a:p>
        </p:txBody>
      </p:sp>
      <p:pic>
        <p:nvPicPr>
          <p:cNvPr id="124" name="Google Shape;124;p19"/>
          <p:cNvPicPr preferRelativeResize="0"/>
          <p:nvPr/>
        </p:nvPicPr>
        <p:blipFill>
          <a:blip r:embed="rId3">
            <a:alphaModFix/>
          </a:blip>
          <a:stretch>
            <a:fillRect/>
          </a:stretch>
        </p:blipFill>
        <p:spPr>
          <a:xfrm>
            <a:off x="653200" y="3271550"/>
            <a:ext cx="3276725" cy="1095150"/>
          </a:xfrm>
          <a:prstGeom prst="rect">
            <a:avLst/>
          </a:prstGeom>
          <a:noFill/>
          <a:ln>
            <a:noFill/>
          </a:ln>
          <a:effectLst>
            <a:outerShdw blurRad="57150" rotWithShape="0" algn="bl" dir="5400000" dist="19050">
              <a:srgbClr val="000000">
                <a:alpha val="50000"/>
              </a:srgbClr>
            </a:outerShdw>
          </a:effectLst>
        </p:spPr>
      </p:pic>
      <p:pic>
        <p:nvPicPr>
          <p:cNvPr id="125" name="Google Shape;125;p19"/>
          <p:cNvPicPr preferRelativeResize="0"/>
          <p:nvPr/>
        </p:nvPicPr>
        <p:blipFill>
          <a:blip r:embed="rId4">
            <a:alphaModFix/>
          </a:blip>
          <a:stretch>
            <a:fillRect/>
          </a:stretch>
        </p:blipFill>
        <p:spPr>
          <a:xfrm>
            <a:off x="5052474" y="3271549"/>
            <a:ext cx="3276725" cy="1095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BLS Data</a:t>
            </a:r>
            <a:endParaRPr/>
          </a:p>
        </p:txBody>
      </p:sp>
      <p:sp>
        <p:nvSpPr>
          <p:cNvPr id="131" name="Google Shape;13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BLS Annual </a:t>
            </a:r>
            <a:r>
              <a:rPr lang="en" sz="1600" u="sng">
                <a:solidFill>
                  <a:schemeClr val="hlink"/>
                </a:solidFill>
                <a:hlinkClick r:id="rId3"/>
              </a:rPr>
              <a:t>Occupational and Wage Estimates</a:t>
            </a:r>
            <a:endParaRPr sz="1600"/>
          </a:p>
          <a:p>
            <a:pPr indent="-330200" lvl="0" marL="457200" rtl="0" algn="just">
              <a:spcBef>
                <a:spcPts val="1600"/>
              </a:spcBef>
              <a:spcAft>
                <a:spcPts val="0"/>
              </a:spcAft>
              <a:buSzPts val="1600"/>
              <a:buChar char="●"/>
            </a:pPr>
            <a:r>
              <a:rPr lang="en" sz="1600"/>
              <a:t>The service extracts median annual wage, percentile distribution of annual wages from BLS occupation and wage data for Computer &amp; Mathematical and Education &amp; Library Occupations.</a:t>
            </a:r>
            <a:br>
              <a:rPr lang="en" sz="1600"/>
            </a:br>
            <a:r>
              <a:rPr lang="en" sz="1600"/>
              <a:t>(https://www.bls.gov/oes/home.htm)</a:t>
            </a:r>
            <a:endParaRPr sz="1600"/>
          </a:p>
          <a:p>
            <a:pPr indent="0" lvl="0" marL="0" rtl="0" algn="just">
              <a:spcBef>
                <a:spcPts val="1600"/>
              </a:spcBef>
              <a:spcAft>
                <a:spcPts val="0"/>
              </a:spcAft>
              <a:buNone/>
            </a:pPr>
            <a:r>
              <a:rPr lang="en" sz="1600"/>
              <a:t>BLS </a:t>
            </a:r>
            <a:r>
              <a:rPr lang="en" sz="1600" u="sng">
                <a:solidFill>
                  <a:schemeClr val="hlink"/>
                </a:solidFill>
                <a:hlinkClick r:id="rId4"/>
              </a:rPr>
              <a:t>Occupational Projections</a:t>
            </a:r>
            <a:endParaRPr sz="1600"/>
          </a:p>
          <a:p>
            <a:pPr indent="-330200" lvl="0" marL="457200" rtl="0" algn="just">
              <a:spcBef>
                <a:spcPts val="1600"/>
              </a:spcBef>
              <a:spcAft>
                <a:spcPts val="0"/>
              </a:spcAft>
              <a:buSzPts val="1600"/>
              <a:buChar char="●"/>
            </a:pPr>
            <a:r>
              <a:rPr lang="en" sz="1600"/>
              <a:t>The service extracts expected new </a:t>
            </a:r>
            <a:r>
              <a:rPr lang="en" sz="1600"/>
              <a:t>job openings</a:t>
            </a:r>
            <a:r>
              <a:rPr lang="en" sz="1600"/>
              <a:t> 2019-2029, typical education required, work experience in related field required</a:t>
            </a:r>
            <a:r>
              <a:rPr lang="en" sz="1600"/>
              <a:t>, self-employment rates, and factors affecting employment from BLS occupational projections.</a:t>
            </a:r>
            <a:br>
              <a:rPr lang="en" sz="1600"/>
            </a:br>
            <a:r>
              <a:rPr lang="en" sz="1600"/>
              <a:t>(https://www.bls.gov/emp/)</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iSchool Data</a:t>
            </a:r>
            <a:endParaRPr/>
          </a:p>
        </p:txBody>
      </p:sp>
      <p:sp>
        <p:nvSpPr>
          <p:cNvPr id="137" name="Google Shape;13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UMD iSchool Courses:</a:t>
            </a:r>
            <a:endParaRPr/>
          </a:p>
          <a:p>
            <a:pPr indent="-342900" lvl="0" marL="457200" rtl="0" algn="just">
              <a:spcBef>
                <a:spcPts val="1600"/>
              </a:spcBef>
              <a:spcAft>
                <a:spcPts val="0"/>
              </a:spcAft>
              <a:buSzPts val="1800"/>
              <a:buChar char="●"/>
            </a:pPr>
            <a:r>
              <a:rPr lang="en"/>
              <a:t>The service extracts course codes, course names and course descriptions as provided by the iSchool and Testudo.</a:t>
            </a:r>
            <a:endParaRPr/>
          </a:p>
          <a:p>
            <a:pPr indent="-342900" lvl="0" marL="457200" rtl="0" algn="just">
              <a:spcBef>
                <a:spcPts val="0"/>
              </a:spcBef>
              <a:spcAft>
                <a:spcPts val="0"/>
              </a:spcAft>
              <a:buSzPts val="1800"/>
              <a:buChar char="●"/>
            </a:pPr>
            <a:r>
              <a:rPr lang="en"/>
              <a:t>It matches course codes to course descriptions and relevant occupations.</a:t>
            </a:r>
            <a:endParaRPr/>
          </a:p>
          <a:p>
            <a:pPr indent="-342900" lvl="0" marL="457200" rtl="0" algn="just">
              <a:spcBef>
                <a:spcPts val="0"/>
              </a:spcBef>
              <a:spcAft>
                <a:spcPts val="0"/>
              </a:spcAft>
              <a:buSzPts val="1800"/>
              <a:buChar char="●"/>
            </a:pPr>
            <a:r>
              <a:rPr lang="en"/>
              <a:t>One course may map to multiple computer/mathematical and/or library </a:t>
            </a:r>
            <a:r>
              <a:rPr lang="en"/>
              <a:t>related</a:t>
            </a:r>
            <a:r>
              <a:rPr lang="en"/>
              <a:t> job titles obtained from BLS data.</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