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28346400" cy="39319200"/>
  <p:notesSz cx="6858000" cy="9144000"/>
  <p:defaultTextStyle>
    <a:lvl1pPr defTabSz="1736725">
      <a:defRPr sz="6900">
        <a:latin typeface="Calibri"/>
        <a:ea typeface="Calibri"/>
        <a:cs typeface="Calibri"/>
        <a:sym typeface="Calibri"/>
      </a:defRPr>
    </a:lvl1pPr>
    <a:lvl2pPr indent="422275" defTabSz="1736725">
      <a:defRPr sz="6900">
        <a:latin typeface="Calibri"/>
        <a:ea typeface="Calibri"/>
        <a:cs typeface="Calibri"/>
        <a:sym typeface="Calibri"/>
      </a:defRPr>
    </a:lvl2pPr>
    <a:lvl3pPr indent="847725" defTabSz="1736725">
      <a:defRPr sz="6900">
        <a:latin typeface="Calibri"/>
        <a:ea typeface="Calibri"/>
        <a:cs typeface="Calibri"/>
        <a:sym typeface="Calibri"/>
      </a:defRPr>
    </a:lvl3pPr>
    <a:lvl4pPr indent="1266825" defTabSz="1736725">
      <a:defRPr sz="6900">
        <a:latin typeface="Calibri"/>
        <a:ea typeface="Calibri"/>
        <a:cs typeface="Calibri"/>
        <a:sym typeface="Calibri"/>
      </a:defRPr>
    </a:lvl4pPr>
    <a:lvl5pPr indent="1692275" defTabSz="1736725">
      <a:defRPr sz="6900">
        <a:latin typeface="Calibri"/>
        <a:ea typeface="Calibri"/>
        <a:cs typeface="Calibri"/>
        <a:sym typeface="Calibri"/>
      </a:defRPr>
    </a:lvl5pPr>
    <a:lvl6pPr defTabSz="1736725">
      <a:defRPr sz="6900">
        <a:latin typeface="Calibri"/>
        <a:ea typeface="Calibri"/>
        <a:cs typeface="Calibri"/>
        <a:sym typeface="Calibri"/>
      </a:defRPr>
    </a:lvl6pPr>
    <a:lvl7pPr defTabSz="1736725">
      <a:defRPr sz="6900">
        <a:latin typeface="Calibri"/>
        <a:ea typeface="Calibri"/>
        <a:cs typeface="Calibri"/>
        <a:sym typeface="Calibri"/>
      </a:defRPr>
    </a:lvl7pPr>
    <a:lvl8pPr defTabSz="1736725">
      <a:defRPr sz="6900">
        <a:latin typeface="Calibri"/>
        <a:ea typeface="Calibri"/>
        <a:cs typeface="Calibri"/>
        <a:sym typeface="Calibri"/>
      </a:defRPr>
    </a:lvl8pPr>
    <a:lvl9pPr defTabSz="1736725">
      <a:defRPr sz="6900">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ECE"/>
          </a:solidFill>
        </a:fill>
      </a:tcStyle>
    </a:wholeTbl>
    <a:band2H>
      <a:tcTxStyle b="def" i="def"/>
      <a:tcStyle>
        <a:tcBdr/>
        <a:fill>
          <a:solidFill>
            <a:srgbClr val="F1E8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E48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
          <p:cNvSpPr/>
          <p:nvPr>
            <p:ph type="sldImg"/>
          </p:nvPr>
        </p:nvSpPr>
        <p:spPr>
          <a:xfrm>
            <a:off x="1143000" y="685800"/>
            <a:ext cx="4572000" cy="3429000"/>
          </a:xfrm>
          <a:prstGeom prst="rect">
            <a:avLst/>
          </a:prstGeom>
        </p:spPr>
        <p:txBody>
          <a:bodyPr/>
          <a:lstStyle/>
          <a:p>
            <a:pPr lvl="0"/>
          </a:p>
        </p:txBody>
      </p:sp>
      <p:sp>
        <p:nvSpPr>
          <p:cNvPr id="6" name="Shape 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20315237" y="36987013"/>
            <a:ext cx="6613526" cy="1008361"/>
          </a:xfrm>
          <a:prstGeom prst="rect">
            <a:avLst/>
          </a:prstGeom>
          <a:ln w="12700">
            <a:miter lim="400000"/>
          </a:ln>
        </p:spPr>
        <p:txBody>
          <a:bodyPr lIns="173980" tIns="173980" rIns="173980" bIns="173980" anchor="ctr">
            <a:spAutoFit/>
          </a:bodyPr>
          <a:lstStyle>
            <a:lvl1pPr algn="r" defTabSz="1738312">
              <a:defRPr sz="4500">
                <a:solidFill>
                  <a:srgbClr val="898989"/>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spd="med" advClick="1"/>
  <p:txStyles>
    <p:titleStyle>
      <a:lvl1pPr algn="ctr" defTabSz="1736725">
        <a:defRPr sz="16800">
          <a:latin typeface="Calibri"/>
          <a:ea typeface="Calibri"/>
          <a:cs typeface="Calibri"/>
          <a:sym typeface="Calibri"/>
        </a:defRPr>
      </a:lvl1pPr>
      <a:lvl2pPr algn="ctr" defTabSz="1736725">
        <a:defRPr sz="16800">
          <a:latin typeface="Calibri"/>
          <a:ea typeface="Calibri"/>
          <a:cs typeface="Calibri"/>
          <a:sym typeface="Calibri"/>
        </a:defRPr>
      </a:lvl2pPr>
      <a:lvl3pPr algn="ctr" defTabSz="1736725">
        <a:defRPr sz="16800">
          <a:latin typeface="Calibri"/>
          <a:ea typeface="Calibri"/>
          <a:cs typeface="Calibri"/>
          <a:sym typeface="Calibri"/>
        </a:defRPr>
      </a:lvl3pPr>
      <a:lvl4pPr algn="ctr" defTabSz="1736725">
        <a:defRPr sz="16800">
          <a:latin typeface="Calibri"/>
          <a:ea typeface="Calibri"/>
          <a:cs typeface="Calibri"/>
          <a:sym typeface="Calibri"/>
        </a:defRPr>
      </a:lvl4pPr>
      <a:lvl5pPr algn="ctr" defTabSz="1736725">
        <a:defRPr sz="16800">
          <a:latin typeface="Calibri"/>
          <a:ea typeface="Calibri"/>
          <a:cs typeface="Calibri"/>
          <a:sym typeface="Calibri"/>
        </a:defRPr>
      </a:lvl5pPr>
      <a:lvl6pPr indent="457200" algn="ctr" defTabSz="1736725">
        <a:defRPr sz="16800">
          <a:latin typeface="Calibri"/>
          <a:ea typeface="Calibri"/>
          <a:cs typeface="Calibri"/>
          <a:sym typeface="Calibri"/>
        </a:defRPr>
      </a:lvl6pPr>
      <a:lvl7pPr indent="914400" algn="ctr" defTabSz="1736725">
        <a:defRPr sz="16800">
          <a:latin typeface="Calibri"/>
          <a:ea typeface="Calibri"/>
          <a:cs typeface="Calibri"/>
          <a:sym typeface="Calibri"/>
        </a:defRPr>
      </a:lvl7pPr>
      <a:lvl8pPr indent="1371600" algn="ctr" defTabSz="1736725">
        <a:defRPr sz="16800">
          <a:latin typeface="Calibri"/>
          <a:ea typeface="Calibri"/>
          <a:cs typeface="Calibri"/>
          <a:sym typeface="Calibri"/>
        </a:defRPr>
      </a:lvl8pPr>
      <a:lvl9pPr indent="1828800" algn="ctr" defTabSz="1736725">
        <a:defRPr sz="16800">
          <a:latin typeface="Calibri"/>
          <a:ea typeface="Calibri"/>
          <a:cs typeface="Calibri"/>
          <a:sym typeface="Calibri"/>
        </a:defRPr>
      </a:lvl9pPr>
    </p:titleStyle>
    <p:bodyStyle>
      <a:lvl1pPr marL="1303337" indent="-1303337" defTabSz="1736725">
        <a:spcBef>
          <a:spcPts val="2900"/>
        </a:spcBef>
        <a:buSzPct val="100000"/>
        <a:buFont typeface="Arial"/>
        <a:buChar char="»"/>
        <a:defRPr sz="12200">
          <a:latin typeface="Calibri"/>
          <a:ea typeface="Calibri"/>
          <a:cs typeface="Calibri"/>
          <a:sym typeface="Calibri"/>
        </a:defRPr>
      </a:lvl1pPr>
      <a:lvl2pPr marL="2976384" indent="-1238071" defTabSz="1736725">
        <a:spcBef>
          <a:spcPts val="2900"/>
        </a:spcBef>
        <a:buSzPct val="100000"/>
        <a:buFont typeface="Arial"/>
        <a:buChar char="–"/>
        <a:defRPr sz="12200">
          <a:latin typeface="Calibri"/>
          <a:ea typeface="Calibri"/>
          <a:cs typeface="Calibri"/>
          <a:sym typeface="Calibri"/>
        </a:defRPr>
      </a:lvl2pPr>
      <a:lvl3pPr marL="4641850" indent="-1162050" defTabSz="1736725">
        <a:spcBef>
          <a:spcPts val="2900"/>
        </a:spcBef>
        <a:buSzPct val="100000"/>
        <a:buFont typeface="Arial"/>
        <a:buChar char="•"/>
        <a:defRPr sz="12200">
          <a:latin typeface="Calibri"/>
          <a:ea typeface="Calibri"/>
          <a:cs typeface="Calibri"/>
          <a:sym typeface="Calibri"/>
        </a:defRPr>
      </a:lvl3pPr>
      <a:lvl4pPr marL="6612689" indent="-1391401" defTabSz="1736725">
        <a:spcBef>
          <a:spcPts val="2900"/>
        </a:spcBef>
        <a:buSzPct val="100000"/>
        <a:buFont typeface="Arial"/>
        <a:buChar char="–"/>
        <a:defRPr sz="12200">
          <a:latin typeface="Calibri"/>
          <a:ea typeface="Calibri"/>
          <a:cs typeface="Calibri"/>
          <a:sym typeface="Calibri"/>
        </a:defRPr>
      </a:lvl4pPr>
      <a:lvl5pPr marL="12834408" indent="-5874808" defTabSz="1736725">
        <a:spcBef>
          <a:spcPts val="2900"/>
        </a:spcBef>
        <a:buSzPct val="100000"/>
        <a:buFont typeface="Arial"/>
        <a:buChar char="»"/>
        <a:defRPr sz="12200">
          <a:latin typeface="Calibri"/>
          <a:ea typeface="Calibri"/>
          <a:cs typeface="Calibri"/>
          <a:sym typeface="Calibri"/>
        </a:defRPr>
      </a:lvl5pPr>
      <a:lvl6pPr marL="13291608" indent="-5874808" defTabSz="1736725">
        <a:spcBef>
          <a:spcPts val="2900"/>
        </a:spcBef>
        <a:buSzPct val="100000"/>
        <a:buFont typeface="Arial"/>
        <a:buChar char="•"/>
        <a:defRPr sz="12200">
          <a:latin typeface="Calibri"/>
          <a:ea typeface="Calibri"/>
          <a:cs typeface="Calibri"/>
          <a:sym typeface="Calibri"/>
        </a:defRPr>
      </a:lvl6pPr>
      <a:lvl7pPr marL="13748808" indent="-5874808" defTabSz="1736725">
        <a:spcBef>
          <a:spcPts val="2900"/>
        </a:spcBef>
        <a:buSzPct val="100000"/>
        <a:buFont typeface="Arial"/>
        <a:buChar char="•"/>
        <a:defRPr sz="12200">
          <a:latin typeface="Calibri"/>
          <a:ea typeface="Calibri"/>
          <a:cs typeface="Calibri"/>
          <a:sym typeface="Calibri"/>
        </a:defRPr>
      </a:lvl7pPr>
      <a:lvl8pPr marL="14206008" indent="-5874808" defTabSz="1736725">
        <a:spcBef>
          <a:spcPts val="2900"/>
        </a:spcBef>
        <a:buSzPct val="100000"/>
        <a:buFont typeface="Arial"/>
        <a:buChar char="•"/>
        <a:defRPr sz="12200">
          <a:latin typeface="Calibri"/>
          <a:ea typeface="Calibri"/>
          <a:cs typeface="Calibri"/>
          <a:sym typeface="Calibri"/>
        </a:defRPr>
      </a:lvl8pPr>
      <a:lvl9pPr marL="14663208" indent="-5874808" defTabSz="1736725">
        <a:spcBef>
          <a:spcPts val="2900"/>
        </a:spcBef>
        <a:buSzPct val="100000"/>
        <a:buFont typeface="Arial"/>
        <a:buChar char="•"/>
        <a:defRPr sz="12200">
          <a:latin typeface="Calibri"/>
          <a:ea typeface="Calibri"/>
          <a:cs typeface="Calibri"/>
          <a:sym typeface="Calibri"/>
        </a:defRPr>
      </a:lvl9pPr>
    </p:bodyStyle>
    <p:otherStyle>
      <a:lvl1pPr algn="r" defTabSz="1738312">
        <a:defRPr sz="4500">
          <a:solidFill>
            <a:schemeClr val="tx1"/>
          </a:solidFill>
          <a:latin typeface="+mn-lt"/>
          <a:ea typeface="+mn-ea"/>
          <a:cs typeface="+mn-cs"/>
          <a:sym typeface="Calibri"/>
        </a:defRPr>
      </a:lvl1pPr>
      <a:lvl2pPr indent="422275" algn="r" defTabSz="1738312">
        <a:defRPr sz="4500">
          <a:solidFill>
            <a:schemeClr val="tx1"/>
          </a:solidFill>
          <a:latin typeface="+mn-lt"/>
          <a:ea typeface="+mn-ea"/>
          <a:cs typeface="+mn-cs"/>
          <a:sym typeface="Calibri"/>
        </a:defRPr>
      </a:lvl2pPr>
      <a:lvl3pPr indent="847725" algn="r" defTabSz="1738312">
        <a:defRPr sz="4500">
          <a:solidFill>
            <a:schemeClr val="tx1"/>
          </a:solidFill>
          <a:latin typeface="+mn-lt"/>
          <a:ea typeface="+mn-ea"/>
          <a:cs typeface="+mn-cs"/>
          <a:sym typeface="Calibri"/>
        </a:defRPr>
      </a:lvl3pPr>
      <a:lvl4pPr indent="1266825" algn="r" defTabSz="1738312">
        <a:defRPr sz="4500">
          <a:solidFill>
            <a:schemeClr val="tx1"/>
          </a:solidFill>
          <a:latin typeface="+mn-lt"/>
          <a:ea typeface="+mn-ea"/>
          <a:cs typeface="+mn-cs"/>
          <a:sym typeface="Calibri"/>
        </a:defRPr>
      </a:lvl4pPr>
      <a:lvl5pPr indent="1692275" algn="r" defTabSz="1738312">
        <a:defRPr sz="4500">
          <a:solidFill>
            <a:schemeClr val="tx1"/>
          </a:solidFill>
          <a:latin typeface="+mn-lt"/>
          <a:ea typeface="+mn-ea"/>
          <a:cs typeface="+mn-cs"/>
          <a:sym typeface="Calibri"/>
        </a:defRPr>
      </a:lvl5pPr>
      <a:lvl6pPr algn="r" defTabSz="1738312">
        <a:defRPr sz="4500">
          <a:solidFill>
            <a:schemeClr val="tx1"/>
          </a:solidFill>
          <a:latin typeface="+mn-lt"/>
          <a:ea typeface="+mn-ea"/>
          <a:cs typeface="+mn-cs"/>
          <a:sym typeface="Calibri"/>
        </a:defRPr>
      </a:lvl6pPr>
      <a:lvl7pPr algn="r" defTabSz="1738312">
        <a:defRPr sz="4500">
          <a:solidFill>
            <a:schemeClr val="tx1"/>
          </a:solidFill>
          <a:latin typeface="+mn-lt"/>
          <a:ea typeface="+mn-ea"/>
          <a:cs typeface="+mn-cs"/>
          <a:sym typeface="Calibri"/>
        </a:defRPr>
      </a:lvl7pPr>
      <a:lvl8pPr algn="r" defTabSz="1738312">
        <a:defRPr sz="4500">
          <a:solidFill>
            <a:schemeClr val="tx1"/>
          </a:solidFill>
          <a:latin typeface="+mn-lt"/>
          <a:ea typeface="+mn-ea"/>
          <a:cs typeface="+mn-cs"/>
          <a:sym typeface="Calibri"/>
        </a:defRPr>
      </a:lvl8pPr>
      <a:lvl9pPr algn="r" defTabSz="1738312">
        <a:defRPr sz="45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DrivenData.org"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 name="seas_shield_transparent.pdf" descr="seas_shield_transparent.eps"/>
          <p:cNvPicPr/>
          <p:nvPr/>
        </p:nvPicPr>
        <p:blipFill>
          <a:blip r:embed="rId2">
            <a:extLst/>
          </a:blip>
          <a:stretch>
            <a:fillRect/>
          </a:stretch>
        </p:blipFill>
        <p:spPr>
          <a:xfrm>
            <a:off x="23993475" y="1447800"/>
            <a:ext cx="3206750" cy="3990975"/>
          </a:xfrm>
          <a:prstGeom prst="rect">
            <a:avLst/>
          </a:prstGeom>
          <a:ln w="12700">
            <a:miter lim="400000"/>
          </a:ln>
        </p:spPr>
      </p:pic>
      <p:sp>
        <p:nvSpPr>
          <p:cNvPr id="9" name="Shape 9"/>
          <p:cNvSpPr/>
          <p:nvPr/>
        </p:nvSpPr>
        <p:spPr>
          <a:xfrm>
            <a:off x="1292225" y="1447800"/>
            <a:ext cx="19665950" cy="2126102"/>
          </a:xfrm>
          <a:prstGeom prst="rect">
            <a:avLst/>
          </a:prstGeom>
          <a:gradFill>
            <a:gsLst>
              <a:gs pos="0">
                <a:srgbClr val="BE3936"/>
              </a:gs>
              <a:gs pos="100000">
                <a:srgbClr val="FE9D9C"/>
              </a:gs>
            </a:gsLst>
            <a:lin ang="16200000"/>
          </a:gradFill>
          <a:ln>
            <a:solidFill/>
            <a:round/>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2288" tIns="42288" rIns="42288" bIns="42288">
            <a:spAutoFit/>
          </a:bodyPr>
          <a:lstStyle>
            <a:lvl1pPr>
              <a:defRPr sz="6600">
                <a:solidFill>
                  <a:srgbClr val="FFFFFF"/>
                </a:solidFill>
                <a:latin typeface="Verdana"/>
                <a:ea typeface="Verdana"/>
                <a:cs typeface="Verdana"/>
                <a:sym typeface="Verdana"/>
              </a:defRPr>
            </a:lvl1pPr>
          </a:lstStyle>
          <a:p>
            <a:pPr lvl="0">
              <a:defRPr sz="1800">
                <a:solidFill>
                  <a:srgbClr val="000000"/>
                </a:solidFill>
              </a:defRPr>
            </a:pPr>
            <a:r>
              <a:rPr sz="6600">
                <a:solidFill>
                  <a:srgbClr val="FFFFFF"/>
                </a:solidFill>
              </a:rPr>
              <a:t>Predicting Water Pump Failure and Optimising Maintenance Schedules in Tanzania</a:t>
            </a:r>
          </a:p>
        </p:txBody>
      </p:sp>
      <p:sp>
        <p:nvSpPr>
          <p:cNvPr id="10" name="Shape 10"/>
          <p:cNvSpPr/>
          <p:nvPr/>
        </p:nvSpPr>
        <p:spPr>
          <a:xfrm>
            <a:off x="1206500" y="6436242"/>
            <a:ext cx="8010525" cy="1800778"/>
          </a:xfrm>
          <a:prstGeom prst="rect">
            <a:avLst/>
          </a:prstGeom>
          <a:solidFill>
            <a:srgbClr val="A6A6A6"/>
          </a:solidFill>
          <a:ln w="12700">
            <a:miter lim="400000"/>
          </a:ln>
          <a:extLst>
            <a:ext uri="{C572A759-6A51-4108-AA02-DFA0A04FC94B}">
              <ma14:wrappingTextBoxFlag xmlns:ma14="http://schemas.microsoft.com/office/mac/drawingml/2011/main" val="1"/>
            </a:ext>
          </a:extLst>
        </p:spPr>
        <p:txBody>
          <a:bodyPr lIns="592028" tIns="592028" rIns="592028" bIns="592028" anchor="ctr">
            <a:spAutoFit/>
          </a:bodyPr>
          <a:lstStyle>
            <a:lvl1pPr defTabSz="1738312">
              <a:defRPr b="1" sz="4400">
                <a:solidFill>
                  <a:srgbClr val="FFFFFF"/>
                </a:solidFill>
                <a:latin typeface="Arial"/>
                <a:ea typeface="Arial"/>
                <a:cs typeface="Arial"/>
                <a:sym typeface="Arial"/>
              </a:defRPr>
            </a:lvl1pPr>
          </a:lstStyle>
          <a:p>
            <a:pPr lvl="0">
              <a:defRPr b="0" sz="1800">
                <a:solidFill>
                  <a:srgbClr val="000000"/>
                </a:solidFill>
              </a:defRPr>
            </a:pPr>
            <a:r>
              <a:rPr b="1" sz="4400">
                <a:solidFill>
                  <a:srgbClr val="FFFFFF"/>
                </a:solidFill>
              </a:rPr>
              <a:t>Introduction</a:t>
            </a:r>
          </a:p>
        </p:txBody>
      </p:sp>
      <p:sp>
        <p:nvSpPr>
          <p:cNvPr id="11" name="Shape 11"/>
          <p:cNvSpPr/>
          <p:nvPr/>
        </p:nvSpPr>
        <p:spPr>
          <a:xfrm>
            <a:off x="1363662" y="3927475"/>
            <a:ext cx="17303354" cy="21800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numCol="2" spcCol="865167"/>
          <a:lstStyle/>
          <a:p>
            <a:pPr lvl="0" defTabSz="1738312">
              <a:defRPr sz="1800"/>
            </a:pPr>
            <a:r>
              <a:rPr sz="4400">
                <a:latin typeface="+mn-lt"/>
                <a:ea typeface="+mn-ea"/>
                <a:cs typeface="+mn-cs"/>
                <a:sym typeface="Helvetica"/>
              </a:rPr>
              <a:t>Samuel Kim</a:t>
            </a:r>
            <a:endParaRPr sz="4400">
              <a:latin typeface="+mn-lt"/>
              <a:ea typeface="+mn-ea"/>
              <a:cs typeface="+mn-cs"/>
              <a:sym typeface="Helvetica"/>
            </a:endParaRPr>
          </a:p>
          <a:p>
            <a:pPr lvl="0" defTabSz="1738312">
              <a:defRPr sz="1800"/>
            </a:pPr>
            <a:r>
              <a:rPr sz="4400">
                <a:latin typeface="+mn-lt"/>
                <a:ea typeface="+mn-ea"/>
                <a:cs typeface="+mn-cs"/>
                <a:sym typeface="Helvetica"/>
              </a:rPr>
              <a:t>samuelkim@college.harvard.edu</a:t>
            </a:r>
            <a:endParaRPr sz="4400">
              <a:latin typeface="+mn-lt"/>
              <a:ea typeface="+mn-ea"/>
              <a:cs typeface="+mn-cs"/>
              <a:sym typeface="Helvetica"/>
            </a:endParaRPr>
          </a:p>
          <a:p>
            <a:pPr lvl="0" defTabSz="1738312">
              <a:lnSpc>
                <a:spcPct val="150000"/>
              </a:lnSpc>
              <a:defRPr sz="1800"/>
            </a:pPr>
            <a:r>
              <a:rPr sz="4400">
                <a:latin typeface="+mn-lt"/>
                <a:ea typeface="+mn-ea"/>
                <a:cs typeface="+mn-cs"/>
                <a:sym typeface="Helvetica"/>
              </a:rPr>
              <a:t>AM207 MCM and Stoch. Opt.</a:t>
            </a:r>
            <a:endParaRPr sz="4400">
              <a:solidFill>
                <a:srgbClr val="FF0000"/>
              </a:solidFill>
              <a:latin typeface="+mn-lt"/>
              <a:ea typeface="+mn-ea"/>
              <a:cs typeface="+mn-cs"/>
              <a:sym typeface="Helvetica"/>
            </a:endParaRPr>
          </a:p>
          <a:p>
            <a:pPr lvl="0" defTabSz="1738312">
              <a:defRPr sz="1800"/>
            </a:pPr>
            <a:r>
              <a:rPr sz="4400">
                <a:latin typeface="+mn-lt"/>
                <a:ea typeface="+mn-ea"/>
                <a:cs typeface="+mn-cs"/>
                <a:sym typeface="Helvetica"/>
              </a:rPr>
              <a:t>Gareth Haslam</a:t>
            </a:r>
            <a:endParaRPr sz="4400">
              <a:latin typeface="+mn-lt"/>
              <a:ea typeface="+mn-ea"/>
              <a:cs typeface="+mn-cs"/>
              <a:sym typeface="Helvetica"/>
            </a:endParaRPr>
          </a:p>
          <a:p>
            <a:pPr lvl="0" defTabSz="1738312">
              <a:defRPr sz="1800"/>
            </a:pPr>
            <a:r>
              <a:rPr sz="4400">
                <a:latin typeface="+mn-lt"/>
                <a:ea typeface="+mn-ea"/>
                <a:cs typeface="+mn-cs"/>
                <a:sym typeface="Helvetica"/>
              </a:rPr>
              <a:t>haslam.gareth@gmail.com</a:t>
            </a:r>
            <a:endParaRPr sz="4400">
              <a:latin typeface="+mn-lt"/>
              <a:ea typeface="+mn-ea"/>
              <a:cs typeface="+mn-cs"/>
              <a:sym typeface="Helvetica"/>
            </a:endParaRPr>
          </a:p>
          <a:p>
            <a:pPr lvl="0" defTabSz="1738312">
              <a:defRPr sz="1800"/>
            </a:pPr>
            <a:r>
              <a:rPr sz="4400">
                <a:latin typeface="+mn-lt"/>
                <a:ea typeface="+mn-ea"/>
                <a:cs typeface="+mn-cs"/>
                <a:sym typeface="Helvetica"/>
              </a:rPr>
              <a:t>Spring 2015</a:t>
            </a:r>
          </a:p>
        </p:txBody>
      </p:sp>
      <p:sp>
        <p:nvSpPr>
          <p:cNvPr id="12" name="Shape 12"/>
          <p:cNvSpPr/>
          <p:nvPr/>
        </p:nvSpPr>
        <p:spPr>
          <a:xfrm>
            <a:off x="10206037" y="6696075"/>
            <a:ext cx="16937038" cy="4132263"/>
          </a:xfrm>
          <a:prstGeom prst="rect">
            <a:avLst/>
          </a:prstGeom>
          <a:solidFill>
            <a:srgbClr val="FFFFFF"/>
          </a:solidFill>
          <a:ln w="6350">
            <a:solidFill>
              <a:srgbClr val="A6A6A6"/>
            </a:solidFill>
            <a:round/>
          </a:ln>
        </p:spPr>
        <p:txBody>
          <a:bodyPr lIns="0" tIns="0" rIns="0" bIns="0" anchor="ctr"/>
          <a:lstStyle/>
          <a:p>
            <a:pPr lvl="0" algn="ctr" defTabSz="1738312">
              <a:defRPr>
                <a:solidFill>
                  <a:srgbClr val="FFFFFF"/>
                </a:solidFill>
              </a:defRPr>
            </a:pPr>
          </a:p>
        </p:txBody>
      </p:sp>
      <p:sp>
        <p:nvSpPr>
          <p:cNvPr id="13" name="Shape 13"/>
          <p:cNvSpPr/>
          <p:nvPr/>
        </p:nvSpPr>
        <p:spPr>
          <a:xfrm>
            <a:off x="10748962" y="7392987"/>
            <a:ext cx="7037388" cy="12021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sz="3700">
                <a:latin typeface="Times"/>
                <a:ea typeface="Times"/>
                <a:cs typeface="Times"/>
                <a:sym typeface="Times"/>
              </a:defRPr>
            </a:lvl1pPr>
          </a:lstStyle>
          <a:p>
            <a:pPr lvl="0">
              <a:defRPr sz="1800"/>
            </a:pPr>
            <a:r>
              <a:rPr sz="3700"/>
              <a:t>I am an abstract. I am succinct and carefully written.</a:t>
            </a:r>
          </a:p>
        </p:txBody>
      </p:sp>
      <p:sp>
        <p:nvSpPr>
          <p:cNvPr id="14" name="Shape 14"/>
          <p:cNvSpPr/>
          <p:nvPr/>
        </p:nvSpPr>
        <p:spPr>
          <a:xfrm>
            <a:off x="1239837" y="9455150"/>
            <a:ext cx="7488238" cy="5925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sz="3300">
                <a:latin typeface="Times"/>
                <a:ea typeface="Times"/>
                <a:cs typeface="Times"/>
                <a:sym typeface="Times"/>
              </a:defRPr>
            </a:lvl1pPr>
          </a:lstStyle>
          <a:p>
            <a:pPr lvl="0">
              <a:defRPr sz="1800"/>
            </a:pPr>
            <a:r>
              <a:rPr sz="3300"/>
              <a:t>blah blah blah</a:t>
            </a:r>
          </a:p>
        </p:txBody>
      </p:sp>
      <p:sp>
        <p:nvSpPr>
          <p:cNvPr id="15" name="Shape 15"/>
          <p:cNvSpPr/>
          <p:nvPr/>
        </p:nvSpPr>
        <p:spPr>
          <a:xfrm>
            <a:off x="1154906" y="22262030"/>
            <a:ext cx="7964488" cy="1800778"/>
          </a:xfrm>
          <a:prstGeom prst="rect">
            <a:avLst/>
          </a:prstGeom>
          <a:solidFill>
            <a:srgbClr val="A6A6A6"/>
          </a:solidFill>
          <a:ln w="12700">
            <a:miter lim="400000"/>
          </a:ln>
          <a:extLst>
            <a:ext uri="{C572A759-6A51-4108-AA02-DFA0A04FC94B}">
              <ma14:wrappingTextBoxFlag xmlns:ma14="http://schemas.microsoft.com/office/mac/drawingml/2011/main" val="1"/>
            </a:ext>
          </a:extLst>
        </p:spPr>
        <p:txBody>
          <a:bodyPr lIns="592028" tIns="592028" rIns="592028" bIns="592028" anchor="ctr">
            <a:spAutoFit/>
          </a:bodyPr>
          <a:lstStyle>
            <a:lvl1pPr defTabSz="1738312">
              <a:defRPr b="1" sz="4400">
                <a:solidFill>
                  <a:srgbClr val="FFFFFF"/>
                </a:solidFill>
                <a:latin typeface="Arial"/>
                <a:ea typeface="Arial"/>
                <a:cs typeface="Arial"/>
                <a:sym typeface="Arial"/>
              </a:defRPr>
            </a:lvl1pPr>
          </a:lstStyle>
          <a:p>
            <a:pPr lvl="0">
              <a:defRPr b="0" sz="1800">
                <a:solidFill>
                  <a:srgbClr val="000000"/>
                </a:solidFill>
              </a:defRPr>
            </a:pPr>
            <a:r>
              <a:rPr b="1" sz="4400">
                <a:solidFill>
                  <a:srgbClr val="FFFFFF"/>
                </a:solidFill>
              </a:rPr>
              <a:t>Approach</a:t>
            </a:r>
          </a:p>
        </p:txBody>
      </p:sp>
      <p:sp>
        <p:nvSpPr>
          <p:cNvPr id="16" name="Shape 16"/>
          <p:cNvSpPr/>
          <p:nvPr/>
        </p:nvSpPr>
        <p:spPr>
          <a:xfrm>
            <a:off x="1206500" y="8916987"/>
            <a:ext cx="8010525" cy="11371263"/>
          </a:xfrm>
          <a:prstGeom prst="rect">
            <a:avLst/>
          </a:prstGeom>
          <a:solidFill>
            <a:srgbClr val="FFFFFF"/>
          </a:solidFill>
          <a:ln w="12700">
            <a:miter lim="400000"/>
          </a:ln>
        </p:spPr>
        <p:txBody>
          <a:bodyPr lIns="0" tIns="0" rIns="0" bIns="0" anchor="ctr"/>
          <a:lstStyle/>
          <a:p>
            <a:pPr lvl="0" algn="ctr" defTabSz="1738312">
              <a:defRPr>
                <a:solidFill>
                  <a:srgbClr val="FFFFFF"/>
                </a:solidFill>
              </a:defRPr>
            </a:pPr>
          </a:p>
        </p:txBody>
      </p:sp>
      <p:sp>
        <p:nvSpPr>
          <p:cNvPr id="17" name="Shape 17"/>
          <p:cNvSpPr/>
          <p:nvPr/>
        </p:nvSpPr>
        <p:spPr>
          <a:xfrm>
            <a:off x="10629900" y="29067125"/>
            <a:ext cx="7085013" cy="1518666"/>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p>
            <a:pPr lvl="0" defTabSz="1738312">
              <a:defRPr sz="1800"/>
            </a:pPr>
            <a:r>
              <a:rPr b="1" sz="3300">
                <a:latin typeface="Arial"/>
                <a:ea typeface="Arial"/>
                <a:cs typeface="Arial"/>
                <a:sym typeface="Arial"/>
              </a:rPr>
              <a:t>Figure 2. (a) </a:t>
            </a:r>
            <a:r>
              <a:rPr sz="3300">
                <a:latin typeface="Arial"/>
                <a:ea typeface="Arial"/>
                <a:cs typeface="Arial"/>
                <a:sym typeface="Arial"/>
              </a:rPr>
              <a:t>Sampler values for model coefficients. </a:t>
            </a:r>
            <a:r>
              <a:rPr b="1" sz="3300">
                <a:latin typeface="Arial"/>
                <a:ea typeface="Arial"/>
                <a:cs typeface="Arial"/>
                <a:sym typeface="Arial"/>
              </a:rPr>
              <a:t>(b)</a:t>
            </a:r>
            <a:r>
              <a:rPr sz="3300">
                <a:latin typeface="Arial"/>
                <a:ea typeface="Arial"/>
                <a:cs typeface="Arial"/>
                <a:sym typeface="Arial"/>
              </a:rPr>
              <a:t> Geweke test for convergence.</a:t>
            </a:r>
            <a:r>
              <a:rPr b="1" sz="3300">
                <a:latin typeface="Arial"/>
                <a:ea typeface="Arial"/>
                <a:cs typeface="Arial"/>
                <a:sym typeface="Arial"/>
              </a:rPr>
              <a:t> </a:t>
            </a:r>
          </a:p>
        </p:txBody>
      </p:sp>
      <p:sp>
        <p:nvSpPr>
          <p:cNvPr id="18" name="Shape 18"/>
          <p:cNvSpPr/>
          <p:nvPr/>
        </p:nvSpPr>
        <p:spPr>
          <a:xfrm>
            <a:off x="10164762" y="21841342"/>
            <a:ext cx="8010526" cy="1800778"/>
          </a:xfrm>
          <a:prstGeom prst="rect">
            <a:avLst/>
          </a:prstGeom>
          <a:solidFill>
            <a:srgbClr val="A6A6A6"/>
          </a:solidFill>
          <a:ln w="12700">
            <a:miter lim="400000"/>
          </a:ln>
          <a:extLst>
            <a:ext uri="{C572A759-6A51-4108-AA02-DFA0A04FC94B}">
              <ma14:wrappingTextBoxFlag xmlns:ma14="http://schemas.microsoft.com/office/mac/drawingml/2011/main" val="1"/>
            </a:ext>
          </a:extLst>
        </p:spPr>
        <p:txBody>
          <a:bodyPr lIns="592028" tIns="592028" rIns="592028" bIns="592028" anchor="ctr">
            <a:spAutoFit/>
          </a:bodyPr>
          <a:lstStyle>
            <a:lvl1pPr defTabSz="1738312">
              <a:defRPr b="1" sz="4400">
                <a:solidFill>
                  <a:srgbClr val="FFFFFF"/>
                </a:solidFill>
                <a:latin typeface="Arial"/>
                <a:ea typeface="Arial"/>
                <a:cs typeface="Arial"/>
                <a:sym typeface="Arial"/>
              </a:defRPr>
            </a:lvl1pPr>
          </a:lstStyle>
          <a:p>
            <a:pPr lvl="0">
              <a:defRPr b="0" sz="1800">
                <a:solidFill>
                  <a:srgbClr val="000000"/>
                </a:solidFill>
              </a:defRPr>
            </a:pPr>
            <a:r>
              <a:rPr b="1" sz="4400">
                <a:solidFill>
                  <a:srgbClr val="FFFFFF"/>
                </a:solidFill>
              </a:rPr>
              <a:t>Results</a:t>
            </a:r>
          </a:p>
        </p:txBody>
      </p:sp>
      <p:sp>
        <p:nvSpPr>
          <p:cNvPr id="19" name="Shape 19"/>
          <p:cNvSpPr/>
          <p:nvPr/>
        </p:nvSpPr>
        <p:spPr>
          <a:xfrm>
            <a:off x="19129375" y="16381136"/>
            <a:ext cx="8013700" cy="1800778"/>
          </a:xfrm>
          <a:prstGeom prst="rect">
            <a:avLst/>
          </a:prstGeom>
          <a:solidFill>
            <a:srgbClr val="A6A6A6"/>
          </a:solidFill>
          <a:ln w="12700">
            <a:miter lim="400000"/>
          </a:ln>
          <a:extLst>
            <a:ext uri="{C572A759-6A51-4108-AA02-DFA0A04FC94B}">
              <ma14:wrappingTextBoxFlag xmlns:ma14="http://schemas.microsoft.com/office/mac/drawingml/2011/main" val="1"/>
            </a:ext>
          </a:extLst>
        </p:spPr>
        <p:txBody>
          <a:bodyPr lIns="592028" tIns="592028" rIns="592028" bIns="592028" anchor="ctr">
            <a:spAutoFit/>
          </a:bodyPr>
          <a:lstStyle>
            <a:lvl1pPr defTabSz="1738312">
              <a:defRPr b="1" sz="4400">
                <a:solidFill>
                  <a:srgbClr val="FFFFFF"/>
                </a:solidFill>
                <a:latin typeface="Arial"/>
                <a:ea typeface="Arial"/>
                <a:cs typeface="Arial"/>
                <a:sym typeface="Arial"/>
              </a:defRPr>
            </a:lvl1pPr>
          </a:lstStyle>
          <a:p>
            <a:pPr lvl="0">
              <a:defRPr b="0" sz="1800">
                <a:solidFill>
                  <a:srgbClr val="000000"/>
                </a:solidFill>
              </a:defRPr>
            </a:pPr>
            <a:r>
              <a:rPr b="1" sz="4400">
                <a:solidFill>
                  <a:srgbClr val="FFFFFF"/>
                </a:solidFill>
              </a:rPr>
              <a:t>Conclusions</a:t>
            </a:r>
          </a:p>
        </p:txBody>
      </p:sp>
      <p:sp>
        <p:nvSpPr>
          <p:cNvPr id="20" name="Shape 20"/>
          <p:cNvSpPr/>
          <p:nvPr/>
        </p:nvSpPr>
        <p:spPr>
          <a:xfrm>
            <a:off x="19129375" y="18943637"/>
            <a:ext cx="8013700" cy="9223376"/>
          </a:xfrm>
          <a:prstGeom prst="rect">
            <a:avLst/>
          </a:prstGeom>
          <a:solidFill>
            <a:srgbClr val="FFFFFF"/>
          </a:solidFill>
          <a:ln w="12700">
            <a:miter lim="400000"/>
          </a:ln>
        </p:spPr>
        <p:txBody>
          <a:bodyPr lIns="0" tIns="0" rIns="0" bIns="0" anchor="ctr"/>
          <a:lstStyle/>
          <a:p>
            <a:pPr lvl="0" algn="ctr" defTabSz="1738312">
              <a:defRPr>
                <a:solidFill>
                  <a:srgbClr val="FFFFFF"/>
                </a:solidFill>
              </a:defRPr>
            </a:pPr>
          </a:p>
        </p:txBody>
      </p:sp>
      <p:sp>
        <p:nvSpPr>
          <p:cNvPr id="21" name="Shape 21"/>
          <p:cNvSpPr/>
          <p:nvPr/>
        </p:nvSpPr>
        <p:spPr>
          <a:xfrm>
            <a:off x="19129375" y="28360411"/>
            <a:ext cx="8013700" cy="1800778"/>
          </a:xfrm>
          <a:prstGeom prst="rect">
            <a:avLst/>
          </a:prstGeom>
          <a:solidFill>
            <a:srgbClr val="A6A6A6"/>
          </a:solidFill>
          <a:ln w="12700">
            <a:miter lim="400000"/>
          </a:ln>
          <a:extLst>
            <a:ext uri="{C572A759-6A51-4108-AA02-DFA0A04FC94B}">
              <ma14:wrappingTextBoxFlag xmlns:ma14="http://schemas.microsoft.com/office/mac/drawingml/2011/main" val="1"/>
            </a:ext>
          </a:extLst>
        </p:spPr>
        <p:txBody>
          <a:bodyPr lIns="592028" tIns="592028" rIns="592028" bIns="592028" anchor="ctr">
            <a:spAutoFit/>
          </a:bodyPr>
          <a:lstStyle>
            <a:lvl1pPr defTabSz="1738312">
              <a:defRPr b="1" sz="4400">
                <a:solidFill>
                  <a:srgbClr val="FFFFFF"/>
                </a:solidFill>
                <a:latin typeface="Arial"/>
                <a:ea typeface="Arial"/>
                <a:cs typeface="Arial"/>
                <a:sym typeface="Arial"/>
              </a:defRPr>
            </a:lvl1pPr>
          </a:lstStyle>
          <a:p>
            <a:pPr lvl="0">
              <a:defRPr b="0" sz="1800">
                <a:solidFill>
                  <a:srgbClr val="000000"/>
                </a:solidFill>
              </a:defRPr>
            </a:pPr>
            <a:r>
              <a:rPr b="1" sz="4400">
                <a:solidFill>
                  <a:srgbClr val="FFFFFF"/>
                </a:solidFill>
              </a:rPr>
              <a:t>Citations and Links</a:t>
            </a:r>
          </a:p>
        </p:txBody>
      </p:sp>
      <p:sp>
        <p:nvSpPr>
          <p:cNvPr id="22" name="Shape 22"/>
          <p:cNvSpPr/>
          <p:nvPr/>
        </p:nvSpPr>
        <p:spPr>
          <a:xfrm>
            <a:off x="19129375" y="30954662"/>
            <a:ext cx="8013700" cy="6961188"/>
          </a:xfrm>
          <a:prstGeom prst="rect">
            <a:avLst/>
          </a:prstGeom>
          <a:solidFill>
            <a:srgbClr val="FFFFFF"/>
          </a:solidFill>
          <a:ln w="12700">
            <a:miter lim="400000"/>
          </a:ln>
        </p:spPr>
        <p:txBody>
          <a:bodyPr lIns="0" tIns="0" rIns="0" bIns="0" anchor="ctr"/>
          <a:lstStyle/>
          <a:p>
            <a:pPr lvl="0" algn="ctr" defTabSz="1738312">
              <a:defRPr>
                <a:solidFill>
                  <a:srgbClr val="FFFFFF"/>
                </a:solidFill>
              </a:defRPr>
            </a:pPr>
          </a:p>
        </p:txBody>
      </p:sp>
      <p:sp>
        <p:nvSpPr>
          <p:cNvPr id="23" name="Shape 23"/>
          <p:cNvSpPr/>
          <p:nvPr/>
        </p:nvSpPr>
        <p:spPr>
          <a:xfrm>
            <a:off x="19515137" y="19154775"/>
            <a:ext cx="7086601" cy="5925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sz="3300">
                <a:latin typeface="Times"/>
                <a:ea typeface="Times"/>
                <a:cs typeface="Times"/>
                <a:sym typeface="Times"/>
              </a:defRPr>
            </a:lvl1pPr>
          </a:lstStyle>
          <a:p>
            <a:pPr lvl="0">
              <a:defRPr sz="1800"/>
            </a:pPr>
            <a:r>
              <a:rPr sz="3300"/>
              <a:t>blah blah blah</a:t>
            </a:r>
          </a:p>
        </p:txBody>
      </p:sp>
      <p:sp>
        <p:nvSpPr>
          <p:cNvPr id="24" name="Shape 24"/>
          <p:cNvSpPr/>
          <p:nvPr/>
        </p:nvSpPr>
        <p:spPr>
          <a:xfrm>
            <a:off x="19329400" y="30954662"/>
            <a:ext cx="7518400" cy="26499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p>
            <a:pPr lvl="0" marL="457200" indent="-457200" defTabSz="1738312">
              <a:spcBef>
                <a:spcPts val="500"/>
              </a:spcBef>
              <a:defRPr sz="1800"/>
            </a:pPr>
            <a:r>
              <a:rPr sz="2600">
                <a:latin typeface="Times"/>
                <a:ea typeface="Times"/>
                <a:cs typeface="Times"/>
                <a:sym typeface="Times"/>
              </a:rPr>
              <a:t>[1] UN Water. 2013. World Water Day Day 2013 - Facts and Figures. </a:t>
            </a:r>
            <a:r>
              <a:rPr i="1" sz="2600">
                <a:latin typeface="Times"/>
                <a:ea typeface="Times"/>
                <a:cs typeface="Times"/>
                <a:sym typeface="Times"/>
              </a:rPr>
              <a:t>www.unwater.org </a:t>
            </a:r>
            <a:r>
              <a:rPr sz="2600">
                <a:latin typeface="Times"/>
                <a:ea typeface="Times"/>
                <a:cs typeface="Times"/>
                <a:sym typeface="Times"/>
              </a:rPr>
              <a:t>. Accessed 29/4/2015</a:t>
            </a:r>
            <a:endParaRPr sz="6900"/>
          </a:p>
          <a:p>
            <a:pPr lvl="0" marL="457200" indent="-457200" defTabSz="1738312">
              <a:spcBef>
                <a:spcPts val="500"/>
              </a:spcBef>
              <a:defRPr sz="1800"/>
            </a:pPr>
            <a:r>
              <a:rPr sz="2600">
                <a:latin typeface="Times"/>
                <a:ea typeface="Times"/>
                <a:cs typeface="Times"/>
                <a:sym typeface="Times"/>
              </a:rPr>
              <a:t>[2] Morisset J., 2012. Tanzania: Water is life, but access remains a problem. </a:t>
            </a:r>
            <a:r>
              <a:rPr i="1" sz="2600">
                <a:latin typeface="Times"/>
                <a:ea typeface="Times"/>
                <a:cs typeface="Times"/>
                <a:sym typeface="Times"/>
              </a:rPr>
              <a:t>blogs.worldbank.org </a:t>
            </a:r>
            <a:r>
              <a:rPr sz="2600">
                <a:latin typeface="Times"/>
                <a:ea typeface="Times"/>
                <a:cs typeface="Times"/>
                <a:sym typeface="Times"/>
              </a:rPr>
              <a:t>10/09/12</a:t>
            </a:r>
            <a:r>
              <a:rPr sz="2600">
                <a:latin typeface="Times"/>
                <a:ea typeface="Times"/>
                <a:cs typeface="Times"/>
                <a:sym typeface="Times"/>
              </a:rPr>
              <a:t>. Accessed 29/4/2015.</a:t>
            </a:r>
            <a:endParaRPr sz="2600">
              <a:latin typeface="Times"/>
              <a:ea typeface="Times"/>
              <a:cs typeface="Times"/>
              <a:sym typeface="Times"/>
            </a:endParaRPr>
          </a:p>
        </p:txBody>
      </p:sp>
      <p:sp>
        <p:nvSpPr>
          <p:cNvPr id="25" name="Shape 25"/>
          <p:cNvSpPr/>
          <p:nvPr/>
        </p:nvSpPr>
        <p:spPr>
          <a:xfrm>
            <a:off x="10471150" y="24333200"/>
            <a:ext cx="7085013" cy="5925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sz="3300">
                <a:latin typeface="Times"/>
                <a:ea typeface="Times"/>
                <a:cs typeface="Times"/>
                <a:sym typeface="Times"/>
              </a:defRPr>
            </a:lvl1pPr>
          </a:lstStyle>
          <a:p>
            <a:pPr lvl="0">
              <a:defRPr sz="1800"/>
            </a:pPr>
            <a:r>
              <a:rPr sz="3300"/>
              <a:t>blah blah blah</a:t>
            </a:r>
          </a:p>
        </p:txBody>
      </p:sp>
      <p:sp>
        <p:nvSpPr>
          <p:cNvPr id="26" name="Shape 26"/>
          <p:cNvSpPr/>
          <p:nvPr/>
        </p:nvSpPr>
        <p:spPr>
          <a:xfrm>
            <a:off x="1154906" y="14405315"/>
            <a:ext cx="7964488" cy="7309866"/>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sz="3300"/>
              <a:t>Access to clean water is a fundamental need for people all over the world. Around 11% of the world’s population currently lack such access due to either lack of natural resources or lack of infrastructure [1]. In Tanzania, despite the availability of water, only 33.5% have access to a piped source [2]. Many others depend on pumps for their supply. When these pumps fail, that can create serious problems for the people who depend on them. We aim to use Bayesian Methods and Simulated Annealing to predict which pumps are likely to be need in repair and optimise the route the engineering crew can take.</a:t>
            </a:r>
          </a:p>
        </p:txBody>
      </p:sp>
      <p:sp>
        <p:nvSpPr>
          <p:cNvPr id="27" name="Shape 27"/>
          <p:cNvSpPr/>
          <p:nvPr/>
        </p:nvSpPr>
        <p:spPr>
          <a:xfrm>
            <a:off x="11120437" y="35850512"/>
            <a:ext cx="7304088" cy="5417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sz="3000">
                <a:latin typeface="Courier"/>
                <a:ea typeface="Courier"/>
                <a:cs typeface="Courier"/>
                <a:sym typeface="Courier"/>
              </a:defRPr>
            </a:lvl1pPr>
          </a:lstStyle>
          <a:p>
            <a:pPr lvl="0">
              <a:defRPr sz="1800"/>
            </a:pPr>
            <a:r>
              <a:rPr sz="3000"/>
              <a:t>here is some of my code.</a:t>
            </a:r>
          </a:p>
        </p:txBody>
      </p:sp>
      <p:sp>
        <p:nvSpPr>
          <p:cNvPr id="28" name="Shape 28"/>
          <p:cNvSpPr/>
          <p:nvPr/>
        </p:nvSpPr>
        <p:spPr>
          <a:xfrm>
            <a:off x="10209212" y="11261449"/>
            <a:ext cx="7966076" cy="1800777"/>
          </a:xfrm>
          <a:prstGeom prst="rect">
            <a:avLst/>
          </a:prstGeom>
          <a:solidFill>
            <a:srgbClr val="A6A6A6"/>
          </a:solidFill>
          <a:ln w="12700">
            <a:miter lim="400000"/>
          </a:ln>
          <a:extLst>
            <a:ext uri="{C572A759-6A51-4108-AA02-DFA0A04FC94B}">
              <ma14:wrappingTextBoxFlag xmlns:ma14="http://schemas.microsoft.com/office/mac/drawingml/2011/main" val="1"/>
            </a:ext>
          </a:extLst>
        </p:spPr>
        <p:txBody>
          <a:bodyPr lIns="592028" tIns="592028" rIns="592028" bIns="592028" anchor="ctr">
            <a:spAutoFit/>
          </a:bodyPr>
          <a:lstStyle>
            <a:lvl1pPr defTabSz="1738312">
              <a:defRPr b="1" sz="4400">
                <a:solidFill>
                  <a:srgbClr val="FFFFFF"/>
                </a:solidFill>
                <a:latin typeface="Arial"/>
                <a:ea typeface="Arial"/>
                <a:cs typeface="Arial"/>
                <a:sym typeface="Arial"/>
              </a:defRPr>
            </a:lvl1pPr>
          </a:lstStyle>
          <a:p>
            <a:pPr lvl="0">
              <a:defRPr b="0" sz="1800">
                <a:solidFill>
                  <a:srgbClr val="000000"/>
                </a:solidFill>
              </a:defRPr>
            </a:pPr>
            <a:r>
              <a:rPr b="1" sz="4400">
                <a:solidFill>
                  <a:srgbClr val="FFFFFF"/>
                </a:solidFill>
              </a:rPr>
              <a:t>Data</a:t>
            </a:r>
          </a:p>
        </p:txBody>
      </p:sp>
      <p:sp>
        <p:nvSpPr>
          <p:cNvPr id="29" name="Shape 29"/>
          <p:cNvSpPr/>
          <p:nvPr/>
        </p:nvSpPr>
        <p:spPr>
          <a:xfrm>
            <a:off x="10209212" y="13390562"/>
            <a:ext cx="7970838" cy="8562976"/>
          </a:xfrm>
          <a:prstGeom prst="rect">
            <a:avLst/>
          </a:prstGeom>
          <a:solidFill>
            <a:srgbClr val="FFFFFF"/>
          </a:solidFill>
          <a:ln w="12700">
            <a:miter lim="400000"/>
          </a:ln>
        </p:spPr>
        <p:txBody>
          <a:bodyPr lIns="0" tIns="0" rIns="0" bIns="0" anchor="ctr"/>
          <a:lstStyle/>
          <a:p>
            <a:pPr lvl="0" algn="ctr" defTabSz="1738312">
              <a:defRPr>
                <a:solidFill>
                  <a:srgbClr val="FFFFFF"/>
                </a:solidFill>
              </a:defRPr>
            </a:pPr>
          </a:p>
        </p:txBody>
      </p:sp>
      <p:sp>
        <p:nvSpPr>
          <p:cNvPr id="30" name="Shape 30"/>
          <p:cNvSpPr/>
          <p:nvPr/>
        </p:nvSpPr>
        <p:spPr>
          <a:xfrm>
            <a:off x="10266362" y="13408025"/>
            <a:ext cx="7913688" cy="5379466"/>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p>
            <a:pPr lvl="0" defTabSz="1738312">
              <a:defRPr sz="1800"/>
            </a:pPr>
            <a:r>
              <a:rPr sz="3300">
                <a:latin typeface="Arial"/>
                <a:ea typeface="Arial"/>
                <a:cs typeface="Arial"/>
                <a:sym typeface="Arial"/>
              </a:rPr>
              <a:t>Data for this project was provided as part of a challenge set by </a:t>
            </a:r>
            <a:r>
              <a:rPr sz="3300" u="sng">
                <a:solidFill>
                  <a:srgbClr val="0000FF"/>
                </a:solidFill>
                <a:uFill>
                  <a:solidFill>
                    <a:srgbClr val="0000FF"/>
                  </a:solidFill>
                </a:uFill>
                <a:latin typeface="Arial"/>
                <a:ea typeface="Arial"/>
                <a:cs typeface="Arial"/>
                <a:sym typeface="Arial"/>
                <a:hlinkClick r:id="rId3" invalidUrl="" action="" tgtFrame="" tooltip="" history="1" highlightClick="0" endSnd="0"/>
              </a:rPr>
              <a:t>DrivenData.org</a:t>
            </a:r>
            <a:r>
              <a:rPr sz="3300">
                <a:latin typeface="Arial"/>
                <a:ea typeface="Arial"/>
                <a:cs typeface="Arial"/>
                <a:sym typeface="Arial"/>
              </a:rPr>
              <a:t> - a platform developed by former Harvard SEAS students. The data was collected from Taarifa, an open source platform for reporting infrastructure issues and the Tanzanian Ministry of Water. The dataset contains information on various parameters such as pump construction year, installer, water type, location and other relevant details.</a:t>
            </a:r>
          </a:p>
        </p:txBody>
      </p:sp>
      <p:pic>
        <p:nvPicPr>
          <p:cNvPr id="31" name="IACSshieldrednoback.png" descr="IACSshieldrednoback.psd"/>
          <p:cNvPicPr/>
          <p:nvPr/>
        </p:nvPicPr>
        <p:blipFill>
          <a:blip r:embed="rId4">
            <a:extLst/>
          </a:blip>
          <a:stretch>
            <a:fillRect/>
          </a:stretch>
        </p:blipFill>
        <p:spPr>
          <a:xfrm>
            <a:off x="24642762" y="35402837"/>
            <a:ext cx="2500313" cy="3035301"/>
          </a:xfrm>
          <a:prstGeom prst="rect">
            <a:avLst/>
          </a:prstGeom>
          <a:ln w="12700">
            <a:miter lim="400000"/>
          </a:ln>
        </p:spPr>
      </p:pic>
      <p:sp>
        <p:nvSpPr>
          <p:cNvPr id="32" name="Shape 32"/>
          <p:cNvSpPr/>
          <p:nvPr/>
        </p:nvSpPr>
        <p:spPr>
          <a:xfrm>
            <a:off x="1147761" y="37609462"/>
            <a:ext cx="25995315" cy="132917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algn="ctr" defTabSz="1738312">
              <a:defRPr sz="4100">
                <a:latin typeface="+mn-lt"/>
                <a:ea typeface="+mn-ea"/>
                <a:cs typeface="+mn-cs"/>
                <a:sym typeface="Helvetica"/>
              </a:defRPr>
            </a:lvl1pPr>
          </a:lstStyle>
          <a:p>
            <a:pPr lvl="0">
              <a:defRPr sz="1800"/>
            </a:pPr>
            <a:r>
              <a:rPr sz="4100"/>
              <a:t>School of Engineering and Applied Sciences • Institute for Applied Computational Science</a:t>
            </a:r>
            <a:endParaRPr sz="4100"/>
          </a:p>
        </p:txBody>
      </p:sp>
      <p:pic>
        <p:nvPicPr>
          <p:cNvPr id="33" name="PumpMap.png"/>
          <p:cNvPicPr/>
          <p:nvPr/>
        </p:nvPicPr>
        <p:blipFill>
          <a:blip r:embed="rId5">
            <a:extLst/>
          </a:blip>
          <a:stretch>
            <a:fillRect/>
          </a:stretch>
        </p:blipFill>
        <p:spPr>
          <a:xfrm>
            <a:off x="1231900" y="8567163"/>
            <a:ext cx="7964488" cy="4276387"/>
          </a:xfrm>
          <a:prstGeom prst="rect">
            <a:avLst/>
          </a:prstGeom>
          <a:ln w="38100">
            <a:solidFill/>
            <a:miter lim="400000"/>
          </a:ln>
        </p:spPr>
      </p:pic>
      <p:sp>
        <p:nvSpPr>
          <p:cNvPr id="34" name="Shape 34"/>
          <p:cNvSpPr/>
          <p:nvPr/>
        </p:nvSpPr>
        <p:spPr>
          <a:xfrm>
            <a:off x="1200150" y="13115924"/>
            <a:ext cx="8010525" cy="1036067"/>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p>
            <a:pPr lvl="0" defTabSz="1738312">
              <a:defRPr sz="1800"/>
            </a:pPr>
            <a:r>
              <a:rPr b="1" sz="3300">
                <a:latin typeface="Arial"/>
                <a:ea typeface="Arial"/>
                <a:cs typeface="Arial"/>
                <a:sym typeface="Arial"/>
              </a:rPr>
              <a:t>Figure 1. </a:t>
            </a:r>
            <a:r>
              <a:rPr sz="3300">
                <a:latin typeface="Arial"/>
                <a:ea typeface="Arial"/>
                <a:cs typeface="Arial"/>
                <a:sym typeface="Arial"/>
              </a:rPr>
              <a:t>A map indicating the locations of water pumps in Tanzania.</a:t>
            </a:r>
          </a:p>
        </p:txBody>
      </p:sp>
      <p:sp>
        <p:nvSpPr>
          <p:cNvPr id="35" name="Shape 35"/>
          <p:cNvSpPr/>
          <p:nvPr/>
        </p:nvSpPr>
        <p:spPr>
          <a:xfrm>
            <a:off x="1395412" y="24333200"/>
            <a:ext cx="7450138" cy="7792466"/>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sz="3300">
                <a:latin typeface="Arial"/>
                <a:ea typeface="Arial"/>
                <a:cs typeface="Arial"/>
                <a:sym typeface="Arial"/>
              </a:defRPr>
            </a:lvl1pPr>
          </a:lstStyle>
          <a:p>
            <a:pPr lvl="0">
              <a:defRPr sz="1800"/>
            </a:pPr>
            <a:r>
              <a:rPr sz="3300"/>
              <a:t>Each water pump has a label indicating its current functional status: functional, non-functional, or functional needs repair. We use a variation of logistic regression known as ordered logistic regression (ologit) that assigns each data point with one of these labels. We then select a number of parameters which we have a prior belief to have a strong influence on functionality, choose priors on their distributions and construct a Metropolis-Hastings Sampler to select the optimum value for each parameter. New predictions of functionality can then be made from this model.</a:t>
            </a:r>
          </a:p>
        </p:txBody>
      </p:sp>
      <p:graphicFrame>
        <p:nvGraphicFramePr>
          <p:cNvPr id="36" name="Table 36"/>
          <p:cNvGraphicFramePr/>
          <p:nvPr/>
        </p:nvGraphicFramePr>
        <p:xfrm>
          <a:off x="9923065" y="18966952"/>
          <a:ext cx="8551070" cy="282376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52910"/>
                <a:gridCol w="1290687"/>
                <a:gridCol w="981224"/>
                <a:gridCol w="1117086"/>
                <a:gridCol w="1034059"/>
                <a:gridCol w="1064251"/>
                <a:gridCol w="1101990"/>
                <a:gridCol w="1094442"/>
              </a:tblGrid>
              <a:tr h="401580">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b="0" i="0" sz="1800"/>
                      </a:pPr>
                      <a:r>
                        <a:rPr b="1" sz="1400"/>
                        <a:t>date_recorded</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b="0" i="0" sz="1800"/>
                      </a:pPr>
                      <a:r>
                        <a:rPr b="1" sz="1400"/>
                        <a:t>funder</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b="0" i="0" sz="1800"/>
                      </a:pPr>
                      <a:r>
                        <a:rPr b="1" sz="1400"/>
                        <a:t>gps_height</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b="0" i="0" sz="1800"/>
                      </a:pPr>
                      <a:r>
                        <a:rPr b="1" sz="1400"/>
                        <a:t>installer</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b="0" i="0" sz="1800"/>
                      </a:pPr>
                      <a:r>
                        <a:rPr b="1" sz="1400"/>
                        <a:t>longitude</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b="0" i="0" sz="1800"/>
                      </a:pPr>
                      <a:r>
                        <a:rPr b="1" sz="1400"/>
                        <a:t>latitude</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defTabSz="1736725">
                        <a:defRPr b="0" i="0" sz="1800"/>
                      </a:pPr>
                      <a:r>
                        <a:rPr b="1" sz="1400"/>
                        <a:t>basin</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b="0" i="0" sz="1800"/>
                      </a:pPr>
                      <a:r>
                        <a:rPr b="1" sz="1400"/>
                        <a:t>id</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spcBef>
                          <a:spcPts val="2300"/>
                        </a:spcBef>
                        <a:defRPr sz="9700"/>
                      </a:pP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b="0" i="0" sz="1800"/>
                      </a:pPr>
                      <a:r>
                        <a:rPr b="1" sz="1400"/>
                        <a:t>69572</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2011-03-14</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Roman</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1390</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Roman</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34.938093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-9.856322</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Lake Nyasa</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b="0" i="0" sz="1800"/>
                      </a:pPr>
                      <a:r>
                        <a:rPr b="1" sz="1400"/>
                        <a:t>8776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2013-03-06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Grumeti</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1399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GRUMETI</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34.698766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-2.147466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Lake Victoria</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b="0" i="0" sz="1800"/>
                      </a:pPr>
                      <a:r>
                        <a:rPr b="1" sz="1400"/>
                        <a:t>34310</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2013-02-25</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Lottery Club</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686</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World vision</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37.460664</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-3.821329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Pangani</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b="0" i="0" sz="1800"/>
                      </a:pPr>
                      <a:r>
                        <a:rPr b="1" sz="1400"/>
                        <a:t>67743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2013-01-28</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Unicef</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263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UNICEF</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38.486161</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-11.155298</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Ruvuma / Southern Coast</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r h="401580">
                <a:tc>
                  <a:txBody>
                    <a:bodyPr/>
                    <a:lstStyle/>
                    <a:p>
                      <a:pPr lvl="0" algn="l" defTabSz="1736725">
                        <a:defRPr b="0" i="0" sz="1800"/>
                      </a:pPr>
                      <a:r>
                        <a:rPr b="1" sz="1400"/>
                        <a:t>19728</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2011-07-13</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Action In A</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0</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Artisan</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31.130847</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-1.825359</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lvl="0" algn="l" defTabSz="1736725">
                        <a:defRPr b="0" i="0" sz="1800"/>
                      </a:pPr>
                      <a:r>
                        <a:rPr sz="1400"/>
                        <a:t>Lake Victoria</a:t>
                      </a:r>
                    </a:p>
                  </a:txBody>
                  <a:tcPr marL="50800" marR="50800" marT="50800" marB="50800" anchor="ctr" anchorCtr="0"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r>
            </a:tbl>
          </a:graphicData>
        </a:graphic>
      </p:graphicFrame>
      <p:pic>
        <p:nvPicPr>
          <p:cNvPr id="37" name="CodeCogsEqn (3).png"/>
          <p:cNvPicPr/>
          <p:nvPr/>
        </p:nvPicPr>
        <p:blipFill>
          <a:blip r:embed="rId6">
            <a:extLst/>
          </a:blip>
          <a:srcRect l="0" t="0" r="0" b="3816"/>
          <a:stretch>
            <a:fillRect/>
          </a:stretch>
        </p:blipFill>
        <p:spPr>
          <a:xfrm>
            <a:off x="1504850" y="32134472"/>
            <a:ext cx="7175501" cy="1600201"/>
          </a:xfrm>
          <a:prstGeom prst="rect">
            <a:avLst/>
          </a:prstGeom>
          <a:ln w="12700">
            <a:miter lim="400000"/>
          </a:ln>
        </p:spPr>
      </p:pic>
      <p:pic>
        <p:nvPicPr>
          <p:cNvPr id="38" name="CodeCogsEqn (1).png"/>
          <p:cNvPicPr/>
          <p:nvPr/>
        </p:nvPicPr>
        <p:blipFill>
          <a:blip r:embed="rId7">
            <a:extLst/>
          </a:blip>
          <a:stretch>
            <a:fillRect/>
          </a:stretch>
        </p:blipFill>
        <p:spPr>
          <a:xfrm>
            <a:off x="999033" y="34301906"/>
            <a:ext cx="8343901" cy="647701"/>
          </a:xfrm>
          <a:prstGeom prst="rect">
            <a:avLst/>
          </a:prstGeom>
          <a:ln w="12700">
            <a:miter lim="400000"/>
          </a:ln>
        </p:spPr>
      </p:pic>
      <p:pic>
        <p:nvPicPr>
          <p:cNvPr id="39" name="CodeCogsEqn (2).png"/>
          <p:cNvPicPr/>
          <p:nvPr/>
        </p:nvPicPr>
        <p:blipFill>
          <a:blip r:embed="rId8">
            <a:extLst/>
          </a:blip>
          <a:stretch>
            <a:fillRect/>
          </a:stretch>
        </p:blipFill>
        <p:spPr>
          <a:xfrm>
            <a:off x="1687314" y="35687694"/>
            <a:ext cx="6629401" cy="736601"/>
          </a:xfrm>
          <a:prstGeom prst="rect">
            <a:avLst/>
          </a:prstGeom>
          <a:ln w="12700">
            <a:miter lim="400000"/>
          </a:ln>
        </p:spPr>
      </p:pic>
      <p:pic>
        <p:nvPicPr>
          <p:cNvPr id="40" name="MH.png"/>
          <p:cNvPicPr/>
          <p:nvPr/>
        </p:nvPicPr>
        <p:blipFill>
          <a:blip r:embed="rId9">
            <a:extLst/>
          </a:blip>
          <a:srcRect l="0" t="781" r="0" b="0"/>
          <a:stretch>
            <a:fillRect/>
          </a:stretch>
        </p:blipFill>
        <p:spPr>
          <a:xfrm>
            <a:off x="9299872" y="25466873"/>
            <a:ext cx="4953001" cy="3225801"/>
          </a:xfrm>
          <a:prstGeom prst="rect">
            <a:avLst/>
          </a:prstGeom>
          <a:ln w="12700">
            <a:miter lim="400000"/>
          </a:ln>
        </p:spPr>
      </p:pic>
      <p:pic>
        <p:nvPicPr>
          <p:cNvPr id="41" name="Geweke.png"/>
          <p:cNvPicPr/>
          <p:nvPr/>
        </p:nvPicPr>
        <p:blipFill>
          <a:blip r:embed="rId10">
            <a:extLst/>
          </a:blip>
          <a:stretch>
            <a:fillRect/>
          </a:stretch>
        </p:blipFill>
        <p:spPr>
          <a:xfrm>
            <a:off x="14034095" y="25411906"/>
            <a:ext cx="4864101" cy="3251201"/>
          </a:xfrm>
          <a:prstGeom prst="rect">
            <a:avLst/>
          </a:prstGeom>
          <a:ln w="12700">
            <a:miter lim="400000"/>
          </a:ln>
        </p:spPr>
      </p:pic>
      <p:sp>
        <p:nvSpPr>
          <p:cNvPr id="42" name="Shape 42"/>
          <p:cNvSpPr/>
          <p:nvPr/>
        </p:nvSpPr>
        <p:spPr>
          <a:xfrm>
            <a:off x="11478369" y="28584525"/>
            <a:ext cx="778769" cy="553466"/>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b="1" sz="3300">
                <a:latin typeface="Arial"/>
                <a:ea typeface="Arial"/>
                <a:cs typeface="Arial"/>
                <a:sym typeface="Arial"/>
              </a:defRPr>
            </a:lvl1pPr>
          </a:lstStyle>
          <a:p>
            <a:pPr lvl="0">
              <a:defRPr b="0" sz="1800"/>
            </a:pPr>
            <a:r>
              <a:rPr b="1" sz="3300"/>
              <a:t>(a)</a:t>
            </a:r>
          </a:p>
        </p:txBody>
      </p:sp>
      <p:sp>
        <p:nvSpPr>
          <p:cNvPr id="43" name="Shape 43"/>
          <p:cNvSpPr/>
          <p:nvPr/>
        </p:nvSpPr>
        <p:spPr>
          <a:xfrm>
            <a:off x="16177369" y="28584525"/>
            <a:ext cx="778769" cy="553466"/>
          </a:xfrm>
          <a:prstGeom prst="rect">
            <a:avLst/>
          </a:prstGeom>
          <a:ln w="12700">
            <a:miter lim="400000"/>
          </a:ln>
          <a:extLst>
            <a:ext uri="{C572A759-6A51-4108-AA02-DFA0A04FC94B}">
              <ma14:wrappingTextBoxFlag xmlns:ma14="http://schemas.microsoft.com/office/mac/drawingml/2011/main" val="1"/>
            </a:ext>
          </a:extLst>
        </p:spPr>
        <p:txBody>
          <a:bodyPr lIns="42288" tIns="42288" rIns="42288" bIns="42288">
            <a:spAutoFit/>
          </a:bodyPr>
          <a:lstStyle>
            <a:lvl1pPr defTabSz="1738312">
              <a:defRPr b="1" sz="3300">
                <a:latin typeface="Arial"/>
                <a:ea typeface="Arial"/>
                <a:cs typeface="Arial"/>
                <a:sym typeface="Arial"/>
              </a:defRPr>
            </a:lvl1pPr>
          </a:lstStyle>
          <a:p>
            <a:pPr lvl="0">
              <a:defRPr b="0" sz="1800"/>
            </a:pPr>
            <a:r>
              <a:rPr b="1" sz="3300"/>
              <a:t>(b)</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1736725" rtl="0" fontAlgn="auto" latinLnBrk="1" hangingPunct="0">
          <a:lnSpc>
            <a:spcPct val="100000"/>
          </a:lnSpc>
          <a:spcBef>
            <a:spcPts val="0"/>
          </a:spcBef>
          <a:spcAft>
            <a:spcPts val="0"/>
          </a:spcAft>
          <a:buClrTx/>
          <a:buSzTx/>
          <a:buFontTx/>
          <a:buNone/>
          <a:tabLst/>
          <a:defRPr b="0" baseline="0" cap="none" i="0" spc="0" strike="noStrike" sz="69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1736725" rtl="0" fontAlgn="auto" latinLnBrk="1" hangingPunct="0">
          <a:lnSpc>
            <a:spcPct val="100000"/>
          </a:lnSpc>
          <a:spcBef>
            <a:spcPts val="0"/>
          </a:spcBef>
          <a:spcAft>
            <a:spcPts val="0"/>
          </a:spcAft>
          <a:buClrTx/>
          <a:buSzTx/>
          <a:buFontTx/>
          <a:buNone/>
          <a:tabLst/>
          <a:defRPr b="0" baseline="0" cap="none" i="0" spc="0" strike="noStrike" sz="69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1736725" rtl="0" fontAlgn="auto" latinLnBrk="1" hangingPunct="0">
          <a:lnSpc>
            <a:spcPct val="100000"/>
          </a:lnSpc>
          <a:spcBef>
            <a:spcPts val="0"/>
          </a:spcBef>
          <a:spcAft>
            <a:spcPts val="0"/>
          </a:spcAft>
          <a:buClrTx/>
          <a:buSzTx/>
          <a:buFontTx/>
          <a:buNone/>
          <a:tabLst/>
          <a:defRPr b="0" baseline="0" cap="none" i="0" spc="0" strike="noStrike" sz="69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1736725" rtl="0" fontAlgn="auto" latinLnBrk="1" hangingPunct="0">
          <a:lnSpc>
            <a:spcPct val="100000"/>
          </a:lnSpc>
          <a:spcBef>
            <a:spcPts val="0"/>
          </a:spcBef>
          <a:spcAft>
            <a:spcPts val="0"/>
          </a:spcAft>
          <a:buClrTx/>
          <a:buSzTx/>
          <a:buFontTx/>
          <a:buNone/>
          <a:tabLst/>
          <a:defRPr b="0" baseline="0" cap="none" i="0" spc="0" strike="noStrike" sz="69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