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8346400" cy="39319200"/>
  <p:notesSz cx="6858000" cy="9144000"/>
  <p:defaultTextStyle>
    <a:lvl1pPr defTabSz="1736725">
      <a:defRPr sz="6900">
        <a:latin typeface="Calibri"/>
        <a:ea typeface="Calibri"/>
        <a:cs typeface="Calibri"/>
        <a:sym typeface="Calibri"/>
      </a:defRPr>
    </a:lvl1pPr>
    <a:lvl2pPr indent="422275" defTabSz="1736725">
      <a:defRPr sz="6900">
        <a:latin typeface="Calibri"/>
        <a:ea typeface="Calibri"/>
        <a:cs typeface="Calibri"/>
        <a:sym typeface="Calibri"/>
      </a:defRPr>
    </a:lvl2pPr>
    <a:lvl3pPr indent="847725" defTabSz="1736725">
      <a:defRPr sz="6900">
        <a:latin typeface="Calibri"/>
        <a:ea typeface="Calibri"/>
        <a:cs typeface="Calibri"/>
        <a:sym typeface="Calibri"/>
      </a:defRPr>
    </a:lvl3pPr>
    <a:lvl4pPr indent="1266825" defTabSz="1736725">
      <a:defRPr sz="6900">
        <a:latin typeface="Calibri"/>
        <a:ea typeface="Calibri"/>
        <a:cs typeface="Calibri"/>
        <a:sym typeface="Calibri"/>
      </a:defRPr>
    </a:lvl4pPr>
    <a:lvl5pPr indent="1692275" defTabSz="1736725">
      <a:defRPr sz="6900">
        <a:latin typeface="Calibri"/>
        <a:ea typeface="Calibri"/>
        <a:cs typeface="Calibri"/>
        <a:sym typeface="Calibri"/>
      </a:defRPr>
    </a:lvl5pPr>
    <a:lvl6pPr defTabSz="1736725">
      <a:defRPr sz="6900">
        <a:latin typeface="Calibri"/>
        <a:ea typeface="Calibri"/>
        <a:cs typeface="Calibri"/>
        <a:sym typeface="Calibri"/>
      </a:defRPr>
    </a:lvl6pPr>
    <a:lvl7pPr defTabSz="1736725">
      <a:defRPr sz="6900">
        <a:latin typeface="Calibri"/>
        <a:ea typeface="Calibri"/>
        <a:cs typeface="Calibri"/>
        <a:sym typeface="Calibri"/>
      </a:defRPr>
    </a:lvl7pPr>
    <a:lvl8pPr defTabSz="1736725">
      <a:defRPr sz="6900">
        <a:latin typeface="Calibri"/>
        <a:ea typeface="Calibri"/>
        <a:cs typeface="Calibri"/>
        <a:sym typeface="Calibri"/>
      </a:defRPr>
    </a:lvl8pPr>
    <a:lvl9pPr defTabSz="1736725">
      <a:defRPr sz="6900">
        <a:latin typeface="Calibri"/>
        <a:ea typeface="Calibri"/>
        <a:cs typeface="Calibri"/>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3CECE"/>
          </a:solidFill>
        </a:fill>
      </a:tcStyle>
    </a:wholeTbl>
    <a:band2H>
      <a:tcTxStyle/>
      <a:tcStyle>
        <a:tcBdr/>
        <a:fill>
          <a:solidFill>
            <a:srgbClr val="F1E8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E48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E48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E48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1818" y="2004"/>
      </p:cViewPr>
      <p:guideLst>
        <p:guide orient="horz" pos="12384"/>
        <p:guide pos="89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hape 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6" name="Shape 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63604312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 name="Shape 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20315237" y="36987013"/>
            <a:ext cx="6613526" cy="1008361"/>
          </a:xfrm>
          <a:prstGeom prst="rect">
            <a:avLst/>
          </a:prstGeom>
          <a:ln w="12700">
            <a:miter lim="400000"/>
          </a:ln>
        </p:spPr>
        <p:txBody>
          <a:bodyPr lIns="173980" tIns="173980" rIns="173980" bIns="173980" anchor="ctr">
            <a:spAutoFit/>
          </a:bodyPr>
          <a:lstStyle>
            <a:lvl1pPr algn="r" defTabSz="1738312">
              <a:defRPr sz="4500">
                <a:solidFill>
                  <a:srgbClr val="898989"/>
                </a:solid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algn="ctr" defTabSz="1736725">
        <a:defRPr sz="16800">
          <a:latin typeface="Calibri"/>
          <a:ea typeface="Calibri"/>
          <a:cs typeface="Calibri"/>
          <a:sym typeface="Calibri"/>
        </a:defRPr>
      </a:lvl1pPr>
      <a:lvl2pPr algn="ctr" defTabSz="1736725">
        <a:defRPr sz="16800">
          <a:latin typeface="Calibri"/>
          <a:ea typeface="Calibri"/>
          <a:cs typeface="Calibri"/>
          <a:sym typeface="Calibri"/>
        </a:defRPr>
      </a:lvl2pPr>
      <a:lvl3pPr algn="ctr" defTabSz="1736725">
        <a:defRPr sz="16800">
          <a:latin typeface="Calibri"/>
          <a:ea typeface="Calibri"/>
          <a:cs typeface="Calibri"/>
          <a:sym typeface="Calibri"/>
        </a:defRPr>
      </a:lvl3pPr>
      <a:lvl4pPr algn="ctr" defTabSz="1736725">
        <a:defRPr sz="16800">
          <a:latin typeface="Calibri"/>
          <a:ea typeface="Calibri"/>
          <a:cs typeface="Calibri"/>
          <a:sym typeface="Calibri"/>
        </a:defRPr>
      </a:lvl4pPr>
      <a:lvl5pPr algn="ctr" defTabSz="1736725">
        <a:defRPr sz="16800">
          <a:latin typeface="Calibri"/>
          <a:ea typeface="Calibri"/>
          <a:cs typeface="Calibri"/>
          <a:sym typeface="Calibri"/>
        </a:defRPr>
      </a:lvl5pPr>
      <a:lvl6pPr indent="457200" algn="ctr" defTabSz="1736725">
        <a:defRPr sz="16800">
          <a:latin typeface="Calibri"/>
          <a:ea typeface="Calibri"/>
          <a:cs typeface="Calibri"/>
          <a:sym typeface="Calibri"/>
        </a:defRPr>
      </a:lvl6pPr>
      <a:lvl7pPr indent="914400" algn="ctr" defTabSz="1736725">
        <a:defRPr sz="16800">
          <a:latin typeface="Calibri"/>
          <a:ea typeface="Calibri"/>
          <a:cs typeface="Calibri"/>
          <a:sym typeface="Calibri"/>
        </a:defRPr>
      </a:lvl7pPr>
      <a:lvl8pPr indent="1371600" algn="ctr" defTabSz="1736725">
        <a:defRPr sz="16800">
          <a:latin typeface="Calibri"/>
          <a:ea typeface="Calibri"/>
          <a:cs typeface="Calibri"/>
          <a:sym typeface="Calibri"/>
        </a:defRPr>
      </a:lvl8pPr>
      <a:lvl9pPr indent="1828800" algn="ctr" defTabSz="1736725">
        <a:defRPr sz="16800">
          <a:latin typeface="Calibri"/>
          <a:ea typeface="Calibri"/>
          <a:cs typeface="Calibri"/>
          <a:sym typeface="Calibri"/>
        </a:defRPr>
      </a:lvl9pPr>
    </p:titleStyle>
    <p:bodyStyle>
      <a:lvl1pPr marL="1303337" indent="-1303337" defTabSz="1736725">
        <a:spcBef>
          <a:spcPts val="2900"/>
        </a:spcBef>
        <a:buSzPct val="100000"/>
        <a:buFont typeface="Arial"/>
        <a:buChar char="»"/>
        <a:defRPr sz="12200">
          <a:latin typeface="Calibri"/>
          <a:ea typeface="Calibri"/>
          <a:cs typeface="Calibri"/>
          <a:sym typeface="Calibri"/>
        </a:defRPr>
      </a:lvl1pPr>
      <a:lvl2pPr marL="2976384" indent="-1238071" defTabSz="1736725">
        <a:spcBef>
          <a:spcPts val="2900"/>
        </a:spcBef>
        <a:buSzPct val="100000"/>
        <a:buFont typeface="Arial"/>
        <a:buChar char="–"/>
        <a:defRPr sz="12200">
          <a:latin typeface="Calibri"/>
          <a:ea typeface="Calibri"/>
          <a:cs typeface="Calibri"/>
          <a:sym typeface="Calibri"/>
        </a:defRPr>
      </a:lvl2pPr>
      <a:lvl3pPr marL="4641850" indent="-1162050" defTabSz="1736725">
        <a:spcBef>
          <a:spcPts val="2900"/>
        </a:spcBef>
        <a:buSzPct val="100000"/>
        <a:buFont typeface="Arial"/>
        <a:buChar char="•"/>
        <a:defRPr sz="12200">
          <a:latin typeface="Calibri"/>
          <a:ea typeface="Calibri"/>
          <a:cs typeface="Calibri"/>
          <a:sym typeface="Calibri"/>
        </a:defRPr>
      </a:lvl3pPr>
      <a:lvl4pPr marL="6612689" indent="-1391401" defTabSz="1736725">
        <a:spcBef>
          <a:spcPts val="2900"/>
        </a:spcBef>
        <a:buSzPct val="100000"/>
        <a:buFont typeface="Arial"/>
        <a:buChar char="–"/>
        <a:defRPr sz="12200">
          <a:latin typeface="Calibri"/>
          <a:ea typeface="Calibri"/>
          <a:cs typeface="Calibri"/>
          <a:sym typeface="Calibri"/>
        </a:defRPr>
      </a:lvl4pPr>
      <a:lvl5pPr marL="12834408" indent="-5874808" defTabSz="1736725">
        <a:spcBef>
          <a:spcPts val="2900"/>
        </a:spcBef>
        <a:buSzPct val="100000"/>
        <a:buFont typeface="Arial"/>
        <a:buChar char="»"/>
        <a:defRPr sz="12200">
          <a:latin typeface="Calibri"/>
          <a:ea typeface="Calibri"/>
          <a:cs typeface="Calibri"/>
          <a:sym typeface="Calibri"/>
        </a:defRPr>
      </a:lvl5pPr>
      <a:lvl6pPr marL="13291608" indent="-5874808" defTabSz="1736725">
        <a:spcBef>
          <a:spcPts val="2900"/>
        </a:spcBef>
        <a:buSzPct val="100000"/>
        <a:buFont typeface="Arial"/>
        <a:buChar char="•"/>
        <a:defRPr sz="12200">
          <a:latin typeface="Calibri"/>
          <a:ea typeface="Calibri"/>
          <a:cs typeface="Calibri"/>
          <a:sym typeface="Calibri"/>
        </a:defRPr>
      </a:lvl6pPr>
      <a:lvl7pPr marL="13748808" indent="-5874808" defTabSz="1736725">
        <a:spcBef>
          <a:spcPts val="2900"/>
        </a:spcBef>
        <a:buSzPct val="100000"/>
        <a:buFont typeface="Arial"/>
        <a:buChar char="•"/>
        <a:defRPr sz="12200">
          <a:latin typeface="Calibri"/>
          <a:ea typeface="Calibri"/>
          <a:cs typeface="Calibri"/>
          <a:sym typeface="Calibri"/>
        </a:defRPr>
      </a:lvl7pPr>
      <a:lvl8pPr marL="14206008" indent="-5874808" defTabSz="1736725">
        <a:spcBef>
          <a:spcPts val="2900"/>
        </a:spcBef>
        <a:buSzPct val="100000"/>
        <a:buFont typeface="Arial"/>
        <a:buChar char="•"/>
        <a:defRPr sz="12200">
          <a:latin typeface="Calibri"/>
          <a:ea typeface="Calibri"/>
          <a:cs typeface="Calibri"/>
          <a:sym typeface="Calibri"/>
        </a:defRPr>
      </a:lvl8pPr>
      <a:lvl9pPr marL="14663208" indent="-5874808" defTabSz="1736725">
        <a:spcBef>
          <a:spcPts val="2900"/>
        </a:spcBef>
        <a:buSzPct val="100000"/>
        <a:buFont typeface="Arial"/>
        <a:buChar char="•"/>
        <a:defRPr sz="12200">
          <a:latin typeface="Calibri"/>
          <a:ea typeface="Calibri"/>
          <a:cs typeface="Calibri"/>
          <a:sym typeface="Calibri"/>
        </a:defRPr>
      </a:lvl9pPr>
    </p:bodyStyle>
    <p:otherStyle>
      <a:lvl1pPr algn="r" defTabSz="1738312">
        <a:defRPr sz="4500">
          <a:solidFill>
            <a:schemeClr val="tx1"/>
          </a:solidFill>
          <a:latin typeface="+mn-lt"/>
          <a:ea typeface="+mn-ea"/>
          <a:cs typeface="+mn-cs"/>
          <a:sym typeface="Calibri"/>
        </a:defRPr>
      </a:lvl1pPr>
      <a:lvl2pPr indent="422275" algn="r" defTabSz="1738312">
        <a:defRPr sz="4500">
          <a:solidFill>
            <a:schemeClr val="tx1"/>
          </a:solidFill>
          <a:latin typeface="+mn-lt"/>
          <a:ea typeface="+mn-ea"/>
          <a:cs typeface="+mn-cs"/>
          <a:sym typeface="Calibri"/>
        </a:defRPr>
      </a:lvl2pPr>
      <a:lvl3pPr indent="847725" algn="r" defTabSz="1738312">
        <a:defRPr sz="4500">
          <a:solidFill>
            <a:schemeClr val="tx1"/>
          </a:solidFill>
          <a:latin typeface="+mn-lt"/>
          <a:ea typeface="+mn-ea"/>
          <a:cs typeface="+mn-cs"/>
          <a:sym typeface="Calibri"/>
        </a:defRPr>
      </a:lvl3pPr>
      <a:lvl4pPr indent="1266825" algn="r" defTabSz="1738312">
        <a:defRPr sz="4500">
          <a:solidFill>
            <a:schemeClr val="tx1"/>
          </a:solidFill>
          <a:latin typeface="+mn-lt"/>
          <a:ea typeface="+mn-ea"/>
          <a:cs typeface="+mn-cs"/>
          <a:sym typeface="Calibri"/>
        </a:defRPr>
      </a:lvl4pPr>
      <a:lvl5pPr indent="1692275" algn="r" defTabSz="1738312">
        <a:defRPr sz="4500">
          <a:solidFill>
            <a:schemeClr val="tx1"/>
          </a:solidFill>
          <a:latin typeface="+mn-lt"/>
          <a:ea typeface="+mn-ea"/>
          <a:cs typeface="+mn-cs"/>
          <a:sym typeface="Calibri"/>
        </a:defRPr>
      </a:lvl5pPr>
      <a:lvl6pPr algn="r" defTabSz="1738312">
        <a:defRPr sz="4500">
          <a:solidFill>
            <a:schemeClr val="tx1"/>
          </a:solidFill>
          <a:latin typeface="+mn-lt"/>
          <a:ea typeface="+mn-ea"/>
          <a:cs typeface="+mn-cs"/>
          <a:sym typeface="Calibri"/>
        </a:defRPr>
      </a:lvl6pPr>
      <a:lvl7pPr algn="r" defTabSz="1738312">
        <a:defRPr sz="4500">
          <a:solidFill>
            <a:schemeClr val="tx1"/>
          </a:solidFill>
          <a:latin typeface="+mn-lt"/>
          <a:ea typeface="+mn-ea"/>
          <a:cs typeface="+mn-cs"/>
          <a:sym typeface="Calibri"/>
        </a:defRPr>
      </a:lvl7pPr>
      <a:lvl8pPr algn="r" defTabSz="1738312">
        <a:defRPr sz="4500">
          <a:solidFill>
            <a:schemeClr val="tx1"/>
          </a:solidFill>
          <a:latin typeface="+mn-lt"/>
          <a:ea typeface="+mn-ea"/>
          <a:cs typeface="+mn-cs"/>
          <a:sym typeface="Calibri"/>
        </a:defRPr>
      </a:lvl8pPr>
      <a:lvl9pPr algn="r" defTabSz="1738312">
        <a:defRPr sz="45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9"/>
          <p:cNvSpPr/>
          <p:nvPr/>
        </p:nvSpPr>
        <p:spPr>
          <a:xfrm>
            <a:off x="1292225" y="1447800"/>
            <a:ext cx="19665950" cy="2126102"/>
          </a:xfrm>
          <a:prstGeom prst="rect">
            <a:avLst/>
          </a:prstGeom>
          <a:gradFill>
            <a:gsLst>
              <a:gs pos="0">
                <a:srgbClr val="BE3936"/>
              </a:gs>
              <a:gs pos="100000">
                <a:srgbClr val="FE9D9C"/>
              </a:gs>
            </a:gsLst>
            <a:lin ang="16200000"/>
          </a:gradFill>
          <a:ln>
            <a:solidFill/>
            <a:round/>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42288" tIns="42288" rIns="42288" bIns="42288">
            <a:spAutoFit/>
          </a:bodyPr>
          <a:lstStyle>
            <a:lvl1pPr>
              <a:defRPr sz="6600">
                <a:solidFill>
                  <a:srgbClr val="FFFFFF"/>
                </a:solidFill>
                <a:latin typeface="Verdana"/>
                <a:ea typeface="Verdana"/>
                <a:cs typeface="Verdana"/>
                <a:sym typeface="Verdana"/>
              </a:defRPr>
            </a:lvl1pPr>
          </a:lstStyle>
          <a:p>
            <a:pPr lvl="0">
              <a:defRPr sz="1800">
                <a:solidFill>
                  <a:srgbClr val="000000"/>
                </a:solidFill>
              </a:defRPr>
            </a:pPr>
            <a:r>
              <a:rPr sz="6600" dirty="0">
                <a:solidFill>
                  <a:srgbClr val="FFFFFF"/>
                </a:solidFill>
              </a:rPr>
              <a:t>Predicting Water Pump Failure and </a:t>
            </a:r>
            <a:r>
              <a:rPr sz="6600" dirty="0" smtClean="0">
                <a:solidFill>
                  <a:srgbClr val="FFFFFF"/>
                </a:solidFill>
              </a:rPr>
              <a:t>Optimi</a:t>
            </a:r>
            <a:r>
              <a:rPr lang="en-US" sz="6600" dirty="0" smtClean="0">
                <a:solidFill>
                  <a:srgbClr val="FFFFFF"/>
                </a:solidFill>
              </a:rPr>
              <a:t>z</a:t>
            </a:r>
            <a:r>
              <a:rPr sz="6600" dirty="0" smtClean="0">
                <a:solidFill>
                  <a:srgbClr val="FFFFFF"/>
                </a:solidFill>
              </a:rPr>
              <a:t>ing </a:t>
            </a:r>
            <a:r>
              <a:rPr sz="6600" dirty="0">
                <a:solidFill>
                  <a:srgbClr val="FFFFFF"/>
                </a:solidFill>
              </a:rPr>
              <a:t>Maintenance Schedules in Tanzania</a:t>
            </a:r>
          </a:p>
        </p:txBody>
      </p:sp>
      <p:sp>
        <p:nvSpPr>
          <p:cNvPr id="10" name="Shape 10"/>
          <p:cNvSpPr/>
          <p:nvPr/>
        </p:nvSpPr>
        <p:spPr>
          <a:xfrm>
            <a:off x="1206500" y="6436242"/>
            <a:ext cx="8010525" cy="1800778"/>
          </a:xfrm>
          <a:prstGeom prst="rect">
            <a:avLst/>
          </a:prstGeom>
          <a:solidFill>
            <a:srgbClr val="A6A6A6"/>
          </a:solidFill>
          <a:ln w="12700">
            <a:miter lim="400000"/>
          </a:ln>
          <a:extLst>
            <a:ext uri="{C572A759-6A51-4108-AA02-DFA0A04FC94B}">
              <ma14:wrappingTextBoxFlag xmlns:ma14="http://schemas.microsoft.com/office/mac/drawingml/2011/main" xmlns="" val="1"/>
            </a:ext>
          </a:extLst>
        </p:spPr>
        <p:txBody>
          <a:bodyPr lIns="592028" tIns="592028" rIns="592028" bIns="592028" anchor="ctr">
            <a:spAutoFit/>
          </a:bodyPr>
          <a:lstStyle>
            <a:lvl1pPr defTabSz="1738312">
              <a:defRPr sz="4400" b="1">
                <a:solidFill>
                  <a:srgbClr val="FFFFFF"/>
                </a:solidFill>
                <a:latin typeface="Arial"/>
                <a:ea typeface="Arial"/>
                <a:cs typeface="Arial"/>
                <a:sym typeface="Arial"/>
              </a:defRPr>
            </a:lvl1pPr>
          </a:lstStyle>
          <a:p>
            <a:pPr lvl="0">
              <a:defRPr sz="1800" b="0">
                <a:solidFill>
                  <a:srgbClr val="000000"/>
                </a:solidFill>
              </a:defRPr>
            </a:pPr>
            <a:r>
              <a:rPr sz="4400" b="1">
                <a:solidFill>
                  <a:srgbClr val="FFFFFF"/>
                </a:solidFill>
              </a:rPr>
              <a:t>Introduction</a:t>
            </a:r>
          </a:p>
        </p:txBody>
      </p:sp>
      <p:sp>
        <p:nvSpPr>
          <p:cNvPr id="11" name="Shape 11"/>
          <p:cNvSpPr/>
          <p:nvPr/>
        </p:nvSpPr>
        <p:spPr>
          <a:xfrm>
            <a:off x="1363662" y="3927475"/>
            <a:ext cx="17303354" cy="2180077"/>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numCol="2" spcCol="865167"/>
          <a:lstStyle/>
          <a:p>
            <a:pPr lvl="0" defTabSz="1738312">
              <a:defRPr sz="1800"/>
            </a:pPr>
            <a:r>
              <a:rPr sz="4400">
                <a:latin typeface="+mn-lt"/>
                <a:ea typeface="+mn-ea"/>
                <a:cs typeface="+mn-cs"/>
                <a:sym typeface="Helvetica"/>
              </a:rPr>
              <a:t>Samuel Kim</a:t>
            </a:r>
          </a:p>
          <a:p>
            <a:pPr lvl="0" defTabSz="1738312">
              <a:defRPr sz="1800"/>
            </a:pPr>
            <a:r>
              <a:rPr sz="4400">
                <a:latin typeface="+mn-lt"/>
                <a:ea typeface="+mn-ea"/>
                <a:cs typeface="+mn-cs"/>
                <a:sym typeface="Helvetica"/>
              </a:rPr>
              <a:t>samuelkim@college.harvard.edu</a:t>
            </a:r>
          </a:p>
          <a:p>
            <a:pPr lvl="0" defTabSz="1738312">
              <a:lnSpc>
                <a:spcPct val="150000"/>
              </a:lnSpc>
              <a:defRPr sz="1800"/>
            </a:pPr>
            <a:r>
              <a:rPr sz="4400">
                <a:latin typeface="+mn-lt"/>
                <a:ea typeface="+mn-ea"/>
                <a:cs typeface="+mn-cs"/>
                <a:sym typeface="Helvetica"/>
              </a:rPr>
              <a:t>AM207 MCM and Stoch. Opt.</a:t>
            </a:r>
            <a:endParaRPr sz="4400">
              <a:solidFill>
                <a:srgbClr val="FF0000"/>
              </a:solidFill>
              <a:latin typeface="+mn-lt"/>
              <a:ea typeface="+mn-ea"/>
              <a:cs typeface="+mn-cs"/>
              <a:sym typeface="Helvetica"/>
            </a:endParaRPr>
          </a:p>
          <a:p>
            <a:pPr lvl="0" defTabSz="1738312">
              <a:defRPr sz="1800"/>
            </a:pPr>
            <a:r>
              <a:rPr sz="4400">
                <a:latin typeface="+mn-lt"/>
                <a:ea typeface="+mn-ea"/>
                <a:cs typeface="+mn-cs"/>
                <a:sym typeface="Helvetica"/>
              </a:rPr>
              <a:t>Gareth Haslam</a:t>
            </a:r>
          </a:p>
          <a:p>
            <a:pPr lvl="0" defTabSz="1738312">
              <a:defRPr sz="1800"/>
            </a:pPr>
            <a:r>
              <a:rPr sz="4400">
                <a:latin typeface="+mn-lt"/>
                <a:ea typeface="+mn-ea"/>
                <a:cs typeface="+mn-cs"/>
                <a:sym typeface="Helvetica"/>
              </a:rPr>
              <a:t>haslam.gareth@gmail.com</a:t>
            </a:r>
          </a:p>
          <a:p>
            <a:pPr lvl="0" defTabSz="1738312">
              <a:defRPr sz="1800"/>
            </a:pPr>
            <a:r>
              <a:rPr sz="4400">
                <a:latin typeface="+mn-lt"/>
                <a:ea typeface="+mn-ea"/>
                <a:cs typeface="+mn-cs"/>
                <a:sym typeface="Helvetica"/>
              </a:rPr>
              <a:t>Spring 2015</a:t>
            </a:r>
          </a:p>
        </p:txBody>
      </p:sp>
      <p:sp>
        <p:nvSpPr>
          <p:cNvPr id="13" name="Shape 13"/>
          <p:cNvSpPr/>
          <p:nvPr/>
        </p:nvSpPr>
        <p:spPr>
          <a:xfrm>
            <a:off x="10234611" y="6680285"/>
            <a:ext cx="16908463" cy="3640221"/>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wrap="square" lIns="42288" tIns="42288" rIns="42288" bIns="42288">
            <a:spAutoFit/>
          </a:bodyPr>
          <a:lstStyle>
            <a:lvl1pPr defTabSz="1738312">
              <a:defRPr sz="3700">
                <a:latin typeface="Times"/>
                <a:ea typeface="Times"/>
                <a:cs typeface="Times"/>
                <a:sym typeface="Times"/>
              </a:defRPr>
            </a:lvl1pPr>
          </a:lstStyle>
          <a:p>
            <a:pPr lvl="0">
              <a:defRPr sz="1800"/>
            </a:pPr>
            <a:r>
              <a:rPr lang="en-US" sz="3300" dirty="0">
                <a:latin typeface="Arial"/>
                <a:ea typeface="Arial"/>
                <a:cs typeface="Arial"/>
                <a:sym typeface="Arial"/>
              </a:rPr>
              <a:t>Predicting failure of water wells is an important issues for millions of people in developing countries who rely on these wells for their clean drinking water. </a:t>
            </a:r>
            <a:r>
              <a:rPr lang="en-US" sz="3300" dirty="0">
                <a:latin typeface="Arial"/>
                <a:ea typeface="Arial"/>
                <a:cs typeface="Arial"/>
                <a:sym typeface="Arial"/>
              </a:rPr>
              <a:t>Using the dataset collected on Tanzanian water wells, </a:t>
            </a:r>
            <a:r>
              <a:rPr lang="en-US" sz="3300" dirty="0" smtClean="0">
                <a:latin typeface="Arial"/>
                <a:ea typeface="Arial"/>
                <a:cs typeface="Arial"/>
                <a:sym typeface="Arial"/>
              </a:rPr>
              <a:t>collected by </a:t>
            </a:r>
            <a:r>
              <a:rPr lang="en-US" sz="3300" dirty="0" err="1" smtClean="0">
                <a:latin typeface="Arial"/>
                <a:ea typeface="Arial"/>
                <a:cs typeface="Arial"/>
                <a:sym typeface="Arial"/>
              </a:rPr>
              <a:t>Taarifa</a:t>
            </a:r>
            <a:r>
              <a:rPr lang="en-US" sz="3300" dirty="0" smtClean="0">
                <a:latin typeface="Arial"/>
                <a:ea typeface="Arial"/>
                <a:cs typeface="Arial"/>
                <a:sym typeface="Arial"/>
              </a:rPr>
              <a:t>, </a:t>
            </a:r>
            <a:r>
              <a:rPr lang="en-US" sz="3300" dirty="0">
                <a:latin typeface="Arial"/>
                <a:ea typeface="Arial"/>
                <a:cs typeface="Arial"/>
                <a:sym typeface="Arial"/>
              </a:rPr>
              <a:t>we aim to use </a:t>
            </a:r>
            <a:r>
              <a:rPr lang="en-US" sz="3300" dirty="0" smtClean="0">
                <a:latin typeface="Arial"/>
                <a:ea typeface="Arial"/>
                <a:cs typeface="Arial"/>
                <a:sym typeface="Arial"/>
              </a:rPr>
              <a:t>Bayesian inference methods to </a:t>
            </a:r>
            <a:r>
              <a:rPr lang="en-US" sz="3300" dirty="0">
                <a:latin typeface="Arial"/>
                <a:ea typeface="Arial"/>
                <a:cs typeface="Arial"/>
                <a:sym typeface="Arial"/>
              </a:rPr>
              <a:t>investigate how to better predict failure. Our second goal is to use information about the location of the wells to </a:t>
            </a:r>
            <a:r>
              <a:rPr lang="en-US" sz="3300" dirty="0" smtClean="0">
                <a:latin typeface="Arial"/>
                <a:ea typeface="Arial"/>
                <a:cs typeface="Arial"/>
                <a:sym typeface="Arial"/>
              </a:rPr>
              <a:t>optimize </a:t>
            </a:r>
            <a:r>
              <a:rPr lang="en-US" sz="3300" dirty="0">
                <a:latin typeface="Arial"/>
                <a:ea typeface="Arial"/>
                <a:cs typeface="Arial"/>
                <a:sym typeface="Arial"/>
              </a:rPr>
              <a:t>their maintenance schedules by finding the shortest path between non-functioning or damaged wells. We will approach this second task using </a:t>
            </a:r>
            <a:r>
              <a:rPr lang="en-US" sz="3300" dirty="0" smtClean="0">
                <a:latin typeface="Arial"/>
                <a:ea typeface="Arial"/>
                <a:cs typeface="Arial"/>
                <a:sym typeface="Arial"/>
              </a:rPr>
              <a:t>stochastic optimization methods</a:t>
            </a:r>
            <a:endParaRPr sz="3300" dirty="0">
              <a:latin typeface="Arial"/>
              <a:ea typeface="Arial"/>
              <a:cs typeface="Arial"/>
              <a:sym typeface="Arial"/>
            </a:endParaRPr>
          </a:p>
        </p:txBody>
      </p:sp>
      <p:sp>
        <p:nvSpPr>
          <p:cNvPr id="14" name="Shape 14"/>
          <p:cNvSpPr/>
          <p:nvPr/>
        </p:nvSpPr>
        <p:spPr>
          <a:xfrm>
            <a:off x="1239837" y="9455150"/>
            <a:ext cx="7488238" cy="592577"/>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lvl1pPr defTabSz="1738312">
              <a:defRPr sz="3300">
                <a:latin typeface="Times"/>
                <a:ea typeface="Times"/>
                <a:cs typeface="Times"/>
                <a:sym typeface="Times"/>
              </a:defRPr>
            </a:lvl1pPr>
          </a:lstStyle>
          <a:p>
            <a:pPr lvl="0">
              <a:defRPr sz="1800"/>
            </a:pPr>
            <a:r>
              <a:rPr sz="3300"/>
              <a:t>blah blah blah</a:t>
            </a:r>
          </a:p>
        </p:txBody>
      </p:sp>
      <p:sp>
        <p:nvSpPr>
          <p:cNvPr id="15" name="Shape 15"/>
          <p:cNvSpPr/>
          <p:nvPr/>
        </p:nvSpPr>
        <p:spPr>
          <a:xfrm>
            <a:off x="10187781" y="11193446"/>
            <a:ext cx="7964488" cy="1872727"/>
          </a:xfrm>
          <a:prstGeom prst="rect">
            <a:avLst/>
          </a:prstGeom>
          <a:solidFill>
            <a:srgbClr val="A6A6A6"/>
          </a:solidFill>
          <a:ln w="12700">
            <a:miter lim="400000"/>
          </a:ln>
          <a:extLst>
            <a:ext uri="{C572A759-6A51-4108-AA02-DFA0A04FC94B}">
              <ma14:wrappingTextBoxFlag xmlns:ma14="http://schemas.microsoft.com/office/mac/drawingml/2011/main" xmlns="" val="1"/>
            </a:ext>
          </a:extLst>
        </p:spPr>
        <p:txBody>
          <a:bodyPr lIns="592028" tIns="592028" rIns="592028" bIns="592028" anchor="ctr">
            <a:spAutoFit/>
          </a:bodyPr>
          <a:lstStyle>
            <a:lvl1pPr defTabSz="1738312">
              <a:defRPr sz="4400" b="1">
                <a:solidFill>
                  <a:srgbClr val="FFFFFF"/>
                </a:solidFill>
                <a:latin typeface="Arial"/>
                <a:ea typeface="Arial"/>
                <a:cs typeface="Arial"/>
                <a:sym typeface="Arial"/>
              </a:defRPr>
            </a:lvl1pPr>
          </a:lstStyle>
          <a:p>
            <a:pPr lvl="0">
              <a:defRPr sz="1800" b="0">
                <a:solidFill>
                  <a:srgbClr val="000000"/>
                </a:solidFill>
              </a:defRPr>
            </a:pPr>
            <a:r>
              <a:rPr lang="en-US" sz="4400" b="1" dirty="0" smtClean="0">
                <a:solidFill>
                  <a:srgbClr val="FFFFFF"/>
                </a:solidFill>
              </a:rPr>
              <a:t>Methods</a:t>
            </a:r>
            <a:endParaRPr sz="4400" b="1" dirty="0">
              <a:solidFill>
                <a:srgbClr val="FFFFFF"/>
              </a:solidFill>
            </a:endParaRPr>
          </a:p>
        </p:txBody>
      </p:sp>
      <p:sp>
        <p:nvSpPr>
          <p:cNvPr id="17" name="Shape 17"/>
          <p:cNvSpPr/>
          <p:nvPr/>
        </p:nvSpPr>
        <p:spPr>
          <a:xfrm>
            <a:off x="19846628" y="21784504"/>
            <a:ext cx="7658696" cy="1608896"/>
          </a:xfrm>
          <a:prstGeom prst="rect">
            <a:avLst/>
          </a:prstGeom>
          <a:ln w="12700">
            <a:miter lim="400000"/>
          </a:ln>
          <a:extLst>
            <a:ext uri="{C572A759-6A51-4108-AA02-DFA0A04FC94B}">
              <ma14:wrappingTextBoxFlag xmlns:ma14="http://schemas.microsoft.com/office/mac/drawingml/2011/main" xmlns="" val="1"/>
            </a:ext>
          </a:extLst>
        </p:spPr>
        <p:txBody>
          <a:bodyPr wrap="square" lIns="42288" tIns="42288" rIns="42288" bIns="42288">
            <a:spAutoFit/>
          </a:bodyPr>
          <a:lstStyle/>
          <a:p>
            <a:pPr lvl="0" defTabSz="1738312">
              <a:defRPr sz="1800"/>
            </a:pPr>
            <a:r>
              <a:rPr sz="3300" b="1" dirty="0">
                <a:latin typeface="Arial"/>
                <a:ea typeface="Arial"/>
                <a:cs typeface="Arial"/>
                <a:sym typeface="Arial"/>
              </a:rPr>
              <a:t>Figure 2. (a) </a:t>
            </a:r>
            <a:r>
              <a:rPr sz="3300" dirty="0">
                <a:latin typeface="Arial"/>
                <a:ea typeface="Arial"/>
                <a:cs typeface="Arial"/>
                <a:sym typeface="Arial"/>
              </a:rPr>
              <a:t>Sampler values for model coefficients. </a:t>
            </a:r>
            <a:r>
              <a:rPr sz="3300" b="1" dirty="0">
                <a:latin typeface="Arial"/>
                <a:ea typeface="Arial"/>
                <a:cs typeface="Arial"/>
                <a:sym typeface="Arial"/>
              </a:rPr>
              <a:t>(b)</a:t>
            </a:r>
            <a:r>
              <a:rPr sz="3300" dirty="0">
                <a:latin typeface="Arial"/>
                <a:ea typeface="Arial"/>
                <a:cs typeface="Arial"/>
                <a:sym typeface="Arial"/>
              </a:rPr>
              <a:t> </a:t>
            </a:r>
            <a:r>
              <a:rPr sz="3300" dirty="0" err="1">
                <a:latin typeface="Arial"/>
                <a:ea typeface="Arial"/>
                <a:cs typeface="Arial"/>
                <a:sym typeface="Arial"/>
              </a:rPr>
              <a:t>Geweke</a:t>
            </a:r>
            <a:r>
              <a:rPr sz="3300" dirty="0">
                <a:latin typeface="Arial"/>
                <a:ea typeface="Arial"/>
                <a:cs typeface="Arial"/>
                <a:sym typeface="Arial"/>
              </a:rPr>
              <a:t> test for convergence.</a:t>
            </a:r>
            <a:r>
              <a:rPr sz="3300" b="1" dirty="0">
                <a:latin typeface="Arial"/>
                <a:ea typeface="Arial"/>
                <a:cs typeface="Arial"/>
                <a:sym typeface="Arial"/>
              </a:rPr>
              <a:t> </a:t>
            </a:r>
          </a:p>
        </p:txBody>
      </p:sp>
      <p:sp>
        <p:nvSpPr>
          <p:cNvPr id="18" name="Shape 18"/>
          <p:cNvSpPr/>
          <p:nvPr/>
        </p:nvSpPr>
        <p:spPr>
          <a:xfrm>
            <a:off x="19732924" y="11229422"/>
            <a:ext cx="8010526" cy="1800778"/>
          </a:xfrm>
          <a:prstGeom prst="rect">
            <a:avLst/>
          </a:prstGeom>
          <a:solidFill>
            <a:srgbClr val="A6A6A6"/>
          </a:solidFill>
          <a:ln w="12700">
            <a:miter lim="400000"/>
          </a:ln>
          <a:extLst>
            <a:ext uri="{C572A759-6A51-4108-AA02-DFA0A04FC94B}">
              <ma14:wrappingTextBoxFlag xmlns:ma14="http://schemas.microsoft.com/office/mac/drawingml/2011/main" xmlns="" val="1"/>
            </a:ext>
          </a:extLst>
        </p:spPr>
        <p:txBody>
          <a:bodyPr lIns="592028" tIns="592028" rIns="592028" bIns="592028" anchor="ctr">
            <a:spAutoFit/>
          </a:bodyPr>
          <a:lstStyle>
            <a:lvl1pPr defTabSz="1738312">
              <a:defRPr sz="4400" b="1">
                <a:solidFill>
                  <a:srgbClr val="FFFFFF"/>
                </a:solidFill>
                <a:latin typeface="Arial"/>
                <a:ea typeface="Arial"/>
                <a:cs typeface="Arial"/>
                <a:sym typeface="Arial"/>
              </a:defRPr>
            </a:lvl1pPr>
          </a:lstStyle>
          <a:p>
            <a:pPr lvl="0">
              <a:defRPr sz="1800" b="0">
                <a:solidFill>
                  <a:srgbClr val="000000"/>
                </a:solidFill>
              </a:defRPr>
            </a:pPr>
            <a:r>
              <a:rPr sz="4400" b="1">
                <a:solidFill>
                  <a:srgbClr val="FFFFFF"/>
                </a:solidFill>
              </a:rPr>
              <a:t>Results</a:t>
            </a:r>
          </a:p>
        </p:txBody>
      </p:sp>
      <p:sp>
        <p:nvSpPr>
          <p:cNvPr id="19" name="Shape 19"/>
          <p:cNvSpPr/>
          <p:nvPr/>
        </p:nvSpPr>
        <p:spPr>
          <a:xfrm>
            <a:off x="19735800" y="23954822"/>
            <a:ext cx="8013700" cy="1800778"/>
          </a:xfrm>
          <a:prstGeom prst="rect">
            <a:avLst/>
          </a:prstGeom>
          <a:solidFill>
            <a:srgbClr val="A6A6A6"/>
          </a:solidFill>
          <a:ln w="12700">
            <a:miter lim="400000"/>
          </a:ln>
          <a:extLst>
            <a:ext uri="{C572A759-6A51-4108-AA02-DFA0A04FC94B}">
              <ma14:wrappingTextBoxFlag xmlns:ma14="http://schemas.microsoft.com/office/mac/drawingml/2011/main" xmlns="" val="1"/>
            </a:ext>
          </a:extLst>
        </p:spPr>
        <p:txBody>
          <a:bodyPr lIns="592028" tIns="592028" rIns="592028" bIns="592028" anchor="ctr">
            <a:spAutoFit/>
          </a:bodyPr>
          <a:lstStyle>
            <a:lvl1pPr defTabSz="1738312">
              <a:defRPr sz="4400" b="1">
                <a:solidFill>
                  <a:srgbClr val="FFFFFF"/>
                </a:solidFill>
                <a:latin typeface="Arial"/>
                <a:ea typeface="Arial"/>
                <a:cs typeface="Arial"/>
                <a:sym typeface="Arial"/>
              </a:defRPr>
            </a:lvl1pPr>
          </a:lstStyle>
          <a:p>
            <a:pPr lvl="0">
              <a:defRPr sz="1800" b="0">
                <a:solidFill>
                  <a:srgbClr val="000000"/>
                </a:solidFill>
              </a:defRPr>
            </a:pPr>
            <a:r>
              <a:rPr sz="4400" b="1" dirty="0">
                <a:solidFill>
                  <a:srgbClr val="FFFFFF"/>
                </a:solidFill>
              </a:rPr>
              <a:t>Conclusions</a:t>
            </a:r>
          </a:p>
        </p:txBody>
      </p:sp>
      <p:sp>
        <p:nvSpPr>
          <p:cNvPr id="21" name="Shape 21"/>
          <p:cNvSpPr/>
          <p:nvPr/>
        </p:nvSpPr>
        <p:spPr>
          <a:xfrm>
            <a:off x="19659600" y="30358195"/>
            <a:ext cx="8013700" cy="1800778"/>
          </a:xfrm>
          <a:prstGeom prst="rect">
            <a:avLst/>
          </a:prstGeom>
          <a:solidFill>
            <a:srgbClr val="A6A6A6"/>
          </a:solidFill>
          <a:ln w="12700">
            <a:miter lim="400000"/>
          </a:ln>
          <a:extLst>
            <a:ext uri="{C572A759-6A51-4108-AA02-DFA0A04FC94B}">
              <ma14:wrappingTextBoxFlag xmlns:ma14="http://schemas.microsoft.com/office/mac/drawingml/2011/main" xmlns="" val="1"/>
            </a:ext>
          </a:extLst>
        </p:spPr>
        <p:txBody>
          <a:bodyPr lIns="592028" tIns="592028" rIns="592028" bIns="592028" anchor="ctr">
            <a:spAutoFit/>
          </a:bodyPr>
          <a:lstStyle>
            <a:lvl1pPr defTabSz="1738312">
              <a:defRPr sz="4400" b="1">
                <a:solidFill>
                  <a:srgbClr val="FFFFFF"/>
                </a:solidFill>
                <a:latin typeface="Arial"/>
                <a:ea typeface="Arial"/>
                <a:cs typeface="Arial"/>
                <a:sym typeface="Arial"/>
              </a:defRPr>
            </a:lvl1pPr>
          </a:lstStyle>
          <a:p>
            <a:pPr lvl="0">
              <a:defRPr sz="1800" b="0">
                <a:solidFill>
                  <a:srgbClr val="000000"/>
                </a:solidFill>
              </a:defRPr>
            </a:pPr>
            <a:r>
              <a:rPr sz="4400" b="1">
                <a:solidFill>
                  <a:srgbClr val="FFFFFF"/>
                </a:solidFill>
              </a:rPr>
              <a:t>Citations and Links</a:t>
            </a:r>
          </a:p>
        </p:txBody>
      </p:sp>
      <p:sp>
        <p:nvSpPr>
          <p:cNvPr id="24" name="Shape 24"/>
          <p:cNvSpPr/>
          <p:nvPr/>
        </p:nvSpPr>
        <p:spPr>
          <a:xfrm>
            <a:off x="19859625" y="32706823"/>
            <a:ext cx="7518400" cy="2649977"/>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p>
            <a:pPr marL="457200" lvl="0" indent="-457200" defTabSz="1738312">
              <a:spcBef>
                <a:spcPts val="500"/>
              </a:spcBef>
              <a:defRPr sz="1800"/>
            </a:pPr>
            <a:r>
              <a:rPr sz="2600" dirty="0">
                <a:latin typeface="Times"/>
                <a:ea typeface="Times"/>
                <a:cs typeface="Times"/>
                <a:sym typeface="Times"/>
              </a:rPr>
              <a:t>[1] UN Water. 2013. World Water Day </a:t>
            </a:r>
            <a:r>
              <a:rPr sz="2600" dirty="0" err="1">
                <a:latin typeface="Times"/>
                <a:ea typeface="Times"/>
                <a:cs typeface="Times"/>
                <a:sym typeface="Times"/>
              </a:rPr>
              <a:t>Day</a:t>
            </a:r>
            <a:r>
              <a:rPr sz="2600" dirty="0">
                <a:latin typeface="Times"/>
                <a:ea typeface="Times"/>
                <a:cs typeface="Times"/>
                <a:sym typeface="Times"/>
              </a:rPr>
              <a:t> 2013 - Facts and Figures. </a:t>
            </a:r>
            <a:r>
              <a:rPr sz="2600" i="1" dirty="0">
                <a:latin typeface="Times"/>
                <a:ea typeface="Times"/>
                <a:cs typeface="Times"/>
                <a:sym typeface="Times"/>
              </a:rPr>
              <a:t>www.unwater.org </a:t>
            </a:r>
            <a:r>
              <a:rPr sz="2600" dirty="0">
                <a:latin typeface="Times"/>
                <a:ea typeface="Times"/>
                <a:cs typeface="Times"/>
                <a:sym typeface="Times"/>
              </a:rPr>
              <a:t>. Accessed 29/4/2015</a:t>
            </a:r>
            <a:endParaRPr sz="6900" dirty="0"/>
          </a:p>
          <a:p>
            <a:pPr marL="457200" lvl="0" indent="-457200" defTabSz="1738312">
              <a:spcBef>
                <a:spcPts val="500"/>
              </a:spcBef>
              <a:defRPr sz="1800"/>
            </a:pPr>
            <a:r>
              <a:rPr sz="2600" dirty="0">
                <a:latin typeface="Times"/>
                <a:ea typeface="Times"/>
                <a:cs typeface="Times"/>
                <a:sym typeface="Times"/>
              </a:rPr>
              <a:t>[2] </a:t>
            </a:r>
            <a:r>
              <a:rPr sz="2600" dirty="0" err="1">
                <a:latin typeface="Times"/>
                <a:ea typeface="Times"/>
                <a:cs typeface="Times"/>
                <a:sym typeface="Times"/>
              </a:rPr>
              <a:t>Morisset</a:t>
            </a:r>
            <a:r>
              <a:rPr sz="2600" dirty="0">
                <a:latin typeface="Times"/>
                <a:ea typeface="Times"/>
                <a:cs typeface="Times"/>
                <a:sym typeface="Times"/>
              </a:rPr>
              <a:t> J., 2012. Tanzania: Water is life, but access remains a problem. </a:t>
            </a:r>
            <a:r>
              <a:rPr sz="2600" i="1" dirty="0">
                <a:latin typeface="Times"/>
                <a:ea typeface="Times"/>
                <a:cs typeface="Times"/>
                <a:sym typeface="Times"/>
              </a:rPr>
              <a:t>blogs.worldbank.org </a:t>
            </a:r>
            <a:r>
              <a:rPr sz="2600" dirty="0">
                <a:latin typeface="Times"/>
                <a:ea typeface="Times"/>
                <a:cs typeface="Times"/>
                <a:sym typeface="Times"/>
              </a:rPr>
              <a:t>10/09/12. Accessed 29/4/2015.</a:t>
            </a:r>
          </a:p>
        </p:txBody>
      </p:sp>
      <p:sp>
        <p:nvSpPr>
          <p:cNvPr id="26" name="Shape 26"/>
          <p:cNvSpPr/>
          <p:nvPr/>
        </p:nvSpPr>
        <p:spPr>
          <a:xfrm>
            <a:off x="1154906" y="14405315"/>
            <a:ext cx="7964488" cy="7702872"/>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lvl1pPr defTabSz="1738312">
              <a:defRPr sz="3300">
                <a:latin typeface="Arial"/>
                <a:ea typeface="Arial"/>
                <a:cs typeface="Arial"/>
                <a:sym typeface="Arial"/>
              </a:defRPr>
            </a:lvl1pPr>
          </a:lstStyle>
          <a:p>
            <a:pPr lvl="0">
              <a:defRPr sz="1800"/>
            </a:pPr>
            <a:r>
              <a:rPr sz="3300" dirty="0"/>
              <a:t>Access to clean water is a fundamental need for people all over the world. Around 11% of the world’s population currently lack such access due to either lack of natural resources or lack of infrastructure [1]. In Tanzania, despite the availability of water, only 33.5% have access to a piped source [2]. Many others depend on pumps for their supply. When these pumps fail, that can create serious problems for the people who depend on them. We aim to use Bayesian Methods and Simulated Annealing to predict which pumps are likely to be need in repair and </a:t>
            </a:r>
            <a:r>
              <a:rPr sz="3300" dirty="0" smtClean="0"/>
              <a:t>optimi</a:t>
            </a:r>
            <a:r>
              <a:rPr lang="en-US" sz="3300" dirty="0" smtClean="0"/>
              <a:t>z</a:t>
            </a:r>
            <a:r>
              <a:rPr sz="3300" dirty="0" smtClean="0"/>
              <a:t>e </a:t>
            </a:r>
            <a:r>
              <a:rPr sz="3300" dirty="0"/>
              <a:t>the route the engineering crew can take.</a:t>
            </a:r>
          </a:p>
        </p:txBody>
      </p:sp>
      <p:sp>
        <p:nvSpPr>
          <p:cNvPr id="28" name="Shape 28"/>
          <p:cNvSpPr/>
          <p:nvPr/>
        </p:nvSpPr>
        <p:spPr>
          <a:xfrm>
            <a:off x="1000918" y="22347972"/>
            <a:ext cx="7966076" cy="1800777"/>
          </a:xfrm>
          <a:prstGeom prst="rect">
            <a:avLst/>
          </a:prstGeom>
          <a:solidFill>
            <a:srgbClr val="A6A6A6"/>
          </a:solidFill>
          <a:ln w="12700">
            <a:miter lim="400000"/>
          </a:ln>
          <a:extLst>
            <a:ext uri="{C572A759-6A51-4108-AA02-DFA0A04FC94B}">
              <ma14:wrappingTextBoxFlag xmlns:ma14="http://schemas.microsoft.com/office/mac/drawingml/2011/main" xmlns="" val="1"/>
            </a:ext>
          </a:extLst>
        </p:spPr>
        <p:txBody>
          <a:bodyPr lIns="592028" tIns="592028" rIns="592028" bIns="592028" anchor="ctr">
            <a:spAutoFit/>
          </a:bodyPr>
          <a:lstStyle>
            <a:lvl1pPr defTabSz="1738312">
              <a:defRPr sz="4400" b="1">
                <a:solidFill>
                  <a:srgbClr val="FFFFFF"/>
                </a:solidFill>
                <a:latin typeface="Arial"/>
                <a:ea typeface="Arial"/>
                <a:cs typeface="Arial"/>
                <a:sym typeface="Arial"/>
              </a:defRPr>
            </a:lvl1pPr>
          </a:lstStyle>
          <a:p>
            <a:pPr lvl="0">
              <a:defRPr sz="1800" b="0">
                <a:solidFill>
                  <a:srgbClr val="000000"/>
                </a:solidFill>
              </a:defRPr>
            </a:pPr>
            <a:r>
              <a:rPr sz="4400" b="1">
                <a:solidFill>
                  <a:srgbClr val="FFFFFF"/>
                </a:solidFill>
              </a:rPr>
              <a:t>Data</a:t>
            </a:r>
          </a:p>
        </p:txBody>
      </p:sp>
      <p:sp>
        <p:nvSpPr>
          <p:cNvPr id="30" name="Shape 30"/>
          <p:cNvSpPr/>
          <p:nvPr/>
        </p:nvSpPr>
        <p:spPr>
          <a:xfrm>
            <a:off x="1058068" y="24494549"/>
            <a:ext cx="7913688" cy="9226366"/>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p>
            <a:pPr lvl="0" defTabSz="1738312">
              <a:defRPr sz="1800"/>
            </a:pPr>
            <a:r>
              <a:rPr sz="3300" dirty="0">
                <a:latin typeface="Arial"/>
                <a:ea typeface="Arial"/>
                <a:cs typeface="Arial"/>
                <a:sym typeface="Arial"/>
              </a:rPr>
              <a:t>Data </a:t>
            </a:r>
            <a:r>
              <a:rPr lang="en-US" sz="3300" dirty="0" smtClean="0">
                <a:latin typeface="Arial"/>
                <a:ea typeface="Arial"/>
                <a:cs typeface="Arial"/>
                <a:sym typeface="Arial"/>
              </a:rPr>
              <a:t>is provided by</a:t>
            </a:r>
            <a:r>
              <a:rPr sz="3300" dirty="0" smtClean="0">
                <a:latin typeface="Arial"/>
                <a:ea typeface="Arial"/>
                <a:cs typeface="Arial"/>
                <a:sym typeface="Arial"/>
              </a:rPr>
              <a:t> </a:t>
            </a:r>
            <a:r>
              <a:rPr sz="3300" dirty="0">
                <a:latin typeface="Arial"/>
                <a:ea typeface="Arial"/>
                <a:cs typeface="Arial"/>
                <a:sym typeface="Arial"/>
              </a:rPr>
              <a:t>DrivenData.org</a:t>
            </a:r>
            <a:r>
              <a:rPr lang="en-US" sz="3300" dirty="0">
                <a:latin typeface="Arial"/>
                <a:ea typeface="Arial"/>
                <a:cs typeface="Arial"/>
                <a:sym typeface="Arial"/>
              </a:rPr>
              <a:t>,</a:t>
            </a:r>
            <a:r>
              <a:rPr lang="en-US" sz="3300" dirty="0" smtClean="0">
                <a:latin typeface="Arial"/>
                <a:ea typeface="Arial"/>
                <a:cs typeface="Arial"/>
                <a:sym typeface="Arial"/>
              </a:rPr>
              <a:t> a platform to equip nonprofits with the power of data analysis</a:t>
            </a:r>
            <a:r>
              <a:rPr sz="3300" dirty="0" smtClean="0">
                <a:latin typeface="Arial"/>
                <a:ea typeface="Arial"/>
                <a:cs typeface="Arial"/>
                <a:sym typeface="Arial"/>
              </a:rPr>
              <a:t>. </a:t>
            </a:r>
            <a:r>
              <a:rPr sz="3300" dirty="0">
                <a:latin typeface="Arial"/>
                <a:ea typeface="Arial"/>
                <a:cs typeface="Arial"/>
                <a:sym typeface="Arial"/>
              </a:rPr>
              <a:t>The data was collected </a:t>
            </a:r>
            <a:r>
              <a:rPr lang="en-US" sz="3300" dirty="0" smtClean="0">
                <a:latin typeface="Arial"/>
                <a:ea typeface="Arial"/>
                <a:cs typeface="Arial"/>
                <a:sym typeface="Arial"/>
              </a:rPr>
              <a:t>by </a:t>
            </a:r>
            <a:r>
              <a:rPr sz="3300" dirty="0" err="1" smtClean="0">
                <a:latin typeface="Arial"/>
                <a:ea typeface="Arial"/>
                <a:cs typeface="Arial"/>
                <a:sym typeface="Arial"/>
              </a:rPr>
              <a:t>Taarifa</a:t>
            </a:r>
            <a:r>
              <a:rPr sz="3300" dirty="0">
                <a:latin typeface="Arial"/>
                <a:ea typeface="Arial"/>
                <a:cs typeface="Arial"/>
                <a:sym typeface="Arial"/>
              </a:rPr>
              <a:t>, an open source platform for reporting infrastructure </a:t>
            </a:r>
            <a:r>
              <a:rPr sz="3300" dirty="0" smtClean="0">
                <a:latin typeface="Arial"/>
                <a:ea typeface="Arial"/>
                <a:cs typeface="Arial"/>
                <a:sym typeface="Arial"/>
              </a:rPr>
              <a:t>issues</a:t>
            </a:r>
            <a:r>
              <a:rPr lang="en-US" sz="3300" dirty="0" smtClean="0">
                <a:latin typeface="Arial"/>
                <a:ea typeface="Arial"/>
                <a:cs typeface="Arial"/>
                <a:sym typeface="Arial"/>
              </a:rPr>
              <a:t>,</a:t>
            </a:r>
            <a:r>
              <a:rPr sz="3300" dirty="0" smtClean="0">
                <a:latin typeface="Arial"/>
                <a:ea typeface="Arial"/>
                <a:cs typeface="Arial"/>
                <a:sym typeface="Arial"/>
              </a:rPr>
              <a:t> </a:t>
            </a:r>
            <a:r>
              <a:rPr sz="3300" dirty="0">
                <a:latin typeface="Arial"/>
                <a:ea typeface="Arial"/>
                <a:cs typeface="Arial"/>
                <a:sym typeface="Arial"/>
              </a:rPr>
              <a:t>and the Tanzanian Ministry of Water. The dataset contains </a:t>
            </a:r>
            <a:r>
              <a:rPr sz="3300" dirty="0" smtClean="0">
                <a:latin typeface="Arial"/>
                <a:ea typeface="Arial"/>
                <a:cs typeface="Arial"/>
                <a:sym typeface="Arial"/>
              </a:rPr>
              <a:t>information</a:t>
            </a:r>
            <a:r>
              <a:rPr lang="en-US" sz="3300" dirty="0" smtClean="0">
                <a:latin typeface="Arial"/>
                <a:ea typeface="Arial"/>
                <a:cs typeface="Arial"/>
                <a:sym typeface="Arial"/>
              </a:rPr>
              <a:t> on 59,400 wells with</a:t>
            </a:r>
            <a:r>
              <a:rPr sz="3300" dirty="0" smtClean="0">
                <a:latin typeface="Arial"/>
                <a:ea typeface="Arial"/>
                <a:cs typeface="Arial"/>
                <a:sym typeface="Arial"/>
              </a:rPr>
              <a:t> </a:t>
            </a:r>
            <a:r>
              <a:rPr lang="en-US" sz="3300" dirty="0" smtClean="0">
                <a:latin typeface="Arial"/>
                <a:ea typeface="Arial"/>
                <a:cs typeface="Arial"/>
                <a:sym typeface="Arial"/>
              </a:rPr>
              <a:t>39</a:t>
            </a:r>
            <a:r>
              <a:rPr sz="3300" dirty="0" smtClean="0">
                <a:latin typeface="Arial"/>
                <a:ea typeface="Arial"/>
                <a:cs typeface="Arial"/>
                <a:sym typeface="Arial"/>
              </a:rPr>
              <a:t> </a:t>
            </a:r>
            <a:r>
              <a:rPr sz="3300" dirty="0">
                <a:latin typeface="Arial"/>
                <a:ea typeface="Arial"/>
                <a:cs typeface="Arial"/>
                <a:sym typeface="Arial"/>
              </a:rPr>
              <a:t>parameters such as pump construction year, installer, </a:t>
            </a:r>
            <a:r>
              <a:rPr lang="en-US" sz="3300" dirty="0" smtClean="0">
                <a:latin typeface="Arial"/>
                <a:ea typeface="Arial"/>
                <a:cs typeface="Arial"/>
                <a:sym typeface="Arial"/>
              </a:rPr>
              <a:t>type of pump, </a:t>
            </a:r>
            <a:r>
              <a:rPr sz="3300" dirty="0" smtClean="0">
                <a:latin typeface="Arial"/>
                <a:ea typeface="Arial"/>
                <a:cs typeface="Arial"/>
                <a:sym typeface="Arial"/>
              </a:rPr>
              <a:t>water </a:t>
            </a:r>
            <a:r>
              <a:rPr lang="en-US" sz="3300" dirty="0" smtClean="0">
                <a:latin typeface="Arial"/>
                <a:ea typeface="Arial"/>
                <a:cs typeface="Arial"/>
                <a:sym typeface="Arial"/>
              </a:rPr>
              <a:t>quality</a:t>
            </a:r>
            <a:r>
              <a:rPr sz="3300" dirty="0" smtClean="0">
                <a:latin typeface="Arial"/>
                <a:ea typeface="Arial"/>
                <a:cs typeface="Arial"/>
                <a:sym typeface="Arial"/>
              </a:rPr>
              <a:t>, location</a:t>
            </a:r>
            <a:r>
              <a:rPr lang="en-US" sz="3300" dirty="0" smtClean="0">
                <a:latin typeface="Arial"/>
                <a:ea typeface="Arial"/>
                <a:cs typeface="Arial"/>
                <a:sym typeface="Arial"/>
              </a:rPr>
              <a:t>, population around the well, cost of water, quantity a</a:t>
            </a:r>
            <a:r>
              <a:rPr sz="3300" dirty="0" smtClean="0">
                <a:latin typeface="Arial"/>
                <a:ea typeface="Arial"/>
                <a:cs typeface="Arial"/>
                <a:sym typeface="Arial"/>
              </a:rPr>
              <a:t>nd </a:t>
            </a:r>
            <a:r>
              <a:rPr sz="3300" dirty="0">
                <a:latin typeface="Arial"/>
                <a:ea typeface="Arial"/>
                <a:cs typeface="Arial"/>
                <a:sym typeface="Arial"/>
              </a:rPr>
              <a:t>other </a:t>
            </a:r>
            <a:r>
              <a:rPr sz="3300" dirty="0" smtClean="0">
                <a:latin typeface="Arial"/>
                <a:ea typeface="Arial"/>
                <a:cs typeface="Arial"/>
                <a:sym typeface="Arial"/>
              </a:rPr>
              <a:t>details.</a:t>
            </a:r>
            <a:r>
              <a:rPr lang="en-US" sz="3300" dirty="0" smtClean="0">
                <a:latin typeface="Arial"/>
                <a:ea typeface="Arial"/>
                <a:cs typeface="Arial"/>
                <a:sym typeface="Arial"/>
              </a:rPr>
              <a:t> These include a mix of categorical and numerical data, and there are also many missing values. The training set of data also includes labels indicating each well’s current status</a:t>
            </a:r>
            <a:r>
              <a:rPr lang="en-US" sz="3300" dirty="0">
                <a:latin typeface="Arial"/>
                <a:ea typeface="Arial"/>
                <a:cs typeface="Arial"/>
                <a:sym typeface="Arial"/>
              </a:rPr>
              <a:t>: functional, non-functional, or functional needs </a:t>
            </a:r>
            <a:r>
              <a:rPr lang="en-US" sz="3300" dirty="0" smtClean="0">
                <a:latin typeface="Arial"/>
                <a:ea typeface="Arial"/>
                <a:cs typeface="Arial"/>
                <a:sym typeface="Arial"/>
              </a:rPr>
              <a:t>repair.</a:t>
            </a:r>
            <a:endParaRPr sz="3300" dirty="0">
              <a:latin typeface="Arial"/>
              <a:ea typeface="Arial"/>
              <a:cs typeface="Arial"/>
              <a:sym typeface="Arial"/>
            </a:endParaRPr>
          </a:p>
        </p:txBody>
      </p:sp>
      <p:pic>
        <p:nvPicPr>
          <p:cNvPr id="31" name="IACSshieldrednoback.png" descr="IACSshieldrednoback.psd"/>
          <p:cNvPicPr/>
          <p:nvPr/>
        </p:nvPicPr>
        <p:blipFill>
          <a:blip r:embed="rId2">
            <a:extLst/>
          </a:blip>
          <a:stretch>
            <a:fillRect/>
          </a:stretch>
        </p:blipFill>
        <p:spPr>
          <a:xfrm>
            <a:off x="24642762" y="35402837"/>
            <a:ext cx="2500313" cy="3035301"/>
          </a:xfrm>
          <a:prstGeom prst="rect">
            <a:avLst/>
          </a:prstGeom>
          <a:ln w="12700">
            <a:miter lim="400000"/>
          </a:ln>
        </p:spPr>
      </p:pic>
      <p:sp>
        <p:nvSpPr>
          <p:cNvPr id="32" name="Shape 32"/>
          <p:cNvSpPr/>
          <p:nvPr/>
        </p:nvSpPr>
        <p:spPr>
          <a:xfrm>
            <a:off x="1147761" y="37609462"/>
            <a:ext cx="25995315" cy="1329177"/>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lvl1pPr algn="ctr" defTabSz="1738312">
              <a:defRPr sz="4100">
                <a:latin typeface="+mn-lt"/>
                <a:ea typeface="+mn-ea"/>
                <a:cs typeface="+mn-cs"/>
                <a:sym typeface="Helvetica"/>
              </a:defRPr>
            </a:lvl1pPr>
          </a:lstStyle>
          <a:p>
            <a:pPr lvl="0">
              <a:defRPr sz="1800"/>
            </a:pPr>
            <a:r>
              <a:rPr sz="4100"/>
              <a:t>School of Engineering and Applied Sciences • Institute for Applied Computational Science</a:t>
            </a:r>
          </a:p>
        </p:txBody>
      </p:sp>
      <p:pic>
        <p:nvPicPr>
          <p:cNvPr id="33" name="PumpMap.png"/>
          <p:cNvPicPr/>
          <p:nvPr/>
        </p:nvPicPr>
        <p:blipFill>
          <a:blip r:embed="rId3">
            <a:extLst/>
          </a:blip>
          <a:stretch>
            <a:fillRect/>
          </a:stretch>
        </p:blipFill>
        <p:spPr>
          <a:xfrm>
            <a:off x="1231900" y="8567163"/>
            <a:ext cx="7964488" cy="4276387"/>
          </a:xfrm>
          <a:prstGeom prst="rect">
            <a:avLst/>
          </a:prstGeom>
          <a:ln w="38100">
            <a:solidFill/>
            <a:miter lim="400000"/>
          </a:ln>
        </p:spPr>
      </p:pic>
      <p:sp>
        <p:nvSpPr>
          <p:cNvPr id="34" name="Shape 34"/>
          <p:cNvSpPr/>
          <p:nvPr/>
        </p:nvSpPr>
        <p:spPr>
          <a:xfrm>
            <a:off x="1200150" y="13115924"/>
            <a:ext cx="8010525" cy="1036067"/>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p>
            <a:pPr lvl="0" defTabSz="1738312">
              <a:defRPr sz="1800"/>
            </a:pPr>
            <a:r>
              <a:rPr sz="3300" b="1">
                <a:latin typeface="Arial"/>
                <a:ea typeface="Arial"/>
                <a:cs typeface="Arial"/>
                <a:sym typeface="Arial"/>
              </a:rPr>
              <a:t>Figure 1. </a:t>
            </a:r>
            <a:r>
              <a:rPr sz="3300">
                <a:latin typeface="Arial"/>
                <a:ea typeface="Arial"/>
                <a:cs typeface="Arial"/>
                <a:sym typeface="Arial"/>
              </a:rPr>
              <a:t>A map indicating the locations of water pumps in Tanzania.</a:t>
            </a:r>
          </a:p>
        </p:txBody>
      </p:sp>
      <p:graphicFrame>
        <p:nvGraphicFramePr>
          <p:cNvPr id="36" name="Table 36"/>
          <p:cNvGraphicFramePr/>
          <p:nvPr>
            <p:extLst>
              <p:ext uri="{D42A27DB-BD31-4B8C-83A1-F6EECF244321}">
                <p14:modId xmlns:p14="http://schemas.microsoft.com/office/powerpoint/2010/main" val="150734478"/>
              </p:ext>
            </p:extLst>
          </p:nvPr>
        </p:nvGraphicFramePr>
        <p:xfrm>
          <a:off x="838200" y="33985200"/>
          <a:ext cx="8536649" cy="2876320"/>
        </p:xfrm>
        <a:graphic>
          <a:graphicData uri="http://schemas.openxmlformats.org/drawingml/2006/table">
            <a:tbl>
              <a:tblPr bandRow="1">
                <a:tableStyleId>{4C3C2611-4C71-4FC5-86AE-919BDF0F9419}</a:tableStyleId>
              </a:tblPr>
              <a:tblGrid>
                <a:gridCol w="852910"/>
                <a:gridCol w="1290687"/>
                <a:gridCol w="981224"/>
                <a:gridCol w="1117086"/>
                <a:gridCol w="1034059"/>
                <a:gridCol w="1064251"/>
                <a:gridCol w="1101990"/>
                <a:gridCol w="1094442"/>
              </a:tblGrid>
              <a:tr h="401580">
                <a:tc>
                  <a:txBody>
                    <a:bodyPr/>
                    <a:lstStyle/>
                    <a:p>
                      <a:pPr lvl="0" algn="l" defTabSz="1736725">
                        <a:spcBef>
                          <a:spcPts val="2300"/>
                        </a:spcBef>
                        <a:defRPr sz="9700"/>
                      </a:pPr>
                      <a:r>
                        <a:rPr lang="en-US" sz="1400" b="1" i="0" dirty="0" smtClean="0">
                          <a:solidFill>
                            <a:srgbClr val="000000"/>
                          </a:solidFill>
                          <a:latin typeface="Calibri"/>
                          <a:ea typeface="Calibri"/>
                          <a:cs typeface="Calibri"/>
                          <a:sym typeface="Calibri"/>
                        </a:rPr>
                        <a:t>id</a:t>
                      </a:r>
                      <a:endParaRPr sz="1400" b="1" i="0" dirty="0">
                        <a:solidFill>
                          <a:srgbClr val="000000"/>
                        </a:solidFill>
                        <a:latin typeface="Calibri"/>
                        <a:ea typeface="Calibri"/>
                        <a:cs typeface="Calibri"/>
                        <a:sym typeface="Calibri"/>
                      </a:endParaRP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sz="1800" b="0" i="0"/>
                      </a:pPr>
                      <a:r>
                        <a:rPr sz="1400" b="1" dirty="0" err="1"/>
                        <a:t>date_recorded</a:t>
                      </a:r>
                      <a:endParaRPr sz="1400" b="1" dirty="0"/>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sz="1800" b="0" i="0"/>
                      </a:pPr>
                      <a:r>
                        <a:rPr sz="1400" b="1"/>
                        <a:t>funder</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sz="1800" b="0" i="0"/>
                      </a:pPr>
                      <a:r>
                        <a:rPr sz="1400" b="1"/>
                        <a:t>gps_height</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sz="1800" b="0" i="0"/>
                      </a:pPr>
                      <a:r>
                        <a:rPr sz="1400" b="1"/>
                        <a:t>installer</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sz="1800" b="0" i="0"/>
                      </a:pPr>
                      <a:r>
                        <a:rPr sz="1400" b="1"/>
                        <a:t>longitude</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sz="1800" b="0" i="0"/>
                      </a:pPr>
                      <a:r>
                        <a:rPr sz="1400" b="1"/>
                        <a:t>latitude</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sz="1800" b="0" i="0"/>
                      </a:pPr>
                      <a:r>
                        <a:rPr sz="1400" b="1"/>
                        <a:t>basin</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401580">
                <a:tc>
                  <a:txBody>
                    <a:bodyPr/>
                    <a:lstStyle/>
                    <a:p>
                      <a:pPr lvl="0" algn="l" defTabSz="1736725">
                        <a:defRPr sz="1800" b="0" i="0"/>
                      </a:pPr>
                      <a:r>
                        <a:rPr sz="1400" b="1" dirty="0"/>
                        <a:t>69572</a:t>
                      </a:r>
                    </a:p>
                  </a:txBody>
                  <a:tcPr marL="50800" marR="50800" marT="50800" marB="50800"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tcPr>
                </a:tc>
                <a:tc>
                  <a:txBody>
                    <a:bodyPr/>
                    <a:lstStyle/>
                    <a:p>
                      <a:pPr lvl="0" algn="l" defTabSz="1736725">
                        <a:defRPr sz="1800" b="0" i="0"/>
                      </a:pPr>
                      <a:r>
                        <a:rPr sz="1400"/>
                        <a:t>2011-03-14</a:t>
                      </a:r>
                    </a:p>
                  </a:txBody>
                  <a:tcPr marL="50800" marR="50800" marT="50800" marB="50800"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tcPr>
                </a:tc>
                <a:tc>
                  <a:txBody>
                    <a:bodyPr/>
                    <a:lstStyle/>
                    <a:p>
                      <a:pPr lvl="0" algn="l" defTabSz="1736725">
                        <a:defRPr sz="1800" b="0" i="0"/>
                      </a:pPr>
                      <a:r>
                        <a:rPr sz="1400"/>
                        <a:t>Roman</a:t>
                      </a:r>
                    </a:p>
                  </a:txBody>
                  <a:tcPr marL="50800" marR="50800" marT="50800" marB="50800"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tcPr>
                </a:tc>
                <a:tc>
                  <a:txBody>
                    <a:bodyPr/>
                    <a:lstStyle/>
                    <a:p>
                      <a:pPr lvl="0" algn="l" defTabSz="1736725">
                        <a:defRPr sz="1800" b="0" i="0"/>
                      </a:pPr>
                      <a:r>
                        <a:rPr sz="1400"/>
                        <a:t>1390</a:t>
                      </a:r>
                    </a:p>
                  </a:txBody>
                  <a:tcPr marL="50800" marR="50800" marT="50800" marB="50800"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tcPr>
                </a:tc>
                <a:tc>
                  <a:txBody>
                    <a:bodyPr/>
                    <a:lstStyle/>
                    <a:p>
                      <a:pPr lvl="0" algn="l" defTabSz="1736725">
                        <a:defRPr sz="1800" b="0" i="0"/>
                      </a:pPr>
                      <a:r>
                        <a:rPr sz="1400"/>
                        <a:t>Roman</a:t>
                      </a:r>
                    </a:p>
                  </a:txBody>
                  <a:tcPr marL="50800" marR="50800" marT="50800" marB="50800"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tcPr>
                </a:tc>
                <a:tc>
                  <a:txBody>
                    <a:bodyPr/>
                    <a:lstStyle/>
                    <a:p>
                      <a:pPr lvl="0" algn="l" defTabSz="1736725">
                        <a:defRPr sz="1800" b="0" i="0"/>
                      </a:pPr>
                      <a:r>
                        <a:rPr sz="1400"/>
                        <a:t>34.938093</a:t>
                      </a:r>
                    </a:p>
                  </a:txBody>
                  <a:tcPr marL="50800" marR="50800" marT="50800" marB="50800"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tcPr>
                </a:tc>
                <a:tc>
                  <a:txBody>
                    <a:bodyPr/>
                    <a:lstStyle/>
                    <a:p>
                      <a:pPr lvl="0" algn="l" defTabSz="1736725">
                        <a:defRPr sz="1800" b="0" i="0"/>
                      </a:pPr>
                      <a:r>
                        <a:rPr sz="1400"/>
                        <a:t>-9.856322</a:t>
                      </a:r>
                    </a:p>
                  </a:txBody>
                  <a:tcPr marL="50800" marR="50800" marT="50800" marB="50800"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tcPr>
                </a:tc>
                <a:tc>
                  <a:txBody>
                    <a:bodyPr/>
                    <a:lstStyle/>
                    <a:p>
                      <a:pPr lvl="0" algn="l" defTabSz="1736725">
                        <a:defRPr sz="1800" b="0" i="0"/>
                      </a:pPr>
                      <a:r>
                        <a:rPr sz="1400"/>
                        <a:t>Lake Nyasa</a:t>
                      </a:r>
                    </a:p>
                  </a:txBody>
                  <a:tcPr marL="50800" marR="50800" marT="50800" marB="50800"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a:solidFill>
                        <a:srgbClr val="000000"/>
                      </a:solidFill>
                      <a:miter lim="400000"/>
                    </a:lnB>
                  </a:tcPr>
                </a:tc>
              </a:tr>
              <a:tr h="401580">
                <a:tc>
                  <a:txBody>
                    <a:bodyPr/>
                    <a:lstStyle/>
                    <a:p>
                      <a:pPr lvl="0" algn="l" defTabSz="1736725">
                        <a:defRPr sz="1800" b="0" i="0"/>
                      </a:pPr>
                      <a:r>
                        <a:rPr sz="1400" b="1"/>
                        <a:t>8776</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2013-03-06</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Grumeti</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1399</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GRUMETI</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34.698766</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-2.147466</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Lake Victoria</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401580">
                <a:tc>
                  <a:txBody>
                    <a:bodyPr/>
                    <a:lstStyle/>
                    <a:p>
                      <a:pPr lvl="0" algn="l" defTabSz="1736725">
                        <a:defRPr sz="1800" b="0" i="0"/>
                      </a:pPr>
                      <a:r>
                        <a:rPr sz="1400" b="1"/>
                        <a:t>34310</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2013-02-25</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Lottery Club</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686</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World vision</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37.460664</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-3.821329</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Pangani</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401580">
                <a:tc>
                  <a:txBody>
                    <a:bodyPr/>
                    <a:lstStyle/>
                    <a:p>
                      <a:pPr lvl="0" algn="l" defTabSz="1736725">
                        <a:defRPr sz="1800" b="0" i="0"/>
                      </a:pPr>
                      <a:r>
                        <a:rPr sz="1400" b="1"/>
                        <a:t>67743</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2013-01-28</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Unicef</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263</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UNICEF</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38.486161</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-11.155298</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Ruvuma / Southern Coast</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401580">
                <a:tc>
                  <a:txBody>
                    <a:bodyPr/>
                    <a:lstStyle/>
                    <a:p>
                      <a:pPr lvl="0" algn="l" defTabSz="1736725">
                        <a:defRPr sz="1800" b="0" i="0"/>
                      </a:pPr>
                      <a:r>
                        <a:rPr sz="1400" b="1"/>
                        <a:t>19728</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2011-07-13</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Action In A</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0</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Artisan</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31.130847</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a:t>-1.825359</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sz="1800" b="0" i="0"/>
                      </a:pPr>
                      <a:r>
                        <a:rPr sz="1400" dirty="0"/>
                        <a:t>Lake Victoria</a:t>
                      </a:r>
                    </a:p>
                  </a:txBody>
                  <a:tcPr marL="50800" marR="50800" marT="50800" marB="5080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bl>
          </a:graphicData>
        </a:graphic>
      </p:graphicFrame>
      <p:pic>
        <p:nvPicPr>
          <p:cNvPr id="39" name="CodeCogsEqn (2).png"/>
          <p:cNvPicPr/>
          <p:nvPr/>
        </p:nvPicPr>
        <p:blipFill>
          <a:blip r:embed="rId4">
            <a:extLst/>
          </a:blip>
          <a:stretch>
            <a:fillRect/>
          </a:stretch>
        </p:blipFill>
        <p:spPr>
          <a:xfrm>
            <a:off x="10989864" y="30954662"/>
            <a:ext cx="6629401" cy="736601"/>
          </a:xfrm>
          <a:prstGeom prst="rect">
            <a:avLst/>
          </a:prstGeom>
          <a:ln w="12700">
            <a:miter lim="400000"/>
          </a:ln>
        </p:spPr>
      </p:pic>
      <p:pic>
        <p:nvPicPr>
          <p:cNvPr id="40" name="MH.png"/>
          <p:cNvPicPr/>
          <p:nvPr/>
        </p:nvPicPr>
        <p:blipFill>
          <a:blip r:embed="rId5">
            <a:extLst/>
          </a:blip>
          <a:srcRect t="781"/>
          <a:stretch>
            <a:fillRect/>
          </a:stretch>
        </p:blipFill>
        <p:spPr>
          <a:xfrm>
            <a:off x="18516600" y="17983200"/>
            <a:ext cx="4953001" cy="3225801"/>
          </a:xfrm>
          <a:prstGeom prst="rect">
            <a:avLst/>
          </a:prstGeom>
          <a:ln w="12700">
            <a:miter lim="400000"/>
          </a:ln>
        </p:spPr>
      </p:pic>
      <p:pic>
        <p:nvPicPr>
          <p:cNvPr id="41" name="Geweke.png"/>
          <p:cNvPicPr/>
          <p:nvPr/>
        </p:nvPicPr>
        <p:blipFill>
          <a:blip r:embed="rId6">
            <a:extLst/>
          </a:blip>
          <a:stretch>
            <a:fillRect/>
          </a:stretch>
        </p:blipFill>
        <p:spPr>
          <a:xfrm>
            <a:off x="23250823" y="17983200"/>
            <a:ext cx="4864101" cy="3251201"/>
          </a:xfrm>
          <a:prstGeom prst="rect">
            <a:avLst/>
          </a:prstGeom>
          <a:ln w="12700">
            <a:miter lim="400000"/>
          </a:ln>
        </p:spPr>
      </p:pic>
      <p:sp>
        <p:nvSpPr>
          <p:cNvPr id="42" name="Shape 42"/>
          <p:cNvSpPr/>
          <p:nvPr/>
        </p:nvSpPr>
        <p:spPr>
          <a:xfrm>
            <a:off x="20695097" y="21155819"/>
            <a:ext cx="778769" cy="553466"/>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lvl1pPr defTabSz="1738312">
              <a:defRPr sz="3300" b="1">
                <a:latin typeface="Arial"/>
                <a:ea typeface="Arial"/>
                <a:cs typeface="Arial"/>
                <a:sym typeface="Arial"/>
              </a:defRPr>
            </a:lvl1pPr>
          </a:lstStyle>
          <a:p>
            <a:pPr lvl="0">
              <a:defRPr sz="1800" b="0"/>
            </a:pPr>
            <a:r>
              <a:rPr sz="3300" b="1"/>
              <a:t>(a)</a:t>
            </a:r>
          </a:p>
        </p:txBody>
      </p:sp>
      <p:sp>
        <p:nvSpPr>
          <p:cNvPr id="43" name="Shape 43"/>
          <p:cNvSpPr/>
          <p:nvPr/>
        </p:nvSpPr>
        <p:spPr>
          <a:xfrm>
            <a:off x="25394097" y="21155819"/>
            <a:ext cx="778769" cy="553466"/>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lvl1pPr defTabSz="1738312">
              <a:defRPr sz="3300" b="1">
                <a:latin typeface="Arial"/>
                <a:ea typeface="Arial"/>
                <a:cs typeface="Arial"/>
                <a:sym typeface="Arial"/>
              </a:defRPr>
            </a:lvl1pPr>
          </a:lstStyle>
          <a:p>
            <a:pPr lvl="0">
              <a:defRPr sz="1800" b="0"/>
            </a:pPr>
            <a:r>
              <a:rPr sz="3300" b="1"/>
              <a:t>(b)</a:t>
            </a:r>
          </a:p>
        </p:txBody>
      </p:sp>
      <p:grpSp>
        <p:nvGrpSpPr>
          <p:cNvPr id="44" name="Group 43"/>
          <p:cNvGrpSpPr>
            <a:grpSpLocks noChangeAspect="1"/>
          </p:cNvGrpSpPr>
          <p:nvPr/>
        </p:nvGrpSpPr>
        <p:grpSpPr>
          <a:xfrm>
            <a:off x="23327521" y="628076"/>
            <a:ext cx="3815553" cy="4389437"/>
            <a:chOff x="4204810" y="274320"/>
            <a:chExt cx="3123810" cy="3593651"/>
          </a:xfrm>
        </p:grpSpPr>
        <p:sp>
          <p:nvSpPr>
            <p:cNvPr id="45" name="Rectangle 44"/>
            <p:cNvSpPr/>
            <p:nvPr/>
          </p:nvSpPr>
          <p:spPr>
            <a:xfrm>
              <a:off x="4248150" y="358140"/>
              <a:ext cx="3038517"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04810" y="274320"/>
              <a:ext cx="3123810" cy="3593651"/>
            </a:xfrm>
            <a:prstGeom prst="rect">
              <a:avLst/>
            </a:prstGeom>
          </p:spPr>
        </p:pic>
      </p:grpSp>
      <p:sp>
        <p:nvSpPr>
          <p:cNvPr id="47" name="Shape 30"/>
          <p:cNvSpPr/>
          <p:nvPr/>
        </p:nvSpPr>
        <p:spPr>
          <a:xfrm>
            <a:off x="19829762" y="13115924"/>
            <a:ext cx="7913688" cy="4655884"/>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p>
            <a:pPr lvl="0" defTabSz="1738312">
              <a:defRPr sz="1800"/>
            </a:pPr>
            <a:r>
              <a:rPr lang="en-US" sz="3300" dirty="0" smtClean="0">
                <a:latin typeface="Arial"/>
                <a:ea typeface="Arial"/>
                <a:cs typeface="Arial"/>
                <a:sym typeface="Arial"/>
              </a:rPr>
              <a:t>The MH sampler algorithm successfully converges for the parameters. However, so far, results are limited. Accuracy of predictions using cross-validation are only slightly higher than randomly guessing. This implies that our model is not accurate, and that the features we chose are very weakly correlated, if at all, to the functionality of the well.</a:t>
            </a:r>
            <a:endParaRPr sz="3300" dirty="0">
              <a:latin typeface="Arial"/>
              <a:ea typeface="Arial"/>
              <a:cs typeface="Arial"/>
              <a:sym typeface="Arial"/>
            </a:endParaRPr>
          </a:p>
        </p:txBody>
      </p:sp>
      <p:sp>
        <p:nvSpPr>
          <p:cNvPr id="48" name="Shape 35"/>
          <p:cNvSpPr/>
          <p:nvPr/>
        </p:nvSpPr>
        <p:spPr>
          <a:xfrm>
            <a:off x="10471150" y="13607559"/>
            <a:ext cx="7450138" cy="2116727"/>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lvl1pPr defTabSz="1738312">
              <a:defRPr sz="3300">
                <a:latin typeface="Arial"/>
                <a:ea typeface="Arial"/>
                <a:cs typeface="Arial"/>
                <a:sym typeface="Arial"/>
              </a:defRPr>
            </a:lvl1pPr>
          </a:lstStyle>
          <a:p>
            <a:pPr lvl="0">
              <a:defRPr sz="1800"/>
            </a:pPr>
            <a:r>
              <a:rPr lang="en-US" sz="3300" dirty="0" smtClean="0"/>
              <a:t>To make the categorical labels compatible with Bayesian methods, we assign a range for each label (the exact limits can be adjusted):</a:t>
            </a:r>
            <a:endParaRPr sz="3300" dirty="0"/>
          </a:p>
        </p:txBody>
      </p:sp>
      <mc:AlternateContent xmlns:mc="http://schemas.openxmlformats.org/markup-compatibility/2006">
        <mc:Choice xmlns:a14="http://schemas.microsoft.com/office/drawing/2010/main" Requires="a14">
          <p:sp>
            <p:nvSpPr>
              <p:cNvPr id="49" name="Shape 35"/>
              <p:cNvSpPr/>
              <p:nvPr/>
            </p:nvSpPr>
            <p:spPr>
              <a:xfrm>
                <a:off x="10471150" y="17678400"/>
                <a:ext cx="7450138" cy="8210703"/>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lvl1pPr defTabSz="1738312">
                  <a:defRPr sz="3300">
                    <a:latin typeface="Arial"/>
                    <a:ea typeface="Arial"/>
                    <a:cs typeface="Arial"/>
                    <a:sym typeface="Arial"/>
                  </a:defRPr>
                </a:lvl1pPr>
              </a:lstStyle>
              <a:p>
                <a:pPr lvl="0">
                  <a:defRPr sz="1800"/>
                </a:pPr>
                <a:r>
                  <a:rPr lang="en-US" sz="3300" dirty="0" smtClean="0"/>
                  <a:t>and model </a:t>
                </a:r>
                <a14:m>
                  <m:oMath xmlns:m="http://schemas.openxmlformats.org/officeDocument/2006/math">
                    <m:sSub>
                      <m:sSubPr>
                        <m:ctrlPr>
                          <a:rPr lang="en-US" sz="3300" i="1" smtClean="0">
                            <a:latin typeface="Cambria Math"/>
                          </a:rPr>
                        </m:ctrlPr>
                      </m:sSubPr>
                      <m:e>
                        <m:r>
                          <a:rPr lang="en-US" sz="3300" b="0" i="1" smtClean="0">
                            <a:latin typeface="Cambria Math"/>
                          </a:rPr>
                          <m:t>𝑦</m:t>
                        </m:r>
                      </m:e>
                      <m:sub>
                        <m:r>
                          <a:rPr lang="en-US" sz="3300" b="0" i="1" smtClean="0">
                            <a:latin typeface="Cambria Math"/>
                          </a:rPr>
                          <m:t>𝑖</m:t>
                        </m:r>
                      </m:sub>
                    </m:sSub>
                  </m:oMath>
                </a14:m>
                <a:r>
                  <a:rPr lang="en-US" sz="3300" dirty="0" smtClean="0"/>
                  <a:t> using a logistic function, where the parameter is controlled by the features and weights. Our model comes from the assumption that there are certain factors impacting decay rate, and so the functionality is dependent on this decay rate.</a:t>
                </a:r>
              </a:p>
              <a:p>
                <a:pPr lvl="0">
                  <a:defRPr sz="1800"/>
                </a:pPr>
                <a:r>
                  <a:rPr lang="en-US" sz="3300" dirty="0" smtClean="0"/>
                  <a:t>We </a:t>
                </a:r>
                <a:r>
                  <a:rPr lang="en-US" sz="3300" dirty="0"/>
                  <a:t>then select </a:t>
                </a:r>
                <a:r>
                  <a:rPr lang="en-US" sz="3300" dirty="0" smtClean="0"/>
                  <a:t>features from the data which </a:t>
                </a:r>
                <a:r>
                  <a:rPr lang="en-US" sz="3300" dirty="0"/>
                  <a:t>we have a prior belief to have a strong influence on functionality, choose priors on their distributions and construct a Metropolis-Hastings Sampler to select the optimum value for each parameter. New predictions of functionality can then be made from this model.</a:t>
                </a:r>
                <a:endParaRPr sz="3300" dirty="0"/>
              </a:p>
            </p:txBody>
          </p:sp>
        </mc:Choice>
        <mc:Fallback>
          <p:sp>
            <p:nvSpPr>
              <p:cNvPr id="49" name="Shape 35"/>
              <p:cNvSpPr>
                <a:spLocks noRot="1" noChangeAspect="1" noMove="1" noResize="1" noEditPoints="1" noAdjustHandles="1" noChangeArrowheads="1" noChangeShapeType="1" noTextEdit="1"/>
              </p:cNvSpPr>
              <p:nvPr/>
            </p:nvSpPr>
            <p:spPr>
              <a:xfrm>
                <a:off x="10471150" y="17678400"/>
                <a:ext cx="7450138" cy="8210703"/>
              </a:xfrm>
              <a:prstGeom prst="rect">
                <a:avLst/>
              </a:prstGeom>
              <a:blipFill rotWithShape="1">
                <a:blip r:embed="rId8"/>
                <a:stretch>
                  <a:fillRect l="-2864" t="-1039" r="-2537" b="-1559"/>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p:pic>
        <p:nvPicPr>
          <p:cNvPr id="1030" name="Picture 6" descr="http://latex2png.com/output/latex_91c58a422ef85875ff418c5388053983.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63200" y="15821897"/>
            <a:ext cx="7400925" cy="16279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latex2png.com/output/latex_dc52f88ef76fa8b14402ec8c2343b45b.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38521" y="26048134"/>
            <a:ext cx="4645719" cy="125463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latex2png.com/output/latex_0fd9d9e0bf42892625df09aee7f02048.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82200" y="27861869"/>
            <a:ext cx="8644731" cy="48453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0" name="Shape 35"/>
              <p:cNvSpPr/>
              <p:nvPr/>
            </p:nvSpPr>
            <p:spPr>
              <a:xfrm>
                <a:off x="10579495" y="28651200"/>
                <a:ext cx="7450138" cy="2116727"/>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lvl1pPr defTabSz="1738312">
                  <a:defRPr sz="3300">
                    <a:latin typeface="Arial"/>
                    <a:ea typeface="Arial"/>
                    <a:cs typeface="Arial"/>
                    <a:sym typeface="Arial"/>
                  </a:defRPr>
                </a:lvl1pPr>
              </a:lstStyle>
              <a:p>
                <a:pPr lvl="0">
                  <a:defRPr sz="1800"/>
                </a:pPr>
                <a:r>
                  <a:rPr lang="en-US" sz="3300" dirty="0" smtClean="0"/>
                  <a:t>There are </a:t>
                </a:r>
                <a14:m>
                  <m:oMath xmlns:m="http://schemas.openxmlformats.org/officeDocument/2006/math">
                    <m:r>
                      <a:rPr lang="en-US" sz="3300" b="0" i="1" smtClean="0">
                        <a:latin typeface="Cambria Math"/>
                      </a:rPr>
                      <m:t>𝑛</m:t>
                    </m:r>
                  </m:oMath>
                </a14:m>
                <a:r>
                  <a:rPr lang="en-US" sz="3300" dirty="0" smtClean="0"/>
                  <a:t> features and </a:t>
                </a:r>
                <a14:m>
                  <m:oMath xmlns:m="http://schemas.openxmlformats.org/officeDocument/2006/math">
                    <m:r>
                      <a:rPr lang="en-US" sz="3300" b="0" i="1" smtClean="0">
                        <a:latin typeface="Cambria Math"/>
                      </a:rPr>
                      <m:t>𝑛</m:t>
                    </m:r>
                    <m:r>
                      <a:rPr lang="en-US" sz="3300" b="0" i="1" smtClean="0">
                        <a:latin typeface="Cambria Math"/>
                      </a:rPr>
                      <m:t>+2</m:t>
                    </m:r>
                  </m:oMath>
                </a14:m>
                <a:r>
                  <a:rPr lang="en-US" sz="3300" dirty="0" smtClean="0"/>
                  <a:t> parameters (</a:t>
                </a:r>
                <a14:m>
                  <m:oMath xmlns:m="http://schemas.openxmlformats.org/officeDocument/2006/math">
                    <m:r>
                      <a:rPr lang="en-US" sz="3300" b="0" i="1" smtClean="0">
                        <a:latin typeface="Cambria Math"/>
                      </a:rPr>
                      <m:t>𝑛</m:t>
                    </m:r>
                    <m:r>
                      <a:rPr lang="en-US" sz="3300" b="0" i="1" smtClean="0">
                        <a:latin typeface="Cambria Math"/>
                      </a:rPr>
                      <m:t>+1</m:t>
                    </m:r>
                  </m:oMath>
                </a14:m>
                <a:r>
                  <a:rPr lang="en-US" sz="3300" dirty="0" smtClean="0"/>
                  <a:t> </a:t>
                </a:r>
                <a14:m>
                  <m:oMath xmlns:m="http://schemas.openxmlformats.org/officeDocument/2006/math">
                    <m:r>
                      <a:rPr lang="en-US" sz="3300" i="1" dirty="0" smtClean="0">
                        <a:latin typeface="Cambria Math"/>
                        <a:ea typeface="Cambria Math"/>
                      </a:rPr>
                      <m:t>𝛽</m:t>
                    </m:r>
                  </m:oMath>
                </a14:m>
                <a:r>
                  <a:rPr lang="en-US" sz="3300" dirty="0" smtClean="0"/>
                  <a:t>s and </a:t>
                </a:r>
                <a14:m>
                  <m:oMath xmlns:m="http://schemas.openxmlformats.org/officeDocument/2006/math">
                    <m:r>
                      <a:rPr lang="en-US" sz="3300" i="1" smtClean="0">
                        <a:latin typeface="Cambria Math"/>
                        <a:ea typeface="Cambria Math"/>
                      </a:rPr>
                      <m:t>𝜎</m:t>
                    </m:r>
                  </m:oMath>
                </a14:m>
                <a:r>
                  <a:rPr lang="en-US" sz="3300" dirty="0" smtClean="0"/>
                  <a:t>). These are found by sampling from the posterior:</a:t>
                </a:r>
                <a:endParaRPr sz="3300" dirty="0"/>
              </a:p>
            </p:txBody>
          </p:sp>
        </mc:Choice>
        <mc:Fallback>
          <p:sp>
            <p:nvSpPr>
              <p:cNvPr id="50" name="Shape 35"/>
              <p:cNvSpPr>
                <a:spLocks noRot="1" noChangeAspect="1" noMove="1" noResize="1" noEditPoints="1" noAdjustHandles="1" noChangeArrowheads="1" noChangeShapeType="1" noTextEdit="1"/>
              </p:cNvSpPr>
              <p:nvPr/>
            </p:nvSpPr>
            <p:spPr>
              <a:xfrm>
                <a:off x="10579495" y="28651200"/>
                <a:ext cx="7450138" cy="2116727"/>
              </a:xfrm>
              <a:prstGeom prst="rect">
                <a:avLst/>
              </a:prstGeom>
              <a:blipFill rotWithShape="1">
                <a:blip r:embed="rId12"/>
                <a:stretch>
                  <a:fillRect l="-2780" t="-4035" b="-8934"/>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p:sp>
        <p:nvSpPr>
          <p:cNvPr id="51" name="Shape 30"/>
          <p:cNvSpPr/>
          <p:nvPr/>
        </p:nvSpPr>
        <p:spPr>
          <a:xfrm>
            <a:off x="19781343" y="25889103"/>
            <a:ext cx="7913688" cy="4148053"/>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p>
            <a:pPr lvl="0" defTabSz="1738312">
              <a:defRPr sz="1800"/>
            </a:pPr>
            <a:r>
              <a:rPr lang="en-US" sz="3300" dirty="0" smtClean="0">
                <a:latin typeface="Arial"/>
                <a:ea typeface="Arial"/>
                <a:cs typeface="Arial"/>
                <a:sym typeface="Arial"/>
              </a:rPr>
              <a:t>We have demonstrated a Bayesian model for the functionality of water wells and found the parameters using a training data set. However, predictions are not yet accurate, suggesting that there is a lot of work to be done in fine-tuning the model as well as extracting more meaningful features from the data set.</a:t>
            </a:r>
            <a:endParaRPr sz="3300" dirty="0">
              <a:latin typeface="Arial"/>
              <a:ea typeface="Arial"/>
              <a:cs typeface="Arial"/>
              <a:sym typeface="Arial"/>
            </a:endParaRPr>
          </a:p>
        </p:txBody>
      </p:sp>
      <p:sp>
        <p:nvSpPr>
          <p:cNvPr id="52" name="Shape 35"/>
          <p:cNvSpPr/>
          <p:nvPr/>
        </p:nvSpPr>
        <p:spPr>
          <a:xfrm>
            <a:off x="10579495" y="32249473"/>
            <a:ext cx="7450138" cy="2624559"/>
          </a:xfrm>
          <a:prstGeom prst="rect">
            <a:avLst/>
          </a:prstGeom>
          <a:ln w="12700">
            <a:miter lim="400000"/>
          </a:ln>
          <a:extLst>
            <a:ext uri="{C572A759-6A51-4108-AA02-DFA0A04FC94B}">
              <ma14:wrappingTextBoxFlag xmlns:ma14="http://schemas.microsoft.com/office/mac/drawingml/2011/main" xmlns="" val="1"/>
            </a:ext>
          </a:extLst>
        </p:spPr>
        <p:txBody>
          <a:bodyPr lIns="42288" tIns="42288" rIns="42288" bIns="42288">
            <a:spAutoFit/>
          </a:bodyPr>
          <a:lstStyle>
            <a:lvl1pPr defTabSz="1738312">
              <a:defRPr sz="3300">
                <a:latin typeface="Arial"/>
                <a:ea typeface="Arial"/>
                <a:cs typeface="Arial"/>
                <a:sym typeface="Arial"/>
              </a:defRPr>
            </a:lvl1pPr>
          </a:lstStyle>
          <a:p>
            <a:pPr lvl="0">
              <a:defRPr sz="1800"/>
            </a:pPr>
            <a:r>
              <a:rPr lang="en-US" sz="3300" dirty="0" smtClean="0"/>
              <a:t>Additionally, because the data has a lot of missing values, we decided to impute data using the average from other data points (or mode for categorical data).</a:t>
            </a:r>
            <a:endParaRPr sz="3300" dirty="0"/>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1736725" rtl="0" fontAlgn="auto" latinLnBrk="1" hangingPunct="0">
          <a:lnSpc>
            <a:spcPct val="100000"/>
          </a:lnSpc>
          <a:spcBef>
            <a:spcPts val="0"/>
          </a:spcBef>
          <a:spcAft>
            <a:spcPts val="0"/>
          </a:spcAft>
          <a:buClrTx/>
          <a:buSzTx/>
          <a:buFontTx/>
          <a:buNone/>
          <a:tabLst/>
          <a:defRPr kumimoji="0" sz="69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736725" rtl="0" fontAlgn="auto" latinLnBrk="1" hangingPunct="0">
          <a:lnSpc>
            <a:spcPct val="100000"/>
          </a:lnSpc>
          <a:spcBef>
            <a:spcPts val="0"/>
          </a:spcBef>
          <a:spcAft>
            <a:spcPts val="0"/>
          </a:spcAft>
          <a:buClrTx/>
          <a:buSzTx/>
          <a:buFontTx/>
          <a:buNone/>
          <a:tabLst/>
          <a:defRPr kumimoji="0" sz="69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1736725" rtl="0" fontAlgn="auto" latinLnBrk="1" hangingPunct="0">
          <a:lnSpc>
            <a:spcPct val="100000"/>
          </a:lnSpc>
          <a:spcBef>
            <a:spcPts val="0"/>
          </a:spcBef>
          <a:spcAft>
            <a:spcPts val="0"/>
          </a:spcAft>
          <a:buClrTx/>
          <a:buSzTx/>
          <a:buFontTx/>
          <a:buNone/>
          <a:tabLst/>
          <a:defRPr kumimoji="0" sz="69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736725" rtl="0" fontAlgn="auto" latinLnBrk="1" hangingPunct="0">
          <a:lnSpc>
            <a:spcPct val="100000"/>
          </a:lnSpc>
          <a:spcBef>
            <a:spcPts val="0"/>
          </a:spcBef>
          <a:spcAft>
            <a:spcPts val="0"/>
          </a:spcAft>
          <a:buClrTx/>
          <a:buSzTx/>
          <a:buFontTx/>
          <a:buNone/>
          <a:tabLst/>
          <a:defRPr kumimoji="0" sz="69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892</TotalTime>
  <Words>843</Words>
  <Application>Microsoft Office PowerPoint</Application>
  <PresentationFormat>Custom</PresentationFormat>
  <Paragraphs>79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Sam</cp:lastModifiedBy>
  <cp:revision>14</cp:revision>
  <dcterms:modified xsi:type="dcterms:W3CDTF">2015-05-01T06:11:59Z</dcterms:modified>
</cp:coreProperties>
</file>