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93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7116-BE29-446D-8EB0-FA769F8DEFA3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E28A-D3DA-468B-BC04-3330F898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My name is Samuel Kim and I am a senior at the College. My partner, Gareth </a:t>
            </a:r>
            <a:r>
              <a:rPr lang="en-US" dirty="0" err="1" smtClean="0"/>
              <a:t>Haslam</a:t>
            </a:r>
            <a:r>
              <a:rPr lang="en-US" dirty="0" smtClean="0"/>
              <a:t>,</a:t>
            </a:r>
            <a:r>
              <a:rPr lang="en-US" baseline="0" dirty="0" smtClean="0"/>
              <a:t> is an extension school student. Our project is on predicting water pump failure in Tanzania, and planning maintenance routes for the non-functioning water pumps.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part of our project is to classify the water wells in Tanzania as one of three categories: “functional”, “needs repair”, and “non functional.” We are given labeled data from </a:t>
            </a:r>
            <a:r>
              <a:rPr lang="en-US" baseline="0" dirty="0" err="1" smtClean="0"/>
              <a:t>DrivenData</a:t>
            </a:r>
            <a:r>
              <a:rPr lang="en-US" baseline="0" dirty="0" smtClean="0"/>
              <a:t>, consisting of data on over 59,000 wells with 39 parameters, including GPS coordinates, installer, cost of water, and other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decided to approach this problem using Bayesian inference in which we build a model for the functionality of the well based on its</a:t>
            </a:r>
            <a:r>
              <a:rPr lang="en-US" baseline="0" dirty="0" smtClean="0"/>
              <a:t> features, and then use stochastic sampling from the posterior probability distribution to calculate the parameters of our model. In this case, we convert the labels to number ranges, model this using a logistic function, which is controlled by a linear combination of the features where the weights are the parameters that we need to calculate.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end, after experimenting with feature selection and algorithm parameters, we were able to reach a 60% cross-validation prediction accuracy. Unfortunately, our</a:t>
            </a:r>
            <a:r>
              <a:rPr lang="en-US" baseline="0" dirty="0" smtClean="0"/>
              <a:t> sampling methods to optimize the model parameters takes a very long time and limit how much we can optimize feature selection.</a:t>
            </a:r>
          </a:p>
          <a:p>
            <a:r>
              <a:rPr lang="en-US" baseline="0" dirty="0" smtClean="0"/>
              <a:t>We can also compare our approach to other machine learning methods. K Nearest Neighbors reaches 69% prediction accuracy with no training time, and Random Forest can reach 80% prediction accuracy with a reasonable training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end, after experimenting with feature selection and algorithm parameters, we were able to reach a 60% cross-validation prediction accuracy. Unfortunately, our</a:t>
            </a:r>
            <a:r>
              <a:rPr lang="en-US" baseline="0" dirty="0" smtClean="0"/>
              <a:t> sampling methods to optimize the model parameters takes a very long time and limit how much we can optimize feature selection.</a:t>
            </a:r>
          </a:p>
          <a:p>
            <a:r>
              <a:rPr lang="en-US" baseline="0" dirty="0" smtClean="0"/>
              <a:t>We can also compare our approach to other machine learning methods. K Nearest Neighbors reaches 69% prediction accuracy with no training time, and Random Forest can reach 80% prediction accuracy with a reasonable training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Predicting </a:t>
            </a:r>
            <a:r>
              <a:rPr lang="en-US" b="1" dirty="0"/>
              <a:t>Water Pump </a:t>
            </a:r>
            <a:r>
              <a:rPr lang="en-US" b="1" dirty="0" smtClean="0"/>
              <a:t>Failure and Planning Maintenance </a:t>
            </a:r>
            <a:r>
              <a:rPr lang="en-US" b="1" dirty="0"/>
              <a:t>in </a:t>
            </a:r>
            <a:r>
              <a:rPr lang="en-US" b="1" dirty="0" smtClean="0"/>
              <a:t>Tanzania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Samuel Kim and Gareth </a:t>
            </a:r>
            <a:r>
              <a:rPr lang="en-US" dirty="0" err="1" smtClean="0"/>
              <a:t>Haslam</a:t>
            </a:r>
            <a:endParaRPr lang="en-US" dirty="0" smtClean="0"/>
          </a:p>
          <a:p>
            <a:r>
              <a:rPr lang="en-US" dirty="0" smtClean="0"/>
              <a:t>AM 207 Final Project</a:t>
            </a:r>
            <a:endParaRPr lang="en-US" dirty="0"/>
          </a:p>
        </p:txBody>
      </p:sp>
      <p:pic>
        <p:nvPicPr>
          <p:cNvPr id="1026" name="Picture 2" descr="https://lh3.googleusercontent.com/ckh3ctb5U7jEkCslbtvAF32MB9xlyze7mx8emZt9M-EcdDwT4Oox1wgrG4UJMxpl67B-hDdpScOMBgtVavanVuXx4yZuJupq7kquDqnutirWr_8FpEabFbgIKrVAY3KUxCgDenO1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92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5" name="PumpMa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5141" y="1219200"/>
            <a:ext cx="4912659" cy="3200400"/>
          </a:xfrm>
          <a:prstGeom prst="rect">
            <a:avLst/>
          </a:prstGeom>
          <a:ln w="38100">
            <a:solidFill/>
            <a:miter lim="400000"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1828800"/>
            <a:ext cx="3774141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Classify wells as </a:t>
            </a:r>
          </a:p>
          <a:p>
            <a:pPr lvl="1" fontAlgn="base"/>
            <a:r>
              <a:rPr lang="en-US" i="1" dirty="0" smtClean="0"/>
              <a:t>functional</a:t>
            </a:r>
            <a:endParaRPr lang="en-US" dirty="0"/>
          </a:p>
          <a:p>
            <a:pPr lvl="1" fontAlgn="base"/>
            <a:r>
              <a:rPr lang="en-US" i="1" dirty="0" smtClean="0"/>
              <a:t>non-functional</a:t>
            </a:r>
            <a:r>
              <a:rPr lang="en-US" dirty="0" smtClean="0"/>
              <a:t>, </a:t>
            </a:r>
          </a:p>
          <a:p>
            <a:pPr lvl="1" fontAlgn="base"/>
            <a:r>
              <a:rPr lang="en-US" i="1" dirty="0" smtClean="0"/>
              <a:t>needing repair</a:t>
            </a:r>
          </a:p>
        </p:txBody>
      </p:sp>
      <p:graphicFrame>
        <p:nvGraphicFramePr>
          <p:cNvPr id="8" name="Table 36"/>
          <p:cNvGraphicFramePr/>
          <p:nvPr>
            <p:extLst>
              <p:ext uri="{D42A27DB-BD31-4B8C-83A1-F6EECF244321}">
                <p14:modId xmlns:p14="http://schemas.microsoft.com/office/powerpoint/2010/main" val="1034298726"/>
              </p:ext>
            </p:extLst>
          </p:nvPr>
        </p:nvGraphicFramePr>
        <p:xfrm>
          <a:off x="304800" y="4648200"/>
          <a:ext cx="8536649" cy="1961660"/>
        </p:xfrm>
        <a:graphic>
          <a:graphicData uri="http://schemas.openxmlformats.org/drawingml/2006/table">
            <a:tbl>
              <a:tblPr bandRow="1"/>
              <a:tblGrid>
                <a:gridCol w="852910"/>
                <a:gridCol w="1290687"/>
                <a:gridCol w="981224"/>
                <a:gridCol w="1117086"/>
                <a:gridCol w="1034059"/>
                <a:gridCol w="1064251"/>
                <a:gridCol w="1101990"/>
                <a:gridCol w="1094442"/>
              </a:tblGrid>
              <a:tr h="630180">
                <a:tc>
                  <a:txBody>
                    <a:bodyPr/>
                    <a:lstStyle/>
                    <a:p>
                      <a:pPr lvl="0" algn="l" defTabSz="1736725">
                        <a:spcBef>
                          <a:spcPts val="2300"/>
                        </a:spcBef>
                        <a:defRPr sz="9700"/>
                      </a:pP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400" b="1" i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 dirty="0" err="1"/>
                        <a:t>date_recorded</a:t>
                      </a:r>
                      <a:endParaRPr sz="1400"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/>
                        <a:t>funder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/>
                        <a:t>gps_height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lang="en-US" sz="1400" b="1" dirty="0" smtClean="0"/>
                        <a:t>…</a:t>
                      </a:r>
                      <a:endParaRPr sz="1400"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/>
                        <a:t>longitude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/>
                        <a:t>latitude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1736725">
                        <a:defRPr sz="1800" b="0" i="0"/>
                      </a:pPr>
                      <a:r>
                        <a:rPr sz="1400" b="1"/>
                        <a:t>basin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1580"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 b="1" dirty="0"/>
                        <a:t>69572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2011-03-14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Roman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1390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 dirty="0"/>
                        <a:t>34.938093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-9.856322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Lake Nyasa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1580"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 b="1"/>
                        <a:t>8776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2013-03-06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Grumeti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1399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34.698766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-2.147466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Lake Victoria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1580"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 b="1"/>
                        <a:t>34310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2013-02-25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Lottery Club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686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37.460664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/>
                        <a:t>-3.821329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1736725">
                        <a:defRPr sz="1800" b="0" i="0"/>
                      </a:pPr>
                      <a:r>
                        <a:rPr sz="1400" dirty="0" err="1"/>
                        <a:t>Pangani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Bayesian Inference</a:t>
            </a:r>
            <a:endParaRPr lang="en-US" dirty="0"/>
          </a:p>
        </p:txBody>
      </p:sp>
      <p:pic>
        <p:nvPicPr>
          <p:cNvPr id="5" name="Picture 6" descr="http://latex2png.com/output/latex_91c58a422ef85875ff418c53880539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400925" cy="16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latex2png.com/output/latex_dc52f88ef76fa8b14402ec8c2343b45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07519" cy="10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latex2png.com/output/latex_0fd9d9e0bf42892625df09aee7f020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3" y="5350212"/>
            <a:ext cx="8644731" cy="4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80228"/>
              </p:ext>
            </p:extLst>
          </p:nvPr>
        </p:nvGraphicFramePr>
        <p:xfrm>
          <a:off x="533400" y="1397000"/>
          <a:ext cx="8077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Prediction 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Bayesian Inference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Sam\Documents\Academics\AM207\FinalProject\AM207\write-up\figures\trace_compon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3429000"/>
            <a:ext cx="4789487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34407"/>
              </p:ext>
            </p:extLst>
          </p:nvPr>
        </p:nvGraphicFramePr>
        <p:xfrm>
          <a:off x="533400" y="1397000"/>
          <a:ext cx="8077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Prediction 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Bayesian Inference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 Nearest</a:t>
                      </a:r>
                      <a:r>
                        <a:rPr lang="en-US" sz="2800" baseline="0" dirty="0" smtClean="0"/>
                        <a:t> Neighbors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69%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Short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Random Forest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487</Words>
  <Application>Microsoft Office PowerPoint</Application>
  <PresentationFormat>On-screen Show (4:3)</PresentationFormat>
  <Paragraphs>73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Predicting Water Pump Failure and Planning Maintenance in Tanzania</vt:lpstr>
      <vt:lpstr>Problem Description</vt:lpstr>
      <vt:lpstr>Approach: Bayesian Inference</vt:lpstr>
      <vt:lpstr>Prediction Results</vt:lpstr>
      <vt:lpstr>Prediction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Water Pump Operating Conditions in Tanzania</dc:title>
  <dc:creator>Sam</dc:creator>
  <cp:lastModifiedBy>Sam</cp:lastModifiedBy>
  <cp:revision>6</cp:revision>
  <dcterms:created xsi:type="dcterms:W3CDTF">2015-05-11T02:22:12Z</dcterms:created>
  <dcterms:modified xsi:type="dcterms:W3CDTF">2015-05-11T03:38:19Z</dcterms:modified>
</cp:coreProperties>
</file>