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73" r:id="rId4"/>
    <p:sldId id="274" r:id="rId5"/>
    <p:sldId id="275" r:id="rId6"/>
    <p:sldId id="266" r:id="rId7"/>
    <p:sldId id="271" r:id="rId8"/>
    <p:sldId id="267" r:id="rId9"/>
    <p:sldId id="268" r:id="rId10"/>
    <p:sldId id="259" r:id="rId11"/>
    <p:sldId id="260" r:id="rId12"/>
    <p:sldId id="261" r:id="rId13"/>
    <p:sldId id="272" r:id="rId14"/>
    <p:sldId id="262" r:id="rId15"/>
    <p:sldId id="269" r:id="rId16"/>
    <p:sldId id="263" r:id="rId17"/>
    <p:sldId id="270" r:id="rId18"/>
    <p:sldId id="264" r:id="rId19"/>
    <p:sldId id="265" r:id="rId20"/>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39" autoAdjust="0"/>
  </p:normalViewPr>
  <p:slideViewPr>
    <p:cSldViewPr>
      <p:cViewPr varScale="1">
        <p:scale>
          <a:sx n="94" d="100"/>
          <a:sy n="94" d="100"/>
        </p:scale>
        <p:origin x="-212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697336058"/>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Hello! My name is Samuel Kim and I am a senior at the College. My partner, Gareth Haslam, is an extension school student. Our project is on predicting water pump failure in Tanzania, and planning maintenance routes for the non-functioning water pumps.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prstGeom prst="rect">
            <a:avLst/>
          </a:prstGeom>
        </p:spPr>
        <p:txBody>
          <a:bodyPr/>
          <a:lstStyle/>
          <a:p>
            <a:pPr lvl="0"/>
            <a:endParaRPr/>
          </a:p>
        </p:txBody>
      </p:sp>
      <p:sp>
        <p:nvSpPr>
          <p:cNvPr id="73" name="Shape 73"/>
          <p:cNvSpPr>
            <a:spLocks noGrp="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In the end, after experimenting with feature selection and algorithm parameters, we were able to reach a 60% cross-validation prediction accuracy. Unfortunately, our sampling methods to optimize the model parameters takes a very long time and limit how much we can optimize feature selection.</a:t>
            </a:r>
          </a:p>
          <a:p>
            <a:pPr lvl="0" defTabSz="914400">
              <a:lnSpc>
                <a:spcPct val="100000"/>
              </a:lnSpc>
              <a:defRPr sz="1800"/>
            </a:pPr>
            <a:r>
              <a:rPr sz="1200">
                <a:latin typeface="Calibri"/>
                <a:ea typeface="Calibri"/>
                <a:cs typeface="Calibri"/>
                <a:sym typeface="Calibri"/>
              </a:rPr>
              <a:t>We can also compare our approach to other machine learning methods. K Nearest Neighbors reaches 69% prediction accuracy with no training time, and Random Forest can reach 80% prediction accuracy with a reasonable training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noRot="1" noChangeAspect="1"/>
          </p:cNvSpPr>
          <p:nvPr>
            <p:ph type="sldImg"/>
          </p:nvPr>
        </p:nvSpPr>
        <p:spPr>
          <a:prstGeom prst="rect">
            <a:avLst/>
          </a:prstGeom>
        </p:spPr>
        <p:txBody>
          <a:bodyPr/>
          <a:lstStyle/>
          <a:p>
            <a:pPr lvl="0"/>
            <a:endParaRPr/>
          </a:p>
        </p:txBody>
      </p:sp>
      <p:sp>
        <p:nvSpPr>
          <p:cNvPr id="78" name="Shape 78"/>
          <p:cNvSpPr>
            <a:spLocks noGrp="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In the end, after experimenting with feature selection and algorithm parameters, we were able to reach a 60% cross-validation prediction accuracy. Unfortunately, our sampling methods to optimize the model parameters takes a very long time and limit how much we can optimize feature selection.</a:t>
            </a:r>
          </a:p>
          <a:p>
            <a:pPr lvl="0" defTabSz="914400">
              <a:lnSpc>
                <a:spcPct val="100000"/>
              </a:lnSpc>
              <a:defRPr sz="1800"/>
            </a:pPr>
            <a:r>
              <a:rPr sz="1200">
                <a:latin typeface="Calibri"/>
                <a:ea typeface="Calibri"/>
                <a:cs typeface="Calibri"/>
                <a:sym typeface="Calibri"/>
              </a:rPr>
              <a:t>We can also compare our approach to other machine learning methods. K Nearest Neighbors reaches 69% prediction accuracy with no training time, and Random Forest can reach 80% prediction accuracy with a reasonable training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prstGeom prst="rect">
            <a:avLst/>
          </a:prstGeom>
        </p:spPr>
        <p:txBody>
          <a:bodyPr/>
          <a:lstStyle/>
          <a:p>
            <a:pPr lvl="0"/>
            <a:endParaRPr/>
          </a:p>
        </p:txBody>
      </p:sp>
      <p:sp>
        <p:nvSpPr>
          <p:cNvPr id="82" name="Shape 82"/>
          <p:cNvSpPr>
            <a:spLocks noGrp="1"/>
          </p:cNvSpPr>
          <p:nvPr>
            <p:ph type="body" sz="quarter" idx="1"/>
          </p:nvPr>
        </p:nvSpPr>
        <p:spPr>
          <a:prstGeom prst="rect">
            <a:avLst/>
          </a:prstGeom>
        </p:spPr>
        <p:txBody>
          <a:bodyPr/>
          <a:lstStyle/>
          <a:p>
            <a:pPr lvl="0">
              <a:defRPr sz="1800"/>
            </a:pPr>
            <a:r>
              <a:rPr sz="2200" dirty="0"/>
              <a:t>Having identified methods for predicting which water pumps are likely to be in need of repair, we can then </a:t>
            </a:r>
            <a:r>
              <a:rPr lang="en-US" sz="2200" dirty="0" smtClean="0"/>
              <a:t>plan </a:t>
            </a:r>
            <a:r>
              <a:rPr sz="2200" dirty="0" smtClean="0"/>
              <a:t>out </a:t>
            </a:r>
            <a:r>
              <a:rPr sz="2200" dirty="0"/>
              <a:t>how </a:t>
            </a:r>
            <a:r>
              <a:rPr lang="en-US" sz="2200" dirty="0" smtClean="0"/>
              <a:t>maintenance</a:t>
            </a:r>
            <a:r>
              <a:rPr lang="en-US" sz="2200" baseline="0" dirty="0" smtClean="0"/>
              <a:t> crews</a:t>
            </a:r>
            <a:r>
              <a:rPr sz="2200" dirty="0" smtClean="0"/>
              <a:t> </a:t>
            </a:r>
            <a:r>
              <a:rPr sz="2200" dirty="0"/>
              <a:t>will visit the faulty pumps as efficiently as possible, using stochastic </a:t>
            </a:r>
            <a:r>
              <a:rPr sz="2200" dirty="0" err="1"/>
              <a:t>optimisation</a:t>
            </a:r>
            <a:r>
              <a:rPr sz="2200" dirty="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prstGeom prst="rect">
            <a:avLst/>
          </a:prstGeom>
        </p:spPr>
        <p:txBody>
          <a:bodyPr/>
          <a:lstStyle/>
          <a:p>
            <a:pPr lvl="0"/>
            <a:endParaRPr/>
          </a:p>
        </p:txBody>
      </p:sp>
      <p:sp>
        <p:nvSpPr>
          <p:cNvPr id="88" name="Shape 88"/>
          <p:cNvSpPr>
            <a:spLocks noGrp="1"/>
          </p:cNvSpPr>
          <p:nvPr>
            <p:ph type="body" sz="quarter" idx="1"/>
          </p:nvPr>
        </p:nvSpPr>
        <p:spPr>
          <a:prstGeom prst="rect">
            <a:avLst/>
          </a:prstGeom>
        </p:spPr>
        <p:txBody>
          <a:bodyPr/>
          <a:lstStyle/>
          <a:p>
            <a:pPr lvl="0">
              <a:defRPr sz="1800"/>
            </a:pPr>
            <a:r>
              <a:rPr sz="2200" dirty="0"/>
              <a:t>We use simulated annealing to solve a simple version of the travelling salesman problem. The points in blue represent </a:t>
            </a:r>
            <a:r>
              <a:rPr lang="en-US" sz="2200" dirty="0" smtClean="0"/>
              <a:t>faulty pumps</a:t>
            </a:r>
            <a:r>
              <a:rPr sz="2200" dirty="0" smtClean="0"/>
              <a:t>. </a:t>
            </a:r>
            <a:r>
              <a:rPr sz="2200" dirty="0"/>
              <a:t>The maintenance crew has to visit </a:t>
            </a:r>
            <a:r>
              <a:rPr lang="en-US" sz="2200" dirty="0" smtClean="0"/>
              <a:t>all the pumps</a:t>
            </a:r>
            <a:r>
              <a:rPr sz="2200" dirty="0" smtClean="0"/>
              <a:t>, </a:t>
            </a:r>
            <a:r>
              <a:rPr sz="2200" dirty="0"/>
              <a:t>starting out from the depot </a:t>
            </a:r>
            <a:r>
              <a:rPr sz="2200" dirty="0" smtClean="0"/>
              <a:t>marked </a:t>
            </a:r>
            <a:r>
              <a:rPr sz="2200" dirty="0"/>
              <a:t>in </a:t>
            </a:r>
            <a:r>
              <a:rPr sz="2200" dirty="0" smtClean="0"/>
              <a:t>red. </a:t>
            </a:r>
            <a:r>
              <a:rPr lang="en-US" sz="2200" dirty="0" smtClean="0"/>
              <a:t>This </a:t>
            </a:r>
            <a:r>
              <a:rPr sz="2200" dirty="0" smtClean="0"/>
              <a:t>shows </a:t>
            </a:r>
            <a:r>
              <a:rPr sz="2200" dirty="0"/>
              <a:t>an initial random route selection, and </a:t>
            </a:r>
            <a:r>
              <a:rPr lang="en-US" sz="2200" dirty="0" smtClean="0"/>
              <a:t>this </a:t>
            </a:r>
            <a:r>
              <a:rPr sz="2200" dirty="0" smtClean="0"/>
              <a:t>shows </a:t>
            </a:r>
            <a:r>
              <a:rPr sz="2200" dirty="0"/>
              <a:t>the </a:t>
            </a:r>
            <a:r>
              <a:rPr sz="2200" dirty="0" err="1"/>
              <a:t>optimised</a:t>
            </a:r>
            <a:r>
              <a:rPr sz="2200" dirty="0"/>
              <a:t> route after simulated annealing.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prstGeom prst="rect">
            <a:avLst/>
          </a:prstGeom>
        </p:spPr>
        <p:txBody>
          <a:bodyPr/>
          <a:lstStyle/>
          <a:p>
            <a:pPr lvl="0"/>
            <a:endParaRPr/>
          </a:p>
        </p:txBody>
      </p:sp>
      <p:sp>
        <p:nvSpPr>
          <p:cNvPr id="88" name="Shape 88"/>
          <p:cNvSpPr>
            <a:spLocks noGrp="1"/>
          </p:cNvSpPr>
          <p:nvPr>
            <p:ph type="body" sz="quarter" idx="1"/>
          </p:nvPr>
        </p:nvSpPr>
        <p:spPr>
          <a:prstGeom prst="rect">
            <a:avLst/>
          </a:prstGeom>
        </p:spPr>
        <p:txBody>
          <a:bodyPr/>
          <a:lstStyle/>
          <a:p>
            <a:pPr lvl="0">
              <a:defRPr sz="1800"/>
            </a:pPr>
            <a:r>
              <a:rPr sz="2200" dirty="0"/>
              <a:t>We use simulated annealing to solve a simple version of the travelling salesman problem. The points in blue represent </a:t>
            </a:r>
            <a:r>
              <a:rPr lang="en-US" sz="2200" dirty="0" smtClean="0"/>
              <a:t>faulty pumps</a:t>
            </a:r>
            <a:r>
              <a:rPr sz="2200" dirty="0" smtClean="0"/>
              <a:t>. </a:t>
            </a:r>
            <a:r>
              <a:rPr sz="2200" dirty="0"/>
              <a:t>The maintenance crew has to visit </a:t>
            </a:r>
            <a:r>
              <a:rPr lang="en-US" sz="2200" dirty="0" smtClean="0"/>
              <a:t>all the pumps</a:t>
            </a:r>
            <a:r>
              <a:rPr sz="2200" dirty="0" smtClean="0"/>
              <a:t>, </a:t>
            </a:r>
            <a:r>
              <a:rPr sz="2200" dirty="0"/>
              <a:t>starting out from the depot </a:t>
            </a:r>
            <a:r>
              <a:rPr sz="2200" dirty="0" smtClean="0"/>
              <a:t>marked </a:t>
            </a:r>
            <a:r>
              <a:rPr sz="2200" dirty="0"/>
              <a:t>in </a:t>
            </a:r>
            <a:r>
              <a:rPr sz="2200" dirty="0" smtClean="0"/>
              <a:t>red. </a:t>
            </a:r>
            <a:r>
              <a:rPr lang="en-US" sz="2200" dirty="0" smtClean="0"/>
              <a:t>This </a:t>
            </a:r>
            <a:r>
              <a:rPr sz="2200" dirty="0" smtClean="0"/>
              <a:t>shows </a:t>
            </a:r>
            <a:r>
              <a:rPr sz="2200" dirty="0"/>
              <a:t>an initial random route selection, and </a:t>
            </a:r>
            <a:r>
              <a:rPr lang="en-US" sz="2200" dirty="0" smtClean="0"/>
              <a:t>this </a:t>
            </a:r>
            <a:r>
              <a:rPr sz="2200" dirty="0" smtClean="0"/>
              <a:t>shows </a:t>
            </a:r>
            <a:r>
              <a:rPr sz="2200" dirty="0"/>
              <a:t>the </a:t>
            </a:r>
            <a:r>
              <a:rPr sz="2200" dirty="0" err="1"/>
              <a:t>optimised</a:t>
            </a:r>
            <a:r>
              <a:rPr sz="2200" dirty="0"/>
              <a:t> route after simulated annealing.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prstGeom prst="rect">
            <a:avLst/>
          </a:prstGeom>
        </p:spPr>
        <p:txBody>
          <a:bodyPr/>
          <a:lstStyle/>
          <a:p>
            <a:pPr lvl="0"/>
            <a:endParaRPr/>
          </a:p>
        </p:txBody>
      </p:sp>
      <p:sp>
        <p:nvSpPr>
          <p:cNvPr id="88" name="Shape 88"/>
          <p:cNvSpPr>
            <a:spLocks noGrp="1"/>
          </p:cNvSpPr>
          <p:nvPr>
            <p:ph type="body" sz="quarter" idx="1"/>
          </p:nvPr>
        </p:nvSpPr>
        <p:spPr>
          <a:prstGeom prst="rect">
            <a:avLst/>
          </a:prstGeom>
        </p:spPr>
        <p:txBody>
          <a:bodyPr/>
          <a:lstStyle/>
          <a:p>
            <a:pPr lvl="0">
              <a:defRPr sz="1800"/>
            </a:pPr>
            <a:r>
              <a:rPr sz="2200" dirty="0"/>
              <a:t>We use simulated annealing to solve a simple version of the travelling salesman problem. The points in blue represent </a:t>
            </a:r>
            <a:r>
              <a:rPr lang="en-US" sz="2200" dirty="0" smtClean="0"/>
              <a:t>faulty pumps</a:t>
            </a:r>
            <a:r>
              <a:rPr sz="2200" dirty="0" smtClean="0"/>
              <a:t>. </a:t>
            </a:r>
            <a:r>
              <a:rPr sz="2200" dirty="0"/>
              <a:t>The maintenance crew has to visit </a:t>
            </a:r>
            <a:r>
              <a:rPr lang="en-US" sz="2200" dirty="0" smtClean="0"/>
              <a:t>all the pumps</a:t>
            </a:r>
            <a:r>
              <a:rPr sz="2200" dirty="0" smtClean="0"/>
              <a:t>, </a:t>
            </a:r>
            <a:r>
              <a:rPr sz="2200" dirty="0"/>
              <a:t>starting out from the depot </a:t>
            </a:r>
            <a:r>
              <a:rPr sz="2200" dirty="0" smtClean="0"/>
              <a:t>marked </a:t>
            </a:r>
            <a:r>
              <a:rPr sz="2200" dirty="0"/>
              <a:t>in </a:t>
            </a:r>
            <a:r>
              <a:rPr sz="2200" dirty="0" smtClean="0"/>
              <a:t>red. </a:t>
            </a:r>
            <a:r>
              <a:rPr lang="en-US" sz="2200" dirty="0" smtClean="0"/>
              <a:t>This </a:t>
            </a:r>
            <a:r>
              <a:rPr sz="2200" dirty="0" smtClean="0"/>
              <a:t>shows </a:t>
            </a:r>
            <a:r>
              <a:rPr sz="2200" dirty="0"/>
              <a:t>an initial random route selection, and </a:t>
            </a:r>
            <a:r>
              <a:rPr lang="en-US" sz="2200" dirty="0" smtClean="0"/>
              <a:t>this </a:t>
            </a:r>
            <a:r>
              <a:rPr sz="2200" dirty="0" smtClean="0"/>
              <a:t>shows </a:t>
            </a:r>
            <a:r>
              <a:rPr sz="2200" dirty="0"/>
              <a:t>the </a:t>
            </a:r>
            <a:r>
              <a:rPr sz="2200" dirty="0" err="1"/>
              <a:t>optimised</a:t>
            </a:r>
            <a:r>
              <a:rPr sz="2200" dirty="0"/>
              <a:t> route after simulated annealing.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prstGeom prst="rect">
            <a:avLst/>
          </a:prstGeom>
        </p:spPr>
        <p:txBody>
          <a:bodyPr/>
          <a:lstStyle/>
          <a:p>
            <a:pPr lvl="0"/>
            <a:endParaRPr/>
          </a:p>
        </p:txBody>
      </p:sp>
      <p:sp>
        <p:nvSpPr>
          <p:cNvPr id="94" name="Shape 94"/>
          <p:cNvSpPr>
            <a:spLocks noGrp="1"/>
          </p:cNvSpPr>
          <p:nvPr>
            <p:ph type="body" sz="quarter" idx="1"/>
          </p:nvPr>
        </p:nvSpPr>
        <p:spPr>
          <a:prstGeom prst="rect">
            <a:avLst/>
          </a:prstGeom>
        </p:spPr>
        <p:txBody>
          <a:bodyPr/>
          <a:lstStyle/>
          <a:p>
            <a:pPr lvl="0">
              <a:defRPr sz="1800"/>
            </a:pPr>
            <a:r>
              <a:rPr sz="2200" dirty="0"/>
              <a:t>The total distance shown in the first </a:t>
            </a:r>
            <a:r>
              <a:rPr sz="2200" dirty="0" err="1"/>
              <a:t>optimised</a:t>
            </a:r>
            <a:r>
              <a:rPr sz="2200" dirty="0"/>
              <a:t> route at the top, is about 41,000 km which is obviously much greater than a single crew can travel in a reasonable time. </a:t>
            </a:r>
            <a:r>
              <a:rPr lang="en-US" sz="2200" dirty="0" smtClean="0"/>
              <a:t>Allowing for multiple maintenance crews</a:t>
            </a:r>
            <a:r>
              <a:rPr sz="2200" dirty="0" smtClean="0"/>
              <a:t> </a:t>
            </a:r>
            <a:r>
              <a:rPr sz="2200" dirty="0"/>
              <a:t>leaving from the same depot leads to an </a:t>
            </a:r>
            <a:r>
              <a:rPr lang="en-US" sz="2200" dirty="0" smtClean="0"/>
              <a:t>16% decrease in total distance covered.</a:t>
            </a:r>
            <a:endParaRPr sz="2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prstGeom prst="rect">
            <a:avLst/>
          </a:prstGeom>
        </p:spPr>
        <p:txBody>
          <a:bodyPr/>
          <a:lstStyle/>
          <a:p>
            <a:pPr lvl="0"/>
            <a:endParaRPr/>
          </a:p>
        </p:txBody>
      </p:sp>
      <p:sp>
        <p:nvSpPr>
          <p:cNvPr id="94" name="Shape 94"/>
          <p:cNvSpPr>
            <a:spLocks noGrp="1"/>
          </p:cNvSpPr>
          <p:nvPr>
            <p:ph type="body" sz="quarter" idx="1"/>
          </p:nvPr>
        </p:nvSpPr>
        <p:spPr>
          <a:prstGeom prst="rect">
            <a:avLst/>
          </a:prstGeom>
        </p:spPr>
        <p:txBody>
          <a:bodyPr/>
          <a:lstStyle/>
          <a:p>
            <a:pPr lvl="0">
              <a:defRPr sz="1800"/>
            </a:pPr>
            <a:r>
              <a:rPr sz="2200" dirty="0"/>
              <a:t>The total distance shown in the first </a:t>
            </a:r>
            <a:r>
              <a:rPr sz="2200" dirty="0" err="1"/>
              <a:t>optimised</a:t>
            </a:r>
            <a:r>
              <a:rPr sz="2200" dirty="0"/>
              <a:t> route at the top, is about 41,000 km which is obviously much greater than a single crew can travel in a reasonable time. </a:t>
            </a:r>
            <a:r>
              <a:rPr lang="en-US" sz="2200" dirty="0" smtClean="0"/>
              <a:t>Allowing for multiple maintenance crews</a:t>
            </a:r>
            <a:r>
              <a:rPr sz="2200" dirty="0" smtClean="0"/>
              <a:t> </a:t>
            </a:r>
            <a:r>
              <a:rPr sz="2200" dirty="0"/>
              <a:t>leaving from the same depot leads to an </a:t>
            </a:r>
            <a:r>
              <a:rPr lang="en-US" sz="2200" dirty="0" smtClean="0"/>
              <a:t>16% decrease in total distance covered.</a:t>
            </a:r>
            <a:endParaRPr sz="2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defRPr sz="1800"/>
            </a:pPr>
            <a:r>
              <a:rPr sz="2200" dirty="0"/>
              <a:t>Finally, we adjust our </a:t>
            </a:r>
            <a:r>
              <a:rPr lang="en-US" sz="2200" dirty="0" smtClean="0"/>
              <a:t>function</a:t>
            </a:r>
            <a:r>
              <a:rPr lang="en-US" sz="2200" baseline="0" dirty="0" smtClean="0"/>
              <a:t> to </a:t>
            </a:r>
            <a:r>
              <a:rPr sz="2200" dirty="0" smtClean="0"/>
              <a:t>give </a:t>
            </a:r>
            <a:r>
              <a:rPr sz="2200" dirty="0"/>
              <a:t>greater weight </a:t>
            </a:r>
            <a:r>
              <a:rPr lang="en-US" sz="2200" dirty="0" smtClean="0"/>
              <a:t>to </a:t>
            </a:r>
            <a:r>
              <a:rPr sz="2200" dirty="0" smtClean="0"/>
              <a:t>more </a:t>
            </a:r>
            <a:r>
              <a:rPr sz="2200" dirty="0"/>
              <a:t>remote pumps as opposed to finding the simple shortest distance. This is based on the assumption that faulty pumps which are </a:t>
            </a:r>
            <a:r>
              <a:rPr sz="2200" dirty="0" smtClean="0"/>
              <a:t>more</a:t>
            </a:r>
            <a:r>
              <a:rPr lang="en-US" sz="2200" dirty="0" smtClean="0"/>
              <a:t> remote</a:t>
            </a:r>
            <a:r>
              <a:rPr sz="2200" dirty="0" smtClean="0"/>
              <a:t> will </a:t>
            </a:r>
            <a:r>
              <a:rPr sz="2200" dirty="0"/>
              <a:t>have fewer alternatives close by so the crew should try to get there earlier. We can see that by </a:t>
            </a:r>
            <a:r>
              <a:rPr sz="2200" dirty="0" err="1"/>
              <a:t>prioritising</a:t>
            </a:r>
            <a:r>
              <a:rPr sz="2200" dirty="0"/>
              <a:t> remote pumps leads to some </a:t>
            </a:r>
            <a:r>
              <a:rPr lang="en-US" sz="2200" dirty="0" smtClean="0"/>
              <a:t>jumps and</a:t>
            </a:r>
            <a:r>
              <a:rPr sz="2200" dirty="0" smtClean="0"/>
              <a:t> </a:t>
            </a:r>
            <a:r>
              <a:rPr sz="2200" dirty="0"/>
              <a:t>doubling back compared to the simple distance route. The overall distance covered is much higher</a:t>
            </a:r>
            <a:r>
              <a:rPr sz="2200" dirty="0" smtClean="0"/>
              <a:t>.</a:t>
            </a:r>
            <a:endParaRPr lang="en-US" sz="2200" dirty="0" smtClean="0"/>
          </a:p>
          <a:p>
            <a:pPr lvl="0">
              <a:defRPr sz="1800"/>
            </a:pPr>
            <a:endParaRPr lang="en-US" sz="2200" dirty="0" smtClean="0"/>
          </a:p>
          <a:p>
            <a:pPr lvl="0">
              <a:defRPr sz="1800"/>
            </a:pPr>
            <a:r>
              <a:rPr lang="en-US" sz="2200" dirty="0" smtClean="0"/>
              <a:t>In summary, we used Bayesian Inference modeling to predict the functionality of water wells in Tanzania, and then used simulated annealing to plan out optimal routes to repair the non</a:t>
            </a:r>
            <a:r>
              <a:rPr lang="en-US" sz="2200" baseline="0" dirty="0" smtClean="0"/>
              <a:t> functioning water wells.</a:t>
            </a:r>
            <a:endParaRPr sz="2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prstGeom prst="rect">
            <a:avLst/>
          </a:prstGeom>
        </p:spPr>
        <p:txBody>
          <a:bodyPr/>
          <a:lstStyle/>
          <a:p>
            <a:pPr lvl="0"/>
            <a:endParaRPr/>
          </a:p>
        </p:txBody>
      </p:sp>
      <p:sp>
        <p:nvSpPr>
          <p:cNvPr id="107" name="Shape 107"/>
          <p:cNvSpPr>
            <a:spLocks noGrp="1"/>
          </p:cNvSpPr>
          <p:nvPr>
            <p:ph type="body" sz="quarter" idx="1"/>
          </p:nvPr>
        </p:nvSpPr>
        <p:spPr>
          <a:prstGeom prst="rect">
            <a:avLst/>
          </a:prstGeom>
        </p:spPr>
        <p:txBody>
          <a:bodyPr/>
          <a:lstStyle/>
          <a:p>
            <a:pPr lvl="0">
              <a:defRPr sz="1800"/>
            </a:pPr>
            <a:r>
              <a:rPr sz="2200" dirty="0"/>
              <a:t>We have shown that Bayesian </a:t>
            </a:r>
            <a:r>
              <a:rPr sz="2200" dirty="0" smtClean="0"/>
              <a:t>modeling </a:t>
            </a:r>
            <a:r>
              <a:rPr sz="2200" dirty="0"/>
              <a:t>can produce </a:t>
            </a:r>
            <a:r>
              <a:rPr sz="2200" dirty="0" smtClean="0"/>
              <a:t>pr</a:t>
            </a:r>
            <a:r>
              <a:rPr lang="en-US" sz="2200" dirty="0" smtClean="0"/>
              <a:t>e</a:t>
            </a:r>
            <a:r>
              <a:rPr sz="2200" dirty="0" smtClean="0"/>
              <a:t>dictions </a:t>
            </a:r>
            <a:r>
              <a:rPr sz="2200" dirty="0"/>
              <a:t>for the operating status of water pumps that are significantly better than the naive baseline prediction. The approach assumes an a priori model of how the pump functions based on parameters that we believe to be </a:t>
            </a:r>
            <a:r>
              <a:rPr sz="2200" dirty="0" smtClean="0"/>
              <a:t>significant </a:t>
            </a:r>
            <a:r>
              <a:rPr sz="2200" dirty="0"/>
              <a:t>and then updates the relative strength of each of these parameters probabilistically to converge towards to optimal values. However, we have also shown that other Machine Learning Methods can produce superior </a:t>
            </a:r>
            <a:r>
              <a:rPr sz="2200" dirty="0" smtClean="0"/>
              <a:t>predictions </a:t>
            </a:r>
            <a:r>
              <a:rPr sz="2200" dirty="0"/>
              <a:t>based on simpler assumptions. Having developed methods for identifying faulty pumps we have </a:t>
            </a:r>
            <a:r>
              <a:rPr sz="2200" dirty="0" smtClean="0"/>
              <a:t>demonstrated </a:t>
            </a:r>
            <a:r>
              <a:rPr sz="2200" dirty="0"/>
              <a:t>the use of simulated annealing to </a:t>
            </a:r>
            <a:r>
              <a:rPr sz="2200" dirty="0" smtClean="0"/>
              <a:t>optimi</a:t>
            </a:r>
            <a:r>
              <a:rPr lang="en-US" sz="2200" dirty="0" smtClean="0"/>
              <a:t>z</a:t>
            </a:r>
            <a:r>
              <a:rPr sz="2200" dirty="0" smtClean="0"/>
              <a:t>e </a:t>
            </a:r>
            <a:r>
              <a:rPr sz="2200" dirty="0"/>
              <a:t>the route that a maintenance crew can take and added </a:t>
            </a:r>
            <a:r>
              <a:rPr sz="2200" dirty="0" smtClean="0"/>
              <a:t>constraints </a:t>
            </a:r>
            <a:r>
              <a:rPr sz="2200" dirty="0"/>
              <a:t>such as a fixed depot, and multiple crews. </a:t>
            </a:r>
            <a:r>
              <a:rPr sz="2200" dirty="0" smtClean="0"/>
              <a:t>Inter</a:t>
            </a:r>
            <a:r>
              <a:rPr lang="en-US" sz="2200" dirty="0" smtClean="0"/>
              <a:t>e</a:t>
            </a:r>
            <a:r>
              <a:rPr sz="2200" dirty="0" smtClean="0"/>
              <a:t>sting </a:t>
            </a:r>
            <a:r>
              <a:rPr sz="2200" dirty="0"/>
              <a:t>avenues for future work have also been suggested.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noRot="1" noChangeAspect="1"/>
          </p:cNvSpPr>
          <p:nvPr>
            <p:ph type="sldImg"/>
          </p:nvPr>
        </p:nvSpPr>
        <p:spPr>
          <a:prstGeom prst="rect">
            <a:avLst/>
          </a:prstGeom>
        </p:spPr>
        <p:txBody>
          <a:bodyPr/>
          <a:lstStyle/>
          <a:p>
            <a:pPr lvl="0"/>
            <a:endParaRPr/>
          </a:p>
        </p:txBody>
      </p:sp>
      <p:sp>
        <p:nvSpPr>
          <p:cNvPr id="60" name="Shape 60"/>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The first part of our project is to classify the water wells in Tanzania as one of three categories: “functional”, “needs repair”, and “non functional.” We are given labeled data from DrivenData, consisting of data on over 59,000 wells with 39 parameters, including GPS coordinates, installer, cost of water, and other details.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noRot="1" noChangeAspect="1"/>
          </p:cNvSpPr>
          <p:nvPr>
            <p:ph type="sldImg"/>
          </p:nvPr>
        </p:nvSpPr>
        <p:spPr>
          <a:prstGeom prst="rect">
            <a:avLst/>
          </a:prstGeom>
        </p:spPr>
        <p:txBody>
          <a:bodyPr/>
          <a:lstStyle/>
          <a:p>
            <a:pPr lvl="0"/>
            <a:endParaRPr/>
          </a:p>
        </p:txBody>
      </p:sp>
      <p:sp>
        <p:nvSpPr>
          <p:cNvPr id="60" name="Shape 60"/>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The first part of our project is to classify the water wells in Tanzania as one of three categories: “functional”, “needs repair”, and “non functional.” We are given labeled data from DrivenData, consisting of data on over 59,000 wells with 39 parameters, including GPS coordinates, installer, cost of water, and other details.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noRot="1" noChangeAspect="1"/>
          </p:cNvSpPr>
          <p:nvPr>
            <p:ph type="sldImg"/>
          </p:nvPr>
        </p:nvSpPr>
        <p:spPr>
          <a:prstGeom prst="rect">
            <a:avLst/>
          </a:prstGeom>
        </p:spPr>
        <p:txBody>
          <a:bodyPr/>
          <a:lstStyle/>
          <a:p>
            <a:pPr lvl="0"/>
            <a:endParaRPr/>
          </a:p>
        </p:txBody>
      </p:sp>
      <p:sp>
        <p:nvSpPr>
          <p:cNvPr id="60" name="Shape 60"/>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The first part of our project is to classify the water wells in Tanzania as one of three categories: “functional”, “needs repair”, and “non functional.” We are given labeled data from DrivenData, consisting of data on over 59,000 wells with 39 parameters, including GPS coordinates, installer, cost of water, and other details.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noRot="1" noChangeAspect="1"/>
          </p:cNvSpPr>
          <p:nvPr>
            <p:ph type="sldImg"/>
          </p:nvPr>
        </p:nvSpPr>
        <p:spPr>
          <a:prstGeom prst="rect">
            <a:avLst/>
          </a:prstGeom>
        </p:spPr>
        <p:txBody>
          <a:bodyPr/>
          <a:lstStyle/>
          <a:p>
            <a:pPr lvl="0"/>
            <a:endParaRPr/>
          </a:p>
        </p:txBody>
      </p:sp>
      <p:sp>
        <p:nvSpPr>
          <p:cNvPr id="60" name="Shape 60"/>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The first part of our project is to classify the water wells in Tanzania as one of three categories: “functional”, “needs repair”, and “non functional.” We are given labeled data from DrivenData, consisting of data on over 59,000 wells with 39 parameters, including GPS coordinates, installer, cost of water, and other details.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noRot="1" noChangeAspect="1"/>
          </p:cNvSpPr>
          <p:nvPr>
            <p:ph type="sldImg"/>
          </p:nvPr>
        </p:nvSpPr>
        <p:spPr>
          <a:prstGeom prst="rect">
            <a:avLst/>
          </a:prstGeom>
        </p:spPr>
        <p:txBody>
          <a:bodyPr/>
          <a:lstStyle/>
          <a:p>
            <a:pPr lvl="0"/>
            <a:endParaRPr/>
          </a:p>
        </p:txBody>
      </p:sp>
      <p:sp>
        <p:nvSpPr>
          <p:cNvPr id="60" name="Shape 60"/>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The first part of our project is to classify the water wells in Tanzania as one of three categories: “functional”, “needs repair”, and “non functional.” We are given labeled data from DrivenData, consisting of data on over 59,000 wells with 39 parameters, including GPS coordinates, installer, cost of water, and other details.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prstGeom prst="rect">
            <a:avLst/>
          </a:prstGeom>
        </p:spPr>
        <p:txBody>
          <a:bodyPr/>
          <a:lstStyle/>
          <a:p>
            <a:pPr lvl="0"/>
            <a:endParaRPr/>
          </a:p>
        </p:txBody>
      </p:sp>
      <p:sp>
        <p:nvSpPr>
          <p:cNvPr id="67" name="Shape 67"/>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dirty="0"/>
              <a:t>We decided to approach this problem using Bayesian inference in which we build a model for the functionality of the well based on its features, and then use stochastic sampling </a:t>
            </a:r>
            <a:r>
              <a:rPr lang="en-US" sz="1200" dirty="0" smtClean="0"/>
              <a:t>to </a:t>
            </a:r>
            <a:r>
              <a:rPr sz="1200" dirty="0" smtClean="0"/>
              <a:t>calculate </a:t>
            </a:r>
            <a:r>
              <a:rPr sz="1200" dirty="0"/>
              <a:t>the parameters of our model. </a:t>
            </a:r>
            <a:r>
              <a:rPr lang="en-US" sz="1200" dirty="0" smtClean="0"/>
              <a:t>Our</a:t>
            </a:r>
            <a:r>
              <a:rPr lang="en-US" sz="1200" baseline="0" dirty="0" smtClean="0"/>
              <a:t> model is </a:t>
            </a:r>
            <a:r>
              <a:rPr sz="1200" dirty="0" smtClean="0"/>
              <a:t>a </a:t>
            </a:r>
            <a:r>
              <a:rPr sz="1200" dirty="0"/>
              <a:t>logistic function, which is controlled by a linear combination of the features where the weights are the parameters that we need to calculate.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prstGeom prst="rect">
            <a:avLst/>
          </a:prstGeom>
        </p:spPr>
        <p:txBody>
          <a:bodyPr/>
          <a:lstStyle/>
          <a:p>
            <a:pPr lvl="0"/>
            <a:endParaRPr/>
          </a:p>
        </p:txBody>
      </p:sp>
      <p:sp>
        <p:nvSpPr>
          <p:cNvPr id="67" name="Shape 67"/>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dirty="0"/>
              <a:t>We decided to approach this problem using Bayesian inference in which we build a model for the functionality of the well based on its features, and then use stochastic sampling </a:t>
            </a:r>
            <a:r>
              <a:rPr lang="en-US" sz="1200" dirty="0" smtClean="0"/>
              <a:t>to </a:t>
            </a:r>
            <a:r>
              <a:rPr sz="1200" dirty="0" smtClean="0"/>
              <a:t>calculate </a:t>
            </a:r>
            <a:r>
              <a:rPr sz="1200" dirty="0"/>
              <a:t>the parameters of our model. </a:t>
            </a:r>
            <a:r>
              <a:rPr lang="en-US" sz="1200" dirty="0" smtClean="0"/>
              <a:t>Our</a:t>
            </a:r>
            <a:r>
              <a:rPr lang="en-US" sz="1200" baseline="0" dirty="0" smtClean="0"/>
              <a:t> model is </a:t>
            </a:r>
            <a:r>
              <a:rPr sz="1200" dirty="0" smtClean="0"/>
              <a:t>a </a:t>
            </a:r>
            <a:r>
              <a:rPr sz="1200" dirty="0"/>
              <a:t>logistic function, which is controlled by a linear combination of the features where the weights are the parameters that we need to calculate.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prstGeom prst="rect">
            <a:avLst/>
          </a:prstGeom>
        </p:spPr>
        <p:txBody>
          <a:bodyPr/>
          <a:lstStyle/>
          <a:p>
            <a:pPr lvl="0"/>
            <a:endParaRPr/>
          </a:p>
        </p:txBody>
      </p:sp>
      <p:sp>
        <p:nvSpPr>
          <p:cNvPr id="67" name="Shape 67"/>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dirty="0"/>
              <a:t>We decided to approach this problem using Bayesian inference in which we build a model for the functionality of the well based on its features, and then use stochastic sampling </a:t>
            </a:r>
            <a:r>
              <a:rPr lang="en-US" sz="1200" dirty="0" smtClean="0"/>
              <a:t>to </a:t>
            </a:r>
            <a:r>
              <a:rPr sz="1200" dirty="0" smtClean="0"/>
              <a:t>calculate </a:t>
            </a:r>
            <a:r>
              <a:rPr sz="1200" dirty="0"/>
              <a:t>the parameters of our model. </a:t>
            </a:r>
            <a:r>
              <a:rPr lang="en-US" sz="1200" dirty="0" smtClean="0"/>
              <a:t>Our</a:t>
            </a:r>
            <a:r>
              <a:rPr lang="en-US" sz="1200" baseline="0" dirty="0" smtClean="0"/>
              <a:t> model is </a:t>
            </a:r>
            <a:r>
              <a:rPr sz="1200" dirty="0" smtClean="0"/>
              <a:t>a </a:t>
            </a:r>
            <a:r>
              <a:rPr sz="1200" dirty="0"/>
              <a:t>logistic function, which is controlled by a linear combination of the features where the weights are the parameters that we need to calculate.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Click to edit Master title style</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Click to edit Master subtitle style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Click to edit Master title style</a:t>
            </a:r>
          </a:p>
        </p:txBody>
      </p:sp>
      <p:sp>
        <p:nvSpPr>
          <p:cNvPr id="40" name="Shape 40"/>
          <p:cNvSpPr>
            <a:spLocks noGrp="1"/>
          </p:cNvSpPr>
          <p:nvPr>
            <p:ph type="body" idx="1"/>
          </p:nvPr>
        </p:nvSpPr>
        <p:spPr>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Click to edit Master title style</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Click to edit Master title style</a:t>
            </a:r>
          </a:p>
        </p:txBody>
      </p:sp>
      <p:sp>
        <p:nvSpPr>
          <p:cNvPr id="11" name="Shape 11"/>
          <p:cNvSpPr>
            <a:spLocks noGrp="1"/>
          </p:cNvSpPr>
          <p:nvPr>
            <p:ph type="body" idx="1"/>
          </p:nvPr>
        </p:nvSpPr>
        <p:spPr>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Click to edit Master title style</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pPr lvl="0">
              <a:defRPr sz="1800">
                <a:solidFill>
                  <a:srgbClr val="000000"/>
                </a:solidFill>
              </a:defRPr>
            </a:pPr>
            <a:r>
              <a:rPr sz="2000">
                <a:solidFill>
                  <a:srgbClr val="888888"/>
                </a:solidFill>
              </a:rPr>
              <a:t>Click to edit Master text styles</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Click to edit Master title style</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Click to edit Master text styles</a:t>
            </a:r>
          </a:p>
          <a:p>
            <a:pPr lvl="1">
              <a:defRPr sz="1800"/>
            </a:pPr>
            <a:r>
              <a:rPr sz="2800"/>
              <a:t>Second level</a:t>
            </a:r>
          </a:p>
          <a:p>
            <a:pPr lvl="2">
              <a:defRPr sz="1800"/>
            </a:pPr>
            <a:r>
              <a:rPr sz="2800"/>
              <a:t>Third level</a:t>
            </a:r>
          </a:p>
          <a:p>
            <a:pPr lvl="3">
              <a:defRPr sz="1800"/>
            </a:pPr>
            <a:r>
              <a:rPr sz="2800"/>
              <a:t>Fourth level</a:t>
            </a:r>
          </a:p>
          <a:p>
            <a:pPr lvl="4">
              <a:defRPr sz="1800"/>
            </a:pPr>
            <a:r>
              <a:rPr sz="2800"/>
              <a:t>Fifth level</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Click to edit Master title style</a:t>
            </a:r>
          </a:p>
        </p:txBody>
      </p:sp>
      <p:sp>
        <p:nvSpPr>
          <p:cNvPr id="23" name="Shape 23"/>
          <p:cNvSpPr>
            <a:spLocks noGrp="1"/>
          </p:cNvSpPr>
          <p:nvPr>
            <p:ph type="body" idx="1"/>
          </p:nvPr>
        </p:nvSpPr>
        <p:spPr>
          <a:xfrm>
            <a:off x="457200" y="1435465"/>
            <a:ext cx="4040188" cy="739410"/>
          </a:xfrm>
          <a:prstGeom prst="rect">
            <a:avLst/>
          </a:prstGeom>
        </p:spPr>
        <p:txBody>
          <a:bodyPr anchor="b"/>
          <a:lstStyle>
            <a:lvl1pPr marL="0" indent="0">
              <a:spcBef>
                <a:spcPts val="500"/>
              </a:spcBef>
              <a:buSzTx/>
              <a:buFontTx/>
              <a:buNone/>
              <a:defRPr sz="2400" b="1"/>
            </a:lvl1pPr>
          </a:lstStyle>
          <a:p>
            <a:pPr lvl="0">
              <a:defRPr sz="1800" b="0"/>
            </a:pPr>
            <a:r>
              <a:rPr sz="2400" b="1"/>
              <a:t>Click to edit Master text styles</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Click to edit Master title style</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Click to edit Master title style</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Click to edit Master title style</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stStyle>
          <a:p>
            <a:pPr lvl="0">
              <a:defRPr sz="1800"/>
            </a:pPr>
            <a:r>
              <a:rPr sz="1400"/>
              <a:t>Click to edit Master text styles</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Click to edit Master title style</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609600" y="228600"/>
            <a:ext cx="7772400" cy="1470025"/>
          </a:xfrm>
          <a:prstGeom prst="rect">
            <a:avLst/>
          </a:prstGeom>
        </p:spPr>
        <p:txBody>
          <a:bodyPr/>
          <a:lstStyle>
            <a:lvl1pPr defTabSz="859536">
              <a:defRPr sz="3666" b="1"/>
            </a:lvl1pPr>
          </a:lstStyle>
          <a:p>
            <a:pPr lvl="0">
              <a:defRPr sz="1800" b="0"/>
            </a:pPr>
            <a:r>
              <a:rPr sz="3666" b="1"/>
              <a:t>Predicting Water Pump Failure and Planning Maintenance in Tanzania</a:t>
            </a:r>
          </a:p>
        </p:txBody>
      </p:sp>
      <p:sp>
        <p:nvSpPr>
          <p:cNvPr id="50" name="Shape 50"/>
          <p:cNvSpPr>
            <a:spLocks noGrp="1"/>
          </p:cNvSpPr>
          <p:nvPr>
            <p:ph type="body" idx="1"/>
          </p:nvPr>
        </p:nvSpPr>
        <p:spPr>
          <a:xfrm>
            <a:off x="1371600" y="5638800"/>
            <a:ext cx="6400800" cy="1143000"/>
          </a:xfrm>
          <a:prstGeom prst="rect">
            <a:avLst/>
          </a:prstGeom>
        </p:spPr>
        <p:txBody>
          <a:bodyPr/>
          <a:lstStyle/>
          <a:p>
            <a:pPr lvl="0">
              <a:lnSpc>
                <a:spcPct val="90000"/>
              </a:lnSpc>
              <a:defRPr sz="1800">
                <a:solidFill>
                  <a:srgbClr val="000000"/>
                </a:solidFill>
              </a:defRPr>
            </a:pPr>
            <a:r>
              <a:rPr sz="3200">
                <a:solidFill>
                  <a:srgbClr val="888888"/>
                </a:solidFill>
              </a:rPr>
              <a:t>Samuel Kim and Gareth Haslam</a:t>
            </a:r>
          </a:p>
          <a:p>
            <a:pPr lvl="0">
              <a:lnSpc>
                <a:spcPct val="90000"/>
              </a:lnSpc>
              <a:defRPr sz="1800">
                <a:solidFill>
                  <a:srgbClr val="000000"/>
                </a:solidFill>
              </a:defRPr>
            </a:pPr>
            <a:r>
              <a:rPr sz="3200">
                <a:solidFill>
                  <a:srgbClr val="888888"/>
                </a:solidFill>
              </a:rPr>
              <a:t>AM 207 Final Project</a:t>
            </a:r>
          </a:p>
        </p:txBody>
      </p:sp>
      <p:pic>
        <p:nvPicPr>
          <p:cNvPr id="51" name="image1.png" descr="https://lh3.googleusercontent.com/ckh3ctb5U7jEkCslbtvAF32MB9xlyze7mx8emZt9M-EcdDwT4Oox1wgrG4UJMxpl67B-hDdpScOMBgtVavanVuXx4yZuJupq7kquDqnutirWr_8FpEabFbgIKrVAY3KUxCgDenO1SQ"/>
          <p:cNvPicPr/>
          <p:nvPr/>
        </p:nvPicPr>
        <p:blipFill>
          <a:blip r:embed="rId3">
            <a:extLst/>
          </a:blip>
          <a:stretch>
            <a:fillRect/>
          </a:stretch>
        </p:blipFill>
        <p:spPr>
          <a:xfrm>
            <a:off x="2057400" y="1619250"/>
            <a:ext cx="5334000" cy="40005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xfrm>
            <a:off x="457200" y="274638"/>
            <a:ext cx="8229600" cy="1143001"/>
          </a:xfrm>
          <a:prstGeom prst="rect">
            <a:avLst/>
          </a:prstGeom>
        </p:spPr>
        <p:txBody>
          <a:bodyPr/>
          <a:lstStyle/>
          <a:p>
            <a:pPr lvl="0">
              <a:defRPr sz="1800"/>
            </a:pPr>
            <a:r>
              <a:rPr sz="4400"/>
              <a:t>Prediction Results</a:t>
            </a:r>
          </a:p>
        </p:txBody>
      </p:sp>
      <p:graphicFrame>
        <p:nvGraphicFramePr>
          <p:cNvPr id="70" name="Table 70"/>
          <p:cNvGraphicFramePr/>
          <p:nvPr/>
        </p:nvGraphicFramePr>
        <p:xfrm>
          <a:off x="533400" y="1397000"/>
          <a:ext cx="8077200" cy="1889760"/>
        </p:xfrm>
        <a:graphic>
          <a:graphicData uri="http://schemas.openxmlformats.org/drawingml/2006/table">
            <a:tbl>
              <a:tblPr firstRow="1" bandRow="1">
                <a:tableStyleId>{4C3C2611-4C71-4FC5-86AE-919BDF0F9419}</a:tableStyleId>
              </a:tblPr>
              <a:tblGrid>
                <a:gridCol w="2692400"/>
                <a:gridCol w="2692400"/>
                <a:gridCol w="2692400"/>
              </a:tblGrid>
              <a:tr h="944880">
                <a:tc>
                  <a:txBody>
                    <a:bodyPr/>
                    <a:lstStyle/>
                    <a:p>
                      <a:pPr lvl="0" algn="l">
                        <a:defRPr sz="1800" b="0" i="0">
                          <a:solidFill>
                            <a:srgbClr val="000000"/>
                          </a:solidFill>
                        </a:defRPr>
                      </a:pPr>
                      <a:r>
                        <a:rPr sz="2800" b="1">
                          <a:solidFill>
                            <a:srgbClr val="FFFFFF"/>
                          </a:solidFill>
                        </a:rPr>
                        <a:t>Method</a:t>
                      </a:r>
                    </a:p>
                  </a:txBody>
                  <a:tcPr marL="45720" marR="45720" horzOverflow="overflow"/>
                </a:tc>
                <a:tc>
                  <a:txBody>
                    <a:bodyPr/>
                    <a:lstStyle/>
                    <a:p>
                      <a:pPr lvl="0" algn="l">
                        <a:defRPr sz="1800" b="0" i="0">
                          <a:solidFill>
                            <a:srgbClr val="000000"/>
                          </a:solidFill>
                        </a:defRPr>
                      </a:pPr>
                      <a:r>
                        <a:rPr sz="2800" b="1">
                          <a:solidFill>
                            <a:srgbClr val="FFFFFF"/>
                          </a:solidFill>
                        </a:rPr>
                        <a:t>Prediction Accuracy</a:t>
                      </a:r>
                    </a:p>
                  </a:txBody>
                  <a:tcPr marL="45720" marR="45720" horzOverflow="overflow"/>
                </a:tc>
                <a:tc>
                  <a:txBody>
                    <a:bodyPr/>
                    <a:lstStyle/>
                    <a:p>
                      <a:pPr lvl="0" algn="l">
                        <a:defRPr sz="1800" b="0" i="0">
                          <a:solidFill>
                            <a:srgbClr val="000000"/>
                          </a:solidFill>
                        </a:defRPr>
                      </a:pPr>
                      <a:r>
                        <a:rPr sz="2800" b="1">
                          <a:solidFill>
                            <a:srgbClr val="FFFFFF"/>
                          </a:solidFill>
                        </a:rPr>
                        <a:t>Time</a:t>
                      </a:r>
                    </a:p>
                  </a:txBody>
                  <a:tcPr marL="45720" marR="45720" horzOverflow="overflow"/>
                </a:tc>
              </a:tr>
              <a:tr h="944880">
                <a:tc>
                  <a:txBody>
                    <a:bodyPr/>
                    <a:lstStyle/>
                    <a:p>
                      <a:pPr lvl="0" algn="l">
                        <a:defRPr sz="1800" b="0" i="0"/>
                      </a:pPr>
                      <a:r>
                        <a:rPr sz="2800" b="1" i="1"/>
                        <a:t>Bayesian Inference</a:t>
                      </a:r>
                    </a:p>
                  </a:txBody>
                  <a:tcPr marL="45720" marR="45720" horzOverflow="overflow"/>
                </a:tc>
                <a:tc>
                  <a:txBody>
                    <a:bodyPr/>
                    <a:lstStyle/>
                    <a:p>
                      <a:pPr lvl="0" algn="l">
                        <a:defRPr sz="1800" b="0" i="0"/>
                      </a:pPr>
                      <a:r>
                        <a:rPr sz="2800" b="1" i="1"/>
                        <a:t>60%</a:t>
                      </a:r>
                    </a:p>
                  </a:txBody>
                  <a:tcPr marL="45720" marR="45720" horzOverflow="overflow"/>
                </a:tc>
                <a:tc>
                  <a:txBody>
                    <a:bodyPr/>
                    <a:lstStyle/>
                    <a:p>
                      <a:pPr lvl="0" algn="l">
                        <a:defRPr sz="1800" b="0" i="0"/>
                      </a:pPr>
                      <a:r>
                        <a:rPr sz="2800" b="1" i="1"/>
                        <a:t>Long</a:t>
                      </a:r>
                    </a:p>
                  </a:txBody>
                  <a:tcPr marL="45720" marR="45720" horzOverflow="overflow"/>
                </a:tc>
              </a:tr>
            </a:tbl>
          </a:graphicData>
        </a:graphic>
      </p:graphicFrame>
      <p:pic>
        <p:nvPicPr>
          <p:cNvPr id="71" name="image6.png" descr="C:\Users\Sam\Documents\Academics\AM207\FinalProject\AM207\write-up\figures\trace_component.png"/>
          <p:cNvPicPr/>
          <p:nvPr/>
        </p:nvPicPr>
        <p:blipFill>
          <a:blip r:embed="rId3">
            <a:extLst/>
          </a:blip>
          <a:stretch>
            <a:fillRect/>
          </a:stretch>
        </p:blipFill>
        <p:spPr>
          <a:xfrm>
            <a:off x="2176461" y="3429000"/>
            <a:ext cx="4789489" cy="32512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457200" y="274638"/>
            <a:ext cx="8229600" cy="1143001"/>
          </a:xfrm>
          <a:prstGeom prst="rect">
            <a:avLst/>
          </a:prstGeom>
        </p:spPr>
        <p:txBody>
          <a:bodyPr/>
          <a:lstStyle/>
          <a:p>
            <a:pPr lvl="0">
              <a:defRPr sz="1800"/>
            </a:pPr>
            <a:r>
              <a:rPr sz="4400"/>
              <a:t>Prediction Results</a:t>
            </a:r>
          </a:p>
        </p:txBody>
      </p:sp>
      <p:graphicFrame>
        <p:nvGraphicFramePr>
          <p:cNvPr id="76" name="Table 76"/>
          <p:cNvGraphicFramePr/>
          <p:nvPr/>
        </p:nvGraphicFramePr>
        <p:xfrm>
          <a:off x="533400" y="1397000"/>
          <a:ext cx="8077200" cy="3672840"/>
        </p:xfrm>
        <a:graphic>
          <a:graphicData uri="http://schemas.openxmlformats.org/drawingml/2006/table">
            <a:tbl>
              <a:tblPr firstRow="1" bandRow="1">
                <a:tableStyleId>{4C3C2611-4C71-4FC5-86AE-919BDF0F9419}</a:tableStyleId>
              </a:tblPr>
              <a:tblGrid>
                <a:gridCol w="2692400"/>
                <a:gridCol w="2692400"/>
                <a:gridCol w="2692400"/>
              </a:tblGrid>
              <a:tr h="838200">
                <a:tc>
                  <a:txBody>
                    <a:bodyPr/>
                    <a:lstStyle/>
                    <a:p>
                      <a:pPr lvl="0" algn="l">
                        <a:defRPr sz="1800" b="0" i="0">
                          <a:solidFill>
                            <a:srgbClr val="000000"/>
                          </a:solidFill>
                        </a:defRPr>
                      </a:pPr>
                      <a:r>
                        <a:rPr sz="2800" b="1">
                          <a:solidFill>
                            <a:srgbClr val="FFFFFF"/>
                          </a:solidFill>
                        </a:rPr>
                        <a:t>Method</a:t>
                      </a:r>
                    </a:p>
                  </a:txBody>
                  <a:tcPr marL="45720" marR="45720" horzOverflow="overflow"/>
                </a:tc>
                <a:tc>
                  <a:txBody>
                    <a:bodyPr/>
                    <a:lstStyle/>
                    <a:p>
                      <a:pPr lvl="0" algn="l">
                        <a:defRPr sz="1800" b="0" i="0">
                          <a:solidFill>
                            <a:srgbClr val="000000"/>
                          </a:solidFill>
                        </a:defRPr>
                      </a:pPr>
                      <a:r>
                        <a:rPr sz="2800" b="1">
                          <a:solidFill>
                            <a:srgbClr val="FFFFFF"/>
                          </a:solidFill>
                        </a:rPr>
                        <a:t>Prediction Accuracy</a:t>
                      </a:r>
                    </a:p>
                  </a:txBody>
                  <a:tcPr marL="45720" marR="45720" horzOverflow="overflow"/>
                </a:tc>
                <a:tc>
                  <a:txBody>
                    <a:bodyPr/>
                    <a:lstStyle/>
                    <a:p>
                      <a:pPr lvl="0" algn="l">
                        <a:defRPr sz="1800" b="0" i="0">
                          <a:solidFill>
                            <a:srgbClr val="000000"/>
                          </a:solidFill>
                        </a:defRPr>
                      </a:pPr>
                      <a:r>
                        <a:rPr sz="2800" b="1">
                          <a:solidFill>
                            <a:srgbClr val="FFFFFF"/>
                          </a:solidFill>
                        </a:rPr>
                        <a:t>Time</a:t>
                      </a:r>
                    </a:p>
                  </a:txBody>
                  <a:tcPr marL="45720" marR="45720" horzOverflow="overflow"/>
                </a:tc>
              </a:tr>
              <a:tr h="838200">
                <a:tc>
                  <a:txBody>
                    <a:bodyPr/>
                    <a:lstStyle/>
                    <a:p>
                      <a:pPr lvl="0" algn="l">
                        <a:defRPr sz="1800" b="0" i="0"/>
                      </a:pPr>
                      <a:r>
                        <a:rPr sz="2800" b="1" i="1"/>
                        <a:t>Bayesian Inference</a:t>
                      </a:r>
                    </a:p>
                  </a:txBody>
                  <a:tcPr marL="45720" marR="45720" horzOverflow="overflow"/>
                </a:tc>
                <a:tc>
                  <a:txBody>
                    <a:bodyPr/>
                    <a:lstStyle/>
                    <a:p>
                      <a:pPr lvl="0" algn="l">
                        <a:defRPr sz="1800" b="0" i="0"/>
                      </a:pPr>
                      <a:r>
                        <a:rPr sz="2800" b="1" i="1"/>
                        <a:t>60%</a:t>
                      </a:r>
                    </a:p>
                  </a:txBody>
                  <a:tcPr marL="45720" marR="45720" horzOverflow="overflow"/>
                </a:tc>
                <a:tc>
                  <a:txBody>
                    <a:bodyPr/>
                    <a:lstStyle/>
                    <a:p>
                      <a:pPr lvl="0" algn="l">
                        <a:defRPr sz="1800" b="0" i="0"/>
                      </a:pPr>
                      <a:r>
                        <a:rPr sz="2800" b="1" i="1"/>
                        <a:t>Long</a:t>
                      </a:r>
                    </a:p>
                  </a:txBody>
                  <a:tcPr marL="45720" marR="45720" horzOverflow="overflow"/>
                </a:tc>
              </a:tr>
              <a:tr h="838200">
                <a:tc>
                  <a:txBody>
                    <a:bodyPr/>
                    <a:lstStyle/>
                    <a:p>
                      <a:pPr lvl="0" algn="l">
                        <a:defRPr sz="1800" b="0" i="0"/>
                      </a:pPr>
                      <a:r>
                        <a:rPr sz="2800" b="1" i="1"/>
                        <a:t>K Nearest Neighbors</a:t>
                      </a:r>
                    </a:p>
                  </a:txBody>
                  <a:tcPr marL="45720" marR="45720" horzOverflow="overflow"/>
                </a:tc>
                <a:tc>
                  <a:txBody>
                    <a:bodyPr/>
                    <a:lstStyle/>
                    <a:p>
                      <a:pPr lvl="0" algn="l">
                        <a:defRPr sz="1800" b="0" i="0"/>
                      </a:pPr>
                      <a:r>
                        <a:rPr sz="2800" b="1" i="1"/>
                        <a:t>69%</a:t>
                      </a:r>
                    </a:p>
                  </a:txBody>
                  <a:tcPr marL="45720" marR="45720" horzOverflow="overflow"/>
                </a:tc>
                <a:tc>
                  <a:txBody>
                    <a:bodyPr/>
                    <a:lstStyle/>
                    <a:p>
                      <a:pPr lvl="0" algn="l">
                        <a:defRPr sz="1800" b="0" i="0"/>
                      </a:pPr>
                      <a:r>
                        <a:rPr sz="2800" b="1" i="1"/>
                        <a:t>Short</a:t>
                      </a:r>
                    </a:p>
                  </a:txBody>
                  <a:tcPr marL="45720" marR="45720" horzOverflow="overflow"/>
                </a:tc>
              </a:tr>
              <a:tr h="838200">
                <a:tc>
                  <a:txBody>
                    <a:bodyPr/>
                    <a:lstStyle/>
                    <a:p>
                      <a:pPr lvl="0" algn="l">
                        <a:defRPr sz="1800" b="0" i="0"/>
                      </a:pPr>
                      <a:r>
                        <a:rPr sz="2800" b="1" i="1"/>
                        <a:t>Random Forest</a:t>
                      </a:r>
                    </a:p>
                  </a:txBody>
                  <a:tcPr marL="45720" marR="45720" horzOverflow="overflow"/>
                </a:tc>
                <a:tc>
                  <a:txBody>
                    <a:bodyPr/>
                    <a:lstStyle/>
                    <a:p>
                      <a:pPr lvl="0" algn="l">
                        <a:defRPr sz="1800" b="0" i="0"/>
                      </a:pPr>
                      <a:r>
                        <a:rPr sz="2800" b="1" i="1"/>
                        <a:t>80%</a:t>
                      </a:r>
                    </a:p>
                  </a:txBody>
                  <a:tcPr marL="45720" marR="45720" horzOverflow="overflow"/>
                </a:tc>
                <a:tc>
                  <a:txBody>
                    <a:bodyPr/>
                    <a:lstStyle/>
                    <a:p>
                      <a:pPr lvl="0" algn="l">
                        <a:defRPr sz="1800" b="0" i="0"/>
                      </a:pPr>
                      <a:r>
                        <a:rPr sz="2800" b="1" i="1"/>
                        <a:t>Medium</a:t>
                      </a:r>
                    </a:p>
                  </a:txBody>
                  <a:tcPr marL="45720" marR="45720" horzOverflow="overflow"/>
                </a:tc>
              </a:tr>
            </a:tbl>
          </a:graphicData>
        </a:graphic>
      </p:graphicFrame>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p:cNvSpPr>
          <p:nvPr>
            <p:ph type="title"/>
          </p:nvPr>
        </p:nvSpPr>
        <p:spPr>
          <a:xfrm>
            <a:off x="457200" y="274638"/>
            <a:ext cx="8229600" cy="1143001"/>
          </a:xfrm>
          <a:prstGeom prst="rect">
            <a:avLst/>
          </a:prstGeom>
        </p:spPr>
        <p:txBody>
          <a:bodyPr>
            <a:normAutofit fontScale="90000"/>
          </a:bodyPr>
          <a:lstStyle>
            <a:lvl1pPr defTabSz="740663">
              <a:defRPr sz="3564"/>
            </a:lvl1pPr>
          </a:lstStyle>
          <a:p>
            <a:pPr lvl="0">
              <a:defRPr sz="1800"/>
            </a:pPr>
            <a:r>
              <a:rPr sz="3564"/>
              <a:t>Optimising the maintenance of faulty water pumps</a:t>
            </a:r>
          </a:p>
        </p:txBody>
      </p:sp>
      <p:pic>
        <p:nvPicPr>
          <p:cNvPr id="3" name="PumpMap.png"/>
          <p:cNvPicPr/>
          <p:nvPr/>
        </p:nvPicPr>
        <p:blipFill>
          <a:blip r:embed="rId3">
            <a:extLst/>
          </a:blip>
          <a:stretch>
            <a:fillRect/>
          </a:stretch>
        </p:blipFill>
        <p:spPr>
          <a:xfrm>
            <a:off x="609600" y="1752600"/>
            <a:ext cx="7964488" cy="4276387"/>
          </a:xfrm>
          <a:prstGeom prst="rect">
            <a:avLst/>
          </a:prstGeom>
          <a:ln w="38100">
            <a:solidFill/>
            <a:miter lim="400000"/>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13</a:t>
            </a:fld>
            <a:endParaRPr sz="1200">
              <a:solidFill>
                <a:srgbClr val="888888"/>
              </a:solidFill>
            </a:endParaRPr>
          </a:p>
        </p:txBody>
      </p:sp>
      <p:sp>
        <p:nvSpPr>
          <p:cNvPr id="85" name="Shape 85"/>
          <p:cNvSpPr/>
          <p:nvPr/>
        </p:nvSpPr>
        <p:spPr>
          <a:xfrm>
            <a:off x="1394005" y="157479"/>
            <a:ext cx="6355989" cy="739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400"/>
            </a:lvl1pPr>
          </a:lstStyle>
          <a:p>
            <a:pPr lvl="0">
              <a:defRPr sz="1800"/>
            </a:pPr>
            <a:r>
              <a:rPr sz="4400"/>
              <a:t>Visiting the faulty pumps</a:t>
            </a:r>
          </a:p>
        </p:txBody>
      </p:sp>
      <p:pic>
        <p:nvPicPr>
          <p:cNvPr id="86" name="Optimised-Route.png"/>
          <p:cNvPicPr/>
          <p:nvPr/>
        </p:nvPicPr>
        <p:blipFill>
          <a:blip r:embed="rId3">
            <a:extLst/>
          </a:blip>
          <a:stretch>
            <a:fillRect/>
          </a:stretch>
        </p:blipFill>
        <p:spPr>
          <a:xfrm>
            <a:off x="1047750" y="1263650"/>
            <a:ext cx="7116062" cy="5023969"/>
          </a:xfrm>
          <a:prstGeom prst="rect">
            <a:avLst/>
          </a:prstGeom>
          <a:ln w="12700">
            <a:miter lim="400000"/>
          </a:ln>
        </p:spPr>
      </p:pic>
    </p:spTree>
    <p:extLst>
      <p:ext uri="{BB962C8B-B14F-4D97-AF65-F5344CB8AC3E}">
        <p14:creationId xmlns:p14="http://schemas.microsoft.com/office/powerpoint/2010/main" val="39880007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14</a:t>
            </a:fld>
            <a:endParaRPr sz="1200">
              <a:solidFill>
                <a:srgbClr val="888888"/>
              </a:solidFill>
            </a:endParaRPr>
          </a:p>
        </p:txBody>
      </p:sp>
      <p:sp>
        <p:nvSpPr>
          <p:cNvPr id="85" name="Shape 85"/>
          <p:cNvSpPr/>
          <p:nvPr/>
        </p:nvSpPr>
        <p:spPr>
          <a:xfrm>
            <a:off x="1394005" y="157479"/>
            <a:ext cx="6355989" cy="739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400"/>
            </a:lvl1pPr>
          </a:lstStyle>
          <a:p>
            <a:pPr lvl="0">
              <a:defRPr sz="1800"/>
            </a:pPr>
            <a:r>
              <a:rPr sz="4400"/>
              <a:t>Visiting the faulty pumps</a:t>
            </a:r>
          </a:p>
        </p:txBody>
      </p:sp>
      <p:pic>
        <p:nvPicPr>
          <p:cNvPr id="86" name="Optimised-Route.png"/>
          <p:cNvPicPr/>
          <p:nvPr/>
        </p:nvPicPr>
        <p:blipFill>
          <a:blip r:embed="rId3">
            <a:extLst/>
          </a:blip>
          <a:stretch>
            <a:fillRect/>
          </a:stretch>
        </p:blipFill>
        <p:spPr>
          <a:xfrm>
            <a:off x="1047750" y="1263650"/>
            <a:ext cx="7116062" cy="5023969"/>
          </a:xfrm>
          <a:prstGeom prst="rect">
            <a:avLst/>
          </a:prstGeom>
          <a:ln w="12700">
            <a:miter lim="400000"/>
          </a:ln>
        </p:spPr>
      </p:pic>
      <p:sp>
        <p:nvSpPr>
          <p:cNvPr id="5" name="Rectangle 4"/>
          <p:cNvSpPr/>
          <p:nvPr/>
        </p:nvSpPr>
        <p:spPr>
          <a:xfrm>
            <a:off x="914400" y="1240188"/>
            <a:ext cx="7391400" cy="2535446"/>
          </a:xfrm>
          <a:prstGeom prst="rect">
            <a:avLst/>
          </a:prstGeom>
          <a:noFill/>
          <a:ln w="25400" cap="flat">
            <a:solidFill>
              <a:srgbClr val="FF000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15</a:t>
            </a:fld>
            <a:endParaRPr sz="1200">
              <a:solidFill>
                <a:srgbClr val="888888"/>
              </a:solidFill>
            </a:endParaRPr>
          </a:p>
        </p:txBody>
      </p:sp>
      <p:sp>
        <p:nvSpPr>
          <p:cNvPr id="85" name="Shape 85"/>
          <p:cNvSpPr/>
          <p:nvPr/>
        </p:nvSpPr>
        <p:spPr>
          <a:xfrm>
            <a:off x="1394005" y="157479"/>
            <a:ext cx="6355989" cy="739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400"/>
            </a:lvl1pPr>
          </a:lstStyle>
          <a:p>
            <a:pPr lvl="0">
              <a:defRPr sz="1800"/>
            </a:pPr>
            <a:r>
              <a:rPr sz="4400"/>
              <a:t>Visiting the faulty pumps</a:t>
            </a:r>
          </a:p>
        </p:txBody>
      </p:sp>
      <p:pic>
        <p:nvPicPr>
          <p:cNvPr id="86" name="Optimised-Route.png"/>
          <p:cNvPicPr/>
          <p:nvPr/>
        </p:nvPicPr>
        <p:blipFill>
          <a:blip r:embed="rId3">
            <a:extLst/>
          </a:blip>
          <a:stretch>
            <a:fillRect/>
          </a:stretch>
        </p:blipFill>
        <p:spPr>
          <a:xfrm>
            <a:off x="1047750" y="1263650"/>
            <a:ext cx="7116062" cy="5023969"/>
          </a:xfrm>
          <a:prstGeom prst="rect">
            <a:avLst/>
          </a:prstGeom>
          <a:ln w="12700">
            <a:miter lim="400000"/>
          </a:ln>
        </p:spPr>
      </p:pic>
      <p:sp>
        <p:nvSpPr>
          <p:cNvPr id="5" name="Rectangle 4"/>
          <p:cNvSpPr/>
          <p:nvPr/>
        </p:nvSpPr>
        <p:spPr>
          <a:xfrm>
            <a:off x="914400" y="3775634"/>
            <a:ext cx="7391400" cy="2535446"/>
          </a:xfrm>
          <a:prstGeom prst="rect">
            <a:avLst/>
          </a:prstGeom>
          <a:noFill/>
          <a:ln w="25400" cap="flat">
            <a:solidFill>
              <a:srgbClr val="FF000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8036881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pPr lvl="0">
              <a:defRPr sz="1800"/>
            </a:pPr>
            <a:r>
              <a:rPr sz="4400"/>
              <a:t>Multiple Maintenance Crews</a:t>
            </a:r>
          </a:p>
        </p:txBody>
      </p:sp>
      <p:sp>
        <p:nvSpPr>
          <p:cNvPr id="91" name="Shape 9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16</a:t>
            </a:fld>
            <a:endParaRPr sz="1200">
              <a:solidFill>
                <a:srgbClr val="888888"/>
              </a:solidFill>
            </a:endParaRPr>
          </a:p>
        </p:txBody>
      </p:sp>
      <p:pic>
        <p:nvPicPr>
          <p:cNvPr id="92" name="Multiple-salesmen.png"/>
          <p:cNvPicPr/>
          <p:nvPr/>
        </p:nvPicPr>
        <p:blipFill>
          <a:blip r:embed="rId3">
            <a:extLst/>
          </a:blip>
          <a:stretch>
            <a:fillRect/>
          </a:stretch>
        </p:blipFill>
        <p:spPr>
          <a:xfrm>
            <a:off x="855795" y="1126945"/>
            <a:ext cx="7432410" cy="5247312"/>
          </a:xfrm>
          <a:prstGeom prst="rect">
            <a:avLst/>
          </a:prstGeom>
          <a:ln w="12700">
            <a:miter lim="400000"/>
          </a:ln>
        </p:spPr>
      </p:pic>
      <p:sp>
        <p:nvSpPr>
          <p:cNvPr id="5" name="Rectangle 4"/>
          <p:cNvSpPr/>
          <p:nvPr/>
        </p:nvSpPr>
        <p:spPr>
          <a:xfrm>
            <a:off x="891354" y="1116784"/>
            <a:ext cx="7566845" cy="1397815"/>
          </a:xfrm>
          <a:prstGeom prst="rect">
            <a:avLst/>
          </a:prstGeom>
          <a:noFill/>
          <a:ln w="25400" cap="flat">
            <a:solidFill>
              <a:srgbClr val="FF000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pPr lvl="0">
              <a:defRPr sz="1800"/>
            </a:pPr>
            <a:r>
              <a:rPr sz="4400"/>
              <a:t>Multiple Maintenance Crews</a:t>
            </a:r>
          </a:p>
        </p:txBody>
      </p:sp>
      <p:sp>
        <p:nvSpPr>
          <p:cNvPr id="91" name="Shape 9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17</a:t>
            </a:fld>
            <a:endParaRPr sz="1200">
              <a:solidFill>
                <a:srgbClr val="888888"/>
              </a:solidFill>
            </a:endParaRPr>
          </a:p>
        </p:txBody>
      </p:sp>
      <p:pic>
        <p:nvPicPr>
          <p:cNvPr id="92" name="Multiple-salesmen.png"/>
          <p:cNvPicPr/>
          <p:nvPr/>
        </p:nvPicPr>
        <p:blipFill>
          <a:blip r:embed="rId3">
            <a:extLst/>
          </a:blip>
          <a:stretch>
            <a:fillRect/>
          </a:stretch>
        </p:blipFill>
        <p:spPr>
          <a:xfrm>
            <a:off x="855795" y="1126945"/>
            <a:ext cx="7432410" cy="5247312"/>
          </a:xfrm>
          <a:prstGeom prst="rect">
            <a:avLst/>
          </a:prstGeom>
          <a:ln w="12700">
            <a:miter lim="400000"/>
          </a:ln>
        </p:spPr>
      </p:pic>
      <p:sp>
        <p:nvSpPr>
          <p:cNvPr id="5" name="Rectangle 4"/>
          <p:cNvSpPr/>
          <p:nvPr/>
        </p:nvSpPr>
        <p:spPr>
          <a:xfrm>
            <a:off x="891355" y="2514599"/>
            <a:ext cx="7396850" cy="3859658"/>
          </a:xfrm>
          <a:prstGeom prst="rect">
            <a:avLst/>
          </a:prstGeom>
          <a:noFill/>
          <a:ln w="25400" cap="flat">
            <a:solidFill>
              <a:srgbClr val="FF000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23626435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a:prstGeom prst="rect">
            <a:avLst/>
          </a:prstGeom>
        </p:spPr>
        <p:txBody>
          <a:bodyPr/>
          <a:lstStyle/>
          <a:p>
            <a:pPr lvl="0">
              <a:defRPr sz="1800"/>
            </a:pPr>
            <a:r>
              <a:rPr sz="4400"/>
              <a:t>Prioritising Remote Pumps</a:t>
            </a:r>
          </a:p>
        </p:txBody>
      </p:sp>
      <p:sp>
        <p:nvSpPr>
          <p:cNvPr id="97" name="Shape 9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18</a:t>
            </a:fld>
            <a:endParaRPr sz="1200">
              <a:solidFill>
                <a:srgbClr val="888888"/>
              </a:solidFill>
            </a:endParaRPr>
          </a:p>
        </p:txBody>
      </p:sp>
      <p:pic>
        <p:nvPicPr>
          <p:cNvPr id="98" name="Prioritising-remote-pumps.png"/>
          <p:cNvPicPr/>
          <p:nvPr/>
        </p:nvPicPr>
        <p:blipFill>
          <a:blip r:embed="rId3">
            <a:extLst/>
          </a:blip>
          <a:stretch>
            <a:fillRect/>
          </a:stretch>
        </p:blipFill>
        <p:spPr>
          <a:xfrm>
            <a:off x="901220" y="1573302"/>
            <a:ext cx="7341560" cy="5122373"/>
          </a:xfrm>
          <a:prstGeom prst="rect">
            <a:avLst/>
          </a:prstGeom>
          <a:ln w="12700">
            <a:miter lim="400000"/>
          </a:ln>
        </p:spPr>
      </p:pic>
      <p:sp>
        <p:nvSpPr>
          <p:cNvPr id="99" name="Shape 99"/>
          <p:cNvSpPr/>
          <p:nvPr/>
        </p:nvSpPr>
        <p:spPr>
          <a:xfrm>
            <a:off x="1298858" y="1449989"/>
            <a:ext cx="4728010" cy="472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600"/>
            </a:lvl1pPr>
          </a:lstStyle>
          <a:p>
            <a:pPr lvl="0">
              <a:defRPr sz="1800"/>
            </a:pPr>
            <a:r>
              <a:rPr sz="2600"/>
              <a:t>Simple distance optimisation</a:t>
            </a:r>
          </a:p>
        </p:txBody>
      </p:sp>
      <p:sp>
        <p:nvSpPr>
          <p:cNvPr id="100" name="Shape 100"/>
          <p:cNvSpPr/>
          <p:nvPr/>
        </p:nvSpPr>
        <p:spPr>
          <a:xfrm>
            <a:off x="1298858" y="3939189"/>
            <a:ext cx="4728010" cy="472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600"/>
            </a:lvl1pPr>
          </a:lstStyle>
          <a:p>
            <a:pPr lvl="0">
              <a:defRPr sz="1800"/>
            </a:pPr>
            <a:r>
              <a:rPr sz="2600"/>
              <a:t>Prioritised remote pumps</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title"/>
          </p:nvPr>
        </p:nvSpPr>
        <p:spPr>
          <a:prstGeom prst="rect">
            <a:avLst/>
          </a:prstGeom>
        </p:spPr>
        <p:txBody>
          <a:bodyPr/>
          <a:lstStyle/>
          <a:p>
            <a:pPr lvl="0">
              <a:defRPr sz="1800"/>
            </a:pPr>
            <a:r>
              <a:rPr sz="4400"/>
              <a:t>Conclusions</a:t>
            </a:r>
          </a:p>
        </p:txBody>
      </p:sp>
      <p:sp>
        <p:nvSpPr>
          <p:cNvPr id="105" name="Shape 10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19</a:t>
            </a:fld>
            <a:endParaRPr sz="1200">
              <a:solidFill>
                <a:srgbClr val="888888"/>
              </a:solidFill>
            </a:endParaRPr>
          </a:p>
        </p:txBody>
      </p:sp>
      <p:pic>
        <p:nvPicPr>
          <p:cNvPr id="4" name="image1.png" descr="https://lh3.googleusercontent.com/ckh3ctb5U7jEkCslbtvAF32MB9xlyze7mx8emZt9M-EcdDwT4Oox1wgrG4UJMxpl67B-hDdpScOMBgtVavanVuXx4yZuJupq7kquDqnutirWr_8FpEabFbgIKrVAY3KUxCgDenO1SQ"/>
          <p:cNvPicPr/>
          <p:nvPr/>
        </p:nvPicPr>
        <p:blipFill>
          <a:blip r:embed="rId3">
            <a:extLst/>
          </a:blip>
          <a:stretch>
            <a:fillRect/>
          </a:stretch>
        </p:blipFill>
        <p:spPr>
          <a:xfrm>
            <a:off x="152400" y="1619250"/>
            <a:ext cx="5334000" cy="4000500"/>
          </a:xfrm>
          <a:prstGeom prst="rect">
            <a:avLst/>
          </a:prstGeom>
          <a:ln w="12700">
            <a:miter lim="400000"/>
          </a:ln>
        </p:spPr>
      </p:pic>
      <p:sp>
        <p:nvSpPr>
          <p:cNvPr id="2" name="TextBox 1"/>
          <p:cNvSpPr txBox="1"/>
          <p:nvPr/>
        </p:nvSpPr>
        <p:spPr>
          <a:xfrm>
            <a:off x="5638800" y="2209800"/>
            <a:ext cx="3276600" cy="26776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itchFamily="34" charset="0"/>
              <a:buChar char="•"/>
              <a:tabLst/>
            </a:pPr>
            <a:r>
              <a:rPr lang="en-US" sz="2800" dirty="0" smtClean="0">
                <a:solidFill>
                  <a:srgbClr val="000000"/>
                </a:solidFill>
              </a:rPr>
              <a:t>Predicted faulty </a:t>
            </a:r>
          </a:p>
          <a:p>
            <a:pPr marR="0" algn="l" defTabSz="914400" rtl="0" fontAlgn="auto" latinLnBrk="1" hangingPunct="0">
              <a:lnSpc>
                <a:spcPct val="100000"/>
              </a:lnSpc>
              <a:spcBef>
                <a:spcPts val="0"/>
              </a:spcBef>
              <a:spcAft>
                <a:spcPts val="0"/>
              </a:spcAft>
              <a:buClrTx/>
              <a:buSzTx/>
              <a:tabLst/>
            </a:pPr>
            <a:r>
              <a:rPr lang="en-US" sz="2800" dirty="0" smtClean="0">
                <a:solidFill>
                  <a:srgbClr val="000000"/>
                </a:solidFill>
              </a:rPr>
              <a:t>    water pumps</a:t>
            </a:r>
          </a:p>
          <a:p>
            <a:pPr marL="285750" marR="0" indent="-285750" algn="l" defTabSz="914400" rtl="0" fontAlgn="auto" latinLnBrk="1" hangingPunct="0">
              <a:lnSpc>
                <a:spcPct val="100000"/>
              </a:lnSpc>
              <a:spcBef>
                <a:spcPts val="0"/>
              </a:spcBef>
              <a:spcAft>
                <a:spcPts val="0"/>
              </a:spcAft>
              <a:buClrTx/>
              <a:buSzTx/>
              <a:buFont typeface="Arial" pitchFamily="34" charset="0"/>
              <a:buChar char="•"/>
              <a:tabLst/>
            </a:pPr>
            <a:endParaRPr kumimoji="0" lang="en-US" sz="2800" b="0" i="0" u="none" strike="noStrike" cap="none" spc="0" normalizeH="0" baseline="0" dirty="0">
              <a:ln>
                <a:noFill/>
              </a:ln>
              <a:solidFill>
                <a:srgbClr val="000000"/>
              </a:solidFill>
              <a:effectLst/>
              <a:uFillTx/>
              <a:sym typeface="Calibri"/>
            </a:endParaRPr>
          </a:p>
          <a:p>
            <a:pPr marL="285750" marR="0" indent="-285750" algn="l" defTabSz="914400" rtl="0" fontAlgn="auto" latinLnBrk="1" hangingPunct="0">
              <a:lnSpc>
                <a:spcPct val="100000"/>
              </a:lnSpc>
              <a:spcBef>
                <a:spcPts val="0"/>
              </a:spcBef>
              <a:spcAft>
                <a:spcPts val="0"/>
              </a:spcAft>
              <a:buClrTx/>
              <a:buSzTx/>
              <a:buFont typeface="Arial" pitchFamily="34" charset="0"/>
              <a:buChar char="•"/>
              <a:tabLst/>
            </a:pPr>
            <a:r>
              <a:rPr lang="en-US" sz="2800" dirty="0" smtClean="0">
                <a:solidFill>
                  <a:srgbClr val="000000"/>
                </a:solidFill>
              </a:rPr>
              <a:t>Planned out routes for maintenance </a:t>
            </a:r>
          </a:p>
          <a:p>
            <a:pPr marR="0" algn="l" defTabSz="914400" rtl="0" fontAlgn="auto" latinLnBrk="1" hangingPunct="0">
              <a:lnSpc>
                <a:spcPct val="100000"/>
              </a:lnSpc>
              <a:spcBef>
                <a:spcPts val="0"/>
              </a:spcBef>
              <a:spcAft>
                <a:spcPts val="0"/>
              </a:spcAft>
              <a:buClrTx/>
              <a:buSzTx/>
              <a:tabLst/>
            </a:pPr>
            <a:r>
              <a:rPr lang="en-US" sz="2800" dirty="0">
                <a:solidFill>
                  <a:srgbClr val="000000"/>
                </a:solidFill>
              </a:rPr>
              <a:t> </a:t>
            </a:r>
            <a:r>
              <a:rPr lang="en-US" sz="2800" dirty="0" smtClean="0">
                <a:solidFill>
                  <a:srgbClr val="000000"/>
                </a:solidFill>
              </a:rPr>
              <a:t>   crews</a:t>
            </a:r>
            <a:endParaRPr kumimoji="0" lang="en-US" sz="2800" b="0" i="0" u="none" strike="noStrike" cap="none" spc="0" normalizeH="0" baseline="0" dirty="0">
              <a:ln>
                <a:noFill/>
              </a:ln>
              <a:solidFill>
                <a:srgbClr val="000000"/>
              </a:solidFill>
              <a:effectLst/>
              <a:uFillTx/>
              <a:sym typeface="Calibri"/>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457200" y="274638"/>
            <a:ext cx="8229600" cy="1143001"/>
          </a:xfrm>
          <a:prstGeom prst="rect">
            <a:avLst/>
          </a:prstGeom>
        </p:spPr>
        <p:txBody>
          <a:bodyPr/>
          <a:lstStyle/>
          <a:p>
            <a:pPr lvl="0">
              <a:defRPr sz="1800"/>
            </a:pPr>
            <a:r>
              <a:rPr sz="4400"/>
              <a:t>Problem Description</a:t>
            </a:r>
          </a:p>
        </p:txBody>
      </p:sp>
      <p:pic>
        <p:nvPicPr>
          <p:cNvPr id="56" name="image2.png"/>
          <p:cNvPicPr/>
          <p:nvPr/>
        </p:nvPicPr>
        <p:blipFill>
          <a:blip r:embed="rId3">
            <a:extLst/>
          </a:blip>
          <a:stretch>
            <a:fillRect/>
          </a:stretch>
        </p:blipFill>
        <p:spPr>
          <a:xfrm>
            <a:off x="4155140" y="1219200"/>
            <a:ext cx="4912660" cy="3200400"/>
          </a:xfrm>
          <a:prstGeom prst="rect">
            <a:avLst/>
          </a:prstGeom>
          <a:ln w="38100">
            <a:solidFill/>
            <a:miter lim="400000"/>
          </a:ln>
        </p:spPr>
      </p:pic>
      <p:sp>
        <p:nvSpPr>
          <p:cNvPr id="57" name="Shape 57"/>
          <p:cNvSpPr/>
          <p:nvPr/>
        </p:nvSpPr>
        <p:spPr>
          <a:xfrm>
            <a:off x="609599" y="1828800"/>
            <a:ext cx="3774141" cy="2362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342900" lvl="0" indent="-342900">
              <a:spcBef>
                <a:spcPts val="700"/>
              </a:spcBef>
              <a:buSzPct val="100000"/>
              <a:buFont typeface="Arial"/>
              <a:buChar char="•"/>
            </a:pPr>
            <a:r>
              <a:rPr sz="3200" dirty="0"/>
              <a:t>Classify wells as </a:t>
            </a:r>
          </a:p>
          <a:p>
            <a:pPr marL="742950" lvl="1" indent="-285750">
              <a:spcBef>
                <a:spcPts val="600"/>
              </a:spcBef>
              <a:buSzPct val="100000"/>
              <a:buFont typeface="Arial"/>
              <a:buChar char="–"/>
            </a:pPr>
            <a:r>
              <a:rPr lang="en-US" sz="2800" i="1" dirty="0" smtClean="0"/>
              <a:t>F</a:t>
            </a:r>
            <a:r>
              <a:rPr sz="2800" i="1" dirty="0" smtClean="0"/>
              <a:t>unctional</a:t>
            </a:r>
            <a:endParaRPr lang="en-US" sz="2800" i="1" dirty="0" smtClean="0"/>
          </a:p>
          <a:p>
            <a:pPr marL="742950" lvl="1" indent="-285750">
              <a:spcBef>
                <a:spcPts val="600"/>
              </a:spcBef>
              <a:buSzPct val="100000"/>
              <a:buFont typeface="Arial"/>
              <a:buChar char="–"/>
            </a:pPr>
            <a:r>
              <a:rPr lang="en-US" sz="2800" i="1" dirty="0" smtClean="0"/>
              <a:t>needs repair</a:t>
            </a:r>
            <a:endParaRPr sz="2800" dirty="0"/>
          </a:p>
          <a:p>
            <a:pPr marL="742950" lvl="1" indent="-285750">
              <a:spcBef>
                <a:spcPts val="600"/>
              </a:spcBef>
              <a:buSzPct val="100000"/>
              <a:buFont typeface="Arial"/>
              <a:buChar char="–"/>
            </a:pPr>
            <a:r>
              <a:rPr sz="2800" i="1" dirty="0" smtClean="0"/>
              <a:t>non-functional</a:t>
            </a:r>
            <a:r>
              <a:rPr sz="2800" dirty="0" smtClean="0"/>
              <a:t> </a:t>
            </a:r>
            <a:endParaRPr sz="2800" dirty="0"/>
          </a:p>
        </p:txBody>
      </p:sp>
    </p:spTree>
  </p:cSld>
  <p:clrMapOvr>
    <a:masterClrMapping/>
  </p:clrMapOvr>
  <p:transition spd="med"/>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457200" y="274638"/>
            <a:ext cx="8229600" cy="1143001"/>
          </a:xfrm>
          <a:prstGeom prst="rect">
            <a:avLst/>
          </a:prstGeom>
        </p:spPr>
        <p:txBody>
          <a:bodyPr/>
          <a:lstStyle/>
          <a:p>
            <a:pPr lvl="0">
              <a:defRPr sz="1800"/>
            </a:pPr>
            <a:r>
              <a:rPr sz="4400"/>
              <a:t>Problem Description</a:t>
            </a:r>
          </a:p>
        </p:txBody>
      </p:sp>
      <p:pic>
        <p:nvPicPr>
          <p:cNvPr id="56" name="image2.png"/>
          <p:cNvPicPr/>
          <p:nvPr/>
        </p:nvPicPr>
        <p:blipFill>
          <a:blip r:embed="rId3">
            <a:extLst/>
          </a:blip>
          <a:stretch>
            <a:fillRect/>
          </a:stretch>
        </p:blipFill>
        <p:spPr>
          <a:xfrm>
            <a:off x="4155140" y="1219200"/>
            <a:ext cx="4912660" cy="3200400"/>
          </a:xfrm>
          <a:prstGeom prst="rect">
            <a:avLst/>
          </a:prstGeom>
          <a:ln w="38100">
            <a:solidFill/>
            <a:miter lim="400000"/>
          </a:ln>
        </p:spPr>
      </p:pic>
      <p:sp>
        <p:nvSpPr>
          <p:cNvPr id="57" name="Shape 57"/>
          <p:cNvSpPr/>
          <p:nvPr/>
        </p:nvSpPr>
        <p:spPr>
          <a:xfrm>
            <a:off x="609599" y="1828800"/>
            <a:ext cx="3774141" cy="2362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342900" lvl="0" indent="-342900">
              <a:spcBef>
                <a:spcPts val="700"/>
              </a:spcBef>
              <a:buSzPct val="100000"/>
              <a:buFont typeface="Arial"/>
              <a:buChar char="•"/>
            </a:pPr>
            <a:r>
              <a:rPr sz="3200" dirty="0"/>
              <a:t>Classify wells as </a:t>
            </a:r>
          </a:p>
          <a:p>
            <a:pPr marL="742950" lvl="1" indent="-285750">
              <a:spcBef>
                <a:spcPts val="600"/>
              </a:spcBef>
              <a:buSzPct val="100000"/>
              <a:buFont typeface="Arial"/>
              <a:buChar char="–"/>
            </a:pPr>
            <a:r>
              <a:rPr lang="en-US" sz="2800" i="1" dirty="0" smtClean="0"/>
              <a:t>F</a:t>
            </a:r>
            <a:r>
              <a:rPr sz="2800" i="1" dirty="0" smtClean="0"/>
              <a:t>unctional</a:t>
            </a:r>
            <a:endParaRPr lang="en-US" sz="2800" i="1" dirty="0" smtClean="0"/>
          </a:p>
          <a:p>
            <a:pPr marL="742950" lvl="1" indent="-285750">
              <a:spcBef>
                <a:spcPts val="600"/>
              </a:spcBef>
              <a:buSzPct val="100000"/>
              <a:buFont typeface="Arial"/>
              <a:buChar char="–"/>
            </a:pPr>
            <a:r>
              <a:rPr lang="en-US" sz="2800" i="1" dirty="0" smtClean="0"/>
              <a:t>needs repair</a:t>
            </a:r>
            <a:endParaRPr sz="2800" dirty="0"/>
          </a:p>
          <a:p>
            <a:pPr marL="742950" lvl="1" indent="-285750">
              <a:spcBef>
                <a:spcPts val="600"/>
              </a:spcBef>
              <a:buSzPct val="100000"/>
              <a:buFont typeface="Arial"/>
              <a:buChar char="–"/>
            </a:pPr>
            <a:r>
              <a:rPr sz="2800" i="1" dirty="0" smtClean="0"/>
              <a:t>non-functional</a:t>
            </a:r>
            <a:r>
              <a:rPr sz="2800" dirty="0" smtClean="0"/>
              <a:t> </a:t>
            </a:r>
            <a:endParaRPr sz="2800" dirty="0"/>
          </a:p>
        </p:txBody>
      </p:sp>
      <p:sp>
        <p:nvSpPr>
          <p:cNvPr id="5" name="Rectangle 4"/>
          <p:cNvSpPr/>
          <p:nvPr/>
        </p:nvSpPr>
        <p:spPr>
          <a:xfrm>
            <a:off x="914400" y="2362200"/>
            <a:ext cx="2819400" cy="457200"/>
          </a:xfrm>
          <a:prstGeom prst="rect">
            <a:avLst/>
          </a:prstGeom>
          <a:noFill/>
          <a:ln w="25400" cap="flat">
            <a:solidFill>
              <a:srgbClr val="FF000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421673200"/>
      </p:ext>
    </p:extLst>
  </p:cSld>
  <p:clrMapOvr>
    <a:masterClrMapping/>
  </p:clrMapOvr>
  <p:transition spd="med"/>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457200" y="274638"/>
            <a:ext cx="8229600" cy="1143001"/>
          </a:xfrm>
          <a:prstGeom prst="rect">
            <a:avLst/>
          </a:prstGeom>
        </p:spPr>
        <p:txBody>
          <a:bodyPr/>
          <a:lstStyle/>
          <a:p>
            <a:pPr lvl="0">
              <a:defRPr sz="1800"/>
            </a:pPr>
            <a:r>
              <a:rPr sz="4400"/>
              <a:t>Problem Description</a:t>
            </a:r>
          </a:p>
        </p:txBody>
      </p:sp>
      <p:pic>
        <p:nvPicPr>
          <p:cNvPr id="56" name="image2.png"/>
          <p:cNvPicPr/>
          <p:nvPr/>
        </p:nvPicPr>
        <p:blipFill>
          <a:blip r:embed="rId3">
            <a:extLst/>
          </a:blip>
          <a:stretch>
            <a:fillRect/>
          </a:stretch>
        </p:blipFill>
        <p:spPr>
          <a:xfrm>
            <a:off x="4155140" y="1219200"/>
            <a:ext cx="4912660" cy="3200400"/>
          </a:xfrm>
          <a:prstGeom prst="rect">
            <a:avLst/>
          </a:prstGeom>
          <a:ln w="38100">
            <a:solidFill/>
            <a:miter lim="400000"/>
          </a:ln>
        </p:spPr>
      </p:pic>
      <p:sp>
        <p:nvSpPr>
          <p:cNvPr id="57" name="Shape 57"/>
          <p:cNvSpPr/>
          <p:nvPr/>
        </p:nvSpPr>
        <p:spPr>
          <a:xfrm>
            <a:off x="609599" y="1828800"/>
            <a:ext cx="3774141" cy="2362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342900" lvl="0" indent="-342900">
              <a:spcBef>
                <a:spcPts val="700"/>
              </a:spcBef>
              <a:buSzPct val="100000"/>
              <a:buFont typeface="Arial"/>
              <a:buChar char="•"/>
            </a:pPr>
            <a:r>
              <a:rPr sz="3200" dirty="0"/>
              <a:t>Classify wells as </a:t>
            </a:r>
          </a:p>
          <a:p>
            <a:pPr marL="742950" lvl="1" indent="-285750">
              <a:spcBef>
                <a:spcPts val="600"/>
              </a:spcBef>
              <a:buSzPct val="100000"/>
              <a:buFont typeface="Arial"/>
              <a:buChar char="–"/>
            </a:pPr>
            <a:r>
              <a:rPr lang="en-US" sz="2800" i="1" dirty="0" smtClean="0"/>
              <a:t>F</a:t>
            </a:r>
            <a:r>
              <a:rPr sz="2800" i="1" dirty="0" smtClean="0"/>
              <a:t>unctional</a:t>
            </a:r>
            <a:endParaRPr lang="en-US" sz="2800" i="1" dirty="0" smtClean="0"/>
          </a:p>
          <a:p>
            <a:pPr marL="742950" lvl="1" indent="-285750">
              <a:spcBef>
                <a:spcPts val="600"/>
              </a:spcBef>
              <a:buSzPct val="100000"/>
              <a:buFont typeface="Arial"/>
              <a:buChar char="–"/>
            </a:pPr>
            <a:r>
              <a:rPr lang="en-US" sz="2800" i="1" dirty="0" smtClean="0"/>
              <a:t>needs repair</a:t>
            </a:r>
            <a:endParaRPr sz="2800" dirty="0"/>
          </a:p>
          <a:p>
            <a:pPr marL="742950" lvl="1" indent="-285750">
              <a:spcBef>
                <a:spcPts val="600"/>
              </a:spcBef>
              <a:buSzPct val="100000"/>
              <a:buFont typeface="Arial"/>
              <a:buChar char="–"/>
            </a:pPr>
            <a:r>
              <a:rPr sz="2800" i="1" dirty="0" smtClean="0"/>
              <a:t>non-functional</a:t>
            </a:r>
            <a:r>
              <a:rPr sz="2800" dirty="0" smtClean="0"/>
              <a:t> </a:t>
            </a:r>
            <a:endParaRPr sz="2800" dirty="0"/>
          </a:p>
        </p:txBody>
      </p:sp>
      <p:sp>
        <p:nvSpPr>
          <p:cNvPr id="5" name="Rectangle 4"/>
          <p:cNvSpPr/>
          <p:nvPr/>
        </p:nvSpPr>
        <p:spPr>
          <a:xfrm>
            <a:off x="894080" y="2895600"/>
            <a:ext cx="2819400" cy="457200"/>
          </a:xfrm>
          <a:prstGeom prst="rect">
            <a:avLst/>
          </a:prstGeom>
          <a:noFill/>
          <a:ln w="25400" cap="flat">
            <a:solidFill>
              <a:srgbClr val="FF000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537698720"/>
      </p:ext>
    </p:extLst>
  </p:cSld>
  <p:clrMapOvr>
    <a:masterClrMapping/>
  </p:clrMapOvr>
  <p:transition spd="med"/>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457200" y="274638"/>
            <a:ext cx="8229600" cy="1143001"/>
          </a:xfrm>
          <a:prstGeom prst="rect">
            <a:avLst/>
          </a:prstGeom>
        </p:spPr>
        <p:txBody>
          <a:bodyPr/>
          <a:lstStyle/>
          <a:p>
            <a:pPr lvl="0">
              <a:defRPr sz="1800"/>
            </a:pPr>
            <a:r>
              <a:rPr sz="4400"/>
              <a:t>Problem Description</a:t>
            </a:r>
          </a:p>
        </p:txBody>
      </p:sp>
      <p:pic>
        <p:nvPicPr>
          <p:cNvPr id="56" name="image2.png"/>
          <p:cNvPicPr/>
          <p:nvPr/>
        </p:nvPicPr>
        <p:blipFill>
          <a:blip r:embed="rId3">
            <a:extLst/>
          </a:blip>
          <a:stretch>
            <a:fillRect/>
          </a:stretch>
        </p:blipFill>
        <p:spPr>
          <a:xfrm>
            <a:off x="4155140" y="1219200"/>
            <a:ext cx="4912660" cy="3200400"/>
          </a:xfrm>
          <a:prstGeom prst="rect">
            <a:avLst/>
          </a:prstGeom>
          <a:ln w="38100">
            <a:solidFill/>
            <a:miter lim="400000"/>
          </a:ln>
        </p:spPr>
      </p:pic>
      <p:sp>
        <p:nvSpPr>
          <p:cNvPr id="57" name="Shape 57"/>
          <p:cNvSpPr/>
          <p:nvPr/>
        </p:nvSpPr>
        <p:spPr>
          <a:xfrm>
            <a:off x="609599" y="1828800"/>
            <a:ext cx="3774141" cy="2362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342900" lvl="0" indent="-342900">
              <a:spcBef>
                <a:spcPts val="700"/>
              </a:spcBef>
              <a:buSzPct val="100000"/>
              <a:buFont typeface="Arial"/>
              <a:buChar char="•"/>
            </a:pPr>
            <a:r>
              <a:rPr sz="3200" dirty="0"/>
              <a:t>Classify wells as </a:t>
            </a:r>
          </a:p>
          <a:p>
            <a:pPr marL="742950" lvl="1" indent="-285750">
              <a:spcBef>
                <a:spcPts val="600"/>
              </a:spcBef>
              <a:buSzPct val="100000"/>
              <a:buFont typeface="Arial"/>
              <a:buChar char="–"/>
            </a:pPr>
            <a:r>
              <a:rPr lang="en-US" sz="2800" i="1" dirty="0" smtClean="0"/>
              <a:t>F</a:t>
            </a:r>
            <a:r>
              <a:rPr sz="2800" i="1" dirty="0" smtClean="0"/>
              <a:t>unctional</a:t>
            </a:r>
            <a:endParaRPr lang="en-US" sz="2800" i="1" dirty="0" smtClean="0"/>
          </a:p>
          <a:p>
            <a:pPr marL="742950" lvl="1" indent="-285750">
              <a:spcBef>
                <a:spcPts val="600"/>
              </a:spcBef>
              <a:buSzPct val="100000"/>
              <a:buFont typeface="Arial"/>
              <a:buChar char="–"/>
            </a:pPr>
            <a:r>
              <a:rPr lang="en-US" sz="2800" i="1" dirty="0" smtClean="0"/>
              <a:t>needs repair</a:t>
            </a:r>
            <a:endParaRPr sz="2800" dirty="0"/>
          </a:p>
          <a:p>
            <a:pPr marL="742950" lvl="1" indent="-285750">
              <a:spcBef>
                <a:spcPts val="600"/>
              </a:spcBef>
              <a:buSzPct val="100000"/>
              <a:buFont typeface="Arial"/>
              <a:buChar char="–"/>
            </a:pPr>
            <a:r>
              <a:rPr sz="2800" i="1" dirty="0" smtClean="0"/>
              <a:t>non-functional</a:t>
            </a:r>
            <a:r>
              <a:rPr sz="2800" dirty="0" smtClean="0"/>
              <a:t> </a:t>
            </a:r>
            <a:endParaRPr sz="2800" dirty="0"/>
          </a:p>
        </p:txBody>
      </p:sp>
      <p:sp>
        <p:nvSpPr>
          <p:cNvPr id="5" name="Rectangle 4"/>
          <p:cNvSpPr/>
          <p:nvPr/>
        </p:nvSpPr>
        <p:spPr>
          <a:xfrm>
            <a:off x="894080" y="3393440"/>
            <a:ext cx="2819400" cy="457200"/>
          </a:xfrm>
          <a:prstGeom prst="rect">
            <a:avLst/>
          </a:prstGeom>
          <a:noFill/>
          <a:ln w="25400" cap="flat">
            <a:solidFill>
              <a:srgbClr val="FF000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61407887"/>
      </p:ext>
    </p:extLst>
  </p:cSld>
  <p:clrMapOvr>
    <a:masterClrMapping/>
  </p:clrMapOvr>
  <p:transition spd="med"/>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457200" y="274638"/>
            <a:ext cx="8229600" cy="1143001"/>
          </a:xfrm>
          <a:prstGeom prst="rect">
            <a:avLst/>
          </a:prstGeom>
        </p:spPr>
        <p:txBody>
          <a:bodyPr/>
          <a:lstStyle/>
          <a:p>
            <a:pPr lvl="0">
              <a:defRPr sz="1800"/>
            </a:pPr>
            <a:r>
              <a:rPr sz="4400"/>
              <a:t>Problem Description</a:t>
            </a:r>
          </a:p>
        </p:txBody>
      </p:sp>
      <p:pic>
        <p:nvPicPr>
          <p:cNvPr id="56" name="image2.png"/>
          <p:cNvPicPr/>
          <p:nvPr/>
        </p:nvPicPr>
        <p:blipFill>
          <a:blip r:embed="rId3">
            <a:extLst/>
          </a:blip>
          <a:stretch>
            <a:fillRect/>
          </a:stretch>
        </p:blipFill>
        <p:spPr>
          <a:xfrm>
            <a:off x="4155140" y="1219200"/>
            <a:ext cx="4912660" cy="3200400"/>
          </a:xfrm>
          <a:prstGeom prst="rect">
            <a:avLst/>
          </a:prstGeom>
          <a:ln w="38100">
            <a:solidFill/>
            <a:miter lim="400000"/>
          </a:ln>
        </p:spPr>
      </p:pic>
      <p:sp>
        <p:nvSpPr>
          <p:cNvPr id="57" name="Shape 57"/>
          <p:cNvSpPr/>
          <p:nvPr/>
        </p:nvSpPr>
        <p:spPr>
          <a:xfrm>
            <a:off x="609599" y="1828800"/>
            <a:ext cx="3774141" cy="2362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342900" lvl="0" indent="-342900">
              <a:spcBef>
                <a:spcPts val="700"/>
              </a:spcBef>
              <a:buSzPct val="100000"/>
              <a:buFont typeface="Arial"/>
              <a:buChar char="•"/>
            </a:pPr>
            <a:r>
              <a:rPr sz="3200" dirty="0"/>
              <a:t>Classify wells as </a:t>
            </a:r>
          </a:p>
          <a:p>
            <a:pPr marL="742950" lvl="1" indent="-285750">
              <a:spcBef>
                <a:spcPts val="600"/>
              </a:spcBef>
              <a:buSzPct val="100000"/>
              <a:buFont typeface="Arial"/>
              <a:buChar char="–"/>
            </a:pPr>
            <a:r>
              <a:rPr lang="en-US" sz="2800" i="1" dirty="0" smtClean="0"/>
              <a:t>F</a:t>
            </a:r>
            <a:r>
              <a:rPr sz="2800" i="1" dirty="0" smtClean="0"/>
              <a:t>unctional</a:t>
            </a:r>
            <a:endParaRPr lang="en-US" sz="2800" i="1" dirty="0" smtClean="0"/>
          </a:p>
          <a:p>
            <a:pPr marL="742950" lvl="1" indent="-285750">
              <a:spcBef>
                <a:spcPts val="600"/>
              </a:spcBef>
              <a:buSzPct val="100000"/>
              <a:buFont typeface="Arial"/>
              <a:buChar char="–"/>
            </a:pPr>
            <a:r>
              <a:rPr lang="en-US" sz="2800" i="1" dirty="0" smtClean="0"/>
              <a:t>needs repair</a:t>
            </a:r>
            <a:endParaRPr sz="2800" dirty="0"/>
          </a:p>
          <a:p>
            <a:pPr marL="742950" lvl="1" indent="-285750">
              <a:spcBef>
                <a:spcPts val="600"/>
              </a:spcBef>
              <a:buSzPct val="100000"/>
              <a:buFont typeface="Arial"/>
              <a:buChar char="–"/>
            </a:pPr>
            <a:r>
              <a:rPr sz="2800" i="1" dirty="0" smtClean="0"/>
              <a:t>non-functional</a:t>
            </a:r>
            <a:r>
              <a:rPr sz="2800" dirty="0" smtClean="0"/>
              <a:t> </a:t>
            </a:r>
            <a:endParaRPr sz="2800" dirty="0"/>
          </a:p>
        </p:txBody>
      </p:sp>
      <p:graphicFrame>
        <p:nvGraphicFramePr>
          <p:cNvPr id="58" name="Table 58"/>
          <p:cNvGraphicFramePr/>
          <p:nvPr/>
        </p:nvGraphicFramePr>
        <p:xfrm>
          <a:off x="304800" y="4648200"/>
          <a:ext cx="8536648" cy="2060661"/>
        </p:xfrm>
        <a:graphic>
          <a:graphicData uri="http://schemas.openxmlformats.org/drawingml/2006/table">
            <a:tbl>
              <a:tblPr>
                <a:tableStyleId>{4C3C2611-4C71-4FC5-86AE-919BDF0F9419}</a:tableStyleId>
              </a:tblPr>
              <a:tblGrid>
                <a:gridCol w="852909"/>
                <a:gridCol w="1290687"/>
                <a:gridCol w="981224"/>
                <a:gridCol w="1117086"/>
                <a:gridCol w="1034059"/>
                <a:gridCol w="1064251"/>
                <a:gridCol w="1101990"/>
                <a:gridCol w="1094442"/>
              </a:tblGrid>
              <a:tr h="673707">
                <a:tc>
                  <a:txBody>
                    <a:bodyPr/>
                    <a:lstStyle/>
                    <a:p>
                      <a:pPr lvl="0" algn="l" defTabSz="1736725">
                        <a:spcBef>
                          <a:spcPts val="2300"/>
                        </a:spcBef>
                        <a:defRPr sz="1800" b="0" i="0"/>
                      </a:pPr>
                      <a:r>
                        <a:rPr sz="1400" b="1"/>
                        <a:t>id</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b="1"/>
                        <a:t>date_recorded</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b="1"/>
                        <a:t>funder</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b="1"/>
                        <a:t>gps_height</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b="1"/>
                        <a:t>…</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b="1"/>
                        <a:t>longitude</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b="1"/>
                        <a:t>latitude</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b="1"/>
                        <a:t>basin</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29317">
                <a:tc>
                  <a:txBody>
                    <a:bodyPr/>
                    <a:lstStyle/>
                    <a:p>
                      <a:pPr lvl="0" algn="l" defTabSz="1736725">
                        <a:defRPr sz="1800" b="0" i="0"/>
                      </a:pPr>
                      <a:r>
                        <a:rPr sz="1400" b="1"/>
                        <a:t>69572</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2011-03-14</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Roman</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1390</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a:defRPr sz="1800" b="0" i="0"/>
                      </a:pPr>
                      <a:r>
                        <a:t>…</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34.938093</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-9.856322</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Lake Nyasa</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29317">
                <a:tc>
                  <a:txBody>
                    <a:bodyPr/>
                    <a:lstStyle/>
                    <a:p>
                      <a:pPr lvl="0" algn="l" defTabSz="1736725">
                        <a:defRPr sz="1800" b="0" i="0"/>
                      </a:pPr>
                      <a:r>
                        <a:rPr sz="1400" b="1"/>
                        <a:t>8776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2013-03-06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Grumeti</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1399</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a:defRPr sz="1800" b="0" i="0"/>
                      </a:pPr>
                      <a:r>
                        <a:t>…</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34.698766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-2.147466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Lake Victoria</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29317">
                <a:tc>
                  <a:txBody>
                    <a:bodyPr/>
                    <a:lstStyle/>
                    <a:p>
                      <a:pPr lvl="0" algn="l" defTabSz="1736725">
                        <a:defRPr sz="1800" b="0" i="0"/>
                      </a:pPr>
                      <a:r>
                        <a:rPr sz="1400" b="1"/>
                        <a:t>34310</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2013-02-25</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Lottery Club</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686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a:defRPr sz="1800" b="0" i="0"/>
                      </a:pPr>
                      <a:r>
                        <a:t>...</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37.460664</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-3.821329</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sz="1800" b="0" i="0"/>
                      </a:pPr>
                      <a:r>
                        <a:rPr sz="1400"/>
                        <a:t>Pangani</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bl>
          </a:graphicData>
        </a:graphic>
      </p:graphicFrame>
    </p:spTree>
    <p:extLst>
      <p:ext uri="{BB962C8B-B14F-4D97-AF65-F5344CB8AC3E}">
        <p14:creationId xmlns:p14="http://schemas.microsoft.com/office/powerpoint/2010/main" val="2198217133"/>
      </p:ext>
    </p:extLst>
  </p:cSld>
  <p:clrMapOvr>
    <a:masterClrMapping/>
  </p:clrMapOvr>
  <p:transition spd="med"/>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xfrm>
            <a:off x="457200" y="274638"/>
            <a:ext cx="8229600" cy="1143001"/>
          </a:xfrm>
          <a:prstGeom prst="rect">
            <a:avLst/>
          </a:prstGeom>
        </p:spPr>
        <p:txBody>
          <a:bodyPr/>
          <a:lstStyle/>
          <a:p>
            <a:pPr lvl="0">
              <a:defRPr sz="1800"/>
            </a:pPr>
            <a:r>
              <a:rPr sz="4400"/>
              <a:t>Approach: Bayesian Inference</a:t>
            </a:r>
          </a:p>
        </p:txBody>
      </p:sp>
      <p:pic>
        <p:nvPicPr>
          <p:cNvPr id="63" name="image3.png" descr="http://latex2png.com/output/latex_91c58a422ef85875ff418c5388053983.png"/>
          <p:cNvPicPr/>
          <p:nvPr/>
        </p:nvPicPr>
        <p:blipFill>
          <a:blip r:embed="rId3">
            <a:extLst/>
          </a:blip>
          <a:stretch>
            <a:fillRect/>
          </a:stretch>
        </p:blipFill>
        <p:spPr>
          <a:xfrm>
            <a:off x="609600" y="1524000"/>
            <a:ext cx="7400925" cy="1627903"/>
          </a:xfrm>
          <a:prstGeom prst="rect">
            <a:avLst/>
          </a:prstGeom>
          <a:ln w="12700">
            <a:miter lim="400000"/>
          </a:ln>
        </p:spPr>
      </p:pic>
      <p:pic>
        <p:nvPicPr>
          <p:cNvPr id="64" name="image4.png" descr="http://latex2png.com/output/latex_dc52f88ef76fa8b14402ec8c2343b45b.png"/>
          <p:cNvPicPr/>
          <p:nvPr/>
        </p:nvPicPr>
        <p:blipFill>
          <a:blip r:embed="rId4">
            <a:extLst/>
          </a:blip>
          <a:stretch>
            <a:fillRect/>
          </a:stretch>
        </p:blipFill>
        <p:spPr>
          <a:xfrm>
            <a:off x="2667000" y="3505200"/>
            <a:ext cx="3807520" cy="1028266"/>
          </a:xfrm>
          <a:prstGeom prst="rect">
            <a:avLst/>
          </a:prstGeom>
          <a:ln w="12700">
            <a:miter lim="400000"/>
          </a:ln>
        </p:spPr>
      </p:pic>
      <p:pic>
        <p:nvPicPr>
          <p:cNvPr id="65" name="image5.png" descr="http://latex2png.com/output/latex_0fd9d9e0bf42892625df09aee7f02048.png"/>
          <p:cNvPicPr/>
          <p:nvPr/>
        </p:nvPicPr>
        <p:blipFill>
          <a:blip r:embed="rId5">
            <a:extLst/>
          </a:blip>
          <a:stretch>
            <a:fillRect/>
          </a:stretch>
        </p:blipFill>
        <p:spPr>
          <a:xfrm>
            <a:off x="248393" y="5350212"/>
            <a:ext cx="8644732" cy="484532"/>
          </a:xfrm>
          <a:prstGeom prst="rect">
            <a:avLst/>
          </a:prstGeom>
          <a:ln w="12700">
            <a:miter lim="400000"/>
          </a:ln>
        </p:spPr>
      </p:pic>
    </p:spTree>
    <p:extLst>
      <p:ext uri="{BB962C8B-B14F-4D97-AF65-F5344CB8AC3E}">
        <p14:creationId xmlns:p14="http://schemas.microsoft.com/office/powerpoint/2010/main" val="1716490418"/>
      </p:ext>
    </p:extLst>
  </p:cSld>
  <p:clrMapOvr>
    <a:masterClrMapping/>
  </p:clrMapOvr>
  <p:transition spd="med"/>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xfrm>
            <a:off x="457200" y="274638"/>
            <a:ext cx="8229600" cy="1143001"/>
          </a:xfrm>
          <a:prstGeom prst="rect">
            <a:avLst/>
          </a:prstGeom>
        </p:spPr>
        <p:txBody>
          <a:bodyPr/>
          <a:lstStyle/>
          <a:p>
            <a:pPr lvl="0">
              <a:defRPr sz="1800"/>
            </a:pPr>
            <a:r>
              <a:rPr sz="4400"/>
              <a:t>Approach: Bayesian Inference</a:t>
            </a:r>
          </a:p>
        </p:txBody>
      </p:sp>
      <p:pic>
        <p:nvPicPr>
          <p:cNvPr id="63" name="image3.png" descr="http://latex2png.com/output/latex_91c58a422ef85875ff418c5388053983.png"/>
          <p:cNvPicPr/>
          <p:nvPr/>
        </p:nvPicPr>
        <p:blipFill>
          <a:blip r:embed="rId3">
            <a:extLst/>
          </a:blip>
          <a:stretch>
            <a:fillRect/>
          </a:stretch>
        </p:blipFill>
        <p:spPr>
          <a:xfrm>
            <a:off x="609600" y="1524000"/>
            <a:ext cx="7400925" cy="1627903"/>
          </a:xfrm>
          <a:prstGeom prst="rect">
            <a:avLst/>
          </a:prstGeom>
          <a:ln w="12700">
            <a:miter lim="400000"/>
          </a:ln>
        </p:spPr>
      </p:pic>
      <p:pic>
        <p:nvPicPr>
          <p:cNvPr id="64" name="image4.png" descr="http://latex2png.com/output/latex_dc52f88ef76fa8b14402ec8c2343b45b.png"/>
          <p:cNvPicPr/>
          <p:nvPr/>
        </p:nvPicPr>
        <p:blipFill>
          <a:blip r:embed="rId4">
            <a:extLst/>
          </a:blip>
          <a:stretch>
            <a:fillRect/>
          </a:stretch>
        </p:blipFill>
        <p:spPr>
          <a:xfrm>
            <a:off x="2667000" y="3505200"/>
            <a:ext cx="3807520" cy="1028266"/>
          </a:xfrm>
          <a:prstGeom prst="rect">
            <a:avLst/>
          </a:prstGeom>
          <a:ln w="12700">
            <a:miter lim="400000"/>
          </a:ln>
        </p:spPr>
      </p:pic>
      <p:pic>
        <p:nvPicPr>
          <p:cNvPr id="65" name="image5.png" descr="http://latex2png.com/output/latex_0fd9d9e0bf42892625df09aee7f02048.png"/>
          <p:cNvPicPr/>
          <p:nvPr/>
        </p:nvPicPr>
        <p:blipFill>
          <a:blip r:embed="rId5">
            <a:extLst/>
          </a:blip>
          <a:stretch>
            <a:fillRect/>
          </a:stretch>
        </p:blipFill>
        <p:spPr>
          <a:xfrm>
            <a:off x="248393" y="5350212"/>
            <a:ext cx="8644732" cy="484532"/>
          </a:xfrm>
          <a:prstGeom prst="rect">
            <a:avLst/>
          </a:prstGeom>
          <a:ln w="12700">
            <a:miter lim="400000"/>
          </a:ln>
        </p:spPr>
      </p:pic>
      <p:sp>
        <p:nvSpPr>
          <p:cNvPr id="2" name="Rectangle 1"/>
          <p:cNvSpPr/>
          <p:nvPr/>
        </p:nvSpPr>
        <p:spPr>
          <a:xfrm>
            <a:off x="2362200" y="3276600"/>
            <a:ext cx="4495800" cy="1600200"/>
          </a:xfrm>
          <a:prstGeom prst="rect">
            <a:avLst/>
          </a:prstGeom>
          <a:noFill/>
          <a:ln w="25400" cap="flat">
            <a:solidFill>
              <a:srgbClr val="FF000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949011887"/>
      </p:ext>
    </p:extLst>
  </p:cSld>
  <p:clrMapOvr>
    <a:masterClrMapping/>
  </p:clrMapOvr>
  <p:transition spd="med"/>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xfrm>
            <a:off x="457200" y="274638"/>
            <a:ext cx="8229600" cy="1143001"/>
          </a:xfrm>
          <a:prstGeom prst="rect">
            <a:avLst/>
          </a:prstGeom>
        </p:spPr>
        <p:txBody>
          <a:bodyPr/>
          <a:lstStyle/>
          <a:p>
            <a:pPr lvl="0">
              <a:defRPr sz="1800"/>
            </a:pPr>
            <a:r>
              <a:rPr sz="4400"/>
              <a:t>Approach: Bayesian Inference</a:t>
            </a:r>
          </a:p>
        </p:txBody>
      </p:sp>
      <p:pic>
        <p:nvPicPr>
          <p:cNvPr id="63" name="image3.png" descr="http://latex2png.com/output/latex_91c58a422ef85875ff418c5388053983.png"/>
          <p:cNvPicPr/>
          <p:nvPr/>
        </p:nvPicPr>
        <p:blipFill>
          <a:blip r:embed="rId3">
            <a:extLst/>
          </a:blip>
          <a:stretch>
            <a:fillRect/>
          </a:stretch>
        </p:blipFill>
        <p:spPr>
          <a:xfrm>
            <a:off x="609600" y="1524000"/>
            <a:ext cx="7400925" cy="1627903"/>
          </a:xfrm>
          <a:prstGeom prst="rect">
            <a:avLst/>
          </a:prstGeom>
          <a:ln w="12700">
            <a:miter lim="400000"/>
          </a:ln>
        </p:spPr>
      </p:pic>
      <p:pic>
        <p:nvPicPr>
          <p:cNvPr id="64" name="image4.png" descr="http://latex2png.com/output/latex_dc52f88ef76fa8b14402ec8c2343b45b.png"/>
          <p:cNvPicPr/>
          <p:nvPr/>
        </p:nvPicPr>
        <p:blipFill>
          <a:blip r:embed="rId4">
            <a:extLst/>
          </a:blip>
          <a:stretch>
            <a:fillRect/>
          </a:stretch>
        </p:blipFill>
        <p:spPr>
          <a:xfrm>
            <a:off x="2667000" y="3505200"/>
            <a:ext cx="3807520" cy="1028266"/>
          </a:xfrm>
          <a:prstGeom prst="rect">
            <a:avLst/>
          </a:prstGeom>
          <a:ln w="12700">
            <a:miter lim="400000"/>
          </a:ln>
        </p:spPr>
      </p:pic>
      <p:pic>
        <p:nvPicPr>
          <p:cNvPr id="65" name="image5.png" descr="http://latex2png.com/output/latex_0fd9d9e0bf42892625df09aee7f02048.png"/>
          <p:cNvPicPr/>
          <p:nvPr/>
        </p:nvPicPr>
        <p:blipFill>
          <a:blip r:embed="rId5">
            <a:extLst/>
          </a:blip>
          <a:stretch>
            <a:fillRect/>
          </a:stretch>
        </p:blipFill>
        <p:spPr>
          <a:xfrm>
            <a:off x="248393" y="5350212"/>
            <a:ext cx="8644732" cy="484532"/>
          </a:xfrm>
          <a:prstGeom prst="rect">
            <a:avLst/>
          </a:prstGeom>
          <a:ln w="12700">
            <a:miter lim="400000"/>
          </a:ln>
        </p:spPr>
      </p:pic>
      <p:sp>
        <p:nvSpPr>
          <p:cNvPr id="6" name="Rectangle 5"/>
          <p:cNvSpPr/>
          <p:nvPr/>
        </p:nvSpPr>
        <p:spPr>
          <a:xfrm>
            <a:off x="20320" y="4792378"/>
            <a:ext cx="9047480" cy="1600200"/>
          </a:xfrm>
          <a:prstGeom prst="rect">
            <a:avLst/>
          </a:prstGeom>
          <a:noFill/>
          <a:ln w="25400" cap="flat">
            <a:solidFill>
              <a:srgbClr val="FF0000"/>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80041332"/>
      </p:ext>
    </p:extLst>
  </p:cSld>
  <p:clrMapOvr>
    <a:masterClrMapping/>
  </p:clrMapOvr>
  <p:transition spd="med"/>
  <p:timing>
    <p:tnLst>
      <p:par>
        <p:cTn id="1" dur="indefinite" restart="never" fill="hold"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TotalTime>
  <Words>1548</Words>
  <Application>Microsoft Office PowerPoint</Application>
  <PresentationFormat>On-screen Show (4:3)</PresentationFormat>
  <Paragraphs>128</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vt:lpstr>
      <vt:lpstr>Predicting Water Pump Failure and Planning Maintenance in Tanzania</vt:lpstr>
      <vt:lpstr>Problem Description</vt:lpstr>
      <vt:lpstr>Problem Description</vt:lpstr>
      <vt:lpstr>Problem Description</vt:lpstr>
      <vt:lpstr>Problem Description</vt:lpstr>
      <vt:lpstr>Problem Description</vt:lpstr>
      <vt:lpstr>Approach: Bayesian Inference</vt:lpstr>
      <vt:lpstr>Approach: Bayesian Inference</vt:lpstr>
      <vt:lpstr>Approach: Bayesian Inference</vt:lpstr>
      <vt:lpstr>Prediction Results</vt:lpstr>
      <vt:lpstr>Prediction Results</vt:lpstr>
      <vt:lpstr>Optimising the maintenance of faulty water pumps</vt:lpstr>
      <vt:lpstr>PowerPoint Presentation</vt:lpstr>
      <vt:lpstr>PowerPoint Presentation</vt:lpstr>
      <vt:lpstr>PowerPoint Presentation</vt:lpstr>
      <vt:lpstr>Multiple Maintenance Crews</vt:lpstr>
      <vt:lpstr>Multiple Maintenance Crews</vt:lpstr>
      <vt:lpstr>Prioritising Remote Pumps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Water Pump Failure and Planning Maintenance in Tanzania</dc:title>
  <dc:creator>Sam</dc:creator>
  <cp:lastModifiedBy>Sam</cp:lastModifiedBy>
  <cp:revision>8</cp:revision>
  <dcterms:modified xsi:type="dcterms:W3CDTF">2015-05-12T17:57:05Z</dcterms:modified>
</cp:coreProperties>
</file>