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AN Mon Cheri" charset="1" panose="00000000000000000000"/>
      <p:regular r:id="rId17"/>
    </p:embeddedFont>
    <p:embeddedFont>
      <p:font typeface="Garet 2" charset="1" panose="00000000000000000000"/>
      <p:regular r:id="rId18"/>
    </p:embeddedFont>
    <p:embeddedFont>
      <p:font typeface="Times New Roman" charset="1" panose="02030502070405020303"/>
      <p:regular r:id="rId19"/>
    </p:embeddedFont>
    <p:embeddedFont>
      <p:font typeface="Garet 1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75039" y="0"/>
            <a:ext cx="3812961" cy="10287000"/>
            <a:chOff x="0" y="0"/>
            <a:chExt cx="100423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423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5A58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0423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95608" y="4364069"/>
            <a:ext cx="1558861" cy="1558861"/>
          </a:xfrm>
          <a:custGeom>
            <a:avLst/>
            <a:gdLst/>
            <a:ahLst/>
            <a:cxnLst/>
            <a:rect r="r" b="b" t="t" l="l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35064" y="2042509"/>
            <a:ext cx="11773457" cy="232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039"/>
              </a:lnSpc>
            </a:pPr>
            <a:r>
              <a:rPr lang="en-US" sz="13599">
                <a:solidFill>
                  <a:srgbClr val="A5A58D"/>
                </a:solidFill>
                <a:latin typeface="TAN Mon Cheri"/>
                <a:ea typeface="TAN Mon Cheri"/>
                <a:cs typeface="TAN Mon Cheri"/>
                <a:sym typeface="TAN Mon Cheri"/>
              </a:rPr>
              <a:t>Welcome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68883" y="5703411"/>
            <a:ext cx="11339637" cy="129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3"/>
              </a:lnSpc>
            </a:pPr>
            <a:r>
              <a:rPr lang="en-US" sz="5013">
                <a:solidFill>
                  <a:srgbClr val="A5A58D"/>
                </a:solidFill>
                <a:latin typeface="Garet 2"/>
                <a:ea typeface="Garet 2"/>
                <a:cs typeface="Garet 2"/>
                <a:sym typeface="Garet 2"/>
              </a:rPr>
              <a:t>Ana</a:t>
            </a:r>
            <a:r>
              <a:rPr lang="en-US" sz="5013">
                <a:solidFill>
                  <a:srgbClr val="A5A58D"/>
                </a:solidFill>
                <a:latin typeface="Garet 2"/>
                <a:ea typeface="Garet 2"/>
                <a:cs typeface="Garet 2"/>
                <a:sym typeface="Garet 2"/>
              </a:rPr>
              <a:t>lysis and Application of Queuing Theory in Supermarkets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138038" y="-8138038"/>
            <a:ext cx="2011924" cy="18288000"/>
            <a:chOff x="0" y="0"/>
            <a:chExt cx="529889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889" cy="4816592"/>
            </a:xfrm>
            <a:custGeom>
              <a:avLst/>
              <a:gdLst/>
              <a:ahLst/>
              <a:cxnLst/>
              <a:rect r="r" b="b" t="t" l="l"/>
              <a:pathLst>
                <a:path h="4816592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9889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68926" y="1862100"/>
            <a:ext cx="11531643" cy="687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0272" indent="-340136" lvl="1">
              <a:lnSpc>
                <a:spcPts val="7877"/>
              </a:lnSpc>
              <a:buFont typeface="Arial"/>
              <a:buChar char="•"/>
            </a:pPr>
            <a:r>
              <a:rPr lang="en-US" sz="315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Simulation: Use software tools to test complex or emergency scenarios</a:t>
            </a:r>
          </a:p>
          <a:p>
            <a:pPr algn="just" marL="680272" indent="-340136" lvl="1">
              <a:lnSpc>
                <a:spcPts val="7877"/>
              </a:lnSpc>
              <a:buFont typeface="Arial"/>
              <a:buChar char="•"/>
            </a:pPr>
            <a:r>
              <a:rPr lang="en-US" sz="315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Behavioral Study: Account for customers switching lines or leaving</a:t>
            </a:r>
          </a:p>
          <a:p>
            <a:pPr algn="just" marL="680272" indent="-340136" lvl="1">
              <a:lnSpc>
                <a:spcPts val="7877"/>
              </a:lnSpc>
              <a:buFont typeface="Arial"/>
              <a:buChar char="•"/>
            </a:pPr>
            <a:r>
              <a:rPr lang="en-US" sz="315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</a:t>
            </a:r>
            <a:r>
              <a:rPr lang="en-US" sz="315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elf-Checkouts: Assess effect on queue lengths and staff workload</a:t>
            </a:r>
          </a:p>
          <a:p>
            <a:pPr algn="just">
              <a:lnSpc>
                <a:spcPts val="787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53487" y="1232493"/>
            <a:ext cx="1558861" cy="1558861"/>
          </a:xfrm>
          <a:custGeom>
            <a:avLst/>
            <a:gdLst/>
            <a:ahLst/>
            <a:cxnLst/>
            <a:rect r="r" b="b" t="t" l="l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024025"/>
            <a:ext cx="6126577" cy="218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4"/>
              </a:lnSpc>
            </a:pPr>
            <a:r>
              <a:rPr lang="en-US" sz="5946">
                <a:solidFill>
                  <a:srgbClr val="A5A58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&amp; Future Work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75039" y="0"/>
            <a:ext cx="3812961" cy="10287000"/>
            <a:chOff x="0" y="0"/>
            <a:chExt cx="100423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423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5A58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04237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13818" y="4879188"/>
            <a:ext cx="1122442" cy="1122442"/>
          </a:xfrm>
          <a:custGeom>
            <a:avLst/>
            <a:gdLst/>
            <a:ahLst/>
            <a:cxnLst/>
            <a:rect r="r" b="b" t="t" l="l"/>
            <a:pathLst>
              <a:path h="1122442" w="1122442">
                <a:moveTo>
                  <a:pt x="0" y="0"/>
                </a:moveTo>
                <a:lnTo>
                  <a:pt x="1122442" y="0"/>
                </a:lnTo>
                <a:lnTo>
                  <a:pt x="1122442" y="1122442"/>
                </a:lnTo>
                <a:lnTo>
                  <a:pt x="0" y="1122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277295" y="0"/>
          <a:ext cx="8354249" cy="4961731"/>
        </p:xfrm>
        <a:graphic>
          <a:graphicData uri="http://schemas.openxmlformats.org/drawingml/2006/table">
            <a:tbl>
              <a:tblPr/>
              <a:tblGrid>
                <a:gridCol w="4076718"/>
                <a:gridCol w="4277531"/>
              </a:tblGrid>
              <a:tr h="826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Mohamed Osama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20220477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Rawan Ehab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20220133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Ghassan ELGendy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20220239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Ibrahim Medhat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20221003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6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Abdelrahman Ashry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99"/>
                        </a:lnSpc>
                        <a:defRPr/>
                      </a:pPr>
                      <a:r>
                        <a:rPr lang="en-US" sz="2142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20220189</a:t>
                      </a:r>
                      <a:endParaRPr lang="en-US" sz="1100"/>
                    </a:p>
                  </a:txBody>
                  <a:tcPr marL="224637" marR="224637" marT="224637" marB="224637" anchor="ctr">
                    <a:lnL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2350">
                      <a:solidFill>
                        <a:srgbClr val="A5A5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181596" y="170334"/>
            <a:ext cx="4666824" cy="87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4"/>
              </a:lnSpc>
            </a:pPr>
            <a:r>
              <a:rPr lang="en-US" sz="5174">
                <a:solidFill>
                  <a:srgbClr val="A5A58D"/>
                </a:solidFill>
                <a:latin typeface="TAN Mon Cheri"/>
                <a:ea typeface="TAN Mon Cheri"/>
                <a:cs typeface="TAN Mon Cheri"/>
                <a:sym typeface="TAN Mon Cheri"/>
              </a:rPr>
              <a:t>ID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4074" y="139236"/>
            <a:ext cx="4281407" cy="93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42"/>
              </a:lnSpc>
            </a:pPr>
            <a:r>
              <a:rPr lang="en-US" sz="5459">
                <a:solidFill>
                  <a:srgbClr val="A5A58D"/>
                </a:solidFill>
                <a:latin typeface="TAN Mon Cheri"/>
                <a:ea typeface="TAN Mon Cheri"/>
                <a:cs typeface="TAN Mon Cheri"/>
                <a:sym typeface="TAN Mon Cheri"/>
              </a:rPr>
              <a:t>Name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693632"/>
            <a:ext cx="3517483" cy="628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2"/>
              </a:lnSpc>
            </a:pPr>
            <a:r>
              <a:rPr lang="en-US" sz="3701">
                <a:solidFill>
                  <a:srgbClr val="A5A58D"/>
                </a:solidFill>
                <a:latin typeface="TAN Mon Cheri"/>
                <a:ea typeface="TAN Mon Cheri"/>
                <a:cs typeface="TAN Mon Cheri"/>
                <a:sym typeface="TAN Mon Cheri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4757" y="8551073"/>
            <a:ext cx="14351503" cy="130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1"/>
              </a:lnSpc>
            </a:pPr>
            <a:r>
              <a:rPr lang="en-US" sz="23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Jhala, Nityangini &amp; Bhathawala, Pravin</a:t>
            </a:r>
          </a:p>
          <a:p>
            <a:pPr algn="l">
              <a:lnSpc>
                <a:spcPts val="3321"/>
              </a:lnSpc>
            </a:pPr>
            <a:r>
              <a:rPr lang="en-US" sz="23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"Analysis and Application of Queuing Th</a:t>
            </a:r>
            <a:r>
              <a:rPr lang="en-US" sz="23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eory in Supermarkets"</a:t>
            </a:r>
          </a:p>
          <a:p>
            <a:pPr algn="l">
              <a:lnSpc>
                <a:spcPts val="3321"/>
              </a:lnSpc>
            </a:pPr>
            <a:r>
              <a:rPr lang="en-US" sz="23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Innovative Research in Science, Engineering and Technology, Vol. 6, No. 9, 2017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0"/>
            <a:ext cx="2011924" cy="10287000"/>
            <a:chOff x="0" y="0"/>
            <a:chExt cx="52988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8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988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47985" y="336070"/>
            <a:ext cx="11595320" cy="2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74"/>
              </a:lnSpc>
            </a:pPr>
            <a:r>
              <a:rPr lang="en-US" sz="7552">
                <a:solidFill>
                  <a:srgbClr val="6B70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Queuing Theory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50999" y="3944125"/>
            <a:ext cx="15274948" cy="41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368" indent="-391684" lvl="1">
              <a:lnSpc>
                <a:spcPts val="4716"/>
              </a:lnSpc>
              <a:buFont typeface="Arial"/>
              <a:buChar char="•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Mathematical study of waiting lines (queues)</a:t>
            </a:r>
          </a:p>
          <a:p>
            <a:pPr algn="l" marL="783368" indent="-391684" lvl="1">
              <a:lnSpc>
                <a:spcPts val="4716"/>
              </a:lnSpc>
              <a:buFont typeface="Arial"/>
              <a:buChar char="•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Applied in:</a:t>
            </a:r>
          </a:p>
          <a:p>
            <a:pPr algn="l" marL="1566736" indent="-522245" lvl="2">
              <a:lnSpc>
                <a:spcPts val="4716"/>
              </a:lnSpc>
              <a:buFont typeface="Arial"/>
              <a:buChar char="⚬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Supermarkets, banks, hospitals, transport systems</a:t>
            </a:r>
          </a:p>
          <a:p>
            <a:pPr algn="l" marL="783368" indent="-391684" lvl="1">
              <a:lnSpc>
                <a:spcPts val="4716"/>
              </a:lnSpc>
              <a:buFont typeface="Arial"/>
              <a:buChar char="•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Helps:</a:t>
            </a:r>
          </a:p>
          <a:p>
            <a:pPr algn="l" marL="1566736" indent="-522245" lvl="2">
              <a:lnSpc>
                <a:spcPts val="4716"/>
              </a:lnSpc>
              <a:buFont typeface="Arial"/>
              <a:buChar char="⚬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Minim</a:t>
            </a: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ize waiting time</a:t>
            </a:r>
          </a:p>
          <a:p>
            <a:pPr algn="l" marL="1566736" indent="-522245" lvl="2">
              <a:lnSpc>
                <a:spcPts val="4716"/>
              </a:lnSpc>
              <a:buFont typeface="Arial"/>
              <a:buChar char="⚬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Improve customer service</a:t>
            </a:r>
          </a:p>
          <a:p>
            <a:pPr algn="l" marL="1566736" indent="-522245" lvl="2">
              <a:lnSpc>
                <a:spcPts val="4716"/>
              </a:lnSpc>
              <a:buFont typeface="Arial"/>
              <a:buChar char="⚬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Reduce idle time and operational costs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-132452"/>
            <a:ext cx="2011924" cy="10287000"/>
            <a:chOff x="0" y="0"/>
            <a:chExt cx="52988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8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988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07801" y="225693"/>
            <a:ext cx="12919837" cy="278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74"/>
              </a:lnSpc>
            </a:pPr>
            <a:r>
              <a:rPr lang="en-US" sz="7552">
                <a:solidFill>
                  <a:srgbClr val="6B70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Objective &amp; Context</a:t>
            </a:r>
          </a:p>
          <a:p>
            <a:pPr algn="ctr">
              <a:lnSpc>
                <a:spcPts val="1057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330246" y="2961025"/>
            <a:ext cx="15274948" cy="413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369" indent="-391684" lvl="1">
              <a:lnSpc>
                <a:spcPts val="4716"/>
              </a:lnSpc>
              <a:buFont typeface="Arial"/>
              <a:buChar char="•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Goal: Analyze supermarket checkout process using queuing models</a:t>
            </a:r>
          </a:p>
          <a:p>
            <a:pPr algn="l" marL="783369" indent="-391684" lvl="1">
              <a:lnSpc>
                <a:spcPts val="4716"/>
              </a:lnSpc>
              <a:buFont typeface="Arial"/>
              <a:buChar char="•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Focus:</a:t>
            </a:r>
          </a:p>
          <a:p>
            <a:pPr algn="l" marL="1566738" indent="-522246" lvl="2">
              <a:lnSpc>
                <a:spcPts val="4716"/>
              </a:lnSpc>
              <a:buFont typeface="Arial"/>
              <a:buChar char="⚬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Evaluate current multi-line setup</a:t>
            </a:r>
          </a:p>
          <a:p>
            <a:pPr algn="l" marL="1566738" indent="-522246" lvl="2">
              <a:lnSpc>
                <a:spcPts val="4716"/>
              </a:lnSpc>
              <a:buFont typeface="Arial"/>
              <a:buChar char="⚬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Propose more efficient alternative (M/M/S)</a:t>
            </a:r>
          </a:p>
          <a:p>
            <a:pPr algn="l" marL="783369" indent="-391684" lvl="1">
              <a:lnSpc>
                <a:spcPts val="4716"/>
              </a:lnSpc>
              <a:buFont typeface="Arial"/>
              <a:buChar char="•"/>
            </a:pP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Exp</a:t>
            </a:r>
            <a:r>
              <a:rPr lang="en-US" sz="362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ected Benefit: Enhanced service &amp; reduced cost</a:t>
            </a:r>
          </a:p>
          <a:p>
            <a:pPr algn="l">
              <a:lnSpc>
                <a:spcPts val="471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138038" y="-8138038"/>
            <a:ext cx="2011924" cy="18288000"/>
            <a:chOff x="0" y="0"/>
            <a:chExt cx="529889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889" cy="4816592"/>
            </a:xfrm>
            <a:custGeom>
              <a:avLst/>
              <a:gdLst/>
              <a:ahLst/>
              <a:cxnLst/>
              <a:rect r="r" b="b" t="t" l="l"/>
              <a:pathLst>
                <a:path h="4816592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29889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1157275" y="2130467"/>
            <a:ext cx="9059468" cy="331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60"/>
              </a:lnSpc>
            </a:pPr>
            <a:r>
              <a:rPr lang="en-US" sz="9043">
                <a:solidFill>
                  <a:srgbClr val="A5A58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Observation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50311" y="2361708"/>
            <a:ext cx="10607103" cy="792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7164" indent="-403582" lvl="1">
              <a:lnSpc>
                <a:spcPts val="5757"/>
              </a:lnSpc>
              <a:buFont typeface="Arial"/>
              <a:buChar char="•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Studied checkout process at "XYZ Supermarket"</a:t>
            </a:r>
          </a:p>
          <a:p>
            <a:pPr algn="just" marL="807164" indent="-403582" lvl="1">
              <a:lnSpc>
                <a:spcPts val="5757"/>
              </a:lnSpc>
              <a:buFont typeface="Arial"/>
              <a:buChar char="•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Setup: 3 cashiers, each with a separate queue</a:t>
            </a:r>
          </a:p>
          <a:p>
            <a:pPr algn="just" marL="807164" indent="-403582" lvl="1">
              <a:lnSpc>
                <a:spcPts val="5757"/>
              </a:lnSpc>
              <a:buFont typeface="Arial"/>
              <a:buChar char="•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Issues noted:</a:t>
            </a:r>
          </a:p>
          <a:p>
            <a:pPr algn="just" marL="1614327" indent="-538109" lvl="2">
              <a:lnSpc>
                <a:spcPts val="5757"/>
              </a:lnSpc>
              <a:buFont typeface="Arial"/>
              <a:buChar char="⚬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Line imbalance</a:t>
            </a:r>
          </a:p>
          <a:p>
            <a:pPr algn="just" marL="1614327" indent="-538109" lvl="2">
              <a:lnSpc>
                <a:spcPts val="5757"/>
              </a:lnSpc>
              <a:buFont typeface="Arial"/>
              <a:buChar char="⚬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Inefficiency during peak hours</a:t>
            </a:r>
          </a:p>
          <a:p>
            <a:pPr algn="just" marL="807164" indent="-403582" lvl="1">
              <a:lnSpc>
                <a:spcPts val="5757"/>
              </a:lnSpc>
              <a:buFont typeface="Arial"/>
              <a:buChar char="•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Data sources:</a:t>
            </a:r>
          </a:p>
          <a:p>
            <a:pPr algn="just" marL="1614327" indent="-538109" lvl="2">
              <a:lnSpc>
                <a:spcPts val="5757"/>
              </a:lnSpc>
              <a:buFont typeface="Arial"/>
              <a:buChar char="⚬"/>
            </a:pPr>
            <a:r>
              <a:rPr lang="en-US" sz="373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Direct observation, interviews, surveys</a:t>
            </a:r>
          </a:p>
          <a:p>
            <a:pPr algn="just">
              <a:lnSpc>
                <a:spcPts val="575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153487" y="1232493"/>
            <a:ext cx="1558861" cy="1558861"/>
          </a:xfrm>
          <a:custGeom>
            <a:avLst/>
            <a:gdLst/>
            <a:ahLst/>
            <a:cxnLst/>
            <a:rect r="r" b="b" t="t" l="l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8542551" y="541551"/>
            <a:ext cx="10287000" cy="9203897"/>
            <a:chOff x="0" y="0"/>
            <a:chExt cx="2709333" cy="24240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2424072"/>
            </a:xfrm>
            <a:custGeom>
              <a:avLst/>
              <a:gdLst/>
              <a:ahLst/>
              <a:cxnLst/>
              <a:rect r="r" b="b" t="t" l="l"/>
              <a:pathLst>
                <a:path h="242407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424072"/>
                  </a:lnTo>
                  <a:lnTo>
                    <a:pt x="0" y="2424072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2462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752686" y="3086100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434064">
            <a:off x="15001234" y="2932186"/>
            <a:ext cx="1825951" cy="1294766"/>
          </a:xfrm>
          <a:custGeom>
            <a:avLst/>
            <a:gdLst/>
            <a:ahLst/>
            <a:cxnLst/>
            <a:rect r="r" b="b" t="t" l="l"/>
            <a:pathLst>
              <a:path h="1294766" w="1825951">
                <a:moveTo>
                  <a:pt x="0" y="0"/>
                </a:moveTo>
                <a:lnTo>
                  <a:pt x="1825951" y="0"/>
                </a:lnTo>
                <a:lnTo>
                  <a:pt x="1825951" y="1294766"/>
                </a:lnTo>
                <a:lnTo>
                  <a:pt x="0" y="1294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2287096">
            <a:off x="9841863" y="3635342"/>
            <a:ext cx="1959216" cy="520083"/>
          </a:xfrm>
          <a:custGeom>
            <a:avLst/>
            <a:gdLst/>
            <a:ahLst/>
            <a:cxnLst/>
            <a:rect r="r" b="b" t="t" l="l"/>
            <a:pathLst>
              <a:path h="520083" w="1959216">
                <a:moveTo>
                  <a:pt x="0" y="520083"/>
                </a:moveTo>
                <a:lnTo>
                  <a:pt x="1959216" y="520083"/>
                </a:lnTo>
                <a:lnTo>
                  <a:pt x="1959216" y="0"/>
                </a:lnTo>
                <a:lnTo>
                  <a:pt x="0" y="0"/>
                </a:lnTo>
                <a:lnTo>
                  <a:pt x="0" y="52008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967" y="-16468"/>
            <a:ext cx="8747961" cy="10041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513" indent="-346256" lvl="1">
              <a:lnSpc>
                <a:spcPts val="7281"/>
              </a:lnSpc>
              <a:buFont typeface="Arial"/>
              <a:buChar char="•"/>
            </a:pPr>
            <a:r>
              <a:rPr lang="en-US" sz="3207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M/M/1 (Current system):</a:t>
            </a:r>
          </a:p>
          <a:p>
            <a:pPr algn="l" marL="1385025" indent="-461675" lvl="2">
              <a:lnSpc>
                <a:spcPts val="7281"/>
              </a:lnSpc>
              <a:buFont typeface="Arial"/>
              <a:buChar char="⚬"/>
            </a:pPr>
            <a:r>
              <a:rPr lang="en-US" sz="3207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3 independent queues (1 per cashier)</a:t>
            </a:r>
          </a:p>
          <a:p>
            <a:pPr algn="l" marL="1385025" indent="-461675" lvl="2">
              <a:lnSpc>
                <a:spcPts val="7281"/>
              </a:lnSpc>
              <a:buFont typeface="Arial"/>
              <a:buChar char="⚬"/>
            </a:pPr>
            <a:r>
              <a:rPr lang="en-US" sz="3207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Poisson arrivals, exponential service times</a:t>
            </a:r>
          </a:p>
          <a:p>
            <a:pPr algn="l">
              <a:lnSpc>
                <a:spcPts val="7281"/>
              </a:lnSpc>
            </a:pPr>
          </a:p>
          <a:p>
            <a:pPr algn="l" marL="692513" indent="-346256" lvl="1">
              <a:lnSpc>
                <a:spcPts val="7281"/>
              </a:lnSpc>
              <a:buFont typeface="Arial"/>
              <a:buChar char="•"/>
            </a:pPr>
            <a:r>
              <a:rPr lang="en-US" sz="3207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M/M/s (Proposed system):</a:t>
            </a:r>
          </a:p>
          <a:p>
            <a:pPr algn="l" marL="1385025" indent="-461675" lvl="2">
              <a:lnSpc>
                <a:spcPts val="7281"/>
              </a:lnSpc>
              <a:buFont typeface="Arial"/>
              <a:buChar char="⚬"/>
            </a:pPr>
            <a:r>
              <a:rPr lang="en-US" sz="3207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Single line, multiple servers</a:t>
            </a:r>
          </a:p>
          <a:p>
            <a:pPr algn="l" marL="1385025" indent="-461675" lvl="2">
              <a:lnSpc>
                <a:spcPts val="7281"/>
              </a:lnSpc>
              <a:buFont typeface="Arial"/>
              <a:buChar char="⚬"/>
            </a:pPr>
            <a:r>
              <a:rPr lang="en-US" sz="3207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Customers served by first available cashier</a:t>
            </a:r>
          </a:p>
          <a:p>
            <a:pPr algn="l">
              <a:lnSpc>
                <a:spcPts val="728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76130" y="2437414"/>
            <a:ext cx="3290682" cy="64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  <a:r>
              <a:rPr lang="en-US" sz="401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M/M/1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59990" y="1645424"/>
            <a:ext cx="3228010" cy="648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6"/>
              </a:lnSpc>
            </a:pPr>
            <a:r>
              <a:rPr lang="en-US" sz="401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M/M/S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07110" y="4005775"/>
            <a:ext cx="3484240" cy="207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3"/>
              </a:lnSpc>
            </a:pPr>
            <a:r>
              <a:rPr lang="en-US" sz="4248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Queuing Models Used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304672" y="735248"/>
            <a:ext cx="1558861" cy="1558861"/>
          </a:xfrm>
          <a:custGeom>
            <a:avLst/>
            <a:gdLst/>
            <a:ahLst/>
            <a:cxnLst/>
            <a:rect r="r" b="b" t="t" l="l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658513" cy="10287000"/>
            <a:chOff x="0" y="0"/>
            <a:chExt cx="9635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5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963559">
                  <a:moveTo>
                    <a:pt x="0" y="0"/>
                  </a:moveTo>
                  <a:lnTo>
                    <a:pt x="963559" y="0"/>
                  </a:lnTo>
                  <a:lnTo>
                    <a:pt x="9635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35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82139" y="46669"/>
            <a:ext cx="9677957" cy="295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4"/>
              </a:lnSpc>
            </a:pPr>
            <a:r>
              <a:rPr lang="en-US" sz="8017">
                <a:solidFill>
                  <a:srgbClr val="6B70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M/M/1 – Key Formulas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93409" y="616373"/>
            <a:ext cx="1330209" cy="1330209"/>
          </a:xfrm>
          <a:custGeom>
            <a:avLst/>
            <a:gdLst/>
            <a:ahLst/>
            <a:cxnLst/>
            <a:rect r="r" b="b" t="t" l="l"/>
            <a:pathLst>
              <a:path h="1330209" w="1330209">
                <a:moveTo>
                  <a:pt x="0" y="0"/>
                </a:moveTo>
                <a:lnTo>
                  <a:pt x="1330209" y="0"/>
                </a:lnTo>
                <a:lnTo>
                  <a:pt x="1330209" y="1330209"/>
                </a:lnTo>
                <a:lnTo>
                  <a:pt x="0" y="13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57191" y="3078730"/>
            <a:ext cx="10036246" cy="720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λ = Arrival rate | μ = Service rate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Utilization: ρ = λ / μ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Average in system: Ls = λ / (μ − λ)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Average in queue: Lq = (λ²) / (μ(μ − λ))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Wait in queue: Wq = ρ / (μ − λ)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Time in system: Ws = 1 / (μ − λ)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Probability of 0 customers: P₀ = 1 − ρ</a:t>
            </a:r>
          </a:p>
          <a:p>
            <a:pPr algn="just" marL="714828" indent="-357414" lvl="1">
              <a:lnSpc>
                <a:spcPts val="6390"/>
              </a:lnSpc>
              <a:buFont typeface="Arial"/>
              <a:buChar char="•"/>
            </a:pPr>
            <a:r>
              <a:rPr lang="en-US" sz="3310" spc="175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Probability of n customers: 𝑃ₙ = 𝑃₀ ∗ 𝜌ⁿ </a:t>
            </a:r>
          </a:p>
          <a:p>
            <a:pPr algn="just">
              <a:lnSpc>
                <a:spcPts val="63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658513" cy="10287000"/>
            <a:chOff x="0" y="0"/>
            <a:chExt cx="9635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5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963559">
                  <a:moveTo>
                    <a:pt x="0" y="0"/>
                  </a:moveTo>
                  <a:lnTo>
                    <a:pt x="963559" y="0"/>
                  </a:lnTo>
                  <a:lnTo>
                    <a:pt x="9635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35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75035" y="46669"/>
            <a:ext cx="9677957" cy="295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4"/>
              </a:lnSpc>
            </a:pPr>
            <a:r>
              <a:rPr lang="en-US" sz="8017">
                <a:solidFill>
                  <a:srgbClr val="6B70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M/M/S – Key Formulas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93409" y="616373"/>
            <a:ext cx="1330209" cy="1330209"/>
          </a:xfrm>
          <a:custGeom>
            <a:avLst/>
            <a:gdLst/>
            <a:ahLst/>
            <a:cxnLst/>
            <a:rect r="r" b="b" t="t" l="l"/>
            <a:pathLst>
              <a:path h="1330209" w="1330209">
                <a:moveTo>
                  <a:pt x="0" y="0"/>
                </a:moveTo>
                <a:lnTo>
                  <a:pt x="1330209" y="0"/>
                </a:lnTo>
                <a:lnTo>
                  <a:pt x="1330209" y="1330209"/>
                </a:lnTo>
                <a:lnTo>
                  <a:pt x="0" y="13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29082" y="3056437"/>
            <a:ext cx="10159687" cy="662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9401" indent="-369701" lvl="1">
              <a:lnSpc>
                <a:spcPts val="6609"/>
              </a:lnSpc>
              <a:buFont typeface="Arial"/>
              <a:buChar char="•"/>
            </a:pPr>
            <a:r>
              <a:rPr lang="en-US" sz="3424" spc="181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ρ = λ / (sμ)</a:t>
            </a:r>
          </a:p>
          <a:p>
            <a:pPr algn="just" marL="739401" indent="-369701" lvl="1">
              <a:lnSpc>
                <a:spcPts val="6609"/>
              </a:lnSpc>
              <a:buFont typeface="Arial"/>
              <a:buChar char="•"/>
            </a:pPr>
            <a:r>
              <a:rPr lang="en-US" sz="3424" spc="181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P₀ = </a:t>
            </a:r>
          </a:p>
          <a:p>
            <a:pPr algn="just">
              <a:lnSpc>
                <a:spcPts val="6609"/>
              </a:lnSpc>
            </a:pPr>
          </a:p>
          <a:p>
            <a:pPr algn="just" marL="739401" indent="-369701" lvl="1">
              <a:lnSpc>
                <a:spcPts val="6609"/>
              </a:lnSpc>
              <a:buFont typeface="Arial"/>
              <a:buChar char="•"/>
            </a:pPr>
            <a:r>
              <a:rPr lang="en-US" sz="3424" spc="181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Lq = Ps × (ρ / (1 − ρ)²)</a:t>
            </a:r>
          </a:p>
          <a:p>
            <a:pPr algn="just" marL="739401" indent="-369701" lvl="1">
              <a:lnSpc>
                <a:spcPts val="6609"/>
              </a:lnSpc>
              <a:buFont typeface="Arial"/>
              <a:buChar char="•"/>
            </a:pPr>
            <a:r>
              <a:rPr lang="en-US" sz="3424" spc="181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Ws = Wq + (1/μ)</a:t>
            </a:r>
          </a:p>
          <a:p>
            <a:pPr algn="just" marL="739401" indent="-369701" lvl="1">
              <a:lnSpc>
                <a:spcPts val="6609"/>
              </a:lnSpc>
              <a:buFont typeface="Arial"/>
              <a:buChar char="•"/>
            </a:pPr>
            <a:r>
              <a:rPr lang="en-US" sz="3424" spc="181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Wait in queue: Wq = Ps / [sμ(1 − ρ)²]</a:t>
            </a:r>
          </a:p>
          <a:p>
            <a:pPr algn="just" marL="739401" indent="-369701" lvl="1">
              <a:lnSpc>
                <a:spcPts val="6609"/>
              </a:lnSpc>
              <a:buFont typeface="Arial"/>
              <a:buChar char="•"/>
            </a:pPr>
            <a:r>
              <a:rPr lang="en-US" sz="3424" spc="181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Total in system: Ls = Lq + λ / μ</a:t>
            </a:r>
          </a:p>
          <a:p>
            <a:pPr algn="just">
              <a:lnSpc>
                <a:spcPts val="6643"/>
              </a:lnSpc>
            </a:pP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350756" y="3381372"/>
            <a:ext cx="7604124" cy="2546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658513" cy="10287000"/>
            <a:chOff x="0" y="0"/>
            <a:chExt cx="96355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3559" cy="2709333"/>
            </a:xfrm>
            <a:custGeom>
              <a:avLst/>
              <a:gdLst/>
              <a:ahLst/>
              <a:cxnLst/>
              <a:rect r="r" b="b" t="t" l="l"/>
              <a:pathLst>
                <a:path h="2709333" w="963559">
                  <a:moveTo>
                    <a:pt x="0" y="0"/>
                  </a:moveTo>
                  <a:lnTo>
                    <a:pt x="963559" y="0"/>
                  </a:lnTo>
                  <a:lnTo>
                    <a:pt x="96355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6355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382139" y="46669"/>
            <a:ext cx="9677957" cy="152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4"/>
              </a:lnSpc>
            </a:pPr>
            <a:r>
              <a:rPr lang="en-US" sz="8017">
                <a:solidFill>
                  <a:srgbClr val="6B70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Assumptions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93409" y="616373"/>
            <a:ext cx="1330209" cy="1330209"/>
          </a:xfrm>
          <a:custGeom>
            <a:avLst/>
            <a:gdLst/>
            <a:ahLst/>
            <a:cxnLst/>
            <a:rect r="r" b="b" t="t" l="l"/>
            <a:pathLst>
              <a:path h="1330209" w="1330209">
                <a:moveTo>
                  <a:pt x="0" y="0"/>
                </a:moveTo>
                <a:lnTo>
                  <a:pt x="1330209" y="0"/>
                </a:lnTo>
                <a:lnTo>
                  <a:pt x="1330209" y="1330209"/>
                </a:lnTo>
                <a:lnTo>
                  <a:pt x="0" y="13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27961" y="1909830"/>
            <a:ext cx="13559755" cy="771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Customer arrivals follow Poisson process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Service time = exponential distribution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No qu</a:t>
            </a: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eue limit (infinite capacity)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First-Come, First-Served (FCFS)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No custom</a:t>
            </a: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er prioritization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Employees (servers) work at full capacity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No impact of queue length on speed</a:t>
            </a:r>
          </a:p>
          <a:p>
            <a:pPr algn="just" marL="702473" indent="-351236" lvl="1">
              <a:lnSpc>
                <a:spcPts val="6832"/>
              </a:lnSpc>
              <a:buFont typeface="Arial"/>
              <a:buChar char="•"/>
            </a:pP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A</a:t>
            </a: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rrival rate s</a:t>
            </a:r>
            <a:r>
              <a:rPr lang="en-US" sz="3253" spc="17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lightly higher than service rate</a:t>
            </a:r>
          </a:p>
          <a:p>
            <a:pPr algn="just">
              <a:lnSpc>
                <a:spcPts val="683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605881" y="-6634413"/>
            <a:ext cx="10287000" cy="23555827"/>
            <a:chOff x="0" y="0"/>
            <a:chExt cx="2709333" cy="6204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6204004"/>
            </a:xfrm>
            <a:custGeom>
              <a:avLst/>
              <a:gdLst/>
              <a:ahLst/>
              <a:cxnLst/>
              <a:rect r="r" b="b" t="t" l="l"/>
              <a:pathLst>
                <a:path h="6204004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6204004"/>
                  </a:lnTo>
                  <a:lnTo>
                    <a:pt x="0" y="6204004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09333" cy="6242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65168" y="5182134"/>
            <a:ext cx="4054948" cy="4114800"/>
          </a:xfrm>
          <a:custGeom>
            <a:avLst/>
            <a:gdLst/>
            <a:ahLst/>
            <a:cxnLst/>
            <a:rect r="r" b="b" t="t" l="l"/>
            <a:pathLst>
              <a:path h="4114800" w="4054948">
                <a:moveTo>
                  <a:pt x="0" y="0"/>
                </a:moveTo>
                <a:lnTo>
                  <a:pt x="4054949" y="0"/>
                </a:lnTo>
                <a:lnTo>
                  <a:pt x="4054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387838">
            <a:off x="6967854" y="4085194"/>
            <a:ext cx="3044573" cy="2158879"/>
          </a:xfrm>
          <a:custGeom>
            <a:avLst/>
            <a:gdLst/>
            <a:ahLst/>
            <a:cxnLst/>
            <a:rect r="r" b="b" t="t" l="l"/>
            <a:pathLst>
              <a:path h="2158879" w="3044573">
                <a:moveTo>
                  <a:pt x="0" y="0"/>
                </a:moveTo>
                <a:lnTo>
                  <a:pt x="3044573" y="0"/>
                </a:lnTo>
                <a:lnTo>
                  <a:pt x="3044573" y="2158879"/>
                </a:lnTo>
                <a:lnTo>
                  <a:pt x="0" y="2158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1602" y="630434"/>
            <a:ext cx="3920549" cy="758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5"/>
              </a:lnSpc>
            </a:pPr>
            <a:r>
              <a:rPr lang="en-US" sz="4780">
                <a:solidFill>
                  <a:srgbClr val="F8F5ED"/>
                </a:solidFill>
                <a:latin typeface="Garet 2"/>
                <a:ea typeface="Garet 2"/>
                <a:cs typeface="Garet 2"/>
                <a:sym typeface="Garet 2"/>
              </a:rPr>
              <a:t>M/M/1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33305" y="630434"/>
            <a:ext cx="3972177" cy="67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5"/>
              </a:lnSpc>
            </a:pPr>
            <a:r>
              <a:rPr lang="en-US" sz="4235">
                <a:solidFill>
                  <a:srgbClr val="F8F5ED"/>
                </a:solidFill>
                <a:latin typeface="Garet 2"/>
                <a:ea typeface="Garet 2"/>
                <a:cs typeface="Garet 2"/>
                <a:sym typeface="Garet 2"/>
              </a:rPr>
              <a:t>M/M/S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12835" y="6584457"/>
            <a:ext cx="3559615" cy="128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3"/>
              </a:lnSpc>
            </a:pPr>
            <a:r>
              <a:rPr lang="en-US" sz="3979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Comparative Results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5740402">
            <a:off x="1389981" y="3928821"/>
            <a:ext cx="3534984" cy="2506625"/>
          </a:xfrm>
          <a:custGeom>
            <a:avLst/>
            <a:gdLst/>
            <a:ahLst/>
            <a:cxnLst/>
            <a:rect r="r" b="b" t="t" l="l"/>
            <a:pathLst>
              <a:path h="2506625" w="3534984">
                <a:moveTo>
                  <a:pt x="0" y="0"/>
                </a:moveTo>
                <a:lnTo>
                  <a:pt x="3534984" y="0"/>
                </a:lnTo>
                <a:lnTo>
                  <a:pt x="3534984" y="2506626"/>
                </a:lnTo>
                <a:lnTo>
                  <a:pt x="0" y="2506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1942117"/>
            <a:ext cx="7444735" cy="198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8683" indent="-444341" lvl="1">
              <a:lnSpc>
                <a:spcPts val="5351"/>
              </a:lnSpc>
              <a:buFont typeface="Arial"/>
              <a:buChar char="•"/>
            </a:pPr>
            <a:r>
              <a:rPr lang="en-US" sz="411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Avg. waiting time: 9 min</a:t>
            </a:r>
          </a:p>
          <a:p>
            <a:pPr algn="l" marL="888683" indent="-444341" lvl="1">
              <a:lnSpc>
                <a:spcPts val="5351"/>
              </a:lnSpc>
              <a:buFont typeface="Arial"/>
              <a:buChar char="•"/>
            </a:pPr>
            <a:r>
              <a:rPr lang="en-US" sz="411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Total cost: ₹2475</a:t>
            </a:r>
          </a:p>
          <a:p>
            <a:pPr algn="l">
              <a:lnSpc>
                <a:spcPts val="535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1603058"/>
            <a:ext cx="6124425" cy="23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2353" indent="-391176" lvl="1">
              <a:lnSpc>
                <a:spcPts val="4710"/>
              </a:lnSpc>
              <a:buFont typeface="Arial"/>
              <a:buChar char="•"/>
            </a:pPr>
            <a:r>
              <a:rPr lang="en-US" sz="3623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Avg. waiting time: 4.33 min</a:t>
            </a:r>
          </a:p>
          <a:p>
            <a:pPr algn="l" marL="782353" indent="-391176" lvl="1">
              <a:lnSpc>
                <a:spcPts val="4710"/>
              </a:lnSpc>
              <a:buFont typeface="Arial"/>
              <a:buChar char="•"/>
            </a:pPr>
            <a:r>
              <a:rPr lang="en-US" sz="3623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Total cost: ₹1578.8</a:t>
            </a:r>
          </a:p>
          <a:p>
            <a:pPr algn="l">
              <a:lnSpc>
                <a:spcPts val="471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4125080" y="3652008"/>
            <a:ext cx="4402215" cy="119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746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Results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42504" y="6032793"/>
            <a:ext cx="7375812" cy="425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5498" indent="-412749" lvl="1">
              <a:lnSpc>
                <a:spcPts val="6844"/>
              </a:lnSpc>
              <a:buFont typeface="Arial"/>
              <a:buChar char="•"/>
            </a:pPr>
            <a:r>
              <a:rPr lang="en-US" sz="3823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M/M/s reduced both waiting time &amp; cost</a:t>
            </a:r>
          </a:p>
          <a:p>
            <a:pPr algn="l" marL="825498" indent="-412749" lvl="1">
              <a:lnSpc>
                <a:spcPts val="6844"/>
              </a:lnSpc>
              <a:buFont typeface="Arial"/>
              <a:buChar char="•"/>
            </a:pPr>
            <a:r>
              <a:rPr lang="en-US" sz="3823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</a:t>
            </a:r>
            <a:r>
              <a:rPr lang="en-US" sz="3823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ore efficient under all observed time slots</a:t>
            </a:r>
          </a:p>
          <a:p>
            <a:pPr algn="l">
              <a:lnSpc>
                <a:spcPts val="6844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true" flipV="true" rot="-1823016">
            <a:off x="12622358" y="4658757"/>
            <a:ext cx="1834229" cy="1300635"/>
          </a:xfrm>
          <a:custGeom>
            <a:avLst/>
            <a:gdLst/>
            <a:ahLst/>
            <a:cxnLst/>
            <a:rect r="r" b="b" t="t" l="l"/>
            <a:pathLst>
              <a:path h="1300635" w="1834229">
                <a:moveTo>
                  <a:pt x="1834229" y="1300635"/>
                </a:moveTo>
                <a:lnTo>
                  <a:pt x="0" y="1300635"/>
                </a:lnTo>
                <a:lnTo>
                  <a:pt x="0" y="0"/>
                </a:lnTo>
                <a:lnTo>
                  <a:pt x="1834229" y="0"/>
                </a:lnTo>
                <a:lnTo>
                  <a:pt x="1834229" y="130063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DAGlpPo0SKM</dc:identifier>
  <dcterms:modified xsi:type="dcterms:W3CDTF">2011-08-01T06:04:30Z</dcterms:modified>
  <cp:revision>1</cp:revision>
  <dc:title>Green and Orange English Class Minimalist Lesson Presentation</dc:title>
</cp:coreProperties>
</file>