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7"/>
  </p:notesMasterIdLst>
  <p:sldIdLst>
    <p:sldId id="297" r:id="rId2"/>
    <p:sldId id="273" r:id="rId3"/>
    <p:sldId id="274" r:id="rId4"/>
    <p:sldId id="259" r:id="rId5"/>
    <p:sldId id="260" r:id="rId6"/>
    <p:sldId id="275" r:id="rId7"/>
    <p:sldId id="276" r:id="rId8"/>
    <p:sldId id="263" r:id="rId9"/>
    <p:sldId id="278" r:id="rId10"/>
    <p:sldId id="280" r:id="rId11"/>
    <p:sldId id="277" r:id="rId12"/>
    <p:sldId id="283" r:id="rId13"/>
    <p:sldId id="282" r:id="rId14"/>
    <p:sldId id="281" r:id="rId15"/>
    <p:sldId id="284" r:id="rId16"/>
    <p:sldId id="285" r:id="rId17"/>
    <p:sldId id="287" r:id="rId18"/>
    <p:sldId id="290" r:id="rId19"/>
    <p:sldId id="301" r:id="rId20"/>
    <p:sldId id="302" r:id="rId21"/>
    <p:sldId id="288" r:id="rId22"/>
    <p:sldId id="293" r:id="rId23"/>
    <p:sldId id="295" r:id="rId24"/>
    <p:sldId id="303" r:id="rId25"/>
    <p:sldId id="304" r:id="rId26"/>
    <p:sldId id="286" r:id="rId27"/>
    <p:sldId id="268" r:id="rId28"/>
    <p:sldId id="294" r:id="rId29"/>
    <p:sldId id="300" r:id="rId30"/>
    <p:sldId id="298" r:id="rId31"/>
    <p:sldId id="299" r:id="rId32"/>
    <p:sldId id="289" r:id="rId33"/>
    <p:sldId id="291" r:id="rId34"/>
    <p:sldId id="292" r:id="rId35"/>
    <p:sldId id="269" r:id="rId36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B0D"/>
    <a:srgbClr val="F0EDE3"/>
    <a:srgbClr val="656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4"/>
    <p:restoredTop sz="88952"/>
  </p:normalViewPr>
  <p:slideViewPr>
    <p:cSldViewPr snapToGrid="0">
      <p:cViewPr varScale="1">
        <p:scale>
          <a:sx n="67" d="100"/>
          <a:sy n="67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02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This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function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performs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symmetric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normalization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adjacency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 of a graph. It first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adds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identity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 to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adjacency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ensure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that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every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node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connected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itself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Then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computes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degree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each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node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by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summing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over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its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adjacent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edges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The inverse of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degree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then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taken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and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diagonalized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obtain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diagonal matrix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D_inv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Finally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,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adjacency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multiplied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by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D_inv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get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normalized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adjacency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A_hat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This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normalization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ensures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that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sum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rows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A_hat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equal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one,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which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desirable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for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many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applications in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GNNs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 </a:t>
            </a:r>
          </a:p>
          <a:p>
            <a:pPr marL="0" marR="0" lvl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 Information propagation: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Normalization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can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also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help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ensure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that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information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propagates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effectively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through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graph. In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some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cases,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without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normalization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, information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may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get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trapped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in certain parts of the graph and fail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propagate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other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parts.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63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827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  <a:latin typeface="Helvetica" pitchFamily="2" charset="0"/>
              </a:rPr>
              <a:t>- </a:t>
            </a:r>
            <a:r>
              <a:rPr lang="fr-FR" dirty="0" err="1">
                <a:effectLst/>
                <a:latin typeface="Helvetica" pitchFamily="2" charset="0"/>
              </a:rPr>
              <a:t>increases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with</a:t>
            </a:r>
            <a:r>
              <a:rPr lang="fr-FR" dirty="0">
                <a:effectLst/>
                <a:latin typeface="Helvetica" pitchFamily="2" charset="0"/>
              </a:rPr>
              <a:t> the </a:t>
            </a:r>
            <a:r>
              <a:rPr lang="fr-FR" dirty="0" err="1">
                <a:effectLst/>
                <a:latin typeface="Helvetica" pitchFamily="2" charset="0"/>
              </a:rPr>
              <a:t>number</a:t>
            </a:r>
            <a:r>
              <a:rPr lang="fr-FR" dirty="0">
                <a:effectLst/>
                <a:latin typeface="Helvetica" pitchFamily="2" charset="0"/>
              </a:rPr>
              <a:t> of occurrences </a:t>
            </a:r>
            <a:r>
              <a:rPr lang="fr-FR" dirty="0" err="1">
                <a:effectLst/>
                <a:latin typeface="Helvetica" pitchFamily="2" charset="0"/>
              </a:rPr>
              <a:t>within</a:t>
            </a:r>
            <a:r>
              <a:rPr lang="fr-FR" dirty="0">
                <a:effectLst/>
                <a:latin typeface="Helvetica" pitchFamily="2" charset="0"/>
              </a:rPr>
              <a:t> a</a:t>
            </a:r>
          </a:p>
          <a:p>
            <a:r>
              <a:rPr lang="fr-FR" dirty="0">
                <a:effectLst/>
                <a:latin typeface="Helvetica" pitchFamily="2" charset="0"/>
              </a:rPr>
              <a:t>document. (</a:t>
            </a:r>
            <a:r>
              <a:rPr lang="fr-FR" dirty="0" err="1">
                <a:effectLst/>
                <a:latin typeface="Helvetica" pitchFamily="2" charset="0"/>
              </a:rPr>
              <a:t>tf</a:t>
            </a:r>
            <a:r>
              <a:rPr lang="fr-FR" dirty="0">
                <a:effectLst/>
                <a:latin typeface="Helvetica" pitchFamily="2" charset="0"/>
              </a:rPr>
              <a:t>)</a:t>
            </a:r>
          </a:p>
          <a:p>
            <a:r>
              <a:rPr lang="fr-FR" dirty="0">
                <a:solidFill>
                  <a:srgbClr val="33669A"/>
                </a:solidFill>
                <a:effectLst/>
                <a:latin typeface="Helvetica" pitchFamily="2" charset="0"/>
              </a:rPr>
              <a:t>- </a:t>
            </a:r>
            <a:r>
              <a:rPr lang="fr-FR" dirty="0" err="1">
                <a:effectLst/>
                <a:latin typeface="Helvetica" pitchFamily="2" charset="0"/>
              </a:rPr>
              <a:t>increases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with</a:t>
            </a:r>
            <a:r>
              <a:rPr lang="fr-FR" dirty="0">
                <a:effectLst/>
                <a:latin typeface="Helvetica" pitchFamily="2" charset="0"/>
              </a:rPr>
              <a:t> the </a:t>
            </a:r>
            <a:r>
              <a:rPr lang="fr-FR" dirty="0" err="1">
                <a:effectLst/>
                <a:latin typeface="Helvetica" pitchFamily="2" charset="0"/>
              </a:rPr>
              <a:t>rarity</a:t>
            </a:r>
            <a:r>
              <a:rPr lang="fr-FR" dirty="0">
                <a:effectLst/>
                <a:latin typeface="Helvetica" pitchFamily="2" charset="0"/>
              </a:rPr>
              <a:t> of the </a:t>
            </a:r>
            <a:r>
              <a:rPr lang="fr-FR" dirty="0" err="1">
                <a:effectLst/>
                <a:latin typeface="Helvetica" pitchFamily="2" charset="0"/>
              </a:rPr>
              <a:t>term</a:t>
            </a:r>
            <a:r>
              <a:rPr lang="fr-FR" dirty="0">
                <a:effectLst/>
                <a:latin typeface="Helvetica" pitchFamily="2" charset="0"/>
              </a:rPr>
              <a:t> in the collection. (</a:t>
            </a:r>
            <a:r>
              <a:rPr lang="fr-FR" dirty="0" err="1">
                <a:effectLst/>
                <a:latin typeface="Helvetica" pitchFamily="2" charset="0"/>
              </a:rPr>
              <a:t>idf</a:t>
            </a:r>
            <a:r>
              <a:rPr lang="fr-FR" dirty="0">
                <a:effectLst/>
                <a:latin typeface="Helvetica" pitchFamily="2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84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The BART model in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Hugging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Face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returns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dictionary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different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outputs, but the main one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usually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called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"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last_hidden_state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". This output has 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shape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(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batch_size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sequence_length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hidden_size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),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which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means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that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for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each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input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sequence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in the batch,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you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get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 matrix of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shape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sequence_length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hidden_size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)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that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contains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encoded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representation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each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token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in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sequence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In the case of BART,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hidden_size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1024,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so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why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you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see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output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described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as "1024".</a:t>
            </a:r>
          </a:p>
          <a:p>
            <a:pPr algn="l"/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In addition to "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last_hidden_state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", the BART model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also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returns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other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outputs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such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as "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encoder_last_hidden_state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", "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decoder_last_hidden_state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", "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encoder_hidden_states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", and "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decoder_hidden_states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".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These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outputs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contain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hidden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states of the encoder and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decoder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layers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the model,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which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can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be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useful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for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various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downstream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tasks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such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as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sequence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generation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or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text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classification. BART (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Bidirectional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and Auto-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Regressive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Transformer) uses the Transformer architecture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which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includes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self-attention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layers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encode the input sentence.</a:t>
            </a:r>
          </a:p>
          <a:p>
            <a:pPr algn="l"/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During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encoding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stage,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each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word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in the input sentence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first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converted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into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word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embedding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Then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, the self-attention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mechanism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used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compute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attention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weights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for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each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word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in the sentence.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These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attention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weights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used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compute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weighted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sum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word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embeddings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obtain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sentence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embedding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The attention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weights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indicate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relative importance of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each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word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in the sentence to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task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at hand, and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information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used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compute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sentence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embedding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35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This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function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performs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symmetric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normalization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adjacency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 of a graph. It first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adds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identity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 to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adjacency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ensure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that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every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node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connected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itself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Then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computes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degree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each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node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by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summing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over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its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adjacent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edges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The inverse of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degree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then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taken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and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diagonalized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obtain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diagonal matrix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D_inv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Finally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,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adjacency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multiplied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by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D_inv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get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normalized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adjacency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A_hat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This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normalization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ensures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that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sum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rows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A_hat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equal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one,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which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desirable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for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many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applications in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GNNs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 </a:t>
            </a:r>
          </a:p>
          <a:p>
            <a:pPr marL="0" marR="0" lvl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 Information propagation: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Normalization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can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also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help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ensure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that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information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propagates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effectively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through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graph. In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some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cases,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without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normalization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, information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may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get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trapped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in certain parts of the graph and fail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propagate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other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parts.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00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914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forward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pass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of the model first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applies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linear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transformation to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node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features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followed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by message passing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using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adjacency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matrix. The message passing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step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involves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multiplying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adjacency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 by the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transformed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node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features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resulting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in a new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node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feature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matrix of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shape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dirty="0"/>
              <a:t>(N, </a:t>
            </a:r>
            <a:r>
              <a:rPr lang="fr-FR" dirty="0" err="1"/>
              <a:t>out_features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en-GB" sz="2400" dirty="0"/>
              <a:t>The message passing process typically involves three steps: message computation, aggregation, and update.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3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0257" y="3576908"/>
            <a:ext cx="16722458" cy="4196452"/>
          </a:xfrm>
        </p:spPr>
        <p:txBody>
          <a:bodyPr anchor="b">
            <a:noAutofit/>
          </a:bodyPr>
          <a:lstStyle>
            <a:lvl1pPr algn="ctr">
              <a:defRPr sz="144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9813" y="7912559"/>
            <a:ext cx="13663346" cy="2172474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5716" y="12906772"/>
            <a:ext cx="3215888" cy="80922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8109" y="12906772"/>
            <a:ext cx="14046754" cy="80922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61366" y="12906772"/>
            <a:ext cx="3192584" cy="80922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1505717" y="1488939"/>
            <a:ext cx="21348234" cy="10699342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47552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4591051"/>
            <a:ext cx="19202400" cy="71437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5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193122" y="1248312"/>
            <a:ext cx="3131532" cy="1048648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1248312"/>
            <a:ext cx="16359282" cy="104864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22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Texte niveau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11754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42317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3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051" y="2602721"/>
            <a:ext cx="19225942" cy="5705474"/>
          </a:xfrm>
        </p:spPr>
        <p:txBody>
          <a:bodyPr anchor="b">
            <a:normAutofit/>
          </a:bodyPr>
          <a:lstStyle>
            <a:lvl1pPr algn="r">
              <a:defRPr sz="144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0051" y="8432656"/>
            <a:ext cx="19225942" cy="2286648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tx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7817" y="12906772"/>
            <a:ext cx="3244818" cy="8092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8625" y="12906772"/>
            <a:ext cx="14046754" cy="80922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61366" y="12906772"/>
            <a:ext cx="3192584" cy="8092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16303925" y="3371304"/>
            <a:ext cx="6550026" cy="881697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9408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4571999"/>
            <a:ext cx="8895572" cy="716280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50806" y="4571999"/>
            <a:ext cx="8895572" cy="71628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21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371600"/>
            <a:ext cx="19202400" cy="2971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4681728"/>
            <a:ext cx="8887968" cy="164782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6000" b="0" baseline="0">
                <a:solidFill>
                  <a:schemeClr val="tx2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0" y="6610415"/>
            <a:ext cx="8887968" cy="512438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50028" y="4681728"/>
            <a:ext cx="8887968" cy="164782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6000" b="0" baseline="0">
                <a:solidFill>
                  <a:schemeClr val="tx2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50028" y="6610415"/>
            <a:ext cx="8887968" cy="512438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1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18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31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752"/>
            <a:ext cx="10607040" cy="13715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71600"/>
            <a:ext cx="7711440" cy="4315768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96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040" y="1371602"/>
            <a:ext cx="10424160" cy="10350500"/>
          </a:xfrm>
        </p:spPr>
        <p:txBody>
          <a:bodyPr/>
          <a:lstStyle>
            <a:lvl1pPr>
              <a:defRPr sz="4000"/>
            </a:lvl1pPr>
            <a:lvl2pPr>
              <a:defRPr sz="4000"/>
            </a:lvl2pPr>
            <a:lvl3pPr>
              <a:defRPr sz="3600"/>
            </a:lvl3pPr>
            <a:lvl4pPr>
              <a:defRPr sz="36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0" y="5712688"/>
            <a:ext cx="7711440" cy="602211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3000"/>
              </a:spcAft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800" y="12906772"/>
            <a:ext cx="2409144" cy="8092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11891" y="12906772"/>
            <a:ext cx="4747350" cy="8092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766280" y="12906772"/>
            <a:ext cx="3192584" cy="8092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10607040" y="752"/>
            <a:ext cx="4572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245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752"/>
            <a:ext cx="10607040" cy="13715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71600"/>
            <a:ext cx="7711440" cy="4315768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96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64240" y="1"/>
            <a:ext cx="13319760" cy="13715998"/>
          </a:xfrm>
        </p:spPr>
        <p:txBody>
          <a:bodyPr anchor="t">
            <a:normAutofit/>
          </a:bodyPr>
          <a:lstStyle>
            <a:lvl1pPr marL="0" indent="0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0" y="5711936"/>
            <a:ext cx="7711440" cy="602286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3000"/>
              </a:spcAft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800" y="12906772"/>
            <a:ext cx="2409144" cy="8092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11891" y="12906772"/>
            <a:ext cx="4747350" cy="8092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766280" y="12906772"/>
            <a:ext cx="3192584" cy="8092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10607040" y="752"/>
            <a:ext cx="4572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78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0" y="1371600"/>
            <a:ext cx="19202400" cy="2971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4572000"/>
            <a:ext cx="19202400" cy="716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1300" y="12906772"/>
            <a:ext cx="2409144" cy="809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128" y="12906772"/>
            <a:ext cx="12561660" cy="809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945472" y="12906772"/>
            <a:ext cx="3192584" cy="809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aseline="0">
                <a:solidFill>
                  <a:schemeClr val="tx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956190" y="752"/>
            <a:ext cx="4572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05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6" r:id="rId13"/>
  </p:sldLayoutIdLst>
  <p:hf sldNum="0" hdr="0" ftr="0" dt="0"/>
  <p:txStyles>
    <p:titleStyle>
      <a:lvl1pPr algn="l" defTabSz="1828800" rtl="0" eaLnBrk="1" latinLnBrk="0" hangingPunct="1">
        <a:lnSpc>
          <a:spcPct val="89000"/>
        </a:lnSpc>
        <a:spcBef>
          <a:spcPct val="0"/>
        </a:spcBef>
        <a:buNone/>
        <a:defRPr sz="8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768096" indent="-768096" algn="l" defTabSz="1828800" rtl="0" eaLnBrk="1" latinLnBrk="0" hangingPunct="1">
        <a:lnSpc>
          <a:spcPct val="94000"/>
        </a:lnSpc>
        <a:spcBef>
          <a:spcPts val="2000"/>
        </a:spcBef>
        <a:spcAft>
          <a:spcPts val="400"/>
        </a:spcAft>
        <a:buFont typeface="Franklin Gothic Book" panose="020B0503020102020204" pitchFamily="34" charset="0"/>
        <a:buChar char="■"/>
        <a:defRPr sz="4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828800" indent="-768096" algn="l" defTabSz="1828800" rtl="0" eaLnBrk="1" latinLnBrk="0" hangingPunct="1">
        <a:lnSpc>
          <a:spcPct val="94000"/>
        </a:lnSpc>
        <a:spcBef>
          <a:spcPts val="1000"/>
        </a:spcBef>
        <a:spcAft>
          <a:spcPts val="400"/>
        </a:spcAft>
        <a:buFont typeface="Franklin Gothic Book" panose="020B0503020102020204" pitchFamily="34" charset="0"/>
        <a:buChar char="–"/>
        <a:defRPr sz="4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743200" indent="-768096" algn="l" defTabSz="1828800" rtl="0" eaLnBrk="1" latinLnBrk="0" hangingPunct="1">
        <a:lnSpc>
          <a:spcPct val="94000"/>
        </a:lnSpc>
        <a:spcBef>
          <a:spcPts val="1000"/>
        </a:spcBef>
        <a:spcAft>
          <a:spcPts val="400"/>
        </a:spcAft>
        <a:buFont typeface="Franklin Gothic Book" panose="020B0503020102020204" pitchFamily="34" charset="0"/>
        <a:buChar char="■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657600" indent="-768096" algn="l" defTabSz="1828800" rtl="0" eaLnBrk="1" latinLnBrk="0" hangingPunct="1">
        <a:lnSpc>
          <a:spcPct val="94000"/>
        </a:lnSpc>
        <a:spcBef>
          <a:spcPts val="1000"/>
        </a:spcBef>
        <a:spcAft>
          <a:spcPts val="400"/>
        </a:spcAft>
        <a:buFont typeface="Franklin Gothic Book" panose="020B0503020102020204" pitchFamily="34" charset="0"/>
        <a:buChar char="–"/>
        <a:defRPr sz="3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4572000" indent="-768096" algn="l" defTabSz="1828800" rtl="0" eaLnBrk="1" latinLnBrk="0" hangingPunct="1">
        <a:lnSpc>
          <a:spcPct val="94000"/>
        </a:lnSpc>
        <a:spcBef>
          <a:spcPts val="1000"/>
        </a:spcBef>
        <a:spcAft>
          <a:spcPts val="400"/>
        </a:spcAft>
        <a:buFont typeface="Franklin Gothic Book" panose="020B0503020102020204" pitchFamily="34" charset="0"/>
        <a:buChar char="■"/>
        <a:defRPr sz="3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5486400" indent="-768096" algn="l" defTabSz="1828800" rtl="0" eaLnBrk="1" latinLnBrk="0" hangingPunct="1">
        <a:lnSpc>
          <a:spcPct val="94000"/>
        </a:lnSpc>
        <a:spcBef>
          <a:spcPts val="1000"/>
        </a:spcBef>
        <a:spcAft>
          <a:spcPts val="400"/>
        </a:spcAft>
        <a:buFont typeface="Franklin Gothic Book" panose="020B0503020102020204" pitchFamily="34" charset="0"/>
        <a:buChar char="–"/>
        <a:defRPr sz="3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6400800" indent="-768096" algn="l" defTabSz="1828800" rtl="0" eaLnBrk="1" latinLnBrk="0" hangingPunct="1">
        <a:lnSpc>
          <a:spcPct val="94000"/>
        </a:lnSpc>
        <a:spcBef>
          <a:spcPts val="1000"/>
        </a:spcBef>
        <a:spcAft>
          <a:spcPts val="4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7315200" indent="-768096" algn="l" defTabSz="1828800" rtl="0" eaLnBrk="1" latinLnBrk="0" hangingPunct="1">
        <a:lnSpc>
          <a:spcPct val="94000"/>
        </a:lnSpc>
        <a:spcBef>
          <a:spcPts val="1000"/>
        </a:spcBef>
        <a:spcAft>
          <a:spcPts val="4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8229600" indent="-768096" algn="l" defTabSz="1828800" rtl="0" eaLnBrk="1" latinLnBrk="0" hangingPunct="1">
        <a:lnSpc>
          <a:spcPct val="94000"/>
        </a:lnSpc>
        <a:spcBef>
          <a:spcPts val="1000"/>
        </a:spcBef>
        <a:spcAft>
          <a:spcPts val="4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7C28219-5749-275E-49C6-47E9F007472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780371" y="690699"/>
            <a:ext cx="18823257" cy="134961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5077B9-25B4-BDEF-E044-397A72C68C7E}"/>
              </a:ext>
            </a:extLst>
          </p:cNvPr>
          <p:cNvSpPr/>
          <p:nvPr/>
        </p:nvSpPr>
        <p:spPr>
          <a:xfrm>
            <a:off x="457200" y="0"/>
            <a:ext cx="1586753" cy="13716000"/>
          </a:xfrm>
          <a:prstGeom prst="rect">
            <a:avLst/>
          </a:prstGeom>
          <a:solidFill>
            <a:srgbClr val="F0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78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C2E315B-E89D-B8FF-7E59-2405D8C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8565"/>
            <a:ext cx="19202400" cy="1677101"/>
          </a:xfrm>
        </p:spPr>
        <p:txBody>
          <a:bodyPr anchor="ctr"/>
          <a:lstStyle/>
          <a:p>
            <a:r>
              <a:rPr lang="en-GB" dirty="0"/>
              <a:t>Authors data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3B5F35-9D9A-8A28-2723-D3C3FFB0A260}"/>
              </a:ext>
            </a:extLst>
          </p:cNvPr>
          <p:cNvSpPr txBox="1"/>
          <p:nvPr/>
        </p:nvSpPr>
        <p:spPr>
          <a:xfrm>
            <a:off x="1913861" y="12104251"/>
            <a:ext cx="8399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Adding same authors flag to pairs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21CDBA-C5A2-AB59-76F8-A1A5DAB07FAA}"/>
              </a:ext>
            </a:extLst>
          </p:cNvPr>
          <p:cNvSpPr txBox="1"/>
          <p:nvPr/>
        </p:nvSpPr>
        <p:spPr>
          <a:xfrm>
            <a:off x="14949378" y="12104250"/>
            <a:ext cx="8399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One hot sparse representation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968D16-24D9-AB94-8405-C3E80A650C2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40" y="1403498"/>
            <a:ext cx="7622134" cy="3615069"/>
          </a:xfrm>
          <a:prstGeom prst="rect">
            <a:avLst/>
          </a:prstGeom>
        </p:spPr>
      </p:pic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F6F71FDA-BD71-65AD-66F2-2504A9F5D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68749"/>
              </p:ext>
            </p:extLst>
          </p:nvPr>
        </p:nvGraphicFramePr>
        <p:xfrm>
          <a:off x="14757990" y="6656945"/>
          <a:ext cx="795315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315">
                  <a:extLst>
                    <a:ext uri="{9D8B030D-6E8A-4147-A177-3AD203B41FA5}">
                      <a16:colId xmlns:a16="http://schemas.microsoft.com/office/drawing/2014/main" val="710448470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1125892509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120824433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3920775629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1637668828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2725449214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1030504822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1056509072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3750175397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3255464481"/>
                    </a:ext>
                  </a:extLst>
                </a:gridCol>
              </a:tblGrid>
              <a:tr h="61391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540444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81268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56385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76813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01535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79782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942337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602236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C012BFC7-FCAE-0EBF-05A7-F48E4B19F698}"/>
              </a:ext>
            </a:extLst>
          </p:cNvPr>
          <p:cNvSpPr txBox="1"/>
          <p:nvPr/>
        </p:nvSpPr>
        <p:spPr>
          <a:xfrm>
            <a:off x="17930659" y="5984687"/>
            <a:ext cx="1347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authors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9338D8-40FE-230C-8ED7-40C9158B8E88}"/>
              </a:ext>
            </a:extLst>
          </p:cNvPr>
          <p:cNvSpPr txBox="1"/>
          <p:nvPr/>
        </p:nvSpPr>
        <p:spPr>
          <a:xfrm rot="16200000">
            <a:off x="13822466" y="8872125"/>
            <a:ext cx="1241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Papers</a:t>
            </a:r>
          </a:p>
        </p:txBody>
      </p:sp>
      <p:cxnSp>
        <p:nvCxnSpPr>
          <p:cNvPr id="13" name="Connecteur en arc 12">
            <a:extLst>
              <a:ext uri="{FF2B5EF4-FFF2-40B4-BE49-F238E27FC236}">
                <a16:creationId xmlns:a16="http://schemas.microsoft.com/office/drawing/2014/main" id="{27D7C34F-EB58-C0D5-D318-87E7A3C6E7C3}"/>
              </a:ext>
            </a:extLst>
          </p:cNvPr>
          <p:cNvCxnSpPr>
            <a:stCxn id="8" idx="3"/>
            <a:endCxn id="10" idx="0"/>
          </p:cNvCxnSpPr>
          <p:nvPr/>
        </p:nvCxnSpPr>
        <p:spPr>
          <a:xfrm>
            <a:off x="15614274" y="3211033"/>
            <a:ext cx="2990064" cy="277365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4">
            <a:extLst>
              <a:ext uri="{FF2B5EF4-FFF2-40B4-BE49-F238E27FC236}">
                <a16:creationId xmlns:a16="http://schemas.microsoft.com/office/drawing/2014/main" id="{D97B4DEE-3D04-15F4-6174-6FAD37318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79288"/>
              </p:ext>
            </p:extLst>
          </p:nvPr>
        </p:nvGraphicFramePr>
        <p:xfrm>
          <a:off x="2185582" y="6330280"/>
          <a:ext cx="762213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579">
                  <a:extLst>
                    <a:ext uri="{9D8B030D-6E8A-4147-A177-3AD203B41FA5}">
                      <a16:colId xmlns:a16="http://schemas.microsoft.com/office/drawing/2014/main" val="3992666988"/>
                    </a:ext>
                  </a:extLst>
                </a:gridCol>
                <a:gridCol w="1419621">
                  <a:extLst>
                    <a:ext uri="{9D8B030D-6E8A-4147-A177-3AD203B41FA5}">
                      <a16:colId xmlns:a16="http://schemas.microsoft.com/office/drawing/2014/main" val="1628884035"/>
                    </a:ext>
                  </a:extLst>
                </a:gridCol>
                <a:gridCol w="2129430">
                  <a:extLst>
                    <a:ext uri="{9D8B030D-6E8A-4147-A177-3AD203B41FA5}">
                      <a16:colId xmlns:a16="http://schemas.microsoft.com/office/drawing/2014/main" val="620217717"/>
                    </a:ext>
                  </a:extLst>
                </a:gridCol>
                <a:gridCol w="2681505">
                  <a:extLst>
                    <a:ext uri="{9D8B030D-6E8A-4147-A177-3AD203B41FA5}">
                      <a16:colId xmlns:a16="http://schemas.microsoft.com/office/drawing/2014/main" val="426524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/>
                        <a:t>paper_1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paper_2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same author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common authors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6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5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6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9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91752"/>
                  </a:ext>
                </a:extLst>
              </a:tr>
            </a:tbl>
          </a:graphicData>
        </a:graphic>
      </p:graphicFrame>
      <p:cxnSp>
        <p:nvCxnSpPr>
          <p:cNvPr id="15" name="Connecteur en arc 14">
            <a:extLst>
              <a:ext uri="{FF2B5EF4-FFF2-40B4-BE49-F238E27FC236}">
                <a16:creationId xmlns:a16="http://schemas.microsoft.com/office/drawing/2014/main" id="{80F3EA42-955C-7989-DE23-B1CDD14CF12C}"/>
              </a:ext>
            </a:extLst>
          </p:cNvPr>
          <p:cNvCxnSpPr>
            <a:cxnSpLocks/>
            <a:stCxn id="8" idx="1"/>
            <a:endCxn id="25" idx="0"/>
          </p:cNvCxnSpPr>
          <p:nvPr/>
        </p:nvCxnSpPr>
        <p:spPr>
          <a:xfrm rot="10800000" flipV="1">
            <a:off x="5996650" y="3211033"/>
            <a:ext cx="1995491" cy="251204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9A52A-69D3-8F3F-3112-FF13492FA765}"/>
              </a:ext>
            </a:extLst>
          </p:cNvPr>
          <p:cNvSpPr/>
          <p:nvPr/>
        </p:nvSpPr>
        <p:spPr>
          <a:xfrm>
            <a:off x="2185582" y="10158488"/>
            <a:ext cx="3338624" cy="88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Pairs</a:t>
            </a:r>
          </a:p>
        </p:txBody>
      </p:sp>
      <p:cxnSp>
        <p:nvCxnSpPr>
          <p:cNvPr id="20" name="Connecteur en arc 19">
            <a:extLst>
              <a:ext uri="{FF2B5EF4-FFF2-40B4-BE49-F238E27FC236}">
                <a16:creationId xmlns:a16="http://schemas.microsoft.com/office/drawing/2014/main" id="{54031BFB-571F-6C04-2FCA-AA9160ADB671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5400000" flipH="1" flipV="1">
            <a:off x="4154667" y="8316507"/>
            <a:ext cx="1542208" cy="214175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AF8106B-1916-C1DA-AD32-E1793C0DAABE}"/>
              </a:ext>
            </a:extLst>
          </p:cNvPr>
          <p:cNvSpPr txBox="1"/>
          <p:nvPr/>
        </p:nvSpPr>
        <p:spPr>
          <a:xfrm>
            <a:off x="4814017" y="5723077"/>
            <a:ext cx="23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Enriched pairs</a:t>
            </a:r>
          </a:p>
        </p:txBody>
      </p:sp>
    </p:spTree>
    <p:extLst>
      <p:ext uri="{BB962C8B-B14F-4D97-AF65-F5344CB8AC3E}">
        <p14:creationId xmlns:p14="http://schemas.microsoft.com/office/powerpoint/2010/main" val="33170192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C2E315B-E89D-B8FF-7E59-2405D8C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8565"/>
            <a:ext cx="19202400" cy="1677101"/>
          </a:xfrm>
        </p:spPr>
        <p:txBody>
          <a:bodyPr anchor="ctr"/>
          <a:lstStyle/>
          <a:p>
            <a:r>
              <a:rPr lang="fr-FR" dirty="0" err="1"/>
              <a:t>Tf_idf</a:t>
            </a:r>
            <a:r>
              <a:rPr lang="fr-FR" dirty="0"/>
              <a:t> matrix</a:t>
            </a: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0D5FBFEC-CA8E-3805-5288-535FA86D7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43149"/>
              </p:ext>
            </p:extLst>
          </p:nvPr>
        </p:nvGraphicFramePr>
        <p:xfrm>
          <a:off x="2743200" y="3947892"/>
          <a:ext cx="81280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06115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0613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4658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7391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2457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0279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8607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1213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248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41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0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5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9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60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7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969356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FB0D241-4BD1-AEFE-ADFB-92A3AE05BB36}"/>
              </a:ext>
            </a:extLst>
          </p:cNvPr>
          <p:cNvSpPr txBox="1"/>
          <p:nvPr/>
        </p:nvSpPr>
        <p:spPr>
          <a:xfrm>
            <a:off x="4080539" y="3359163"/>
            <a:ext cx="379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Terms of the vocabulary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94C1A2-AD66-6683-F15D-74D88FA4F909}"/>
              </a:ext>
            </a:extLst>
          </p:cNvPr>
          <p:cNvSpPr txBox="1"/>
          <p:nvPr/>
        </p:nvSpPr>
        <p:spPr>
          <a:xfrm rot="16200000">
            <a:off x="1442641" y="6246601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Documents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C58FC14-9718-D947-AB91-93418A4556F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134" y="3556198"/>
            <a:ext cx="5375272" cy="1147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521C251-1697-2202-D245-4EAE958054E8}"/>
              </a:ext>
            </a:extLst>
          </p:cNvPr>
          <p:cNvSpPr txBox="1"/>
          <p:nvPr/>
        </p:nvSpPr>
        <p:spPr>
          <a:xfrm>
            <a:off x="12192000" y="2835943"/>
            <a:ext cx="2732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Weights of </a:t>
            </a:r>
            <a:r>
              <a:rPr lang="en-GB" sz="2800" b="1" dirty="0" err="1"/>
              <a:t>tf_idf</a:t>
            </a:r>
            <a:r>
              <a:rPr lang="en-GB" sz="2800" b="1" dirty="0"/>
              <a:t>: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4D2F106-D11F-DF79-8181-D24C975EDD6E}"/>
              </a:ext>
            </a:extLst>
          </p:cNvPr>
          <p:cNvSpPr txBox="1">
            <a:spLocks/>
          </p:cNvSpPr>
          <p:nvPr/>
        </p:nvSpPr>
        <p:spPr>
          <a:xfrm>
            <a:off x="12192001" y="5872195"/>
            <a:ext cx="9753600" cy="401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68096" indent="-768096" algn="l" defTabSz="1828800" rtl="0" eaLnBrk="1" latinLnBrk="0" hangingPunct="1">
              <a:lnSpc>
                <a:spcPct val="94000"/>
              </a:lnSpc>
              <a:spcBef>
                <a:spcPts val="2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4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8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4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5720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864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6400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315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229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effectLst/>
                <a:latin typeface="Helvetica" pitchFamily="2" charset="0"/>
              </a:rPr>
              <a:t>Increases with the number of occurrences within </a:t>
            </a:r>
            <a:r>
              <a:rPr lang="en-GB" sz="3600" dirty="0" err="1">
                <a:effectLst/>
                <a:latin typeface="Helvetica" pitchFamily="2" charset="0"/>
              </a:rPr>
              <a:t>adocument</a:t>
            </a:r>
            <a:r>
              <a:rPr lang="en-GB" sz="3600" dirty="0">
                <a:effectLst/>
                <a:latin typeface="Helvetica" pitchFamily="2" charset="0"/>
              </a:rPr>
              <a:t>. (</a:t>
            </a:r>
            <a:r>
              <a:rPr lang="en-GB" sz="3600" dirty="0" err="1">
                <a:effectLst/>
                <a:latin typeface="Helvetica" pitchFamily="2" charset="0"/>
              </a:rPr>
              <a:t>tf</a:t>
            </a:r>
            <a:r>
              <a:rPr lang="en-GB" sz="3600" dirty="0">
                <a:effectLst/>
                <a:latin typeface="Helvetica" pitchFamily="2" charset="0"/>
              </a:rPr>
              <a:t>)</a:t>
            </a:r>
          </a:p>
          <a:p>
            <a:r>
              <a:rPr lang="en-GB" sz="3600" dirty="0">
                <a:effectLst/>
                <a:latin typeface="Helvetica" pitchFamily="2" charset="0"/>
              </a:rPr>
              <a:t>Increases with the rarity of the term in the collection. (</a:t>
            </a:r>
            <a:r>
              <a:rPr lang="en-GB" sz="3600" dirty="0" err="1">
                <a:effectLst/>
                <a:latin typeface="Helvetica" pitchFamily="2" charset="0"/>
              </a:rPr>
              <a:t>idf</a:t>
            </a:r>
            <a:r>
              <a:rPr lang="en-GB" sz="3600" dirty="0">
                <a:effectLst/>
                <a:latin typeface="Helvetica" pitchFamily="2" charset="0"/>
              </a:rPr>
              <a:t>)</a:t>
            </a:r>
            <a:endParaRPr lang="en-GB" sz="3600" dirty="0"/>
          </a:p>
          <a:p>
            <a:pPr lvl="1"/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717215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C2E315B-E89D-B8FF-7E59-2405D8C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8565"/>
            <a:ext cx="19202400" cy="1677101"/>
          </a:xfrm>
        </p:spPr>
        <p:txBody>
          <a:bodyPr anchor="ctr"/>
          <a:lstStyle/>
          <a:p>
            <a:r>
              <a:rPr lang="en-GB" dirty="0"/>
              <a:t>BART-1024 abstract embedding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DB7782B-9ABF-CE6B-76BB-072D2056E07F}"/>
              </a:ext>
            </a:extLst>
          </p:cNvPr>
          <p:cNvSpPr txBox="1">
            <a:spLocks/>
          </p:cNvSpPr>
          <p:nvPr/>
        </p:nvSpPr>
        <p:spPr>
          <a:xfrm>
            <a:off x="2743200" y="2393036"/>
            <a:ext cx="19202400" cy="483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68096" indent="-768096" algn="l" defTabSz="1828800" rtl="0" eaLnBrk="1" latinLnBrk="0" hangingPunct="1">
              <a:lnSpc>
                <a:spcPct val="94000"/>
              </a:lnSpc>
              <a:spcBef>
                <a:spcPts val="2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4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8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4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5720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864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6400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315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229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BART (Bidirectional and Auto-Regressive Transformer) uses the Transformer architecture which includes self-attention layers to encode the input sentence.</a:t>
            </a:r>
          </a:p>
          <a:p>
            <a:r>
              <a:rPr lang="en-GB" sz="4000" dirty="0"/>
              <a:t>The sentence embedding is a weighted sum of the word embeddings, where the weights are learned during training based on the task at hand.</a:t>
            </a:r>
          </a:p>
          <a:p>
            <a:r>
              <a:rPr lang="en-GB" dirty="0"/>
              <a:t>This model has been used as a function without finetuning to the task of our project.</a:t>
            </a:r>
            <a:endParaRPr lang="en-GB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74A05-4DEC-DA85-AFE2-004B9124693B}"/>
              </a:ext>
            </a:extLst>
          </p:cNvPr>
          <p:cNvSpPr/>
          <p:nvPr/>
        </p:nvSpPr>
        <p:spPr>
          <a:xfrm>
            <a:off x="10193079" y="8314661"/>
            <a:ext cx="3997842" cy="18500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BART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82433B2-69E3-6DBA-1C03-F0AD6435D11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190921" y="9196125"/>
            <a:ext cx="2863702" cy="4356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91825C9-C537-1310-4472-7489B9FF2757}"/>
              </a:ext>
            </a:extLst>
          </p:cNvPr>
          <p:cNvCxnSpPr>
            <a:cxnSpLocks/>
          </p:cNvCxnSpPr>
          <p:nvPr/>
        </p:nvCxnSpPr>
        <p:spPr>
          <a:xfrm flipV="1">
            <a:off x="6996223" y="9196125"/>
            <a:ext cx="3232298" cy="407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D3EA993-5ACC-3871-A2B0-A59F43E14A6A}"/>
              </a:ext>
            </a:extLst>
          </p:cNvPr>
          <p:cNvSpPr txBox="1"/>
          <p:nvPr/>
        </p:nvSpPr>
        <p:spPr>
          <a:xfrm>
            <a:off x="2743200" y="8573801"/>
            <a:ext cx="3868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Abstract: </a:t>
            </a:r>
          </a:p>
          <a:p>
            <a:r>
              <a:rPr lang="en-GB" sz="3200" dirty="0"/>
              <a:t>“word1 word2 word3 </a:t>
            </a:r>
          </a:p>
          <a:p>
            <a:r>
              <a:rPr lang="en-GB" sz="3200" dirty="0"/>
              <a:t>word4 word5 word6”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C1CE69-D913-0CA3-A347-2C7961023DB7}"/>
              </a:ext>
            </a:extLst>
          </p:cNvPr>
          <p:cNvSpPr txBox="1"/>
          <p:nvPr/>
        </p:nvSpPr>
        <p:spPr>
          <a:xfrm>
            <a:off x="17614740" y="8657516"/>
            <a:ext cx="5640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Abstract embedding: </a:t>
            </a:r>
          </a:p>
          <a:p>
            <a:r>
              <a:rPr lang="en-GB" sz="3200" dirty="0"/>
              <a:t>Shape = (1024,)</a:t>
            </a:r>
          </a:p>
        </p:txBody>
      </p:sp>
    </p:spTree>
    <p:extLst>
      <p:ext uri="{BB962C8B-B14F-4D97-AF65-F5344CB8AC3E}">
        <p14:creationId xmlns:p14="http://schemas.microsoft.com/office/powerpoint/2010/main" val="38589546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C2E315B-E89D-B8FF-7E59-2405D8C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8565"/>
            <a:ext cx="19202400" cy="1677101"/>
          </a:xfrm>
        </p:spPr>
        <p:txBody>
          <a:bodyPr anchor="ctr"/>
          <a:lstStyle/>
          <a:p>
            <a:r>
              <a:rPr lang="en-GB" dirty="0"/>
              <a:t>Pretrained Goog-300 word2vec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0EA1422A-9907-2AD7-9BBB-6BAABDE907FB}"/>
              </a:ext>
            </a:extLst>
          </p:cNvPr>
          <p:cNvSpPr txBox="1">
            <a:spLocks/>
          </p:cNvSpPr>
          <p:nvPr/>
        </p:nvSpPr>
        <p:spPr>
          <a:xfrm>
            <a:off x="2743200" y="2393036"/>
            <a:ext cx="19202400" cy="277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68096" indent="-768096" algn="l" defTabSz="1828800" rtl="0" eaLnBrk="1" latinLnBrk="0" hangingPunct="1">
              <a:lnSpc>
                <a:spcPct val="94000"/>
              </a:lnSpc>
              <a:spcBef>
                <a:spcPts val="2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4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8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4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5720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864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6400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315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229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Pretrained word2vec model on Google news data set that returns words embeddings of shape (300,)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6C5549-61D6-EB96-3660-F25750841449}"/>
              </a:ext>
            </a:extLst>
          </p:cNvPr>
          <p:cNvSpPr/>
          <p:nvPr/>
        </p:nvSpPr>
        <p:spPr>
          <a:xfrm>
            <a:off x="6641805" y="7315200"/>
            <a:ext cx="3997842" cy="18500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Goog300 w2v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B81BD89-8E20-81E0-16E5-74B99AFF396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639647" y="8240233"/>
            <a:ext cx="100372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BA35A4D-E7C6-C286-8E72-C44736608E4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38083" y="8240233"/>
            <a:ext cx="100372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274E371-2BE5-9D32-3B05-A73B7DDC50C4}"/>
              </a:ext>
            </a:extLst>
          </p:cNvPr>
          <p:cNvSpPr txBox="1"/>
          <p:nvPr/>
        </p:nvSpPr>
        <p:spPr>
          <a:xfrm>
            <a:off x="1769267" y="7574340"/>
            <a:ext cx="3868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Abstract: </a:t>
            </a:r>
          </a:p>
          <a:p>
            <a:r>
              <a:rPr lang="en-GB" sz="3200" dirty="0"/>
              <a:t>“word1 word2 word3 </a:t>
            </a:r>
          </a:p>
          <a:p>
            <a:r>
              <a:rPr lang="en-GB" sz="3200" dirty="0"/>
              <a:t>word4 word5 word6”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800809A-EA5D-27A4-9E66-F051C70BE44D}"/>
              </a:ext>
            </a:extLst>
          </p:cNvPr>
          <p:cNvSpPr txBox="1"/>
          <p:nvPr/>
        </p:nvSpPr>
        <p:spPr>
          <a:xfrm>
            <a:off x="11578856" y="7315200"/>
            <a:ext cx="3942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Words embeddings: </a:t>
            </a:r>
          </a:p>
          <a:p>
            <a:r>
              <a:rPr lang="en-GB" sz="3200" dirty="0"/>
              <a:t>[emb1, emb2, emb3, </a:t>
            </a:r>
          </a:p>
          <a:p>
            <a:r>
              <a:rPr lang="en-GB" sz="3200" dirty="0"/>
              <a:t>Emb4, emb5, emb6]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31371C-C30D-1BCC-825F-35932F7EBC6C}"/>
              </a:ext>
            </a:extLst>
          </p:cNvPr>
          <p:cNvSpPr/>
          <p:nvPr/>
        </p:nvSpPr>
        <p:spPr>
          <a:xfrm>
            <a:off x="16508819" y="7574341"/>
            <a:ext cx="2395869" cy="12467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Mean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2BD5D0A-F69B-7190-2723-CAD527C7B299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8904688" y="8189641"/>
            <a:ext cx="987858" cy="80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880867A-7B34-1B16-A13A-B7489417E3AC}"/>
              </a:ext>
            </a:extLst>
          </p:cNvPr>
          <p:cNvSpPr txBox="1"/>
          <p:nvPr/>
        </p:nvSpPr>
        <p:spPr>
          <a:xfrm>
            <a:off x="20013821" y="7525208"/>
            <a:ext cx="38635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Abstract embedding: </a:t>
            </a:r>
          </a:p>
          <a:p>
            <a:r>
              <a:rPr lang="en-GB" sz="3200" dirty="0"/>
              <a:t>Shape = (300,)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88BA04D-3A15-4B02-6076-FE652A9DA0EA}"/>
              </a:ext>
            </a:extLst>
          </p:cNvPr>
          <p:cNvCxnSpPr>
            <a:cxnSpLocks/>
          </p:cNvCxnSpPr>
          <p:nvPr/>
        </p:nvCxnSpPr>
        <p:spPr>
          <a:xfrm flipV="1">
            <a:off x="15400775" y="8236201"/>
            <a:ext cx="987858" cy="80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341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C2E315B-E89D-B8FF-7E59-2405D8C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8565"/>
            <a:ext cx="19202400" cy="1677101"/>
          </a:xfrm>
        </p:spPr>
        <p:txBody>
          <a:bodyPr anchor="ctr"/>
          <a:lstStyle/>
          <a:p>
            <a:r>
              <a:rPr lang="en-GB" dirty="0"/>
              <a:t>Word2vec on vocabulary abstracts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0CE2F-C1E1-E992-2CB1-86EBE11DA310}"/>
              </a:ext>
            </a:extLst>
          </p:cNvPr>
          <p:cNvSpPr txBox="1">
            <a:spLocks/>
          </p:cNvSpPr>
          <p:nvPr/>
        </p:nvSpPr>
        <p:spPr>
          <a:xfrm>
            <a:off x="2743200" y="2393036"/>
            <a:ext cx="19202400" cy="277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68096" indent="-768096" algn="l" defTabSz="1828800" rtl="0" eaLnBrk="1" latinLnBrk="0" hangingPunct="1">
              <a:lnSpc>
                <a:spcPct val="94000"/>
              </a:lnSpc>
              <a:spcBef>
                <a:spcPts val="2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4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8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4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5720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864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6400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315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229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Pretrained word2vec model on Google news data set that returns words embeddings of shape (300,)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EC9B975-D5EE-BCE3-EBC6-B8E44261BCF5}"/>
              </a:ext>
            </a:extLst>
          </p:cNvPr>
          <p:cNvSpPr txBox="1"/>
          <p:nvPr/>
        </p:nvSpPr>
        <p:spPr>
          <a:xfrm>
            <a:off x="8001823" y="4429954"/>
            <a:ext cx="2088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Vocabulary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499C1-5E2E-3296-CB4F-1D2055C64941}"/>
              </a:ext>
            </a:extLst>
          </p:cNvPr>
          <p:cNvSpPr/>
          <p:nvPr/>
        </p:nvSpPr>
        <p:spPr>
          <a:xfrm>
            <a:off x="11210576" y="3918899"/>
            <a:ext cx="2799906" cy="160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Word2vec model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876964C-4655-0162-6E4A-C94E43F1EBE1}"/>
              </a:ext>
            </a:extLst>
          </p:cNvPr>
          <p:cNvSpPr txBox="1"/>
          <p:nvPr/>
        </p:nvSpPr>
        <p:spPr>
          <a:xfrm>
            <a:off x="10867507" y="5688418"/>
            <a:ext cx="3844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/>
              <a:t>Training the model on the vocabulary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96A43C-46F1-0F84-B671-526348BEEC9D}"/>
              </a:ext>
            </a:extLst>
          </p:cNvPr>
          <p:cNvSpPr/>
          <p:nvPr/>
        </p:nvSpPr>
        <p:spPr>
          <a:xfrm>
            <a:off x="16027125" y="3918899"/>
            <a:ext cx="2799906" cy="16068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Trained word2vec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ECF0F02-80DE-5874-9E67-FDE02B52B7C9}"/>
              </a:ext>
            </a:extLst>
          </p:cNvPr>
          <p:cNvCxnSpPr>
            <a:cxnSpLocks/>
          </p:cNvCxnSpPr>
          <p:nvPr/>
        </p:nvCxnSpPr>
        <p:spPr>
          <a:xfrm>
            <a:off x="10206854" y="4731488"/>
            <a:ext cx="100372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01BB75F-716D-46E6-4220-5CCDE72211D5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14010482" y="4722341"/>
            <a:ext cx="201664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A345E-AF02-5B1A-485E-BF1B9D5BFDAC}"/>
              </a:ext>
            </a:extLst>
          </p:cNvPr>
          <p:cNvSpPr/>
          <p:nvPr/>
        </p:nvSpPr>
        <p:spPr>
          <a:xfrm>
            <a:off x="7447051" y="8153123"/>
            <a:ext cx="2831087" cy="18500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Trained word2vec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0DCD145-886F-8BE0-7A88-DA3EA145305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0278138" y="9078156"/>
            <a:ext cx="100372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82D4274-7E49-7B93-2FC0-76B6917D4B4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66884" y="9074124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A19EE17-9952-43D6-7523-056A2F018CEE}"/>
              </a:ext>
            </a:extLst>
          </p:cNvPr>
          <p:cNvSpPr txBox="1"/>
          <p:nvPr/>
        </p:nvSpPr>
        <p:spPr>
          <a:xfrm>
            <a:off x="2137756" y="8412263"/>
            <a:ext cx="3868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Abstract: </a:t>
            </a:r>
          </a:p>
          <a:p>
            <a:r>
              <a:rPr lang="en-GB" sz="3200" dirty="0"/>
              <a:t>“word1 word2 word3 </a:t>
            </a:r>
          </a:p>
          <a:p>
            <a:r>
              <a:rPr lang="en-GB" sz="3200" dirty="0"/>
              <a:t>word4 word5 word6”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833819-29A6-D890-7F31-4083BF8F33E4}"/>
              </a:ext>
            </a:extLst>
          </p:cNvPr>
          <p:cNvSpPr txBox="1"/>
          <p:nvPr/>
        </p:nvSpPr>
        <p:spPr>
          <a:xfrm>
            <a:off x="11217348" y="8153123"/>
            <a:ext cx="3942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Words embeddings: </a:t>
            </a:r>
          </a:p>
          <a:p>
            <a:r>
              <a:rPr lang="en-GB" sz="3200" dirty="0"/>
              <a:t>[emb1, emb2, emb3, </a:t>
            </a:r>
          </a:p>
          <a:p>
            <a:r>
              <a:rPr lang="en-GB" sz="3200" dirty="0"/>
              <a:t>Emb4, emb5, emb6]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79AC96-D6E7-CB8E-CB11-7E8CF831D491}"/>
              </a:ext>
            </a:extLst>
          </p:cNvPr>
          <p:cNvSpPr/>
          <p:nvPr/>
        </p:nvSpPr>
        <p:spPr>
          <a:xfrm>
            <a:off x="16147311" y="8412264"/>
            <a:ext cx="2395869" cy="12467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Mean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34BCA29-CE3F-6ADB-DA1F-56B24CEFCCB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18543180" y="9027564"/>
            <a:ext cx="987858" cy="80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C13B26E-5C18-08EB-A057-EB7822D37414}"/>
              </a:ext>
            </a:extLst>
          </p:cNvPr>
          <p:cNvSpPr txBox="1"/>
          <p:nvPr/>
        </p:nvSpPr>
        <p:spPr>
          <a:xfrm>
            <a:off x="19652313" y="8363131"/>
            <a:ext cx="4411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Abstract embedding: </a:t>
            </a:r>
          </a:p>
          <a:p>
            <a:r>
              <a:rPr lang="en-GB" sz="3200" dirty="0"/>
              <a:t>Shape = (300,) or (192,)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E9610D1-435A-F760-EA4F-9DC2FCD22FED}"/>
              </a:ext>
            </a:extLst>
          </p:cNvPr>
          <p:cNvCxnSpPr>
            <a:cxnSpLocks/>
          </p:cNvCxnSpPr>
          <p:nvPr/>
        </p:nvCxnSpPr>
        <p:spPr>
          <a:xfrm flipV="1">
            <a:off x="15039267" y="9074124"/>
            <a:ext cx="987858" cy="80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E2AE3817-D6B7-975F-5DED-0D7534BAC4D5}"/>
              </a:ext>
            </a:extLst>
          </p:cNvPr>
          <p:cNvSpPr txBox="1"/>
          <p:nvPr/>
        </p:nvSpPr>
        <p:spPr>
          <a:xfrm>
            <a:off x="4854586" y="4429954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Abstracts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1E17F4D-9F79-C25A-970D-FC0572D692AF}"/>
              </a:ext>
            </a:extLst>
          </p:cNvPr>
          <p:cNvCxnSpPr>
            <a:cxnSpLocks/>
          </p:cNvCxnSpPr>
          <p:nvPr/>
        </p:nvCxnSpPr>
        <p:spPr>
          <a:xfrm>
            <a:off x="6846966" y="4774018"/>
            <a:ext cx="100372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èche vers le bas 40">
            <a:extLst>
              <a:ext uri="{FF2B5EF4-FFF2-40B4-BE49-F238E27FC236}">
                <a16:creationId xmlns:a16="http://schemas.microsoft.com/office/drawing/2014/main" id="{C09BE5E5-C195-9B9F-322E-04772AF0354F}"/>
              </a:ext>
            </a:extLst>
          </p:cNvPr>
          <p:cNvSpPr/>
          <p:nvPr/>
        </p:nvSpPr>
        <p:spPr>
          <a:xfrm>
            <a:off x="12610529" y="10003188"/>
            <a:ext cx="808075" cy="1373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F8F8AF5-7127-31E9-54CA-160830424DD6}"/>
              </a:ext>
            </a:extLst>
          </p:cNvPr>
          <p:cNvSpPr txBox="1"/>
          <p:nvPr/>
        </p:nvSpPr>
        <p:spPr>
          <a:xfrm>
            <a:off x="9646709" y="11513788"/>
            <a:ext cx="70833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/>
              <a:t>We kept the words embeddings after truncating and padding to a fixed length of 128 words try to create better nodes features of shape (128, 192)</a:t>
            </a:r>
          </a:p>
        </p:txBody>
      </p:sp>
    </p:spTree>
    <p:extLst>
      <p:ext uri="{BB962C8B-B14F-4D97-AF65-F5344CB8AC3E}">
        <p14:creationId xmlns:p14="http://schemas.microsoft.com/office/powerpoint/2010/main" val="24344398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09FD6-51DA-8AD1-BA55-B3A229DC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0E96CC-286E-4F77-1265-6DD67558F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GNN model finetuned and enriched with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17CB1-2270-A4D1-E2FA-B28C99345C61}"/>
              </a:ext>
            </a:extLst>
          </p:cNvPr>
          <p:cNvSpPr/>
          <p:nvPr/>
        </p:nvSpPr>
        <p:spPr>
          <a:xfrm>
            <a:off x="22033678" y="0"/>
            <a:ext cx="1586753" cy="13716000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1AA2F-F7B5-86B8-92C6-245511CDAAB1}"/>
              </a:ext>
            </a:extLst>
          </p:cNvPr>
          <p:cNvSpPr/>
          <p:nvPr/>
        </p:nvSpPr>
        <p:spPr>
          <a:xfrm rot="5400000">
            <a:off x="15437226" y="4806037"/>
            <a:ext cx="1586753" cy="13716000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66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58A2129-5CBA-5075-4BD9-1C6FDD801AB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29263" y="3062178"/>
            <a:ext cx="12525473" cy="2658139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C80737EB-BA37-2EE1-D172-0A04842E4DC6}"/>
              </a:ext>
            </a:extLst>
          </p:cNvPr>
          <p:cNvSpPr txBox="1">
            <a:spLocks/>
          </p:cNvSpPr>
          <p:nvPr/>
        </p:nvSpPr>
        <p:spPr>
          <a:xfrm>
            <a:off x="2743200" y="-8565"/>
            <a:ext cx="19202400" cy="1677101"/>
          </a:xfrm>
          <a:prstGeom prst="rect">
            <a:avLst/>
          </a:prstGeom>
        </p:spPr>
        <p:txBody>
          <a:bodyPr anchor="ctr"/>
          <a:lstStyle>
            <a:lvl1pPr algn="l" defTabSz="1828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8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GNN model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44D579-CF49-8686-F4C4-B634FB9D9E58}"/>
              </a:ext>
            </a:extLst>
          </p:cNvPr>
          <p:cNvSpPr txBox="1"/>
          <p:nvPr/>
        </p:nvSpPr>
        <p:spPr>
          <a:xfrm>
            <a:off x="3397102" y="6322184"/>
            <a:ext cx="1888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The node features are updated by aggregating and passing messages from </a:t>
            </a:r>
            <a:r>
              <a:rPr lang="en-GB" sz="3200" dirty="0" err="1"/>
              <a:t>neighboring</a:t>
            </a:r>
            <a:r>
              <a:rPr lang="en-GB" sz="3200" dirty="0"/>
              <a:t> nodes in the graph.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16BE0F3-13F8-2420-96BA-D7FDE34CD537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889" y="7938863"/>
            <a:ext cx="6781377" cy="390111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9E0EBB6-22B6-6099-5185-84F37A5BE3BC}"/>
              </a:ext>
            </a:extLst>
          </p:cNvPr>
          <p:cNvSpPr txBox="1"/>
          <p:nvPr/>
        </p:nvSpPr>
        <p:spPr>
          <a:xfrm>
            <a:off x="11004697" y="9034016"/>
            <a:ext cx="119828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The message passing step involves multiplying the adjacency matrix by the transformed node features, resulting in a new node feature matrix</a:t>
            </a:r>
          </a:p>
        </p:txBody>
      </p:sp>
    </p:spTree>
    <p:extLst>
      <p:ext uri="{BB962C8B-B14F-4D97-AF65-F5344CB8AC3E}">
        <p14:creationId xmlns:p14="http://schemas.microsoft.com/office/powerpoint/2010/main" val="325655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B505F-5B0F-10B7-853D-09D6E7F1020D}"/>
              </a:ext>
            </a:extLst>
          </p:cNvPr>
          <p:cNvSpPr txBox="1">
            <a:spLocks/>
          </p:cNvSpPr>
          <p:nvPr/>
        </p:nvSpPr>
        <p:spPr>
          <a:xfrm>
            <a:off x="2743200" y="-8565"/>
            <a:ext cx="19202400" cy="1677101"/>
          </a:xfrm>
          <a:prstGeom prst="rect">
            <a:avLst/>
          </a:prstGeom>
        </p:spPr>
        <p:txBody>
          <a:bodyPr anchor="ctr"/>
          <a:lstStyle>
            <a:lvl1pPr algn="l" defTabSz="1828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8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GNN model with node features</a:t>
            </a:r>
          </a:p>
        </p:txBody>
      </p:sp>
      <p:pic>
        <p:nvPicPr>
          <p:cNvPr id="9218" name="Picture 2" descr="An Introduction to Graph Neural Networks: Models and Applications - YouTube">
            <a:extLst>
              <a:ext uri="{FF2B5EF4-FFF2-40B4-BE49-F238E27FC236}">
                <a16:creationId xmlns:a16="http://schemas.microsoft.com/office/drawing/2014/main" id="{668DD2EB-9381-DDC9-AB4C-25BA2655A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2" r="18779" b="26163"/>
          <a:stretch/>
        </p:blipFill>
        <p:spPr bwMode="auto">
          <a:xfrm>
            <a:off x="6100726" y="2086825"/>
            <a:ext cx="13203274" cy="527374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en arc 3">
            <a:extLst>
              <a:ext uri="{FF2B5EF4-FFF2-40B4-BE49-F238E27FC236}">
                <a16:creationId xmlns:a16="http://schemas.microsoft.com/office/drawing/2014/main" id="{68C4D28A-AA5A-860D-D71F-0A3E60860188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4082073" y="5184202"/>
            <a:ext cx="3334966" cy="2961167"/>
          </a:xfrm>
          <a:prstGeom prst="curved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17E7EBE-E55D-3F09-2A9E-1D2C288CD3D9}"/>
              </a:ext>
            </a:extLst>
          </p:cNvPr>
          <p:cNvSpPr txBox="1"/>
          <p:nvPr/>
        </p:nvSpPr>
        <p:spPr>
          <a:xfrm>
            <a:off x="2073350" y="8332268"/>
            <a:ext cx="43912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Node features 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sz="3200" dirty="0"/>
              <a:t>Random vector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sz="3200" dirty="0"/>
              <a:t>Random walks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sz="3200" dirty="0"/>
              <a:t>Abstract embedding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9F4565D-AB23-AAC5-F533-0C7E2A9A4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35538"/>
              </p:ext>
            </p:extLst>
          </p:nvPr>
        </p:nvGraphicFramePr>
        <p:xfrm>
          <a:off x="7840432" y="8469213"/>
          <a:ext cx="5662917" cy="38503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15194">
                  <a:extLst>
                    <a:ext uri="{9D8B030D-6E8A-4147-A177-3AD203B41FA5}">
                      <a16:colId xmlns:a16="http://schemas.microsoft.com/office/drawing/2014/main" val="650951798"/>
                    </a:ext>
                  </a:extLst>
                </a:gridCol>
                <a:gridCol w="2647723">
                  <a:extLst>
                    <a:ext uri="{9D8B030D-6E8A-4147-A177-3AD203B41FA5}">
                      <a16:colId xmlns:a16="http://schemas.microsoft.com/office/drawing/2014/main" val="1572376220"/>
                    </a:ext>
                  </a:extLst>
                </a:gridCol>
              </a:tblGrid>
              <a:tr h="550045">
                <a:tc>
                  <a:txBody>
                    <a:bodyPr/>
                    <a:lstStyle/>
                    <a:p>
                      <a:pPr algn="just"/>
                      <a:r>
                        <a:rPr lang="en-US" sz="2800" b="1" kern="100" dirty="0">
                          <a:effectLst/>
                        </a:rPr>
                        <a:t>node features</a:t>
                      </a:r>
                      <a:endParaRPr lang="fr-FR" sz="4000" b="1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b="1" kern="100" dirty="0">
                          <a:effectLst/>
                        </a:rPr>
                        <a:t>log loss </a:t>
                      </a:r>
                      <a:r>
                        <a:rPr lang="en-US" sz="2800" b="1" kern="100" dirty="0" err="1">
                          <a:effectLst/>
                        </a:rPr>
                        <a:t>val</a:t>
                      </a:r>
                      <a:endParaRPr lang="fr-FR" sz="4000" b="1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369552"/>
                  </a:ext>
                </a:extLst>
              </a:tr>
              <a:tr h="550045">
                <a:tc>
                  <a:txBody>
                    <a:bodyPr/>
                    <a:lstStyle/>
                    <a:p>
                      <a:pPr algn="just"/>
                      <a:r>
                        <a:rPr lang="en-US" sz="2800" kern="100">
                          <a:effectLst/>
                        </a:rPr>
                        <a:t>walks_wv</a:t>
                      </a:r>
                      <a:endParaRPr lang="fr-FR" sz="4000" kern="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00" dirty="0">
                          <a:effectLst/>
                        </a:rPr>
                        <a:t>0,2464</a:t>
                      </a:r>
                      <a:endParaRPr lang="fr-FR" sz="40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800358"/>
                  </a:ext>
                </a:extLst>
              </a:tr>
              <a:tr h="550045">
                <a:tc>
                  <a:txBody>
                    <a:bodyPr/>
                    <a:lstStyle/>
                    <a:p>
                      <a:pPr algn="just"/>
                      <a:r>
                        <a:rPr lang="en-US" sz="2800" kern="100">
                          <a:effectLst/>
                        </a:rPr>
                        <a:t>local_wv_300</a:t>
                      </a:r>
                      <a:endParaRPr lang="fr-FR" sz="4000" kern="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00" dirty="0">
                          <a:effectLst/>
                        </a:rPr>
                        <a:t>0,2942</a:t>
                      </a:r>
                      <a:endParaRPr lang="fr-FR" sz="40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048860"/>
                  </a:ext>
                </a:extLst>
              </a:tr>
              <a:tr h="550045">
                <a:tc>
                  <a:txBody>
                    <a:bodyPr/>
                    <a:lstStyle/>
                    <a:p>
                      <a:pPr algn="just"/>
                      <a:r>
                        <a:rPr lang="en-US" sz="2800" kern="100" dirty="0">
                          <a:effectLst/>
                        </a:rPr>
                        <a:t>goog300</a:t>
                      </a:r>
                      <a:endParaRPr lang="fr-FR" sz="40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00" dirty="0">
                          <a:effectLst/>
                        </a:rPr>
                        <a:t>0,2979</a:t>
                      </a:r>
                      <a:endParaRPr lang="fr-FR" sz="40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446640"/>
                  </a:ext>
                </a:extLst>
              </a:tr>
              <a:tr h="550045">
                <a:tc>
                  <a:txBody>
                    <a:bodyPr/>
                    <a:lstStyle/>
                    <a:p>
                      <a:pPr algn="just"/>
                      <a:r>
                        <a:rPr lang="en-US" sz="2800" kern="100" dirty="0">
                          <a:effectLst/>
                        </a:rPr>
                        <a:t>bart1024</a:t>
                      </a:r>
                      <a:endParaRPr lang="fr-FR" sz="40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00" dirty="0">
                          <a:effectLst/>
                        </a:rPr>
                        <a:t>0,3208</a:t>
                      </a:r>
                      <a:endParaRPr lang="fr-FR" sz="40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979908"/>
                  </a:ext>
                </a:extLst>
              </a:tr>
              <a:tr h="550045">
                <a:tc>
                  <a:txBody>
                    <a:bodyPr/>
                    <a:lstStyle/>
                    <a:p>
                      <a:pPr algn="just"/>
                      <a:r>
                        <a:rPr lang="en-US" sz="2800" kern="100" dirty="0" err="1">
                          <a:effectLst/>
                        </a:rPr>
                        <a:t>tf-idf</a:t>
                      </a:r>
                      <a:endParaRPr lang="fr-FR" sz="40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00" dirty="0">
                          <a:effectLst/>
                        </a:rPr>
                        <a:t>0,3310</a:t>
                      </a:r>
                      <a:endParaRPr lang="fr-FR" sz="40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62546"/>
                  </a:ext>
                </a:extLst>
              </a:tr>
              <a:tr h="550045">
                <a:tc>
                  <a:txBody>
                    <a:bodyPr/>
                    <a:lstStyle/>
                    <a:p>
                      <a:pPr algn="just"/>
                      <a:r>
                        <a:rPr lang="en-US" sz="2800" kern="100" dirty="0">
                          <a:effectLst/>
                        </a:rPr>
                        <a:t>random</a:t>
                      </a:r>
                      <a:endParaRPr lang="fr-FR" sz="40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00" dirty="0">
                          <a:effectLst/>
                        </a:rPr>
                        <a:t>0,4358</a:t>
                      </a:r>
                      <a:endParaRPr lang="fr-FR" sz="40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256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89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C1F7899-0DB0-CEA5-5F89-114E846DE4BD}"/>
              </a:ext>
            </a:extLst>
          </p:cNvPr>
          <p:cNvSpPr/>
          <p:nvPr/>
        </p:nvSpPr>
        <p:spPr>
          <a:xfrm>
            <a:off x="6929380" y="4506907"/>
            <a:ext cx="6851800" cy="30988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59158A-0915-0CD5-86C4-9DEEFFE988E9}"/>
              </a:ext>
            </a:extLst>
          </p:cNvPr>
          <p:cNvSpPr txBox="1">
            <a:spLocks/>
          </p:cNvSpPr>
          <p:nvPr/>
        </p:nvSpPr>
        <p:spPr>
          <a:xfrm>
            <a:off x="2743200" y="-8565"/>
            <a:ext cx="19202400" cy="1677101"/>
          </a:xfrm>
          <a:prstGeom prst="rect">
            <a:avLst/>
          </a:prstGeom>
        </p:spPr>
        <p:txBody>
          <a:bodyPr anchor="ctr"/>
          <a:lstStyle>
            <a:lvl1pPr algn="l" defTabSz="1828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8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Basic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7C6D0-CEF8-0C71-F64C-A3AF438482E4}"/>
              </a:ext>
            </a:extLst>
          </p:cNvPr>
          <p:cNvSpPr/>
          <p:nvPr/>
        </p:nvSpPr>
        <p:spPr>
          <a:xfrm>
            <a:off x="7764922" y="5388885"/>
            <a:ext cx="1850065" cy="1212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44F37D-7C1B-30EA-42A6-E228D3B65316}"/>
              </a:ext>
            </a:extLst>
          </p:cNvPr>
          <p:cNvSpPr txBox="1"/>
          <p:nvPr/>
        </p:nvSpPr>
        <p:spPr>
          <a:xfrm>
            <a:off x="1856637" y="5240660"/>
            <a:ext cx="19425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/>
                </a:solidFill>
                <a:latin typeface="Franklin Gothic Book" panose="020B0503020102020204"/>
              </a:rPr>
              <a:t>Walks n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ode features 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4CEBFA-9673-1B82-88A4-9018678EB186}"/>
              </a:ext>
            </a:extLst>
          </p:cNvPr>
          <p:cNvSpPr txBox="1"/>
          <p:nvPr/>
        </p:nvSpPr>
        <p:spPr>
          <a:xfrm>
            <a:off x="7071147" y="8190580"/>
            <a:ext cx="3237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</a:t>
            </a:r>
          </a:p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03CFE-83B4-4EBA-16C9-138BB6BC1021}"/>
              </a:ext>
            </a:extLst>
          </p:cNvPr>
          <p:cNvSpPr/>
          <p:nvPr/>
        </p:nvSpPr>
        <p:spPr>
          <a:xfrm>
            <a:off x="11125680" y="5388885"/>
            <a:ext cx="1850065" cy="1212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73A60F-2ADB-8D8A-0B6B-283BCA862D65}"/>
              </a:ext>
            </a:extLst>
          </p:cNvPr>
          <p:cNvSpPr txBox="1"/>
          <p:nvPr/>
        </p:nvSpPr>
        <p:spPr>
          <a:xfrm>
            <a:off x="10431906" y="8190580"/>
            <a:ext cx="3237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 </a:t>
            </a:r>
          </a:p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5E6ECA-0D53-F2AD-3C48-71BBF8D40199}"/>
              </a:ext>
            </a:extLst>
          </p:cNvPr>
          <p:cNvSpPr txBox="1"/>
          <p:nvPr/>
        </p:nvSpPr>
        <p:spPr>
          <a:xfrm>
            <a:off x="14452798" y="8190579"/>
            <a:ext cx="2252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2CE1FE-151F-1DFA-01AA-E6C2DB45D305}"/>
              </a:ext>
            </a:extLst>
          </p:cNvPr>
          <p:cNvSpPr txBox="1"/>
          <p:nvPr/>
        </p:nvSpPr>
        <p:spPr>
          <a:xfrm>
            <a:off x="14452805" y="5438719"/>
            <a:ext cx="22523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 embedding</a:t>
            </a:r>
            <a:endParaRPr lang="en-GB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60C4201-2C3D-B35B-73BD-43AE063D05ED}"/>
              </a:ext>
            </a:extLst>
          </p:cNvPr>
          <p:cNvCxnSpPr>
            <a:cxnSpLocks/>
          </p:cNvCxnSpPr>
          <p:nvPr/>
        </p:nvCxnSpPr>
        <p:spPr>
          <a:xfrm>
            <a:off x="6529415" y="5994941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5DDB4F-3FD2-310F-CF5F-73533D330B2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9614987" y="5994941"/>
            <a:ext cx="15106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65916C1-C21E-FFCC-4D0B-01C1733BAA9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689954" y="6593025"/>
            <a:ext cx="0" cy="159755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AD36028-D2CE-FC46-4DDC-D2A3EFF446C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2050713" y="6600997"/>
            <a:ext cx="0" cy="158958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32EA7C-985B-6B92-C549-296A4F9D2A0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12975745" y="5977328"/>
            <a:ext cx="1477060" cy="176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93F53DA-B1BE-2292-DE97-9108C1585989}"/>
              </a:ext>
            </a:extLst>
          </p:cNvPr>
          <p:cNvCxnSpPr>
            <a:cxnSpLocks/>
          </p:cNvCxnSpPr>
          <p:nvPr/>
        </p:nvCxnSpPr>
        <p:spPr>
          <a:xfrm flipV="1">
            <a:off x="15610868" y="6593025"/>
            <a:ext cx="0" cy="159755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40206456-B5CD-0F08-4A97-80A4FB6E6060}"/>
              </a:ext>
            </a:extLst>
          </p:cNvPr>
          <p:cNvSpPr txBox="1"/>
          <p:nvPr/>
        </p:nvSpPr>
        <p:spPr>
          <a:xfrm>
            <a:off x="6921407" y="3803334"/>
            <a:ext cx="3644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Message passing</a:t>
            </a:r>
            <a:endParaRPr lang="en-GB" i="1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015805E-924E-73CC-AB31-C57E57BC03C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6705131" y="5882970"/>
            <a:ext cx="158159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4D1331-1EDC-4223-D94B-AB8FCCC0A18F}"/>
              </a:ext>
            </a:extLst>
          </p:cNvPr>
          <p:cNvSpPr/>
          <p:nvPr/>
        </p:nvSpPr>
        <p:spPr>
          <a:xfrm>
            <a:off x="18286730" y="5276914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E21DC94-1E3A-8BD5-EF8A-D48861149F0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9780602" y="5875495"/>
            <a:ext cx="823135" cy="747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D2F2CC-D625-2B02-55D9-F5ED5447A37B}"/>
              </a:ext>
            </a:extLst>
          </p:cNvPr>
          <p:cNvSpPr/>
          <p:nvPr/>
        </p:nvSpPr>
        <p:spPr>
          <a:xfrm>
            <a:off x="20539953" y="5276914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76C7B9F-928E-6B3B-7423-87539235B88A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22033825" y="5882970"/>
            <a:ext cx="89578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61588F11-CDB5-71D0-3A1D-715E04E4FFD0}"/>
              </a:ext>
            </a:extLst>
          </p:cNvPr>
          <p:cNvSpPr txBox="1"/>
          <p:nvPr/>
        </p:nvSpPr>
        <p:spPr>
          <a:xfrm>
            <a:off x="22929609" y="5590582"/>
            <a:ext cx="14938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Output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FA1B5E-7B62-0D7F-B3CB-E9F9CA391FC2}"/>
              </a:ext>
            </a:extLst>
          </p:cNvPr>
          <p:cNvSpPr/>
          <p:nvPr/>
        </p:nvSpPr>
        <p:spPr>
          <a:xfrm>
            <a:off x="5011974" y="5388885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E0F1CEA-FC46-C72E-0039-C7658D4431B7}"/>
              </a:ext>
            </a:extLst>
          </p:cNvPr>
          <p:cNvCxnSpPr>
            <a:cxnSpLocks/>
          </p:cNvCxnSpPr>
          <p:nvPr/>
        </p:nvCxnSpPr>
        <p:spPr>
          <a:xfrm>
            <a:off x="3706702" y="5994941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40005D7E-4F39-4760-9432-DEFB0A538C80}"/>
              </a:ext>
            </a:extLst>
          </p:cNvPr>
          <p:cNvSpPr txBox="1"/>
          <p:nvPr/>
        </p:nvSpPr>
        <p:spPr>
          <a:xfrm>
            <a:off x="15578964" y="9410139"/>
            <a:ext cx="22523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/>
                </a:solidFill>
                <a:latin typeface="Franklin Gothic Book" panose="020B0503020102020204"/>
              </a:rPr>
              <a:t>Common authors</a:t>
            </a:r>
            <a:endParaRPr lang="en-GB" dirty="0"/>
          </a:p>
        </p:txBody>
      </p: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8EEDCE01-A263-E886-7835-95E3B8AF6A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039097" y="6871731"/>
            <a:ext cx="2913666" cy="158160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92FFB148-2EDE-0EFF-F3AF-26FD2962BAC5}"/>
              </a:ext>
            </a:extLst>
          </p:cNvPr>
          <p:cNvSpPr txBox="1"/>
          <p:nvPr/>
        </p:nvSpPr>
        <p:spPr>
          <a:xfrm>
            <a:off x="16944862" y="6205698"/>
            <a:ext cx="116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Conca-</a:t>
            </a:r>
            <a:r>
              <a:rPr kumimoji="0" lang="en-GB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tenate</a:t>
            </a:r>
            <a:endParaRPr lang="en-GB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EFEE95A3-73FD-469C-5A95-26A8292234F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035207" y="10421915"/>
            <a:ext cx="7772400" cy="23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51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C1F7899-0DB0-CEA5-5F89-114E846DE4BD}"/>
              </a:ext>
            </a:extLst>
          </p:cNvPr>
          <p:cNvSpPr/>
          <p:nvPr/>
        </p:nvSpPr>
        <p:spPr>
          <a:xfrm>
            <a:off x="6929380" y="4506907"/>
            <a:ext cx="6851800" cy="30988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59158A-0915-0CD5-86C4-9DEEFFE988E9}"/>
              </a:ext>
            </a:extLst>
          </p:cNvPr>
          <p:cNvSpPr txBox="1">
            <a:spLocks/>
          </p:cNvSpPr>
          <p:nvPr/>
        </p:nvSpPr>
        <p:spPr>
          <a:xfrm>
            <a:off x="2743200" y="-8565"/>
            <a:ext cx="19202400" cy="1677101"/>
          </a:xfrm>
          <a:prstGeom prst="rect">
            <a:avLst/>
          </a:prstGeom>
        </p:spPr>
        <p:txBody>
          <a:bodyPr anchor="ctr"/>
          <a:lstStyle>
            <a:lvl1pPr algn="l" defTabSz="1828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8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Basic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7C6D0-CEF8-0C71-F64C-A3AF438482E4}"/>
              </a:ext>
            </a:extLst>
          </p:cNvPr>
          <p:cNvSpPr/>
          <p:nvPr/>
        </p:nvSpPr>
        <p:spPr>
          <a:xfrm>
            <a:off x="7764922" y="5388885"/>
            <a:ext cx="1850065" cy="1212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44F37D-7C1B-30EA-42A6-E228D3B65316}"/>
              </a:ext>
            </a:extLst>
          </p:cNvPr>
          <p:cNvSpPr txBox="1"/>
          <p:nvPr/>
        </p:nvSpPr>
        <p:spPr>
          <a:xfrm>
            <a:off x="1856637" y="5240660"/>
            <a:ext cx="19425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/>
                </a:solidFill>
                <a:latin typeface="Franklin Gothic Book" panose="020B0503020102020204"/>
              </a:rPr>
              <a:t>Walks n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ode features 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4CEBFA-9673-1B82-88A4-9018678EB186}"/>
              </a:ext>
            </a:extLst>
          </p:cNvPr>
          <p:cNvSpPr txBox="1"/>
          <p:nvPr/>
        </p:nvSpPr>
        <p:spPr>
          <a:xfrm>
            <a:off x="7071147" y="8190580"/>
            <a:ext cx="3237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</a:t>
            </a:r>
          </a:p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03CFE-83B4-4EBA-16C9-138BB6BC1021}"/>
              </a:ext>
            </a:extLst>
          </p:cNvPr>
          <p:cNvSpPr/>
          <p:nvPr/>
        </p:nvSpPr>
        <p:spPr>
          <a:xfrm>
            <a:off x="11125680" y="5388885"/>
            <a:ext cx="1850065" cy="1212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73A60F-2ADB-8D8A-0B6B-283BCA862D65}"/>
              </a:ext>
            </a:extLst>
          </p:cNvPr>
          <p:cNvSpPr txBox="1"/>
          <p:nvPr/>
        </p:nvSpPr>
        <p:spPr>
          <a:xfrm>
            <a:off x="10431906" y="8190580"/>
            <a:ext cx="3237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 </a:t>
            </a:r>
          </a:p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5E6ECA-0D53-F2AD-3C48-71BBF8D40199}"/>
              </a:ext>
            </a:extLst>
          </p:cNvPr>
          <p:cNvSpPr txBox="1"/>
          <p:nvPr/>
        </p:nvSpPr>
        <p:spPr>
          <a:xfrm>
            <a:off x="13966497" y="8190579"/>
            <a:ext cx="2252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2CE1FE-151F-1DFA-01AA-E6C2DB45D305}"/>
              </a:ext>
            </a:extLst>
          </p:cNvPr>
          <p:cNvSpPr txBox="1"/>
          <p:nvPr/>
        </p:nvSpPr>
        <p:spPr>
          <a:xfrm>
            <a:off x="13966504" y="5438719"/>
            <a:ext cx="22523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 embedding</a:t>
            </a:r>
            <a:endParaRPr lang="en-GB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60C4201-2C3D-B35B-73BD-43AE063D05ED}"/>
              </a:ext>
            </a:extLst>
          </p:cNvPr>
          <p:cNvCxnSpPr>
            <a:cxnSpLocks/>
          </p:cNvCxnSpPr>
          <p:nvPr/>
        </p:nvCxnSpPr>
        <p:spPr>
          <a:xfrm>
            <a:off x="6529415" y="5994941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5DDB4F-3FD2-310F-CF5F-73533D330B2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9614987" y="5994941"/>
            <a:ext cx="15106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65916C1-C21E-FFCC-4D0B-01C1733BAA9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689954" y="6593025"/>
            <a:ext cx="0" cy="159755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AD36028-D2CE-FC46-4DDC-D2A3EFF446C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2050713" y="6600997"/>
            <a:ext cx="0" cy="158958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32EA7C-985B-6B92-C549-296A4F9D2A0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12975745" y="5977328"/>
            <a:ext cx="990759" cy="176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93F53DA-B1BE-2292-DE97-9108C1585989}"/>
              </a:ext>
            </a:extLst>
          </p:cNvPr>
          <p:cNvCxnSpPr>
            <a:cxnSpLocks/>
          </p:cNvCxnSpPr>
          <p:nvPr/>
        </p:nvCxnSpPr>
        <p:spPr>
          <a:xfrm flipV="1">
            <a:off x="15124567" y="6593025"/>
            <a:ext cx="0" cy="159755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40206456-B5CD-0F08-4A97-80A4FB6E6060}"/>
              </a:ext>
            </a:extLst>
          </p:cNvPr>
          <p:cNvSpPr txBox="1"/>
          <p:nvPr/>
        </p:nvSpPr>
        <p:spPr>
          <a:xfrm>
            <a:off x="6921407" y="3803334"/>
            <a:ext cx="3644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Message passing</a:t>
            </a:r>
            <a:endParaRPr lang="en-GB" i="1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015805E-924E-73CC-AB31-C57E57BC03C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6218830" y="5882970"/>
            <a:ext cx="158159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4D1331-1EDC-4223-D94B-AB8FCCC0A18F}"/>
              </a:ext>
            </a:extLst>
          </p:cNvPr>
          <p:cNvSpPr/>
          <p:nvPr/>
        </p:nvSpPr>
        <p:spPr>
          <a:xfrm>
            <a:off x="17800429" y="5276914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E21DC94-1E3A-8BD5-EF8A-D48861149F0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9294301" y="5875495"/>
            <a:ext cx="823135" cy="747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D2F2CC-D625-2B02-55D9-F5ED5447A37B}"/>
              </a:ext>
            </a:extLst>
          </p:cNvPr>
          <p:cNvSpPr/>
          <p:nvPr/>
        </p:nvSpPr>
        <p:spPr>
          <a:xfrm>
            <a:off x="20053652" y="5276914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76C7B9F-928E-6B3B-7423-87539235B88A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21547524" y="5882970"/>
            <a:ext cx="75935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61588F11-CDB5-71D0-3A1D-715E04E4FFD0}"/>
              </a:ext>
            </a:extLst>
          </p:cNvPr>
          <p:cNvSpPr txBox="1"/>
          <p:nvPr/>
        </p:nvSpPr>
        <p:spPr>
          <a:xfrm>
            <a:off x="22306875" y="5590582"/>
            <a:ext cx="14938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Output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FA1B5E-7B62-0D7F-B3CB-E9F9CA391FC2}"/>
              </a:ext>
            </a:extLst>
          </p:cNvPr>
          <p:cNvSpPr/>
          <p:nvPr/>
        </p:nvSpPr>
        <p:spPr>
          <a:xfrm>
            <a:off x="5011974" y="5388885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E0F1CEA-FC46-C72E-0039-C7658D4431B7}"/>
              </a:ext>
            </a:extLst>
          </p:cNvPr>
          <p:cNvCxnSpPr>
            <a:cxnSpLocks/>
          </p:cNvCxnSpPr>
          <p:nvPr/>
        </p:nvCxnSpPr>
        <p:spPr>
          <a:xfrm>
            <a:off x="3706702" y="5779789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40005D7E-4F39-4760-9432-DEFB0A538C80}"/>
              </a:ext>
            </a:extLst>
          </p:cNvPr>
          <p:cNvSpPr txBox="1"/>
          <p:nvPr/>
        </p:nvSpPr>
        <p:spPr>
          <a:xfrm>
            <a:off x="15092663" y="9410139"/>
            <a:ext cx="22523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/>
                </a:solidFill>
                <a:latin typeface="Franklin Gothic Book" panose="020B0503020102020204"/>
              </a:rPr>
              <a:t>Common authors</a:t>
            </a:r>
            <a:endParaRPr lang="en-GB" dirty="0"/>
          </a:p>
        </p:txBody>
      </p: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8EEDCE01-A263-E886-7835-95E3B8AF6A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552796" y="6871731"/>
            <a:ext cx="2913666" cy="158160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92FFB148-2EDE-0EFF-F3AF-26FD2962BAC5}"/>
              </a:ext>
            </a:extLst>
          </p:cNvPr>
          <p:cNvSpPr txBox="1"/>
          <p:nvPr/>
        </p:nvSpPr>
        <p:spPr>
          <a:xfrm>
            <a:off x="16458561" y="6205698"/>
            <a:ext cx="116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Conca-</a:t>
            </a:r>
            <a:r>
              <a:rPr kumimoji="0" lang="en-GB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tenate</a:t>
            </a:r>
            <a:endParaRPr lang="en-GB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EFEE95A3-73FD-469C-5A95-26A8292234F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709317" y="618338"/>
            <a:ext cx="7772400" cy="239117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352BAFF-92BC-7FA0-B4AF-F7ED197B9C19}"/>
              </a:ext>
            </a:extLst>
          </p:cNvPr>
          <p:cNvSpPr txBox="1"/>
          <p:nvPr/>
        </p:nvSpPr>
        <p:spPr>
          <a:xfrm>
            <a:off x="1651216" y="7717028"/>
            <a:ext cx="22523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/>
                </a:solidFill>
                <a:latin typeface="Franklin Gothic Book" panose="020B0503020102020204"/>
              </a:rPr>
              <a:t>Sparse authors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3F16D-AC78-64B3-65C9-B077AE102FCE}"/>
              </a:ext>
            </a:extLst>
          </p:cNvPr>
          <p:cNvSpPr/>
          <p:nvPr/>
        </p:nvSpPr>
        <p:spPr>
          <a:xfrm>
            <a:off x="4181583" y="7647991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E3982CC-68C7-5BE5-7363-DC6A3C87664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706702" y="8254047"/>
            <a:ext cx="47488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5646E6B3-D878-61B1-AD1E-EC5891DA1200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H="1" flipV="1">
            <a:off x="5011974" y="5994941"/>
            <a:ext cx="663481" cy="2259106"/>
          </a:xfrm>
          <a:prstGeom prst="bentConnector5">
            <a:avLst>
              <a:gd name="adj1" fmla="val -34455"/>
              <a:gd name="adj2" fmla="val 50000"/>
              <a:gd name="adj3" fmla="val 13445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3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67D3C-1B55-E479-5C3C-B6733349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4B01B-BC8C-A43E-3A91-72A3CBDD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Data processing</a:t>
            </a:r>
          </a:p>
          <a:p>
            <a:r>
              <a:rPr lang="en-GB" dirty="0"/>
              <a:t>Models</a:t>
            </a:r>
          </a:p>
          <a:p>
            <a:r>
              <a:rPr lang="en-GB" dirty="0"/>
              <a:t>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11219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C1F7899-0DB0-CEA5-5F89-114E846DE4BD}"/>
              </a:ext>
            </a:extLst>
          </p:cNvPr>
          <p:cNvSpPr/>
          <p:nvPr/>
        </p:nvSpPr>
        <p:spPr>
          <a:xfrm>
            <a:off x="6929380" y="4506907"/>
            <a:ext cx="6851800" cy="30988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59158A-0915-0CD5-86C4-9DEEFFE988E9}"/>
              </a:ext>
            </a:extLst>
          </p:cNvPr>
          <p:cNvSpPr txBox="1">
            <a:spLocks/>
          </p:cNvSpPr>
          <p:nvPr/>
        </p:nvSpPr>
        <p:spPr>
          <a:xfrm>
            <a:off x="2743200" y="-8565"/>
            <a:ext cx="19202400" cy="1677101"/>
          </a:xfrm>
          <a:prstGeom prst="rect">
            <a:avLst/>
          </a:prstGeom>
        </p:spPr>
        <p:txBody>
          <a:bodyPr anchor="ctr"/>
          <a:lstStyle>
            <a:lvl1pPr algn="l" defTabSz="1828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8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Basic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7C6D0-CEF8-0C71-F64C-A3AF438482E4}"/>
              </a:ext>
            </a:extLst>
          </p:cNvPr>
          <p:cNvSpPr/>
          <p:nvPr/>
        </p:nvSpPr>
        <p:spPr>
          <a:xfrm>
            <a:off x="7764922" y="5388885"/>
            <a:ext cx="1850065" cy="1212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44F37D-7C1B-30EA-42A6-E228D3B65316}"/>
              </a:ext>
            </a:extLst>
          </p:cNvPr>
          <p:cNvSpPr txBox="1"/>
          <p:nvPr/>
        </p:nvSpPr>
        <p:spPr>
          <a:xfrm>
            <a:off x="1856637" y="5240660"/>
            <a:ext cx="19425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/>
                </a:solidFill>
                <a:latin typeface="Franklin Gothic Book" panose="020B0503020102020204"/>
              </a:rPr>
              <a:t>Walks n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ode features 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4CEBFA-9673-1B82-88A4-9018678EB186}"/>
              </a:ext>
            </a:extLst>
          </p:cNvPr>
          <p:cNvSpPr txBox="1"/>
          <p:nvPr/>
        </p:nvSpPr>
        <p:spPr>
          <a:xfrm>
            <a:off x="7071147" y="8190580"/>
            <a:ext cx="3237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</a:t>
            </a:r>
          </a:p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03CFE-83B4-4EBA-16C9-138BB6BC1021}"/>
              </a:ext>
            </a:extLst>
          </p:cNvPr>
          <p:cNvSpPr/>
          <p:nvPr/>
        </p:nvSpPr>
        <p:spPr>
          <a:xfrm>
            <a:off x="11125680" y="5388885"/>
            <a:ext cx="1850065" cy="1212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73A60F-2ADB-8D8A-0B6B-283BCA862D65}"/>
              </a:ext>
            </a:extLst>
          </p:cNvPr>
          <p:cNvSpPr txBox="1"/>
          <p:nvPr/>
        </p:nvSpPr>
        <p:spPr>
          <a:xfrm>
            <a:off x="10431906" y="8190580"/>
            <a:ext cx="3237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 </a:t>
            </a:r>
          </a:p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5E6ECA-0D53-F2AD-3C48-71BBF8D40199}"/>
              </a:ext>
            </a:extLst>
          </p:cNvPr>
          <p:cNvSpPr txBox="1"/>
          <p:nvPr/>
        </p:nvSpPr>
        <p:spPr>
          <a:xfrm>
            <a:off x="13966497" y="8190579"/>
            <a:ext cx="2252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2CE1FE-151F-1DFA-01AA-E6C2DB45D305}"/>
              </a:ext>
            </a:extLst>
          </p:cNvPr>
          <p:cNvSpPr txBox="1"/>
          <p:nvPr/>
        </p:nvSpPr>
        <p:spPr>
          <a:xfrm>
            <a:off x="13966504" y="5438719"/>
            <a:ext cx="22523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 embedding</a:t>
            </a:r>
            <a:endParaRPr lang="en-GB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60C4201-2C3D-B35B-73BD-43AE063D05ED}"/>
              </a:ext>
            </a:extLst>
          </p:cNvPr>
          <p:cNvCxnSpPr>
            <a:cxnSpLocks/>
          </p:cNvCxnSpPr>
          <p:nvPr/>
        </p:nvCxnSpPr>
        <p:spPr>
          <a:xfrm>
            <a:off x="6529415" y="5994941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5DDB4F-3FD2-310F-CF5F-73533D330B2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9614987" y="5994941"/>
            <a:ext cx="15106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65916C1-C21E-FFCC-4D0B-01C1733BAA9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689954" y="6593025"/>
            <a:ext cx="0" cy="159755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AD36028-D2CE-FC46-4DDC-D2A3EFF446C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2050713" y="6600997"/>
            <a:ext cx="0" cy="158958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32EA7C-985B-6B92-C549-296A4F9D2A0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12975745" y="5977328"/>
            <a:ext cx="990759" cy="176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93F53DA-B1BE-2292-DE97-9108C1585989}"/>
              </a:ext>
            </a:extLst>
          </p:cNvPr>
          <p:cNvCxnSpPr>
            <a:cxnSpLocks/>
          </p:cNvCxnSpPr>
          <p:nvPr/>
        </p:nvCxnSpPr>
        <p:spPr>
          <a:xfrm flipV="1">
            <a:off x="15124567" y="6593025"/>
            <a:ext cx="0" cy="159755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40206456-B5CD-0F08-4A97-80A4FB6E6060}"/>
              </a:ext>
            </a:extLst>
          </p:cNvPr>
          <p:cNvSpPr txBox="1"/>
          <p:nvPr/>
        </p:nvSpPr>
        <p:spPr>
          <a:xfrm>
            <a:off x="6921407" y="3803334"/>
            <a:ext cx="3644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Message passing</a:t>
            </a:r>
            <a:endParaRPr lang="en-GB" i="1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015805E-924E-73CC-AB31-C57E57BC03C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5329792" y="5882970"/>
            <a:ext cx="158159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4D1331-1EDC-4223-D94B-AB8FCCC0A18F}"/>
              </a:ext>
            </a:extLst>
          </p:cNvPr>
          <p:cNvSpPr/>
          <p:nvPr/>
        </p:nvSpPr>
        <p:spPr>
          <a:xfrm>
            <a:off x="16911391" y="5276914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E21DC94-1E3A-8BD5-EF8A-D48861149F0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8405263" y="5875495"/>
            <a:ext cx="823135" cy="747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D2F2CC-D625-2B02-55D9-F5ED5447A37B}"/>
              </a:ext>
            </a:extLst>
          </p:cNvPr>
          <p:cNvSpPr/>
          <p:nvPr/>
        </p:nvSpPr>
        <p:spPr>
          <a:xfrm>
            <a:off x="19164614" y="5276914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76C7B9F-928E-6B3B-7423-87539235B88A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20658486" y="5882970"/>
            <a:ext cx="75935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61588F11-CDB5-71D0-3A1D-715E04E4FFD0}"/>
              </a:ext>
            </a:extLst>
          </p:cNvPr>
          <p:cNvSpPr txBox="1"/>
          <p:nvPr/>
        </p:nvSpPr>
        <p:spPr>
          <a:xfrm>
            <a:off x="21417837" y="5590582"/>
            <a:ext cx="14938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Output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FA1B5E-7B62-0D7F-B3CB-E9F9CA391FC2}"/>
              </a:ext>
            </a:extLst>
          </p:cNvPr>
          <p:cNvSpPr/>
          <p:nvPr/>
        </p:nvSpPr>
        <p:spPr>
          <a:xfrm>
            <a:off x="5011974" y="5388885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E0F1CEA-FC46-C72E-0039-C7658D4431B7}"/>
              </a:ext>
            </a:extLst>
          </p:cNvPr>
          <p:cNvCxnSpPr>
            <a:cxnSpLocks/>
          </p:cNvCxnSpPr>
          <p:nvPr/>
        </p:nvCxnSpPr>
        <p:spPr>
          <a:xfrm>
            <a:off x="3706702" y="5779789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EFEE95A3-73FD-469C-5A95-26A8292234F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709317" y="618338"/>
            <a:ext cx="7772400" cy="239117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352BAFF-92BC-7FA0-B4AF-F7ED197B9C19}"/>
              </a:ext>
            </a:extLst>
          </p:cNvPr>
          <p:cNvSpPr txBox="1"/>
          <p:nvPr/>
        </p:nvSpPr>
        <p:spPr>
          <a:xfrm>
            <a:off x="1651216" y="7717028"/>
            <a:ext cx="22523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/>
                </a:solidFill>
                <a:latin typeface="Franklin Gothic Book" panose="020B0503020102020204"/>
              </a:rPr>
              <a:t>Sparse authors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3F16D-AC78-64B3-65C9-B077AE102FCE}"/>
              </a:ext>
            </a:extLst>
          </p:cNvPr>
          <p:cNvSpPr/>
          <p:nvPr/>
        </p:nvSpPr>
        <p:spPr>
          <a:xfrm>
            <a:off x="4181583" y="7647991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E3982CC-68C7-5BE5-7363-DC6A3C87664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706702" y="8254047"/>
            <a:ext cx="47488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5646E6B3-D878-61B1-AD1E-EC5891DA1200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H="1" flipV="1">
            <a:off x="5011974" y="5994941"/>
            <a:ext cx="663481" cy="2259106"/>
          </a:xfrm>
          <a:prstGeom prst="bentConnector5">
            <a:avLst>
              <a:gd name="adj1" fmla="val -34455"/>
              <a:gd name="adj2" fmla="val 50000"/>
              <a:gd name="adj3" fmla="val 13445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19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4">
            <a:extLst>
              <a:ext uri="{FF2B5EF4-FFF2-40B4-BE49-F238E27FC236}">
                <a16:creationId xmlns:a16="http://schemas.microsoft.com/office/drawing/2014/main" id="{8F136ED4-5CAE-ECF0-9961-9A0F84D84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46043"/>
              </p:ext>
            </p:extLst>
          </p:nvPr>
        </p:nvGraphicFramePr>
        <p:xfrm>
          <a:off x="3099982" y="4267564"/>
          <a:ext cx="762213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579">
                  <a:extLst>
                    <a:ext uri="{9D8B030D-6E8A-4147-A177-3AD203B41FA5}">
                      <a16:colId xmlns:a16="http://schemas.microsoft.com/office/drawing/2014/main" val="3992666988"/>
                    </a:ext>
                  </a:extLst>
                </a:gridCol>
                <a:gridCol w="1419621">
                  <a:extLst>
                    <a:ext uri="{9D8B030D-6E8A-4147-A177-3AD203B41FA5}">
                      <a16:colId xmlns:a16="http://schemas.microsoft.com/office/drawing/2014/main" val="1628884035"/>
                    </a:ext>
                  </a:extLst>
                </a:gridCol>
                <a:gridCol w="2129430">
                  <a:extLst>
                    <a:ext uri="{9D8B030D-6E8A-4147-A177-3AD203B41FA5}">
                      <a16:colId xmlns:a16="http://schemas.microsoft.com/office/drawing/2014/main" val="620217717"/>
                    </a:ext>
                  </a:extLst>
                </a:gridCol>
                <a:gridCol w="2681505">
                  <a:extLst>
                    <a:ext uri="{9D8B030D-6E8A-4147-A177-3AD203B41FA5}">
                      <a16:colId xmlns:a16="http://schemas.microsoft.com/office/drawing/2014/main" val="426524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/>
                        <a:t>paper_1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paper_2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same author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common authors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6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5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6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9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917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DFD2C0-2A36-1259-7D22-5BDA972E8472}"/>
              </a:ext>
            </a:extLst>
          </p:cNvPr>
          <p:cNvSpPr txBox="1"/>
          <p:nvPr/>
        </p:nvSpPr>
        <p:spPr>
          <a:xfrm>
            <a:off x="5728417" y="3660361"/>
            <a:ext cx="23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Enriched pairs</a:t>
            </a:r>
          </a:p>
        </p:txBody>
      </p:sp>
      <p:graphicFrame>
        <p:nvGraphicFramePr>
          <p:cNvPr id="4" name="Tableau 9">
            <a:extLst>
              <a:ext uri="{FF2B5EF4-FFF2-40B4-BE49-F238E27FC236}">
                <a16:creationId xmlns:a16="http://schemas.microsoft.com/office/drawing/2014/main" id="{B4F858C3-1C49-4441-763D-91019338A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12776"/>
              </p:ext>
            </p:extLst>
          </p:nvPr>
        </p:nvGraphicFramePr>
        <p:xfrm>
          <a:off x="14757990" y="3686287"/>
          <a:ext cx="795315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315">
                  <a:extLst>
                    <a:ext uri="{9D8B030D-6E8A-4147-A177-3AD203B41FA5}">
                      <a16:colId xmlns:a16="http://schemas.microsoft.com/office/drawing/2014/main" val="710448470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1125892509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120824433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3920775629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1637668828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2725449214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1030504822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1056509072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3750175397"/>
                    </a:ext>
                  </a:extLst>
                </a:gridCol>
                <a:gridCol w="795315">
                  <a:extLst>
                    <a:ext uri="{9D8B030D-6E8A-4147-A177-3AD203B41FA5}">
                      <a16:colId xmlns:a16="http://schemas.microsoft.com/office/drawing/2014/main" val="3255464481"/>
                    </a:ext>
                  </a:extLst>
                </a:gridCol>
              </a:tblGrid>
              <a:tr h="61391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540444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81268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56385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76813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01535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79782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942337"/>
                  </a:ext>
                </a:extLst>
              </a:tr>
              <a:tr h="61391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60223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6AC79218-7AE3-3597-9D10-AFC36A3AC176}"/>
              </a:ext>
            </a:extLst>
          </p:cNvPr>
          <p:cNvSpPr txBox="1"/>
          <p:nvPr/>
        </p:nvSpPr>
        <p:spPr>
          <a:xfrm>
            <a:off x="17930659" y="3014029"/>
            <a:ext cx="1347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authors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3019EF-1576-5921-2FBE-95AA7A0D5B1B}"/>
              </a:ext>
            </a:extLst>
          </p:cNvPr>
          <p:cNvSpPr txBox="1"/>
          <p:nvPr/>
        </p:nvSpPr>
        <p:spPr>
          <a:xfrm rot="16200000">
            <a:off x="13822466" y="5901467"/>
            <a:ext cx="1241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Papers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33A50F6-4E80-11A0-E4CB-0D8708C893AE}"/>
              </a:ext>
            </a:extLst>
          </p:cNvPr>
          <p:cNvSpPr txBox="1">
            <a:spLocks/>
          </p:cNvSpPr>
          <p:nvPr/>
        </p:nvSpPr>
        <p:spPr>
          <a:xfrm>
            <a:off x="2743200" y="-8565"/>
            <a:ext cx="19202400" cy="1677101"/>
          </a:xfrm>
          <a:prstGeom prst="rect">
            <a:avLst/>
          </a:prstGeom>
        </p:spPr>
        <p:txBody>
          <a:bodyPr anchor="ctr"/>
          <a:lstStyle>
            <a:lvl1pPr algn="l" defTabSz="1828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8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Adding authors features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3DCFAA-EEB9-99D7-E36C-D98DCFFB0075}"/>
              </a:ext>
            </a:extLst>
          </p:cNvPr>
          <p:cNvSpPr txBox="1"/>
          <p:nvPr/>
        </p:nvSpPr>
        <p:spPr>
          <a:xfrm>
            <a:off x="3440224" y="2018117"/>
            <a:ext cx="77033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b="1" dirty="0"/>
              <a:t>Pairs features: author flag or count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45D697-9D6A-EA1E-2334-B6F753FB3B1E}"/>
              </a:ext>
            </a:extLst>
          </p:cNvPr>
          <p:cNvSpPr txBox="1"/>
          <p:nvPr/>
        </p:nvSpPr>
        <p:spPr>
          <a:xfrm>
            <a:off x="15543691" y="2018117"/>
            <a:ext cx="67880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b="1" dirty="0"/>
              <a:t>One hot sparse representation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A72C93-BE85-138B-6696-DEAD778CC21C}"/>
              </a:ext>
            </a:extLst>
          </p:cNvPr>
          <p:cNvCxnSpPr>
            <a:cxnSpLocks/>
          </p:cNvCxnSpPr>
          <p:nvPr/>
        </p:nvCxnSpPr>
        <p:spPr>
          <a:xfrm>
            <a:off x="12663377" y="3371800"/>
            <a:ext cx="0" cy="8919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1F64F-75EE-2AE7-F900-E39215BBE070}"/>
              </a:ext>
            </a:extLst>
          </p:cNvPr>
          <p:cNvSpPr txBox="1">
            <a:spLocks/>
          </p:cNvSpPr>
          <p:nvPr/>
        </p:nvSpPr>
        <p:spPr>
          <a:xfrm>
            <a:off x="2275367" y="7162438"/>
            <a:ext cx="9916633" cy="1644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768096" indent="-768096" algn="l" defTabSz="1828800" rtl="0" eaLnBrk="1" latinLnBrk="0" hangingPunct="1">
              <a:lnSpc>
                <a:spcPct val="94000"/>
              </a:lnSpc>
              <a:spcBef>
                <a:spcPts val="2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4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8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4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5720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864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6400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315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229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Multiplying pairs features by the authors flag</a:t>
            </a:r>
          </a:p>
          <a:p>
            <a:r>
              <a:rPr lang="en-GB" sz="4000" dirty="0"/>
              <a:t>Best </a:t>
            </a:r>
            <a:r>
              <a:rPr lang="en-GB" sz="4000" dirty="0" err="1"/>
              <a:t>val</a:t>
            </a:r>
            <a:r>
              <a:rPr lang="en-GB" sz="4000" dirty="0"/>
              <a:t> log loss score: </a:t>
            </a:r>
            <a:r>
              <a:rPr lang="en-GB" sz="4000" b="1" dirty="0"/>
              <a:t>0,2442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CD96C5C-A968-F87D-A0BD-3C7FD58F5B6B}"/>
              </a:ext>
            </a:extLst>
          </p:cNvPr>
          <p:cNvSpPr txBox="1">
            <a:spLocks/>
          </p:cNvSpPr>
          <p:nvPr/>
        </p:nvSpPr>
        <p:spPr>
          <a:xfrm>
            <a:off x="13652204" y="9087349"/>
            <a:ext cx="9916633" cy="1570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768096" indent="-768096" algn="l" defTabSz="1828800" rtl="0" eaLnBrk="1" latinLnBrk="0" hangingPunct="1">
              <a:lnSpc>
                <a:spcPct val="94000"/>
              </a:lnSpc>
              <a:spcBef>
                <a:spcPts val="2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4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8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4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5720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864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6400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315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229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Apply a Dense layer to densify authors representation</a:t>
            </a:r>
          </a:p>
          <a:p>
            <a:r>
              <a:rPr lang="en-GB" dirty="0"/>
              <a:t>Best </a:t>
            </a:r>
            <a:r>
              <a:rPr lang="en-GB" dirty="0" err="1"/>
              <a:t>val</a:t>
            </a:r>
            <a:r>
              <a:rPr lang="en-GB" dirty="0"/>
              <a:t> log loss score: </a:t>
            </a:r>
            <a:r>
              <a:rPr lang="en-GB" b="1" dirty="0"/>
              <a:t>0,2442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62642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BBBD3-9B71-7628-571F-7903D3776AAD}"/>
              </a:ext>
            </a:extLst>
          </p:cNvPr>
          <p:cNvSpPr/>
          <p:nvPr/>
        </p:nvSpPr>
        <p:spPr>
          <a:xfrm>
            <a:off x="1856637" y="1504089"/>
            <a:ext cx="22163090" cy="517207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F7899-0DB0-CEA5-5F89-114E846DE4BD}"/>
              </a:ext>
            </a:extLst>
          </p:cNvPr>
          <p:cNvSpPr/>
          <p:nvPr/>
        </p:nvSpPr>
        <p:spPr>
          <a:xfrm>
            <a:off x="6929380" y="1814559"/>
            <a:ext cx="6851800" cy="30988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59158A-0915-0CD5-86C4-9DEEFFE988E9}"/>
              </a:ext>
            </a:extLst>
          </p:cNvPr>
          <p:cNvSpPr txBox="1">
            <a:spLocks/>
          </p:cNvSpPr>
          <p:nvPr/>
        </p:nvSpPr>
        <p:spPr>
          <a:xfrm>
            <a:off x="2743200" y="-8565"/>
            <a:ext cx="19202400" cy="1677101"/>
          </a:xfrm>
          <a:prstGeom prst="rect">
            <a:avLst/>
          </a:prstGeom>
        </p:spPr>
        <p:txBody>
          <a:bodyPr anchor="ctr"/>
          <a:lstStyle>
            <a:lvl1pPr algn="l" defTabSz="1828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8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Architecture with authors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7C6D0-CEF8-0C71-F64C-A3AF438482E4}"/>
              </a:ext>
            </a:extLst>
          </p:cNvPr>
          <p:cNvSpPr/>
          <p:nvPr/>
        </p:nvSpPr>
        <p:spPr>
          <a:xfrm>
            <a:off x="7764922" y="2696537"/>
            <a:ext cx="1850065" cy="1212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44F37D-7C1B-30EA-42A6-E228D3B65316}"/>
              </a:ext>
            </a:extLst>
          </p:cNvPr>
          <p:cNvSpPr txBox="1"/>
          <p:nvPr/>
        </p:nvSpPr>
        <p:spPr>
          <a:xfrm>
            <a:off x="1856637" y="2548312"/>
            <a:ext cx="19425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/>
                </a:solidFill>
                <a:latin typeface="Franklin Gothic Book" panose="020B0503020102020204"/>
              </a:rPr>
              <a:t>Walks n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ode features 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4CEBFA-9673-1B82-88A4-9018678EB186}"/>
              </a:ext>
            </a:extLst>
          </p:cNvPr>
          <p:cNvSpPr txBox="1"/>
          <p:nvPr/>
        </p:nvSpPr>
        <p:spPr>
          <a:xfrm>
            <a:off x="7071147" y="5498232"/>
            <a:ext cx="3237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</a:t>
            </a:r>
          </a:p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03CFE-83B4-4EBA-16C9-138BB6BC1021}"/>
              </a:ext>
            </a:extLst>
          </p:cNvPr>
          <p:cNvSpPr/>
          <p:nvPr/>
        </p:nvSpPr>
        <p:spPr>
          <a:xfrm>
            <a:off x="11125680" y="2696537"/>
            <a:ext cx="1850065" cy="1212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73A60F-2ADB-8D8A-0B6B-283BCA862D65}"/>
              </a:ext>
            </a:extLst>
          </p:cNvPr>
          <p:cNvSpPr txBox="1"/>
          <p:nvPr/>
        </p:nvSpPr>
        <p:spPr>
          <a:xfrm>
            <a:off x="10431906" y="5498232"/>
            <a:ext cx="3237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 </a:t>
            </a:r>
          </a:p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5E6ECA-0D53-F2AD-3C48-71BBF8D40199}"/>
              </a:ext>
            </a:extLst>
          </p:cNvPr>
          <p:cNvSpPr txBox="1"/>
          <p:nvPr/>
        </p:nvSpPr>
        <p:spPr>
          <a:xfrm>
            <a:off x="14452798" y="5498231"/>
            <a:ext cx="22523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 with authors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2CE1FE-151F-1DFA-01AA-E6C2DB45D305}"/>
              </a:ext>
            </a:extLst>
          </p:cNvPr>
          <p:cNvSpPr txBox="1"/>
          <p:nvPr/>
        </p:nvSpPr>
        <p:spPr>
          <a:xfrm>
            <a:off x="14452805" y="2746371"/>
            <a:ext cx="22523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 embedding</a:t>
            </a:r>
            <a:endParaRPr lang="en-GB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60C4201-2C3D-B35B-73BD-43AE063D05ED}"/>
              </a:ext>
            </a:extLst>
          </p:cNvPr>
          <p:cNvCxnSpPr>
            <a:cxnSpLocks/>
          </p:cNvCxnSpPr>
          <p:nvPr/>
        </p:nvCxnSpPr>
        <p:spPr>
          <a:xfrm>
            <a:off x="6529415" y="3302593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5DDB4F-3FD2-310F-CF5F-73533D330B2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9614987" y="3302593"/>
            <a:ext cx="15106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65916C1-C21E-FFCC-4D0B-01C1733BAA9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689954" y="3900677"/>
            <a:ext cx="0" cy="159755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AD36028-D2CE-FC46-4DDC-D2A3EFF446C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2050713" y="3908649"/>
            <a:ext cx="0" cy="158958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32EA7C-985B-6B92-C549-296A4F9D2A0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12975745" y="3284980"/>
            <a:ext cx="1477060" cy="176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93F53DA-B1BE-2292-DE97-9108C1585989}"/>
              </a:ext>
            </a:extLst>
          </p:cNvPr>
          <p:cNvCxnSpPr>
            <a:cxnSpLocks/>
          </p:cNvCxnSpPr>
          <p:nvPr/>
        </p:nvCxnSpPr>
        <p:spPr>
          <a:xfrm flipV="1">
            <a:off x="15610868" y="3900677"/>
            <a:ext cx="0" cy="159755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015805E-924E-73CC-AB31-C57E57BC03C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6705140" y="3302593"/>
            <a:ext cx="823135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4D1331-1EDC-4223-D94B-AB8FCCC0A18F}"/>
              </a:ext>
            </a:extLst>
          </p:cNvPr>
          <p:cNvSpPr/>
          <p:nvPr/>
        </p:nvSpPr>
        <p:spPr>
          <a:xfrm>
            <a:off x="17528275" y="2696537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E21DC94-1E3A-8BD5-EF8A-D48861149F0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9022147" y="3295118"/>
            <a:ext cx="823135" cy="747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D2F2CC-D625-2B02-55D9-F5ED5447A37B}"/>
              </a:ext>
            </a:extLst>
          </p:cNvPr>
          <p:cNvSpPr/>
          <p:nvPr/>
        </p:nvSpPr>
        <p:spPr>
          <a:xfrm>
            <a:off x="19781498" y="2696537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76C7B9F-928E-6B3B-7423-87539235B88A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21275370" y="3302593"/>
            <a:ext cx="89578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61588F11-CDB5-71D0-3A1D-715E04E4FFD0}"/>
              </a:ext>
            </a:extLst>
          </p:cNvPr>
          <p:cNvSpPr txBox="1"/>
          <p:nvPr/>
        </p:nvSpPr>
        <p:spPr>
          <a:xfrm>
            <a:off x="22171154" y="3010205"/>
            <a:ext cx="14938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Output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FA1B5E-7B62-0D7F-B3CB-E9F9CA391FC2}"/>
              </a:ext>
            </a:extLst>
          </p:cNvPr>
          <p:cNvSpPr/>
          <p:nvPr/>
        </p:nvSpPr>
        <p:spPr>
          <a:xfrm>
            <a:off x="5011974" y="2696537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E0F1CEA-FC46-C72E-0039-C7658D4431B7}"/>
              </a:ext>
            </a:extLst>
          </p:cNvPr>
          <p:cNvCxnSpPr>
            <a:cxnSpLocks/>
          </p:cNvCxnSpPr>
          <p:nvPr/>
        </p:nvCxnSpPr>
        <p:spPr>
          <a:xfrm>
            <a:off x="3706702" y="3302593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CB077BB-A84C-FD52-7A45-9DC244FE24FF}"/>
              </a:ext>
            </a:extLst>
          </p:cNvPr>
          <p:cNvGrpSpPr/>
          <p:nvPr/>
        </p:nvGrpSpPr>
        <p:grpSpPr>
          <a:xfrm>
            <a:off x="1856637" y="6867697"/>
            <a:ext cx="22163090" cy="6602976"/>
            <a:chOff x="1856637" y="6867697"/>
            <a:chExt cx="22163090" cy="66029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1EFBA-77E4-6681-BEA2-33CC53C1BA1E}"/>
                </a:ext>
              </a:extLst>
            </p:cNvPr>
            <p:cNvSpPr/>
            <p:nvPr/>
          </p:nvSpPr>
          <p:spPr>
            <a:xfrm>
              <a:off x="1856637" y="6867697"/>
              <a:ext cx="22163090" cy="660297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383FFE-89D5-EF09-9B9D-87CDF09A6EDC}"/>
                </a:ext>
              </a:extLst>
            </p:cNvPr>
            <p:cNvSpPr/>
            <p:nvPr/>
          </p:nvSpPr>
          <p:spPr>
            <a:xfrm>
              <a:off x="6929380" y="8960599"/>
              <a:ext cx="6851800" cy="309889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2C8881-3506-0C52-DC6A-785AA68F4DD0}"/>
                </a:ext>
              </a:extLst>
            </p:cNvPr>
            <p:cNvSpPr/>
            <p:nvPr/>
          </p:nvSpPr>
          <p:spPr>
            <a:xfrm>
              <a:off x="7764922" y="9842577"/>
              <a:ext cx="1850065" cy="12121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/>
                <a:t>mm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F3865F6-4F3F-EB38-7BEF-62578747878D}"/>
                </a:ext>
              </a:extLst>
            </p:cNvPr>
            <p:cNvSpPr txBox="1"/>
            <p:nvPr/>
          </p:nvSpPr>
          <p:spPr>
            <a:xfrm>
              <a:off x="1856637" y="9694352"/>
              <a:ext cx="194253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 dirty="0">
                  <a:solidFill>
                    <a:prstClr val="black"/>
                  </a:solidFill>
                  <a:latin typeface="Franklin Gothic Book" panose="020B0503020102020204"/>
                </a:rPr>
                <a:t>Walks 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ode features </a:t>
              </a:r>
              <a:endParaRPr lang="en-GB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1B0142E-DC8D-B098-8383-2E87DB8769FD}"/>
                </a:ext>
              </a:extLst>
            </p:cNvPr>
            <p:cNvSpPr txBox="1"/>
            <p:nvPr/>
          </p:nvSpPr>
          <p:spPr>
            <a:xfrm>
              <a:off x="7071147" y="12198647"/>
              <a:ext cx="323761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Adjacency</a:t>
              </a:r>
            </a:p>
            <a:p>
              <a:pPr algn="ctr"/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matrix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DE29A2-2C12-9700-6B62-0DA300E7E8DB}"/>
                </a:ext>
              </a:extLst>
            </p:cNvPr>
            <p:cNvSpPr/>
            <p:nvPr/>
          </p:nvSpPr>
          <p:spPr>
            <a:xfrm>
              <a:off x="11125680" y="9842577"/>
              <a:ext cx="1850065" cy="12121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/>
                <a:t>mm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8D818CE-737F-CAAF-7185-18EF6382B2D8}"/>
                </a:ext>
              </a:extLst>
            </p:cNvPr>
            <p:cNvSpPr txBox="1"/>
            <p:nvPr/>
          </p:nvSpPr>
          <p:spPr>
            <a:xfrm>
              <a:off x="10431906" y="12198647"/>
              <a:ext cx="323761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Adjacency </a:t>
              </a:r>
            </a:p>
            <a:p>
              <a:pPr algn="ctr"/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matrix</a:t>
              </a:r>
              <a:endParaRPr lang="en-GB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F6F7F07-6BDF-AAB9-ECC5-DFEF8350DD1F}"/>
                </a:ext>
              </a:extLst>
            </p:cNvPr>
            <p:cNvSpPr txBox="1"/>
            <p:nvPr/>
          </p:nvSpPr>
          <p:spPr>
            <a:xfrm>
              <a:off x="14452798" y="12632055"/>
              <a:ext cx="225233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Pairs</a:t>
              </a:r>
              <a:endParaRPr lang="en-GB" dirty="0"/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D8559F0B-8729-D4BB-5934-7C180F59DE3A}"/>
                </a:ext>
              </a:extLst>
            </p:cNvPr>
            <p:cNvCxnSpPr>
              <a:cxnSpLocks/>
            </p:cNvCxnSpPr>
            <p:nvPr/>
          </p:nvCxnSpPr>
          <p:spPr>
            <a:xfrm>
              <a:off x="6529415" y="10448633"/>
              <a:ext cx="1280167" cy="403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EC462FEE-79D5-73DE-0DE5-CAD63F1A799D}"/>
                </a:ext>
              </a:extLst>
            </p:cNvPr>
            <p:cNvCxnSpPr>
              <a:cxnSpLocks/>
              <a:stCxn id="17" idx="3"/>
              <a:endCxn id="22" idx="1"/>
            </p:cNvCxnSpPr>
            <p:nvPr/>
          </p:nvCxnSpPr>
          <p:spPr>
            <a:xfrm>
              <a:off x="9614987" y="10448633"/>
              <a:ext cx="1510693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1C4D65A3-0A66-23BE-A9EB-0AEB237B71F7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8689954" y="11054689"/>
              <a:ext cx="0" cy="114395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4D0EE25-F3DD-F8B4-2ED4-F5DA9C581ACE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V="1">
              <a:off x="12050713" y="11054689"/>
              <a:ext cx="0" cy="114395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2ED16DAC-F767-7D7E-2315-8C3AB84190F2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 flipV="1">
              <a:off x="12975745" y="10431020"/>
              <a:ext cx="1477060" cy="17613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725422E9-A610-9292-AC46-2B3377D29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65546" y="11046717"/>
              <a:ext cx="0" cy="1597554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289D14-10A4-98E2-AF3F-5AB1A58AC3ED}"/>
                </a:ext>
              </a:extLst>
            </p:cNvPr>
            <p:cNvSpPr/>
            <p:nvPr/>
          </p:nvSpPr>
          <p:spPr>
            <a:xfrm>
              <a:off x="17840509" y="8474671"/>
              <a:ext cx="1493872" cy="1212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/>
                <a:t>fc</a:t>
              </a:r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179C266A-0962-7A25-F32F-491CC89E0FAE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19334381" y="9073252"/>
              <a:ext cx="823135" cy="747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7BCD49-38DC-621F-F144-CB8198793D1A}"/>
                </a:ext>
              </a:extLst>
            </p:cNvPr>
            <p:cNvSpPr/>
            <p:nvPr/>
          </p:nvSpPr>
          <p:spPr>
            <a:xfrm>
              <a:off x="20093732" y="8474671"/>
              <a:ext cx="1493872" cy="1212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/>
                <a:t>fc</a:t>
              </a:r>
            </a:p>
          </p:txBody>
        </p: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6A8201AF-FAB6-8F79-4592-7DD6CE43838A}"/>
                </a:ext>
              </a:extLst>
            </p:cNvPr>
            <p:cNvCxnSpPr>
              <a:cxnSpLocks/>
              <a:stCxn id="44" idx="3"/>
              <a:endCxn id="48" idx="1"/>
            </p:cNvCxnSpPr>
            <p:nvPr/>
          </p:nvCxnSpPr>
          <p:spPr>
            <a:xfrm>
              <a:off x="21587604" y="9080727"/>
              <a:ext cx="895784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6986C93-DFCE-8A8D-2CC0-9DBF05BD0693}"/>
                </a:ext>
              </a:extLst>
            </p:cNvPr>
            <p:cNvSpPr txBox="1"/>
            <p:nvPr/>
          </p:nvSpPr>
          <p:spPr>
            <a:xfrm>
              <a:off x="22483388" y="8788339"/>
              <a:ext cx="14938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Output</a:t>
              </a:r>
              <a:endParaRPr lang="en-GB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2C5A2D2-F7A6-C9EF-24FF-72205D1F8EB1}"/>
                </a:ext>
              </a:extLst>
            </p:cNvPr>
            <p:cNvSpPr/>
            <p:nvPr/>
          </p:nvSpPr>
          <p:spPr>
            <a:xfrm>
              <a:off x="5011974" y="9842577"/>
              <a:ext cx="1493872" cy="1212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/>
                <a:t>fc</a:t>
              </a:r>
            </a:p>
          </p:txBody>
        </p: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D08EB334-05B6-29E2-43FD-EBAD3E221EAD}"/>
                </a:ext>
              </a:extLst>
            </p:cNvPr>
            <p:cNvCxnSpPr>
              <a:cxnSpLocks/>
            </p:cNvCxnSpPr>
            <p:nvPr/>
          </p:nvCxnSpPr>
          <p:spPr>
            <a:xfrm>
              <a:off x="3706702" y="10448633"/>
              <a:ext cx="1280167" cy="403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777A4795-B7F7-035B-53F5-62EF792B6CF8}"/>
                </a:ext>
              </a:extLst>
            </p:cNvPr>
            <p:cNvSpPr txBox="1"/>
            <p:nvPr/>
          </p:nvSpPr>
          <p:spPr>
            <a:xfrm>
              <a:off x="1856637" y="7151874"/>
              <a:ext cx="194253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 dirty="0">
                  <a:solidFill>
                    <a:prstClr val="black"/>
                  </a:solidFill>
                  <a:latin typeface="Franklin Gothic Book" panose="020B0503020102020204"/>
                </a:rPr>
                <a:t>Sparse authors</a:t>
              </a:r>
              <a:endParaRPr lang="en-GB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05209CC-CA50-B19F-5DAA-D55C1BC4093A}"/>
                </a:ext>
              </a:extLst>
            </p:cNvPr>
            <p:cNvSpPr/>
            <p:nvPr/>
          </p:nvSpPr>
          <p:spPr>
            <a:xfrm>
              <a:off x="9561825" y="7077074"/>
              <a:ext cx="1493872" cy="12121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/>
                <a:t>fc</a:t>
              </a:r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E2166C10-C63C-E59A-0503-32885802DC14}"/>
                </a:ext>
              </a:extLst>
            </p:cNvPr>
            <p:cNvCxnSpPr>
              <a:cxnSpLocks/>
            </p:cNvCxnSpPr>
            <p:nvPr/>
          </p:nvCxnSpPr>
          <p:spPr>
            <a:xfrm>
              <a:off x="3706702" y="7683130"/>
              <a:ext cx="5855123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4709731C-514B-1D43-8EF5-FA88FF379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31001" y="8474671"/>
              <a:ext cx="0" cy="416960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845D8A8-51A3-21AE-CD03-AE8014688C55}"/>
                </a:ext>
              </a:extLst>
            </p:cNvPr>
            <p:cNvSpPr txBox="1"/>
            <p:nvPr/>
          </p:nvSpPr>
          <p:spPr>
            <a:xfrm>
              <a:off x="14452805" y="9892411"/>
              <a:ext cx="225233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Pairs embedding</a:t>
              </a:r>
              <a:endParaRPr lang="en-GB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2F1010E2-66C5-086E-C77E-55B7FE8091DE}"/>
                </a:ext>
              </a:extLst>
            </p:cNvPr>
            <p:cNvSpPr txBox="1"/>
            <p:nvPr/>
          </p:nvSpPr>
          <p:spPr>
            <a:xfrm>
              <a:off x="13704116" y="7214776"/>
              <a:ext cx="225233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Pairs embedding</a:t>
              </a:r>
              <a:endParaRPr lang="en-GB" dirty="0"/>
            </a:p>
          </p:txBody>
        </p: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D4BCE5E5-09FF-3ECF-E0A0-6B30F580929E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680" y="7683130"/>
              <a:ext cx="26555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D4CC2026-37DA-943A-862D-6A225C57FD78}"/>
                </a:ext>
              </a:extLst>
            </p:cNvPr>
            <p:cNvCxnSpPr>
              <a:cxnSpLocks/>
              <a:stCxn id="61" idx="3"/>
              <a:endCxn id="42" idx="1"/>
            </p:cNvCxnSpPr>
            <p:nvPr/>
          </p:nvCxnSpPr>
          <p:spPr>
            <a:xfrm>
              <a:off x="15956450" y="7753385"/>
              <a:ext cx="1884059" cy="132734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9BB13867-45C1-461D-D906-A15F67C9832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16705139" y="9080727"/>
              <a:ext cx="1135370" cy="1350293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4D951BCE-E4F9-492D-62E9-F1FE265365C5}"/>
                </a:ext>
              </a:extLst>
            </p:cNvPr>
            <p:cNvSpPr txBox="1"/>
            <p:nvPr/>
          </p:nvSpPr>
          <p:spPr>
            <a:xfrm>
              <a:off x="16404493" y="8788001"/>
              <a:ext cx="11650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GB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Conca-</a:t>
              </a:r>
              <a:r>
                <a:rPr kumimoji="0" lang="en-GB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tenate</a:t>
              </a:r>
              <a:endParaRPr lang="en-GB" sz="1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48B0432-81CA-ECB3-8E55-9D626D9F9AEB}"/>
              </a:ext>
            </a:extLst>
          </p:cNvPr>
          <p:cNvSpPr/>
          <p:nvPr/>
        </p:nvSpPr>
        <p:spPr>
          <a:xfrm rot="16200000">
            <a:off x="-1460429" y="3524673"/>
            <a:ext cx="5172076" cy="11309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Same authors flag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C82A584-9806-7722-14A3-94B845B44245}"/>
              </a:ext>
            </a:extLst>
          </p:cNvPr>
          <p:cNvSpPr/>
          <p:nvPr/>
        </p:nvSpPr>
        <p:spPr>
          <a:xfrm rot="16200000">
            <a:off x="-2164064" y="9582221"/>
            <a:ext cx="6579347" cy="11309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>
                <a:solidFill>
                  <a:schemeClr val="tx1"/>
                </a:solidFill>
              </a:rPr>
              <a:t>Sparse authors</a:t>
            </a:r>
            <a:endParaRPr lang="en-GB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7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584AA-1858-70EE-B996-681A290639D7}"/>
              </a:ext>
            </a:extLst>
          </p:cNvPr>
          <p:cNvSpPr txBox="1">
            <a:spLocks/>
          </p:cNvSpPr>
          <p:nvPr/>
        </p:nvSpPr>
        <p:spPr>
          <a:xfrm>
            <a:off x="2743200" y="-8565"/>
            <a:ext cx="19202400" cy="1677101"/>
          </a:xfrm>
          <a:prstGeom prst="rect">
            <a:avLst/>
          </a:prstGeom>
        </p:spPr>
        <p:txBody>
          <a:bodyPr anchor="ctr"/>
          <a:lstStyle>
            <a:lvl1pPr algn="l" defTabSz="1828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8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Adding abstracts features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CCF939-1D10-477D-511A-9AFCDDF29834}"/>
              </a:ext>
            </a:extLst>
          </p:cNvPr>
          <p:cNvSpPr/>
          <p:nvPr/>
        </p:nvSpPr>
        <p:spPr>
          <a:xfrm>
            <a:off x="6929380" y="3035284"/>
            <a:ext cx="6851800" cy="26056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2B975D-7A09-1324-4C34-82FFCD3C494B}"/>
              </a:ext>
            </a:extLst>
          </p:cNvPr>
          <p:cNvSpPr/>
          <p:nvPr/>
        </p:nvSpPr>
        <p:spPr>
          <a:xfrm>
            <a:off x="7764922" y="3704368"/>
            <a:ext cx="1850065" cy="1212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mm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D6CF67-9213-9F82-6ABA-3AA53A231B95}"/>
              </a:ext>
            </a:extLst>
          </p:cNvPr>
          <p:cNvSpPr txBox="1"/>
          <p:nvPr/>
        </p:nvSpPr>
        <p:spPr>
          <a:xfrm>
            <a:off x="1856637" y="3556143"/>
            <a:ext cx="19425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/>
                </a:solidFill>
                <a:latin typeface="Franklin Gothic Book" panose="020B0503020102020204"/>
              </a:rPr>
              <a:t>Walks n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ode features </a:t>
            </a:r>
            <a:endParaRPr lang="en-GB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5743800-7E8C-BC6D-807B-467C41E816AD}"/>
              </a:ext>
            </a:extLst>
          </p:cNvPr>
          <p:cNvSpPr txBox="1"/>
          <p:nvPr/>
        </p:nvSpPr>
        <p:spPr>
          <a:xfrm>
            <a:off x="7071147" y="1668536"/>
            <a:ext cx="3237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</a:t>
            </a:r>
          </a:p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86B138-DFEF-1BC0-E6DE-ADD6F1C3F529}"/>
              </a:ext>
            </a:extLst>
          </p:cNvPr>
          <p:cNvSpPr/>
          <p:nvPr/>
        </p:nvSpPr>
        <p:spPr>
          <a:xfrm>
            <a:off x="11125680" y="3704368"/>
            <a:ext cx="1850065" cy="1212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mm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32E287-8309-D96E-13DB-713AAFE899DC}"/>
              </a:ext>
            </a:extLst>
          </p:cNvPr>
          <p:cNvSpPr txBox="1"/>
          <p:nvPr/>
        </p:nvSpPr>
        <p:spPr>
          <a:xfrm>
            <a:off x="10431906" y="1668536"/>
            <a:ext cx="3237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 </a:t>
            </a:r>
          </a:p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F9C0BA-EB52-CFDC-E0CF-6A7303177283}"/>
              </a:ext>
            </a:extLst>
          </p:cNvPr>
          <p:cNvSpPr txBox="1"/>
          <p:nvPr/>
        </p:nvSpPr>
        <p:spPr>
          <a:xfrm>
            <a:off x="14340527" y="1810216"/>
            <a:ext cx="22523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 with authors</a:t>
            </a:r>
            <a:endParaRPr lang="en-GB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F8448F4-D023-E69A-99BD-9580BD1B4344}"/>
              </a:ext>
            </a:extLst>
          </p:cNvPr>
          <p:cNvCxnSpPr>
            <a:cxnSpLocks/>
          </p:cNvCxnSpPr>
          <p:nvPr/>
        </p:nvCxnSpPr>
        <p:spPr>
          <a:xfrm>
            <a:off x="6529415" y="4310424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22A420E-7AEC-E4E2-E7C5-A8A5DA9DF8D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9614987" y="4310424"/>
            <a:ext cx="15106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D5B9611-BA43-FB03-6466-F91B6E1570C6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8689954" y="2745754"/>
            <a:ext cx="1" cy="95861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F9CC7A8F-802E-8346-EC93-921956FCCC78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12050713" y="2745754"/>
            <a:ext cx="0" cy="95861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27A4DDA-04AE-5286-74F7-0E60B84AD1CE}"/>
              </a:ext>
            </a:extLst>
          </p:cNvPr>
          <p:cNvCxnSpPr>
            <a:cxnSpLocks/>
            <a:stCxn id="30" idx="3"/>
            <a:endCxn id="50" idx="1"/>
          </p:cNvCxnSpPr>
          <p:nvPr/>
        </p:nvCxnSpPr>
        <p:spPr>
          <a:xfrm flipV="1">
            <a:off x="12975745" y="4292811"/>
            <a:ext cx="1477060" cy="176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AED927A-8536-848B-A2A7-4F714232645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5466694" y="2887434"/>
            <a:ext cx="22906" cy="83883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861C3CE-F835-9A6D-7E08-A177A5E3F700}"/>
              </a:ext>
            </a:extLst>
          </p:cNvPr>
          <p:cNvSpPr/>
          <p:nvPr/>
        </p:nvSpPr>
        <p:spPr>
          <a:xfrm>
            <a:off x="17840509" y="5120129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BCBC628-DEBF-EC76-BD66-ACD0C3C5CF82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9334381" y="5718710"/>
            <a:ext cx="823135" cy="747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DC00C6C-9491-902B-BC99-BF5B117F1E81}"/>
              </a:ext>
            </a:extLst>
          </p:cNvPr>
          <p:cNvSpPr/>
          <p:nvPr/>
        </p:nvSpPr>
        <p:spPr>
          <a:xfrm>
            <a:off x="20093732" y="5120129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9A87E7E-AE47-28AA-7311-E7FA9D16DCC3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1587604" y="5726185"/>
            <a:ext cx="89578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8401B99-74E7-232F-264E-32BECF3F650A}"/>
              </a:ext>
            </a:extLst>
          </p:cNvPr>
          <p:cNvSpPr txBox="1"/>
          <p:nvPr/>
        </p:nvSpPr>
        <p:spPr>
          <a:xfrm>
            <a:off x="22483388" y="5433797"/>
            <a:ext cx="14938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Output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E3C636-803C-D2A5-DEED-F5F917D9F4DA}"/>
              </a:ext>
            </a:extLst>
          </p:cNvPr>
          <p:cNvSpPr/>
          <p:nvPr/>
        </p:nvSpPr>
        <p:spPr>
          <a:xfrm>
            <a:off x="5011974" y="3704368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83E9420-CCEA-BEDD-DD8F-F16500458304}"/>
              </a:ext>
            </a:extLst>
          </p:cNvPr>
          <p:cNvCxnSpPr>
            <a:cxnSpLocks/>
          </p:cNvCxnSpPr>
          <p:nvPr/>
        </p:nvCxnSpPr>
        <p:spPr>
          <a:xfrm>
            <a:off x="3706702" y="4310424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0E59B85-850D-320A-8D4B-1A14E96577E1}"/>
              </a:ext>
            </a:extLst>
          </p:cNvPr>
          <p:cNvSpPr txBox="1"/>
          <p:nvPr/>
        </p:nvSpPr>
        <p:spPr>
          <a:xfrm>
            <a:off x="1856637" y="6690552"/>
            <a:ext cx="22523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/>
                </a:solidFill>
                <a:latin typeface="Franklin Gothic Book" panose="020B0503020102020204"/>
              </a:rPr>
              <a:t>Abstract embedding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78BCFA-53E6-C9F3-2CD2-0E567296044A}"/>
              </a:ext>
            </a:extLst>
          </p:cNvPr>
          <p:cNvSpPr/>
          <p:nvPr/>
        </p:nvSpPr>
        <p:spPr>
          <a:xfrm>
            <a:off x="9561825" y="6615752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830ABD9-CF43-50C8-5443-15BA96CF02CE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4108971" y="7221808"/>
            <a:ext cx="5452854" cy="735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1CB6A9E-728F-9537-B007-BCDA0F4B4255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15578971" y="7827864"/>
            <a:ext cx="1" cy="81782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7E8718EA-BC17-9AA6-C305-5227DFA38902}"/>
              </a:ext>
            </a:extLst>
          </p:cNvPr>
          <p:cNvSpPr txBox="1"/>
          <p:nvPr/>
        </p:nvSpPr>
        <p:spPr>
          <a:xfrm>
            <a:off x="14452805" y="3754202"/>
            <a:ext cx="22523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 embedding</a:t>
            </a:r>
            <a:endParaRPr lang="en-GB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CAC6E53-A1BE-E32E-EFC3-A11AB2EE6625}"/>
              </a:ext>
            </a:extLst>
          </p:cNvPr>
          <p:cNvSpPr txBox="1"/>
          <p:nvPr/>
        </p:nvSpPr>
        <p:spPr>
          <a:xfrm>
            <a:off x="14452805" y="6615752"/>
            <a:ext cx="22523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 embedding</a:t>
            </a:r>
            <a:endParaRPr lang="en-GB" dirty="0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C8A19E4-FA6B-CA25-B7B0-03F1361553EC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>
            <a:off x="11055697" y="7221808"/>
            <a:ext cx="339710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D9C481C-3079-CC2F-B2AC-4568B138F1EE}"/>
              </a:ext>
            </a:extLst>
          </p:cNvPr>
          <p:cNvCxnSpPr>
            <a:cxnSpLocks/>
            <a:stCxn id="51" idx="3"/>
            <a:endCxn id="39" idx="1"/>
          </p:cNvCxnSpPr>
          <p:nvPr/>
        </p:nvCxnSpPr>
        <p:spPr>
          <a:xfrm flipV="1">
            <a:off x="16705139" y="5726185"/>
            <a:ext cx="1135370" cy="14956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D96347A-7399-4993-14C6-752E21D28FEE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>
          <a:xfrm>
            <a:off x="16705139" y="4292811"/>
            <a:ext cx="1135370" cy="143337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F56DA338-9421-89E6-9AFB-AA609B7887F7}"/>
              </a:ext>
            </a:extLst>
          </p:cNvPr>
          <p:cNvSpPr txBox="1"/>
          <p:nvPr/>
        </p:nvSpPr>
        <p:spPr>
          <a:xfrm>
            <a:off x="16511056" y="5242795"/>
            <a:ext cx="116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Conca-</a:t>
            </a:r>
            <a:r>
              <a:rPr kumimoji="0" lang="en-GB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tenate</a:t>
            </a:r>
            <a:endParaRPr lang="en-GB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05F4F82-B711-7475-B0C0-7E5B46636828}"/>
              </a:ext>
            </a:extLst>
          </p:cNvPr>
          <p:cNvSpPr txBox="1"/>
          <p:nvPr/>
        </p:nvSpPr>
        <p:spPr>
          <a:xfrm>
            <a:off x="14452805" y="8645691"/>
            <a:ext cx="2252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</a:t>
            </a:r>
            <a:endParaRPr lang="en-GB" dirty="0"/>
          </a:p>
        </p:txBody>
      </p:sp>
      <p:graphicFrame>
        <p:nvGraphicFramePr>
          <p:cNvPr id="98" name="Tableau 98">
            <a:extLst>
              <a:ext uri="{FF2B5EF4-FFF2-40B4-BE49-F238E27FC236}">
                <a16:creationId xmlns:a16="http://schemas.microsoft.com/office/drawing/2014/main" id="{196E760D-135C-FD60-F416-B8D7B130A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75397"/>
              </p:ext>
            </p:extLst>
          </p:nvPr>
        </p:nvGraphicFramePr>
        <p:xfrm>
          <a:off x="2477184" y="8704006"/>
          <a:ext cx="8904392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2196">
                  <a:extLst>
                    <a:ext uri="{9D8B030D-6E8A-4147-A177-3AD203B41FA5}">
                      <a16:colId xmlns:a16="http://schemas.microsoft.com/office/drawing/2014/main" val="3662120741"/>
                    </a:ext>
                  </a:extLst>
                </a:gridCol>
                <a:gridCol w="4452196">
                  <a:extLst>
                    <a:ext uri="{9D8B030D-6E8A-4147-A177-3AD203B41FA5}">
                      <a16:colId xmlns:a16="http://schemas.microsoft.com/office/drawing/2014/main" val="40221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Text features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Log loss 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4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 local w2v 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0,2027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0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Max local w2v 192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0,2119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 Goog300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0,2542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Bart 1024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0,4981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Tf_idf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i="1" dirty="0"/>
                        <a:t>(out of memory)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26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57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E80836-BA55-948B-1CD5-BA2D89F6EBF9}"/>
              </a:ext>
            </a:extLst>
          </p:cNvPr>
          <p:cNvSpPr/>
          <p:nvPr/>
        </p:nvSpPr>
        <p:spPr>
          <a:xfrm>
            <a:off x="1856637" y="2286000"/>
            <a:ext cx="20670726" cy="65780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0D078-0F61-CC50-C4F8-FE7937537981}"/>
              </a:ext>
            </a:extLst>
          </p:cNvPr>
          <p:cNvSpPr/>
          <p:nvPr/>
        </p:nvSpPr>
        <p:spPr>
          <a:xfrm>
            <a:off x="8384723" y="4440198"/>
            <a:ext cx="4236322" cy="2154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1DBB0-BB24-D9A5-C689-03D245AF97AF}"/>
              </a:ext>
            </a:extLst>
          </p:cNvPr>
          <p:cNvSpPr/>
          <p:nvPr/>
        </p:nvSpPr>
        <p:spPr>
          <a:xfrm>
            <a:off x="8924372" y="5138470"/>
            <a:ext cx="1029161" cy="7838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mm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A3EE60-A449-526A-1447-700818754710}"/>
              </a:ext>
            </a:extLst>
          </p:cNvPr>
          <p:cNvSpPr txBox="1"/>
          <p:nvPr/>
        </p:nvSpPr>
        <p:spPr>
          <a:xfrm>
            <a:off x="1874148" y="5006049"/>
            <a:ext cx="19425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prstClr val="black"/>
                </a:solidFill>
                <a:latin typeface="Franklin Gothic Book" panose="020B0503020102020204"/>
              </a:rPr>
              <a:t>BERT abstracts</a:t>
            </a:r>
            <a:endParaRPr lang="en-GB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0CF55C-5ACE-D0D7-72CF-FA0A9F83E1DF}"/>
              </a:ext>
            </a:extLst>
          </p:cNvPr>
          <p:cNvSpPr txBox="1"/>
          <p:nvPr/>
        </p:nvSpPr>
        <p:spPr>
          <a:xfrm>
            <a:off x="7820146" y="7584562"/>
            <a:ext cx="3237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</a:t>
            </a:r>
          </a:p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B16A56-E138-8B9C-E4E2-02367B56493D}"/>
              </a:ext>
            </a:extLst>
          </p:cNvPr>
          <p:cNvSpPr txBox="1"/>
          <p:nvPr/>
        </p:nvSpPr>
        <p:spPr>
          <a:xfrm>
            <a:off x="9987546" y="7584562"/>
            <a:ext cx="3237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 </a:t>
            </a:r>
          </a:p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851ED93-D541-157B-AABD-103759C6AFB6}"/>
              </a:ext>
            </a:extLst>
          </p:cNvPr>
          <p:cNvSpPr txBox="1"/>
          <p:nvPr/>
        </p:nvSpPr>
        <p:spPr>
          <a:xfrm>
            <a:off x="14825548" y="7749103"/>
            <a:ext cx="2252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</a:t>
            </a:r>
            <a:endParaRPr lang="en-GB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753198-70C9-1D40-867B-CD2933B371CA}"/>
              </a:ext>
            </a:extLst>
          </p:cNvPr>
          <p:cNvSpPr txBox="1"/>
          <p:nvPr/>
        </p:nvSpPr>
        <p:spPr>
          <a:xfrm>
            <a:off x="14825555" y="5090548"/>
            <a:ext cx="22523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 embedding</a:t>
            </a:r>
            <a:endParaRPr lang="en-GB" sz="14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5FE3BB2-E16C-AA96-DA1E-E5FA7C7A22CB}"/>
              </a:ext>
            </a:extLst>
          </p:cNvPr>
          <p:cNvCxnSpPr>
            <a:cxnSpLocks/>
            <a:stCxn id="4" idx="3"/>
            <a:endCxn id="106" idx="1"/>
          </p:cNvCxnSpPr>
          <p:nvPr/>
        </p:nvCxnSpPr>
        <p:spPr>
          <a:xfrm>
            <a:off x="9953533" y="5530401"/>
            <a:ext cx="113824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610A1C7-3784-DE47-4236-9D680429755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9438953" y="5922331"/>
            <a:ext cx="0" cy="166223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3A30893-72E8-4820-E730-3EAC3467EFDE}"/>
              </a:ext>
            </a:extLst>
          </p:cNvPr>
          <p:cNvCxnSpPr>
            <a:cxnSpLocks/>
            <a:stCxn id="8" idx="0"/>
            <a:endCxn id="106" idx="2"/>
          </p:cNvCxnSpPr>
          <p:nvPr/>
        </p:nvCxnSpPr>
        <p:spPr>
          <a:xfrm flipV="1">
            <a:off x="11606353" y="5922331"/>
            <a:ext cx="1" cy="166223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B88D490-842D-A761-7311-F701C2C626E4}"/>
              </a:ext>
            </a:extLst>
          </p:cNvPr>
          <p:cNvCxnSpPr>
            <a:cxnSpLocks/>
            <a:stCxn id="106" idx="3"/>
            <a:endCxn id="118" idx="1"/>
          </p:cNvCxnSpPr>
          <p:nvPr/>
        </p:nvCxnSpPr>
        <p:spPr>
          <a:xfrm>
            <a:off x="12120934" y="5530401"/>
            <a:ext cx="1128352" cy="173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C44D9DD-282D-15C6-DA2E-F093325ABD0D}"/>
              </a:ext>
            </a:extLst>
          </p:cNvPr>
          <p:cNvCxnSpPr>
            <a:cxnSpLocks/>
          </p:cNvCxnSpPr>
          <p:nvPr/>
        </p:nvCxnSpPr>
        <p:spPr>
          <a:xfrm flipV="1">
            <a:off x="15983618" y="6132888"/>
            <a:ext cx="0" cy="159755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6899486-6FB6-9671-650F-7809D1C5E7B7}"/>
              </a:ext>
            </a:extLst>
          </p:cNvPr>
          <p:cNvCxnSpPr>
            <a:cxnSpLocks/>
          </p:cNvCxnSpPr>
          <p:nvPr/>
        </p:nvCxnSpPr>
        <p:spPr>
          <a:xfrm>
            <a:off x="16705140" y="5534804"/>
            <a:ext cx="823135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185B6D3-0349-4A66-8EB2-9465BDBE9404}"/>
              </a:ext>
            </a:extLst>
          </p:cNvPr>
          <p:cNvCxnSpPr>
            <a:cxnSpLocks/>
          </p:cNvCxnSpPr>
          <p:nvPr/>
        </p:nvCxnSpPr>
        <p:spPr>
          <a:xfrm flipV="1">
            <a:off x="18553299" y="5527329"/>
            <a:ext cx="823135" cy="747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1768A38-1CC7-3054-FF0E-6FB25369EEF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382511" y="5491910"/>
            <a:ext cx="832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5283350-A29D-DD85-FCA2-7F2E6578D75D}"/>
              </a:ext>
            </a:extLst>
          </p:cNvPr>
          <p:cNvSpPr txBox="1"/>
          <p:nvPr/>
        </p:nvSpPr>
        <p:spPr>
          <a:xfrm>
            <a:off x="21214511" y="5261077"/>
            <a:ext cx="1493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Output</a:t>
            </a:r>
            <a:endParaRPr lang="en-GB" sz="140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14FB8E8-91AB-E90B-CDA3-0149BA3A422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816680" y="5553465"/>
            <a:ext cx="784667" cy="116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F776C36-39EE-38BB-2CAD-1ACB658EA501}"/>
              </a:ext>
            </a:extLst>
          </p:cNvPr>
          <p:cNvSpPr txBox="1"/>
          <p:nvPr/>
        </p:nvSpPr>
        <p:spPr>
          <a:xfrm>
            <a:off x="1856637" y="7051265"/>
            <a:ext cx="19425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prstClr val="black"/>
                </a:solidFill>
                <a:latin typeface="Franklin Gothic Book" panose="020B0503020102020204"/>
              </a:rPr>
              <a:t>Sparse authors</a:t>
            </a:r>
            <a:endParaRPr lang="en-GB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EA86901-F399-6EF6-0B82-B224A246CB03}"/>
              </a:ext>
            </a:extLst>
          </p:cNvPr>
          <p:cNvSpPr txBox="1"/>
          <p:nvPr/>
        </p:nvSpPr>
        <p:spPr>
          <a:xfrm>
            <a:off x="1856637" y="2915653"/>
            <a:ext cx="19425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prstClr val="black"/>
                </a:solidFill>
                <a:latin typeface="Franklin Gothic Book" panose="020B0503020102020204"/>
              </a:rPr>
              <a:t>Walks n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ode features </a:t>
            </a:r>
            <a:endParaRPr lang="en-GB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42B68A-AA8D-0DCB-D24E-A9281EDB4630}"/>
              </a:ext>
            </a:extLst>
          </p:cNvPr>
          <p:cNvSpPr/>
          <p:nvPr/>
        </p:nvSpPr>
        <p:spPr>
          <a:xfrm>
            <a:off x="4601347" y="2983621"/>
            <a:ext cx="976928" cy="792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fc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486004C-FA70-461D-2D6C-EF273CC54F7A}"/>
              </a:ext>
            </a:extLst>
          </p:cNvPr>
          <p:cNvCxnSpPr>
            <a:cxnSpLocks/>
          </p:cNvCxnSpPr>
          <p:nvPr/>
        </p:nvCxnSpPr>
        <p:spPr>
          <a:xfrm>
            <a:off x="3816680" y="3379956"/>
            <a:ext cx="784667" cy="880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F049BB2-5A26-62BF-DFD9-38DBB12753DD}"/>
              </a:ext>
            </a:extLst>
          </p:cNvPr>
          <p:cNvCxnSpPr>
            <a:cxnSpLocks/>
          </p:cNvCxnSpPr>
          <p:nvPr/>
        </p:nvCxnSpPr>
        <p:spPr>
          <a:xfrm>
            <a:off x="3816680" y="7466764"/>
            <a:ext cx="784667" cy="880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>
            <a:extLst>
              <a:ext uri="{FF2B5EF4-FFF2-40B4-BE49-F238E27FC236}">
                <a16:creationId xmlns:a16="http://schemas.microsoft.com/office/drawing/2014/main" id="{EAF4CA85-0C28-9793-49DE-89597B344735}"/>
              </a:ext>
            </a:extLst>
          </p:cNvPr>
          <p:cNvCxnSpPr>
            <a:cxnSpLocks/>
            <a:stCxn id="32" idx="3"/>
            <a:endCxn id="76" idx="1"/>
          </p:cNvCxnSpPr>
          <p:nvPr/>
        </p:nvCxnSpPr>
        <p:spPr>
          <a:xfrm>
            <a:off x="5578275" y="3379956"/>
            <a:ext cx="1064937" cy="215484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>
            <a:extLst>
              <a:ext uri="{FF2B5EF4-FFF2-40B4-BE49-F238E27FC236}">
                <a16:creationId xmlns:a16="http://schemas.microsoft.com/office/drawing/2014/main" id="{F5F7AACC-5A23-D1B3-44B8-5C2D4251B028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 flipV="1">
            <a:off x="5578275" y="5534805"/>
            <a:ext cx="1064937" cy="193196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9C56519-E31F-D737-8D26-635BA2FB31BB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5578275" y="5525997"/>
            <a:ext cx="1064937" cy="88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4209AAC-768F-F06F-76AD-E12B9C571C1B}"/>
              </a:ext>
            </a:extLst>
          </p:cNvPr>
          <p:cNvSpPr/>
          <p:nvPr/>
        </p:nvSpPr>
        <p:spPr>
          <a:xfrm>
            <a:off x="4601347" y="5129662"/>
            <a:ext cx="976928" cy="792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19EF73-4E89-B52C-BEBD-A4A8E673B35A}"/>
              </a:ext>
            </a:extLst>
          </p:cNvPr>
          <p:cNvSpPr/>
          <p:nvPr/>
        </p:nvSpPr>
        <p:spPr>
          <a:xfrm>
            <a:off x="4601347" y="7070430"/>
            <a:ext cx="976928" cy="792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fc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42FA17-0964-A6F7-A4C4-7D68ED0F93E0}"/>
              </a:ext>
            </a:extLst>
          </p:cNvPr>
          <p:cNvSpPr/>
          <p:nvPr/>
        </p:nvSpPr>
        <p:spPr>
          <a:xfrm>
            <a:off x="6643212" y="5138470"/>
            <a:ext cx="1044077" cy="792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concatenate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104360EC-7FBA-A4C7-719D-156515E7B1EE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7687289" y="5530401"/>
            <a:ext cx="1237083" cy="44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en angle 85">
            <a:extLst>
              <a:ext uri="{FF2B5EF4-FFF2-40B4-BE49-F238E27FC236}">
                <a16:creationId xmlns:a16="http://schemas.microsoft.com/office/drawing/2014/main" id="{EE8D33B7-853A-7B50-791D-00F77F60E446}"/>
              </a:ext>
            </a:extLst>
          </p:cNvPr>
          <p:cNvCxnSpPr>
            <a:cxnSpLocks/>
            <a:stCxn id="76" idx="0"/>
            <a:endCxn id="118" idx="0"/>
          </p:cNvCxnSpPr>
          <p:nvPr/>
        </p:nvCxnSpPr>
        <p:spPr>
          <a:xfrm rot="16200000" flipH="1">
            <a:off x="10461824" y="1841897"/>
            <a:ext cx="12928" cy="6606074"/>
          </a:xfrm>
          <a:prstGeom prst="bentConnector3">
            <a:avLst>
              <a:gd name="adj1" fmla="val -13749087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400480E-6D9D-E0B3-EEDC-D7C4C532DAFC}"/>
              </a:ext>
            </a:extLst>
          </p:cNvPr>
          <p:cNvSpPr/>
          <p:nvPr/>
        </p:nvSpPr>
        <p:spPr>
          <a:xfrm>
            <a:off x="11091773" y="5138470"/>
            <a:ext cx="1029161" cy="7838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mm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B7FD0509-D8E2-61F5-48C4-8B3F974AF57B}"/>
              </a:ext>
            </a:extLst>
          </p:cNvPr>
          <p:cNvSpPr txBox="1"/>
          <p:nvPr/>
        </p:nvSpPr>
        <p:spPr>
          <a:xfrm>
            <a:off x="8384723" y="3910611"/>
            <a:ext cx="3644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Message passing</a:t>
            </a:r>
            <a:endParaRPr lang="en-GB" sz="1400" i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8E51F3-B5F1-02A9-A2EA-4E8BEBCE796B}"/>
              </a:ext>
            </a:extLst>
          </p:cNvPr>
          <p:cNvSpPr/>
          <p:nvPr/>
        </p:nvSpPr>
        <p:spPr>
          <a:xfrm>
            <a:off x="13249286" y="5151398"/>
            <a:ext cx="1044077" cy="792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concatenate</a:t>
            </a:r>
          </a:p>
        </p:txBody>
      </p: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85D369B4-5E8A-74F8-8E7A-ACE7AD8F18EE}"/>
              </a:ext>
            </a:extLst>
          </p:cNvPr>
          <p:cNvCxnSpPr>
            <a:cxnSpLocks/>
          </p:cNvCxnSpPr>
          <p:nvPr/>
        </p:nvCxnSpPr>
        <p:spPr>
          <a:xfrm>
            <a:off x="14266974" y="5530401"/>
            <a:ext cx="834391" cy="1281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794D61-5D90-3721-6689-7F4E9D4A26EA}"/>
              </a:ext>
            </a:extLst>
          </p:cNvPr>
          <p:cNvSpPr/>
          <p:nvPr/>
        </p:nvSpPr>
        <p:spPr>
          <a:xfrm>
            <a:off x="17552323" y="5151397"/>
            <a:ext cx="976928" cy="792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fc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A4E6132-BDFC-F911-D532-206719743C8D}"/>
              </a:ext>
            </a:extLst>
          </p:cNvPr>
          <p:cNvSpPr/>
          <p:nvPr/>
        </p:nvSpPr>
        <p:spPr>
          <a:xfrm>
            <a:off x="19381123" y="5151397"/>
            <a:ext cx="976928" cy="792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fc</a:t>
            </a:r>
          </a:p>
        </p:txBody>
      </p:sp>
    </p:spTree>
    <p:extLst>
      <p:ext uri="{BB962C8B-B14F-4D97-AF65-F5344CB8AC3E}">
        <p14:creationId xmlns:p14="http://schemas.microsoft.com/office/powerpoint/2010/main" val="389732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E80836-BA55-948B-1CD5-BA2D89F6EBF9}"/>
              </a:ext>
            </a:extLst>
          </p:cNvPr>
          <p:cNvSpPr/>
          <p:nvPr/>
        </p:nvSpPr>
        <p:spPr>
          <a:xfrm>
            <a:off x="1856637" y="2286000"/>
            <a:ext cx="20670726" cy="65780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0D078-0F61-CC50-C4F8-FE7937537981}"/>
              </a:ext>
            </a:extLst>
          </p:cNvPr>
          <p:cNvSpPr/>
          <p:nvPr/>
        </p:nvSpPr>
        <p:spPr>
          <a:xfrm>
            <a:off x="8384723" y="4440198"/>
            <a:ext cx="4236322" cy="2154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1DBB0-BB24-D9A5-C689-03D245AF97AF}"/>
              </a:ext>
            </a:extLst>
          </p:cNvPr>
          <p:cNvSpPr/>
          <p:nvPr/>
        </p:nvSpPr>
        <p:spPr>
          <a:xfrm>
            <a:off x="8924372" y="5138470"/>
            <a:ext cx="1029161" cy="7838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mm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A3EE60-A449-526A-1447-700818754710}"/>
              </a:ext>
            </a:extLst>
          </p:cNvPr>
          <p:cNvSpPr txBox="1"/>
          <p:nvPr/>
        </p:nvSpPr>
        <p:spPr>
          <a:xfrm>
            <a:off x="1874148" y="6369987"/>
            <a:ext cx="19425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prstClr val="black"/>
                </a:solidFill>
                <a:latin typeface="Franklin Gothic Book" panose="020B0503020102020204"/>
              </a:rPr>
              <a:t>TF-IDF with authors</a:t>
            </a:r>
            <a:endParaRPr lang="en-GB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0CF55C-5ACE-D0D7-72CF-FA0A9F83E1DF}"/>
              </a:ext>
            </a:extLst>
          </p:cNvPr>
          <p:cNvSpPr txBox="1"/>
          <p:nvPr/>
        </p:nvSpPr>
        <p:spPr>
          <a:xfrm>
            <a:off x="7820146" y="7584562"/>
            <a:ext cx="3237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</a:t>
            </a:r>
          </a:p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B16A56-E138-8B9C-E4E2-02367B56493D}"/>
              </a:ext>
            </a:extLst>
          </p:cNvPr>
          <p:cNvSpPr txBox="1"/>
          <p:nvPr/>
        </p:nvSpPr>
        <p:spPr>
          <a:xfrm>
            <a:off x="9987546" y="7584562"/>
            <a:ext cx="3237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Adjacency </a:t>
            </a:r>
          </a:p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matrix</a:t>
            </a:r>
            <a:endParaRPr lang="en-GB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851ED93-D541-157B-AABD-103759C6AFB6}"/>
              </a:ext>
            </a:extLst>
          </p:cNvPr>
          <p:cNvSpPr txBox="1"/>
          <p:nvPr/>
        </p:nvSpPr>
        <p:spPr>
          <a:xfrm>
            <a:off x="14825548" y="7749103"/>
            <a:ext cx="2252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</a:t>
            </a:r>
            <a:endParaRPr lang="en-GB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753198-70C9-1D40-867B-CD2933B371CA}"/>
              </a:ext>
            </a:extLst>
          </p:cNvPr>
          <p:cNvSpPr txBox="1"/>
          <p:nvPr/>
        </p:nvSpPr>
        <p:spPr>
          <a:xfrm>
            <a:off x="14825555" y="5090548"/>
            <a:ext cx="22523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 embedding</a:t>
            </a:r>
            <a:endParaRPr lang="en-GB" sz="14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5FE3BB2-E16C-AA96-DA1E-E5FA7C7A22CB}"/>
              </a:ext>
            </a:extLst>
          </p:cNvPr>
          <p:cNvCxnSpPr>
            <a:cxnSpLocks/>
            <a:stCxn id="4" idx="3"/>
            <a:endCxn id="106" idx="1"/>
          </p:cNvCxnSpPr>
          <p:nvPr/>
        </p:nvCxnSpPr>
        <p:spPr>
          <a:xfrm>
            <a:off x="9953533" y="5530401"/>
            <a:ext cx="113824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610A1C7-3784-DE47-4236-9D680429755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9438953" y="5922331"/>
            <a:ext cx="0" cy="166223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3A30893-72E8-4820-E730-3EAC3467EFDE}"/>
              </a:ext>
            </a:extLst>
          </p:cNvPr>
          <p:cNvCxnSpPr>
            <a:cxnSpLocks/>
            <a:stCxn id="8" idx="0"/>
            <a:endCxn id="106" idx="2"/>
          </p:cNvCxnSpPr>
          <p:nvPr/>
        </p:nvCxnSpPr>
        <p:spPr>
          <a:xfrm flipV="1">
            <a:off x="11606353" y="5922331"/>
            <a:ext cx="1" cy="166223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B88D490-842D-A761-7311-F701C2C626E4}"/>
              </a:ext>
            </a:extLst>
          </p:cNvPr>
          <p:cNvCxnSpPr>
            <a:cxnSpLocks/>
            <a:stCxn id="106" idx="3"/>
            <a:endCxn id="118" idx="1"/>
          </p:cNvCxnSpPr>
          <p:nvPr/>
        </p:nvCxnSpPr>
        <p:spPr>
          <a:xfrm>
            <a:off x="12120934" y="5530401"/>
            <a:ext cx="1128352" cy="173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C44D9DD-282D-15C6-DA2E-F093325ABD0D}"/>
              </a:ext>
            </a:extLst>
          </p:cNvPr>
          <p:cNvCxnSpPr>
            <a:cxnSpLocks/>
          </p:cNvCxnSpPr>
          <p:nvPr/>
        </p:nvCxnSpPr>
        <p:spPr>
          <a:xfrm flipV="1">
            <a:off x="15983618" y="6132888"/>
            <a:ext cx="0" cy="159755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6899486-6FB6-9671-650F-7809D1C5E7B7}"/>
              </a:ext>
            </a:extLst>
          </p:cNvPr>
          <p:cNvCxnSpPr>
            <a:cxnSpLocks/>
          </p:cNvCxnSpPr>
          <p:nvPr/>
        </p:nvCxnSpPr>
        <p:spPr>
          <a:xfrm>
            <a:off x="16705140" y="5534804"/>
            <a:ext cx="823135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185B6D3-0349-4A66-8EB2-9465BDBE9404}"/>
              </a:ext>
            </a:extLst>
          </p:cNvPr>
          <p:cNvCxnSpPr>
            <a:cxnSpLocks/>
          </p:cNvCxnSpPr>
          <p:nvPr/>
        </p:nvCxnSpPr>
        <p:spPr>
          <a:xfrm flipV="1">
            <a:off x="18553299" y="5527329"/>
            <a:ext cx="823135" cy="747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1768A38-1CC7-3054-FF0E-6FB25369EEF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382511" y="5491910"/>
            <a:ext cx="832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5283350-A29D-DD85-FCA2-7F2E6578D75D}"/>
              </a:ext>
            </a:extLst>
          </p:cNvPr>
          <p:cNvSpPr txBox="1"/>
          <p:nvPr/>
        </p:nvSpPr>
        <p:spPr>
          <a:xfrm>
            <a:off x="21214511" y="5261077"/>
            <a:ext cx="1493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Output</a:t>
            </a:r>
            <a:endParaRPr lang="en-GB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EA86901-F399-6EF6-0B82-B224A246CB03}"/>
              </a:ext>
            </a:extLst>
          </p:cNvPr>
          <p:cNvSpPr txBox="1"/>
          <p:nvPr/>
        </p:nvSpPr>
        <p:spPr>
          <a:xfrm>
            <a:off x="1856637" y="3797385"/>
            <a:ext cx="19425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prstClr val="black"/>
                </a:solidFill>
                <a:latin typeface="Franklin Gothic Book" panose="020B0503020102020204"/>
              </a:rPr>
              <a:t>Walks n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ode features </a:t>
            </a:r>
            <a:endParaRPr lang="en-GB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42B68A-AA8D-0DCB-D24E-A9281EDB4630}"/>
              </a:ext>
            </a:extLst>
          </p:cNvPr>
          <p:cNvSpPr/>
          <p:nvPr/>
        </p:nvSpPr>
        <p:spPr>
          <a:xfrm>
            <a:off x="4601347" y="3865353"/>
            <a:ext cx="976928" cy="792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fc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486004C-FA70-461D-2D6C-EF273CC54F7A}"/>
              </a:ext>
            </a:extLst>
          </p:cNvPr>
          <p:cNvCxnSpPr>
            <a:cxnSpLocks/>
          </p:cNvCxnSpPr>
          <p:nvPr/>
        </p:nvCxnSpPr>
        <p:spPr>
          <a:xfrm>
            <a:off x="3816680" y="4261688"/>
            <a:ext cx="784667" cy="880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F049BB2-5A26-62BF-DFD9-38DBB12753DD}"/>
              </a:ext>
            </a:extLst>
          </p:cNvPr>
          <p:cNvCxnSpPr>
            <a:cxnSpLocks/>
          </p:cNvCxnSpPr>
          <p:nvPr/>
        </p:nvCxnSpPr>
        <p:spPr>
          <a:xfrm>
            <a:off x="3816680" y="6687813"/>
            <a:ext cx="784667" cy="880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>
            <a:extLst>
              <a:ext uri="{FF2B5EF4-FFF2-40B4-BE49-F238E27FC236}">
                <a16:creationId xmlns:a16="http://schemas.microsoft.com/office/drawing/2014/main" id="{EAF4CA85-0C28-9793-49DE-89597B344735}"/>
              </a:ext>
            </a:extLst>
          </p:cNvPr>
          <p:cNvCxnSpPr>
            <a:cxnSpLocks/>
            <a:stCxn id="32" idx="3"/>
            <a:endCxn id="76" idx="1"/>
          </p:cNvCxnSpPr>
          <p:nvPr/>
        </p:nvCxnSpPr>
        <p:spPr>
          <a:xfrm>
            <a:off x="5578275" y="4261688"/>
            <a:ext cx="1064937" cy="127311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>
            <a:extLst>
              <a:ext uri="{FF2B5EF4-FFF2-40B4-BE49-F238E27FC236}">
                <a16:creationId xmlns:a16="http://schemas.microsoft.com/office/drawing/2014/main" id="{F5F7AACC-5A23-D1B3-44B8-5C2D4251B028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 flipV="1">
            <a:off x="5578275" y="5534805"/>
            <a:ext cx="1064937" cy="115300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219EF73-4E89-B52C-BEBD-A4A8E673B35A}"/>
              </a:ext>
            </a:extLst>
          </p:cNvPr>
          <p:cNvSpPr/>
          <p:nvPr/>
        </p:nvSpPr>
        <p:spPr>
          <a:xfrm>
            <a:off x="4601347" y="6291479"/>
            <a:ext cx="976928" cy="792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fc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42FA17-0964-A6F7-A4C4-7D68ED0F93E0}"/>
              </a:ext>
            </a:extLst>
          </p:cNvPr>
          <p:cNvSpPr/>
          <p:nvPr/>
        </p:nvSpPr>
        <p:spPr>
          <a:xfrm>
            <a:off x="6643212" y="5138470"/>
            <a:ext cx="1044077" cy="792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concatenate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104360EC-7FBA-A4C7-719D-156515E7B1EE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7687289" y="5530401"/>
            <a:ext cx="1237083" cy="44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en angle 85">
            <a:extLst>
              <a:ext uri="{FF2B5EF4-FFF2-40B4-BE49-F238E27FC236}">
                <a16:creationId xmlns:a16="http://schemas.microsoft.com/office/drawing/2014/main" id="{EE8D33B7-853A-7B50-791D-00F77F60E446}"/>
              </a:ext>
            </a:extLst>
          </p:cNvPr>
          <p:cNvCxnSpPr>
            <a:cxnSpLocks/>
            <a:stCxn id="76" idx="0"/>
            <a:endCxn id="118" idx="0"/>
          </p:cNvCxnSpPr>
          <p:nvPr/>
        </p:nvCxnSpPr>
        <p:spPr>
          <a:xfrm rot="16200000" flipH="1">
            <a:off x="10461824" y="1841897"/>
            <a:ext cx="12928" cy="6606074"/>
          </a:xfrm>
          <a:prstGeom prst="bentConnector3">
            <a:avLst>
              <a:gd name="adj1" fmla="val -13749087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400480E-6D9D-E0B3-EEDC-D7C4C532DAFC}"/>
              </a:ext>
            </a:extLst>
          </p:cNvPr>
          <p:cNvSpPr/>
          <p:nvPr/>
        </p:nvSpPr>
        <p:spPr>
          <a:xfrm>
            <a:off x="11091773" y="5138470"/>
            <a:ext cx="1029161" cy="7838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mm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B7FD0509-D8E2-61F5-48C4-8B3F974AF57B}"/>
              </a:ext>
            </a:extLst>
          </p:cNvPr>
          <p:cNvSpPr txBox="1"/>
          <p:nvPr/>
        </p:nvSpPr>
        <p:spPr>
          <a:xfrm>
            <a:off x="8384723" y="3910611"/>
            <a:ext cx="3644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Message passing</a:t>
            </a:r>
            <a:endParaRPr lang="en-GB" sz="1400" i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8E51F3-B5F1-02A9-A2EA-4E8BEBCE796B}"/>
              </a:ext>
            </a:extLst>
          </p:cNvPr>
          <p:cNvSpPr/>
          <p:nvPr/>
        </p:nvSpPr>
        <p:spPr>
          <a:xfrm>
            <a:off x="13249286" y="5151398"/>
            <a:ext cx="1044077" cy="792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concatenate</a:t>
            </a:r>
          </a:p>
        </p:txBody>
      </p: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85D369B4-5E8A-74F8-8E7A-ACE7AD8F18EE}"/>
              </a:ext>
            </a:extLst>
          </p:cNvPr>
          <p:cNvCxnSpPr>
            <a:cxnSpLocks/>
          </p:cNvCxnSpPr>
          <p:nvPr/>
        </p:nvCxnSpPr>
        <p:spPr>
          <a:xfrm>
            <a:off x="14266974" y="5530401"/>
            <a:ext cx="834391" cy="1281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794D61-5D90-3721-6689-7F4E9D4A26EA}"/>
              </a:ext>
            </a:extLst>
          </p:cNvPr>
          <p:cNvSpPr/>
          <p:nvPr/>
        </p:nvSpPr>
        <p:spPr>
          <a:xfrm>
            <a:off x="17552323" y="5151397"/>
            <a:ext cx="976928" cy="792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fc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A4E6132-BDFC-F911-D532-206719743C8D}"/>
              </a:ext>
            </a:extLst>
          </p:cNvPr>
          <p:cNvSpPr/>
          <p:nvPr/>
        </p:nvSpPr>
        <p:spPr>
          <a:xfrm>
            <a:off x="19381123" y="5151397"/>
            <a:ext cx="976928" cy="792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fc</a:t>
            </a:r>
          </a:p>
        </p:txBody>
      </p:sp>
    </p:spTree>
    <p:extLst>
      <p:ext uri="{BB962C8B-B14F-4D97-AF65-F5344CB8AC3E}">
        <p14:creationId xmlns:p14="http://schemas.microsoft.com/office/powerpoint/2010/main" val="4038899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09FD6-51DA-8AD1-BA55-B3A229DC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improvements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0E96CC-286E-4F77-1265-6DD67558F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Detected during the project and tested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1E84C-E5F1-7B74-E9D0-CD9B9253DAAB}"/>
              </a:ext>
            </a:extLst>
          </p:cNvPr>
          <p:cNvSpPr/>
          <p:nvPr/>
        </p:nvSpPr>
        <p:spPr>
          <a:xfrm>
            <a:off x="22033678" y="0"/>
            <a:ext cx="1586753" cy="13716000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32EBE-1007-1B14-6626-55DE65903B98}"/>
              </a:ext>
            </a:extLst>
          </p:cNvPr>
          <p:cNvSpPr/>
          <p:nvPr/>
        </p:nvSpPr>
        <p:spPr>
          <a:xfrm rot="5400000">
            <a:off x="15437226" y="4806037"/>
            <a:ext cx="1586753" cy="13716000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651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Capture d’écran 2023-05-08 à 13.26.49.png" descr="Capture d’écran 2023-05-08 à 13.26.49.pn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794787" y="3615068"/>
            <a:ext cx="8014441" cy="6356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Capture d’écran 2023-05-08 à 17.45.30.png" descr="Capture d’écran 2023-05-08 à 17.45.30.pn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241894" y="3615068"/>
            <a:ext cx="8014442" cy="659495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724486-2DE7-5291-A666-8A68D63723D6}"/>
              </a:ext>
            </a:extLst>
          </p:cNvPr>
          <p:cNvSpPr txBox="1">
            <a:spLocks/>
          </p:cNvSpPr>
          <p:nvPr/>
        </p:nvSpPr>
        <p:spPr>
          <a:xfrm>
            <a:off x="2743200" y="-8565"/>
            <a:ext cx="19202400" cy="1677101"/>
          </a:xfrm>
          <a:prstGeom prst="rect">
            <a:avLst/>
          </a:prstGeom>
        </p:spPr>
        <p:txBody>
          <a:bodyPr anchor="ctr"/>
          <a:lstStyle>
            <a:lvl1pPr algn="l" defTabSz="1828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8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Shuffling graph nodes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15F84-1D12-2784-5044-FD1D6C011F80}"/>
              </a:ext>
            </a:extLst>
          </p:cNvPr>
          <p:cNvSpPr txBox="1">
            <a:spLocks/>
          </p:cNvSpPr>
          <p:nvPr/>
        </p:nvSpPr>
        <p:spPr>
          <a:xfrm>
            <a:off x="2743200" y="-8565"/>
            <a:ext cx="19202400" cy="1677101"/>
          </a:xfrm>
          <a:prstGeom prst="rect">
            <a:avLst/>
          </a:prstGeom>
        </p:spPr>
        <p:txBody>
          <a:bodyPr anchor="ctr"/>
          <a:lstStyle>
            <a:lvl1pPr algn="l" defTabSz="1828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8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CNN to extract abstract embedding</a:t>
            </a:r>
          </a:p>
        </p:txBody>
      </p:sp>
      <p:sp>
        <p:nvSpPr>
          <p:cNvPr id="3" name="Given a papers citations graph along with the authors and abstract of each paper, we need to predict if there is a link between a new pair of nodes (papers).">
            <a:extLst>
              <a:ext uri="{FF2B5EF4-FFF2-40B4-BE49-F238E27FC236}">
                <a16:creationId xmlns:a16="http://schemas.microsoft.com/office/drawing/2014/main" id="{1D5D2F61-48C5-8781-7335-2F6A47BE0DFC}"/>
              </a:ext>
            </a:extLst>
          </p:cNvPr>
          <p:cNvSpPr txBox="1">
            <a:spLocks/>
          </p:cNvSpPr>
          <p:nvPr/>
        </p:nvSpPr>
        <p:spPr>
          <a:xfrm>
            <a:off x="1435100" y="2698715"/>
            <a:ext cx="9448490" cy="4977470"/>
          </a:xfrm>
          <a:prstGeom prst="rect">
            <a:avLst/>
          </a:prstGeom>
        </p:spPr>
        <p:txBody>
          <a:bodyPr/>
          <a:lstStyle>
            <a:lvl1pPr marL="768096" indent="-768096" algn="l" defTabSz="1828800" rtl="0" eaLnBrk="1" latinLnBrk="0" hangingPunct="1">
              <a:lnSpc>
                <a:spcPct val="94000"/>
              </a:lnSpc>
              <a:spcBef>
                <a:spcPts val="2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4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8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4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5720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864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6400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315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229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Still in progress...</a:t>
            </a:r>
          </a:p>
          <a:p>
            <a:r>
              <a:rPr lang="en-GB" dirty="0"/>
              <a:t>Challenges with the data volumetry:</a:t>
            </a:r>
          </a:p>
          <a:p>
            <a:pPr lvl="1"/>
            <a:r>
              <a:rPr lang="en-GB" dirty="0"/>
              <a:t>Shuffling abstracts</a:t>
            </a:r>
          </a:p>
          <a:p>
            <a:pPr lvl="1"/>
            <a:r>
              <a:rPr lang="en-GB" dirty="0"/>
              <a:t>Taking a sample of abstracts and keeping correspondent pairs of nodes</a:t>
            </a:r>
          </a:p>
          <a:p>
            <a:pPr lvl="1"/>
            <a:r>
              <a:rPr lang="en-GB" dirty="0"/>
              <a:t>Applying batch size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3384FF-AA0C-86D9-21ED-B8A83F3733E3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590" y="2062975"/>
            <a:ext cx="15212992" cy="95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13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FDFE8A-E9CD-781A-0A10-8DE4D589E9A5}"/>
              </a:ext>
            </a:extLst>
          </p:cNvPr>
          <p:cNvSpPr/>
          <p:nvPr/>
        </p:nvSpPr>
        <p:spPr>
          <a:xfrm>
            <a:off x="6929380" y="4506907"/>
            <a:ext cx="6851800" cy="30988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882E5A-BCAD-0008-A71A-478533DCB039}"/>
              </a:ext>
            </a:extLst>
          </p:cNvPr>
          <p:cNvSpPr/>
          <p:nvPr/>
        </p:nvSpPr>
        <p:spPr>
          <a:xfrm>
            <a:off x="7764922" y="5388885"/>
            <a:ext cx="1850065" cy="1212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B4485A-4A8E-19F0-B54C-83DD97BAB3E4}"/>
              </a:ext>
            </a:extLst>
          </p:cNvPr>
          <p:cNvSpPr txBox="1"/>
          <p:nvPr/>
        </p:nvSpPr>
        <p:spPr>
          <a:xfrm>
            <a:off x="1856637" y="5622871"/>
            <a:ext cx="19425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/>
                </a:solidFill>
                <a:latin typeface="Franklin Gothic Book" panose="020B0503020102020204"/>
              </a:rPr>
              <a:t>abstract1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0D5F-0AFB-291E-7945-634238BEFA15}"/>
              </a:ext>
            </a:extLst>
          </p:cNvPr>
          <p:cNvSpPr/>
          <p:nvPr/>
        </p:nvSpPr>
        <p:spPr>
          <a:xfrm>
            <a:off x="11125680" y="5388885"/>
            <a:ext cx="1850065" cy="1212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313120-55F7-DE61-4360-FFA6070D1AE3}"/>
              </a:ext>
            </a:extLst>
          </p:cNvPr>
          <p:cNvSpPr txBox="1"/>
          <p:nvPr/>
        </p:nvSpPr>
        <p:spPr>
          <a:xfrm>
            <a:off x="14452798" y="8190579"/>
            <a:ext cx="2252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9D42F04-5D8E-1C1C-D69E-3B0C859495EE}"/>
              </a:ext>
            </a:extLst>
          </p:cNvPr>
          <p:cNvSpPr txBox="1"/>
          <p:nvPr/>
        </p:nvSpPr>
        <p:spPr>
          <a:xfrm>
            <a:off x="14452805" y="5438719"/>
            <a:ext cx="22523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Pairs embedding</a:t>
            </a:r>
            <a:endParaRPr lang="en-GB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232634C-5588-6C46-E8EA-B25581173E82}"/>
              </a:ext>
            </a:extLst>
          </p:cNvPr>
          <p:cNvCxnSpPr>
            <a:cxnSpLocks/>
          </p:cNvCxnSpPr>
          <p:nvPr/>
        </p:nvCxnSpPr>
        <p:spPr>
          <a:xfrm>
            <a:off x="6529415" y="5994941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EFCAAA3-3DE8-58E1-49A9-53E927A4E557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9614987" y="5994941"/>
            <a:ext cx="151069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0BC6FE1-8B35-33D6-43F3-DE9803A03A6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2975745" y="5977328"/>
            <a:ext cx="1477060" cy="176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4EE1E79-8990-93B2-A533-DDD71CBC3A3E}"/>
              </a:ext>
            </a:extLst>
          </p:cNvPr>
          <p:cNvCxnSpPr>
            <a:cxnSpLocks/>
          </p:cNvCxnSpPr>
          <p:nvPr/>
        </p:nvCxnSpPr>
        <p:spPr>
          <a:xfrm flipV="1">
            <a:off x="15610868" y="6593025"/>
            <a:ext cx="0" cy="159755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CC621F8-E422-B5C1-2CAD-81A9A416F28F}"/>
              </a:ext>
            </a:extLst>
          </p:cNvPr>
          <p:cNvSpPr txBox="1"/>
          <p:nvPr/>
        </p:nvSpPr>
        <p:spPr>
          <a:xfrm>
            <a:off x="6921407" y="3803334"/>
            <a:ext cx="3644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Message passing</a:t>
            </a:r>
            <a:endParaRPr lang="en-GB" i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4F355D6-5268-34CE-DA55-BEE0C02EFD1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6705140" y="5994941"/>
            <a:ext cx="823135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7DE04E-298D-7992-7626-6D64EA24A459}"/>
              </a:ext>
            </a:extLst>
          </p:cNvPr>
          <p:cNvSpPr/>
          <p:nvPr/>
        </p:nvSpPr>
        <p:spPr>
          <a:xfrm>
            <a:off x="17528275" y="5388885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1714B89-331B-154A-CAE8-8D6A21D4E1E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9022147" y="5987466"/>
            <a:ext cx="823135" cy="747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9BD274E-916D-7C9C-EC8E-FA14280CD947}"/>
              </a:ext>
            </a:extLst>
          </p:cNvPr>
          <p:cNvSpPr/>
          <p:nvPr/>
        </p:nvSpPr>
        <p:spPr>
          <a:xfrm>
            <a:off x="19781498" y="5388885"/>
            <a:ext cx="1493872" cy="121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fc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2CD0C52-0952-F754-F43D-14B650D70074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21275370" y="5994941"/>
            <a:ext cx="89578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36F9D19-6913-D3DA-0B79-6CDF6E36F9E3}"/>
              </a:ext>
            </a:extLst>
          </p:cNvPr>
          <p:cNvSpPr txBox="1"/>
          <p:nvPr/>
        </p:nvSpPr>
        <p:spPr>
          <a:xfrm>
            <a:off x="22171154" y="5702553"/>
            <a:ext cx="14938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Output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B9CB8F-BCF1-EE3A-B63E-800B3D82C347}"/>
              </a:ext>
            </a:extLst>
          </p:cNvPr>
          <p:cNvSpPr/>
          <p:nvPr/>
        </p:nvSpPr>
        <p:spPr>
          <a:xfrm>
            <a:off x="5011973" y="5388885"/>
            <a:ext cx="1658681" cy="280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conv1d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D3FB1A6-3B32-5777-A232-8A2F4C53A0B9}"/>
              </a:ext>
            </a:extLst>
          </p:cNvPr>
          <p:cNvCxnSpPr>
            <a:cxnSpLocks/>
          </p:cNvCxnSpPr>
          <p:nvPr/>
        </p:nvCxnSpPr>
        <p:spPr>
          <a:xfrm>
            <a:off x="3706702" y="5994941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780BACFD-38C3-22C9-5E01-A7189BD81335}"/>
              </a:ext>
            </a:extLst>
          </p:cNvPr>
          <p:cNvSpPr txBox="1"/>
          <p:nvPr/>
        </p:nvSpPr>
        <p:spPr>
          <a:xfrm>
            <a:off x="1856637" y="7207053"/>
            <a:ext cx="19425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/>
                </a:solidFill>
                <a:latin typeface="Franklin Gothic Book" panose="020B0503020102020204"/>
              </a:rPr>
              <a:t>abstract2</a:t>
            </a:r>
            <a:endParaRPr lang="en-GB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3767A4-C20D-90F3-AFC5-999BA5BADA8C}"/>
              </a:ext>
            </a:extLst>
          </p:cNvPr>
          <p:cNvCxnSpPr>
            <a:cxnSpLocks/>
          </p:cNvCxnSpPr>
          <p:nvPr/>
        </p:nvCxnSpPr>
        <p:spPr>
          <a:xfrm>
            <a:off x="3706702" y="7579123"/>
            <a:ext cx="1280167" cy="4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5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A908A-718E-6960-85BE-C292E981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56CF92-3C34-AA1B-D706-3EDEB799F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Goal of the </a:t>
            </a:r>
            <a:r>
              <a:rPr lang="en-GB" dirty="0"/>
              <a:t>project</a:t>
            </a:r>
            <a:r>
              <a:rPr lang="fr-FR" dirty="0"/>
              <a:t> and Data </a:t>
            </a:r>
            <a:r>
              <a:rPr lang="en-GB" dirty="0"/>
              <a:t>available</a:t>
            </a:r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68314-FC4B-1D95-A49E-EFD5DAC4EDC2}"/>
              </a:ext>
            </a:extLst>
          </p:cNvPr>
          <p:cNvSpPr/>
          <p:nvPr/>
        </p:nvSpPr>
        <p:spPr>
          <a:xfrm>
            <a:off x="22033678" y="0"/>
            <a:ext cx="1586753" cy="13716000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5F419-0E17-F4C7-1AD5-53CB87A1706D}"/>
              </a:ext>
            </a:extLst>
          </p:cNvPr>
          <p:cNvSpPr/>
          <p:nvPr/>
        </p:nvSpPr>
        <p:spPr>
          <a:xfrm rot="5400000">
            <a:off x="15437226" y="4806037"/>
            <a:ext cx="1586753" cy="13716000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767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09FD6-51DA-8AD1-BA55-B3A229DC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0E96CC-286E-4F77-1265-6DD67558F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1E84C-E5F1-7B74-E9D0-CD9B9253DAAB}"/>
              </a:ext>
            </a:extLst>
          </p:cNvPr>
          <p:cNvSpPr/>
          <p:nvPr/>
        </p:nvSpPr>
        <p:spPr>
          <a:xfrm>
            <a:off x="22033678" y="0"/>
            <a:ext cx="1586753" cy="13716000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32EBE-1007-1B14-6626-55DE65903B98}"/>
              </a:ext>
            </a:extLst>
          </p:cNvPr>
          <p:cNvSpPr/>
          <p:nvPr/>
        </p:nvSpPr>
        <p:spPr>
          <a:xfrm rot="5400000">
            <a:off x="15437226" y="4806037"/>
            <a:ext cx="1586753" cy="13716000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532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ADA48-0BEF-43AA-F313-D76A455A7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GNN + walks provided very interesting results.</a:t>
            </a:r>
          </a:p>
          <a:p>
            <a:r>
              <a:rPr lang="en-GB" dirty="0"/>
              <a:t>Authors flag is as relevant than sparse one hot </a:t>
            </a:r>
            <a:r>
              <a:rPr lang="en-GB" dirty="0" err="1"/>
              <a:t>respresentation</a:t>
            </a:r>
            <a:r>
              <a:rPr lang="en-GB" dirty="0"/>
              <a:t>, and is more interesting for performance purposes.</a:t>
            </a:r>
          </a:p>
          <a:p>
            <a:r>
              <a:rPr lang="en-GB" dirty="0"/>
              <a:t>Text with words embedding mean (or max) did not bring interesting improvement, we need to study the words in their context.</a:t>
            </a:r>
          </a:p>
        </p:txBody>
      </p:sp>
    </p:spTree>
    <p:extLst>
      <p:ext uri="{BB962C8B-B14F-4D97-AF65-F5344CB8AC3E}">
        <p14:creationId xmlns:p14="http://schemas.microsoft.com/office/powerpoint/2010/main" val="2911611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5CBC8-C5DE-A529-1A71-D875591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724333-27F6-B681-B05B-E2AAAF7F2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055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B3B20A5-DBAF-097D-4C3A-F7479D7D9E7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63" y="956930"/>
            <a:ext cx="22375353" cy="118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4737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8CB8B64-6673-E133-A0D2-B16EEAFDDEB4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7" y="1488559"/>
            <a:ext cx="23369619" cy="107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93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parse auth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Sparse authors</a:t>
            </a:r>
          </a:p>
        </p:txBody>
      </p:sp>
      <p:pic>
        <p:nvPicPr>
          <p:cNvPr id="209" name="Capture d’écran 2023-05-08 à 18.20.46.png" descr="Capture d’écran 2023-05-08 à 18.20.46.pn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296419" y="3734468"/>
            <a:ext cx="8693421" cy="6962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Capture d’écran 2023-05-08 à 18.39.34.png" descr="Capture d’écran 2023-05-08 à 18.39.34.pn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663343" y="3772291"/>
            <a:ext cx="8693421" cy="6962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iven a papers citations graph along with the authors and abstract of each paper, we need to predict if there is a link between a new pair of nodes (papers)."/>
          <p:cNvSpPr txBox="1">
            <a:spLocks noGrp="1"/>
          </p:cNvSpPr>
          <p:nvPr>
            <p:ph type="body" idx="1"/>
          </p:nvPr>
        </p:nvSpPr>
        <p:spPr>
          <a:xfrm>
            <a:off x="1435100" y="9472126"/>
            <a:ext cx="21526500" cy="47321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The nodes represent scientific papers and the edges in the graph represent links between them, indicating if one paper cites another.</a:t>
            </a:r>
          </a:p>
          <a:p>
            <a:r>
              <a:rPr lang="en-GB" dirty="0"/>
              <a:t>Given a papers citation graph along with the authors and abstract of each paper, we need to predict if there is a link between a new pair of nodes (papers).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BED714-B283-E644-2412-3F6A8D09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8565"/>
            <a:ext cx="19202400" cy="1677101"/>
          </a:xfrm>
        </p:spPr>
        <p:txBody>
          <a:bodyPr anchor="ctr"/>
          <a:lstStyle/>
          <a:p>
            <a:r>
              <a:rPr lang="fr-FR" dirty="0"/>
              <a:t>Goal of the </a:t>
            </a:r>
            <a:r>
              <a:rPr lang="fr-FR" dirty="0" err="1"/>
              <a:t>project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D2E8B38-D13F-C508-BC73-C1E24710CF99}"/>
              </a:ext>
            </a:extLst>
          </p:cNvPr>
          <p:cNvGrpSpPr/>
          <p:nvPr/>
        </p:nvGrpSpPr>
        <p:grpSpPr>
          <a:xfrm>
            <a:off x="8068236" y="2286001"/>
            <a:ext cx="7811977" cy="6333542"/>
            <a:chOff x="8068236" y="6777318"/>
            <a:chExt cx="7811977" cy="6333542"/>
          </a:xfrm>
        </p:grpSpPr>
        <p:pic>
          <p:nvPicPr>
            <p:cNvPr id="1028" name="Picture 4" descr="Link Prediction | Link Prediction in Social Networks">
              <a:extLst>
                <a:ext uri="{FF2B5EF4-FFF2-40B4-BE49-F238E27FC236}">
                  <a16:creationId xmlns:a16="http://schemas.microsoft.com/office/drawing/2014/main" id="{49C38FEA-30F7-BA19-F5F2-DF88D25FB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236" y="6777318"/>
              <a:ext cx="7811977" cy="6333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0DB50C6-FB06-A131-640E-74A532F506BB}"/>
                </a:ext>
              </a:extLst>
            </p:cNvPr>
            <p:cNvSpPr txBox="1"/>
            <p:nvPr/>
          </p:nvSpPr>
          <p:spPr>
            <a:xfrm>
              <a:off x="14469034" y="923620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2DCB5BE-E41F-7A9B-9665-A1348F80B5E5}"/>
                </a:ext>
              </a:extLst>
            </p:cNvPr>
            <p:cNvSpPr txBox="1"/>
            <p:nvPr/>
          </p:nvSpPr>
          <p:spPr>
            <a:xfrm>
              <a:off x="10354234" y="1133394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B605303-763E-A479-9612-684BBA3DACFC}"/>
                </a:ext>
              </a:extLst>
            </p:cNvPr>
            <p:cNvSpPr txBox="1"/>
            <p:nvPr/>
          </p:nvSpPr>
          <p:spPr>
            <a:xfrm>
              <a:off x="11779623" y="821422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Capture d’écran 2023-05-01 à 12.23.02.png" descr="Capture d’écran 2023-05-01 à 12.23.02.pn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838120" y="2138317"/>
            <a:ext cx="6044776" cy="421478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232540" y="2111571"/>
            <a:ext cx="5855746" cy="424421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EEE8F69-2CEC-18E7-427A-C087818A6A7B}"/>
              </a:ext>
            </a:extLst>
          </p:cNvPr>
          <p:cNvSpPr txBox="1">
            <a:spLocks/>
          </p:cNvSpPr>
          <p:nvPr/>
        </p:nvSpPr>
        <p:spPr>
          <a:xfrm>
            <a:off x="2743200" y="-8565"/>
            <a:ext cx="19202400" cy="1677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8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understanding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90BF4D-3740-5A53-2A8D-AFCFAE7F882F}"/>
              </a:ext>
            </a:extLst>
          </p:cNvPr>
          <p:cNvSpPr txBox="1"/>
          <p:nvPr/>
        </p:nvSpPr>
        <p:spPr>
          <a:xfrm>
            <a:off x="2743200" y="2109518"/>
            <a:ext cx="8399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Graph</a:t>
            </a:r>
          </a:p>
        </p:txBody>
      </p:sp>
      <p:sp>
        <p:nvSpPr>
          <p:cNvPr id="8" name="Zone de texte 11">
            <a:extLst>
              <a:ext uri="{FF2B5EF4-FFF2-40B4-BE49-F238E27FC236}">
                <a16:creationId xmlns:a16="http://schemas.microsoft.com/office/drawing/2014/main" id="{27D1E582-FC49-1D92-B916-98F0FA8168DA}"/>
              </a:ext>
            </a:extLst>
          </p:cNvPr>
          <p:cNvSpPr txBox="1"/>
          <p:nvPr/>
        </p:nvSpPr>
        <p:spPr>
          <a:xfrm>
            <a:off x="11261063" y="6535298"/>
            <a:ext cx="5151863" cy="51227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1000 first nodes of the graph</a:t>
            </a:r>
            <a:r>
              <a:rPr lang="fr-FR" sz="2400" dirty="0">
                <a:effectLst/>
              </a:rPr>
              <a:t> </a:t>
            </a:r>
            <a:r>
              <a:rPr lang="en-US" sz="24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endParaRPr lang="fr-FR" sz="2400" kern="1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 de texte 11">
            <a:extLst>
              <a:ext uri="{FF2B5EF4-FFF2-40B4-BE49-F238E27FC236}">
                <a16:creationId xmlns:a16="http://schemas.microsoft.com/office/drawing/2014/main" id="{CBA162E0-0E42-43E6-6F81-478185867877}"/>
              </a:ext>
            </a:extLst>
          </p:cNvPr>
          <p:cNvSpPr txBox="1"/>
          <p:nvPr/>
        </p:nvSpPr>
        <p:spPr>
          <a:xfrm>
            <a:off x="17817980" y="6535298"/>
            <a:ext cx="5151863" cy="51227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1000 second nodes of the graph</a:t>
            </a:r>
            <a:r>
              <a:rPr lang="fr-FR" sz="2400" dirty="0">
                <a:effectLst/>
              </a:rPr>
              <a:t> </a:t>
            </a:r>
            <a:r>
              <a:rPr lang="en-US" sz="24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endParaRPr lang="fr-FR" sz="2400" kern="1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F093992-D009-521D-EF8B-8062C2249855}"/>
              </a:ext>
            </a:extLst>
          </p:cNvPr>
          <p:cNvSpPr txBox="1"/>
          <p:nvPr/>
        </p:nvSpPr>
        <p:spPr>
          <a:xfrm>
            <a:off x="2743200" y="2960916"/>
            <a:ext cx="701666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 of nodes = 138,499</a:t>
            </a:r>
          </a:p>
          <a:p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 of the edges = 1,091,955</a:t>
            </a:r>
            <a:r>
              <a:rPr kumimoji="0" lang="en-US" altLang="fr-F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sz="28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488A26E-99B0-8CFE-E673-CE08226FBF61}"/>
              </a:ext>
            </a:extLst>
          </p:cNvPr>
          <p:cNvSpPr txBox="1"/>
          <p:nvPr/>
        </p:nvSpPr>
        <p:spPr>
          <a:xfrm>
            <a:off x="2743200" y="7047571"/>
            <a:ext cx="8399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Abstracts</a:t>
            </a:r>
          </a:p>
        </p:txBody>
      </p:sp>
      <p:graphicFrame>
        <p:nvGraphicFramePr>
          <p:cNvPr id="17" name="Tableau 17">
            <a:extLst>
              <a:ext uri="{FF2B5EF4-FFF2-40B4-BE49-F238E27FC236}">
                <a16:creationId xmlns:a16="http://schemas.microsoft.com/office/drawing/2014/main" id="{F082F833-0E26-94B2-341F-B7F032974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40845"/>
              </p:ext>
            </p:extLst>
          </p:nvPr>
        </p:nvGraphicFramePr>
        <p:xfrm>
          <a:off x="3305716" y="8145144"/>
          <a:ext cx="16256001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5777">
                  <a:extLst>
                    <a:ext uri="{9D8B030D-6E8A-4147-A177-3AD203B41FA5}">
                      <a16:colId xmlns:a16="http://schemas.microsoft.com/office/drawing/2014/main" val="3735182920"/>
                    </a:ext>
                  </a:extLst>
                </a:gridCol>
                <a:gridCol w="5018048">
                  <a:extLst>
                    <a:ext uri="{9D8B030D-6E8A-4147-A177-3AD203B41FA5}">
                      <a16:colId xmlns:a16="http://schemas.microsoft.com/office/drawing/2014/main" val="2242946245"/>
                    </a:ext>
                  </a:extLst>
                </a:gridCol>
                <a:gridCol w="4552176">
                  <a:extLst>
                    <a:ext uri="{9D8B030D-6E8A-4147-A177-3AD203B41FA5}">
                      <a16:colId xmlns:a16="http://schemas.microsoft.com/office/drawing/2014/main" val="1951805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Before normalization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After normalization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2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abstracts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fr-FR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138,499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fr-FR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138,499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61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Empty abstracts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+mn-cs"/>
                        </a:rPr>
                        <a:t>7,249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+mn-cs"/>
                        </a:rPr>
                        <a:t>7,249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5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Long abstracts (&gt; 128 words)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+mn-cs"/>
                        </a:rPr>
                        <a:t>82,394</a:t>
                      </a:r>
                      <a:r>
                        <a:rPr kumimoji="0" lang="fr-FR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+mn-cs"/>
                        </a:rPr>
                        <a:t> </a:t>
                      </a:r>
                      <a:endParaRPr kumimoji="0" lang="en-GB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GB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+mn-cs"/>
                        </a:rPr>
                        <a:t>11,217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3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Very long abstracts (&gt; 256 words)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4,171</a:t>
                      </a:r>
                      <a:r>
                        <a:rPr kumimoji="0" lang="fr-FR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+mn-cs"/>
                        </a:rPr>
                        <a:t> </a:t>
                      </a:r>
                      <a:endParaRPr kumimoji="0" lang="en-GB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GB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+mn-cs"/>
                        </a:rPr>
                        <a:t>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52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Huge abstracts (&gt; 512 words)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65</a:t>
                      </a:r>
                      <a:r>
                        <a:rPr kumimoji="0" lang="fr-FR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+mn-cs"/>
                        </a:rPr>
                        <a:t> </a:t>
                      </a:r>
                      <a:endParaRPr kumimoji="0" lang="en-GB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GB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+mn-cs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6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Longest sentence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GB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+mn-cs"/>
                        </a:rPr>
                        <a:t>1,462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GB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+mn-cs"/>
                        </a:rPr>
                        <a:t>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words of vocabulary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345,570</a:t>
                      </a:r>
                      <a:endParaRPr kumimoji="0" lang="en-GB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188,891</a:t>
                      </a:r>
                      <a:endParaRPr kumimoji="0" lang="en-GB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92917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A908A-718E-6960-85BE-C292E981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processing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56CF92-3C34-AA1B-D706-3EDEB799F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Feature engineering: extracting features from the data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DFA3B-A784-FCD3-F9FC-7FD7799644F6}"/>
              </a:ext>
            </a:extLst>
          </p:cNvPr>
          <p:cNvSpPr/>
          <p:nvPr/>
        </p:nvSpPr>
        <p:spPr>
          <a:xfrm>
            <a:off x="22033678" y="0"/>
            <a:ext cx="1586753" cy="13716000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98A93-B100-FD2F-4FEB-C89D563A7C66}"/>
              </a:ext>
            </a:extLst>
          </p:cNvPr>
          <p:cNvSpPr/>
          <p:nvPr/>
        </p:nvSpPr>
        <p:spPr>
          <a:xfrm rot="5400000">
            <a:off x="15437226" y="4806037"/>
            <a:ext cx="1586753" cy="13716000"/>
          </a:xfrm>
          <a:prstGeom prst="rect">
            <a:avLst/>
          </a:prstGeom>
          <a:solidFill>
            <a:srgbClr val="18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6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B07B7-C297-3338-8C78-34DC3F48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8565"/>
            <a:ext cx="19202400" cy="1677101"/>
          </a:xfrm>
        </p:spPr>
        <p:txBody>
          <a:bodyPr anchor="ctr"/>
          <a:lstStyle/>
          <a:p>
            <a:r>
              <a:rPr lang="fr-FR" dirty="0"/>
              <a:t>Data processing </a:t>
            </a:r>
            <a:r>
              <a:rPr lang="fr-FR" dirty="0" err="1"/>
              <a:t>overview</a:t>
            </a:r>
            <a:endParaRPr lang="fr-FR" dirty="0"/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D2222DD-E439-EDC3-292B-BF2575A6C6A0}"/>
              </a:ext>
            </a:extLst>
          </p:cNvPr>
          <p:cNvGrpSpPr/>
          <p:nvPr/>
        </p:nvGrpSpPr>
        <p:grpSpPr>
          <a:xfrm>
            <a:off x="2743200" y="2040298"/>
            <a:ext cx="20138065" cy="10866474"/>
            <a:chOff x="2743200" y="2190307"/>
            <a:chExt cx="20138065" cy="1086647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63206E0-5ADE-3DF5-7BC5-85B769045DB5}"/>
                </a:ext>
              </a:extLst>
            </p:cNvPr>
            <p:cNvSpPr/>
            <p:nvPr/>
          </p:nvSpPr>
          <p:spPr>
            <a:xfrm>
              <a:off x="2743200" y="2190307"/>
              <a:ext cx="20138065" cy="108664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C21AB7-B5C4-434B-9B43-D7B9D1C67158}"/>
                </a:ext>
              </a:extLst>
            </p:cNvPr>
            <p:cNvSpPr/>
            <p:nvPr/>
          </p:nvSpPr>
          <p:spPr>
            <a:xfrm>
              <a:off x="3749158" y="4595283"/>
              <a:ext cx="2616200" cy="749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err="1"/>
                <a:t>Edge_list.txt</a:t>
              </a:r>
              <a:endParaRPr lang="fr-FR" sz="32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48045C-7D51-29A4-374F-84EE8475376C}"/>
                </a:ext>
              </a:extLst>
            </p:cNvPr>
            <p:cNvSpPr/>
            <p:nvPr/>
          </p:nvSpPr>
          <p:spPr>
            <a:xfrm>
              <a:off x="3749158" y="7854248"/>
              <a:ext cx="2616200" cy="749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err="1"/>
                <a:t>Authors.txt</a:t>
              </a:r>
              <a:endParaRPr lang="en-GB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BC4484-8283-D526-A504-722C2848BEC9}"/>
                </a:ext>
              </a:extLst>
            </p:cNvPr>
            <p:cNvSpPr/>
            <p:nvPr/>
          </p:nvSpPr>
          <p:spPr>
            <a:xfrm>
              <a:off x="3749158" y="10298296"/>
              <a:ext cx="2616200" cy="749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err="1"/>
                <a:t>Abstracts.txt</a:t>
              </a:r>
              <a:endParaRPr lang="en-GB" sz="3200" dirty="0"/>
            </a:p>
          </p:txBody>
        </p:sp>
        <p:sp>
          <p:nvSpPr>
            <p:cNvPr id="6" name="Model">
              <a:extLst>
                <a:ext uri="{FF2B5EF4-FFF2-40B4-BE49-F238E27FC236}">
                  <a16:creationId xmlns:a16="http://schemas.microsoft.com/office/drawing/2014/main" id="{8D6194BC-BAC7-F6D3-5E2D-2CE02C06E0BE}"/>
                </a:ext>
              </a:extLst>
            </p:cNvPr>
            <p:cNvSpPr/>
            <p:nvPr/>
          </p:nvSpPr>
          <p:spPr>
            <a:xfrm>
              <a:off x="19467413" y="2679411"/>
              <a:ext cx="2747546" cy="9845738"/>
            </a:xfrm>
            <a:prstGeom prst="rect">
              <a:avLst/>
            </a:prstGeom>
            <a:ln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50800" tIns="50800" rIns="50800" bIns="50800" anchor="ctr"/>
            <a:lstStyle>
              <a:lvl1pPr>
                <a:defRPr sz="4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algn="ctr"/>
              <a:r>
                <a:rPr dirty="0"/>
                <a:t>Model</a:t>
              </a:r>
              <a:r>
                <a:rPr lang="fr-FR" dirty="0"/>
                <a:t>s</a:t>
              </a:r>
              <a:endParaRPr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1E899B64-FD69-F75A-EFBE-50240072D037}"/>
                </a:ext>
              </a:extLst>
            </p:cNvPr>
            <p:cNvSpPr/>
            <p:nvPr/>
          </p:nvSpPr>
          <p:spPr>
            <a:xfrm>
              <a:off x="8599445" y="3022600"/>
              <a:ext cx="2616200" cy="990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Validation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1B2436D-0E9A-1E1A-04A3-5C7A8DE8EB20}"/>
                </a:ext>
              </a:extLst>
            </p:cNvPr>
            <p:cNvSpPr/>
            <p:nvPr/>
          </p:nvSpPr>
          <p:spPr>
            <a:xfrm>
              <a:off x="8599445" y="5664200"/>
              <a:ext cx="2616200" cy="990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8E8D54-FDFC-4891-248E-E9535BAD1614}"/>
                </a:ext>
              </a:extLst>
            </p:cNvPr>
            <p:cNvSpPr/>
            <p:nvPr/>
          </p:nvSpPr>
          <p:spPr>
            <a:xfrm>
              <a:off x="13426930" y="3191933"/>
              <a:ext cx="2616200" cy="6519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err="1"/>
                <a:t>Val_indices</a:t>
              </a:r>
              <a:endParaRPr lang="fr-FR" sz="3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34A1A8-E258-B586-759E-8C913909292C}"/>
                </a:ext>
              </a:extLst>
            </p:cNvPr>
            <p:cNvSpPr/>
            <p:nvPr/>
          </p:nvSpPr>
          <p:spPr>
            <a:xfrm>
              <a:off x="13426930" y="4969933"/>
              <a:ext cx="2616200" cy="6519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err="1"/>
                <a:t>Walks</a:t>
              </a:r>
              <a:endParaRPr lang="fr-FR" sz="3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BF1A7A-0A31-E4B8-A72C-712AEE7A4CA9}"/>
                </a:ext>
              </a:extLst>
            </p:cNvPr>
            <p:cNvSpPr/>
            <p:nvPr/>
          </p:nvSpPr>
          <p:spPr>
            <a:xfrm>
              <a:off x="13426930" y="5782733"/>
              <a:ext cx="2616200" cy="6519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Adj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AD4800-7BAA-DBAF-B4CF-09A7A6BA971D}"/>
                </a:ext>
              </a:extLst>
            </p:cNvPr>
            <p:cNvSpPr/>
            <p:nvPr/>
          </p:nvSpPr>
          <p:spPr>
            <a:xfrm>
              <a:off x="13426930" y="6612466"/>
              <a:ext cx="2616200" cy="6519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Indices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8AAEEF87-6C3D-CEA6-B06D-2BF362B2D046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 flipV="1">
              <a:off x="6365358" y="3517900"/>
              <a:ext cx="2234087" cy="14520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6B17C4A3-8941-540A-8247-08BECCC5DE76}"/>
                </a:ext>
              </a:extLst>
            </p:cNvPr>
            <p:cNvCxnSpPr>
              <a:cxnSpLocks/>
              <a:stCxn id="3" idx="3"/>
              <a:endCxn id="8" idx="1"/>
            </p:cNvCxnSpPr>
            <p:nvPr/>
          </p:nvCxnSpPr>
          <p:spPr>
            <a:xfrm>
              <a:off x="6365358" y="4969933"/>
              <a:ext cx="2234087" cy="1189567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047AEDB6-91CB-C546-83CC-B51568475463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11215645" y="5295900"/>
              <a:ext cx="2211285" cy="86360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633F6C83-E153-D547-E45E-0949EF5407AF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11215645" y="6108700"/>
              <a:ext cx="2211285" cy="5080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B8F504F5-225A-6CB1-479D-B9B24974F7D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11215645" y="6159500"/>
              <a:ext cx="2211285" cy="7789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E0814D22-F4A6-5CC6-ABD4-D1E139434A7D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1215645" y="3517900"/>
              <a:ext cx="2211285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en angle 34">
              <a:extLst>
                <a:ext uri="{FF2B5EF4-FFF2-40B4-BE49-F238E27FC236}">
                  <a16:creationId xmlns:a16="http://schemas.microsoft.com/office/drawing/2014/main" id="{DA70BB5B-9160-3CD3-4320-62CA3791D2FA}"/>
                </a:ext>
              </a:extLst>
            </p:cNvPr>
            <p:cNvCxnSpPr>
              <a:stCxn id="4" idx="3"/>
              <a:endCxn id="12" idx="2"/>
            </p:cNvCxnSpPr>
            <p:nvPr/>
          </p:nvCxnSpPr>
          <p:spPr>
            <a:xfrm flipV="1">
              <a:off x="6365358" y="7264399"/>
              <a:ext cx="8369672" cy="964499"/>
            </a:xfrm>
            <a:prstGeom prst="bentConnector2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46D94A-1746-1922-79D8-8167B4B4AEA9}"/>
                </a:ext>
              </a:extLst>
            </p:cNvPr>
            <p:cNvSpPr/>
            <p:nvPr/>
          </p:nvSpPr>
          <p:spPr>
            <a:xfrm>
              <a:off x="10797288" y="8681864"/>
              <a:ext cx="3301484" cy="6519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BART </a:t>
              </a:r>
              <a:r>
                <a:rPr lang="fr-FR" sz="3200" dirty="0" err="1"/>
                <a:t>embedding</a:t>
              </a:r>
              <a:endParaRPr lang="fr-FR" sz="3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188966-CEF3-CAD4-7880-0D6868395500}"/>
                </a:ext>
              </a:extLst>
            </p:cNvPr>
            <p:cNvSpPr/>
            <p:nvPr/>
          </p:nvSpPr>
          <p:spPr>
            <a:xfrm>
              <a:off x="10797288" y="9494664"/>
              <a:ext cx="3301484" cy="6519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Word2vec </a:t>
              </a:r>
              <a:r>
                <a:rPr lang="fr-FR" sz="3200" dirty="0" err="1"/>
                <a:t>mean</a:t>
              </a:r>
              <a:endParaRPr lang="fr-FR" sz="3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72BBA0-06A9-32CC-7CB4-4BB26BEF440C}"/>
                </a:ext>
              </a:extLst>
            </p:cNvPr>
            <p:cNvSpPr/>
            <p:nvPr/>
          </p:nvSpPr>
          <p:spPr>
            <a:xfrm>
              <a:off x="10797288" y="10324397"/>
              <a:ext cx="3301484" cy="6519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err="1"/>
                <a:t>Tf_idf</a:t>
              </a:r>
              <a:endParaRPr lang="fr-FR" sz="3200" dirty="0"/>
            </a:p>
          </p:txBody>
        </p: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8BB86B87-B47D-C585-A96F-DD6BD10F94E0}"/>
                </a:ext>
              </a:extLst>
            </p:cNvPr>
            <p:cNvCxnSpPr>
              <a:cxnSpLocks/>
              <a:stCxn id="5" idx="3"/>
              <a:endCxn id="36" idx="1"/>
            </p:cNvCxnSpPr>
            <p:nvPr/>
          </p:nvCxnSpPr>
          <p:spPr>
            <a:xfrm flipV="1">
              <a:off x="6365358" y="9007831"/>
              <a:ext cx="4431930" cy="1665115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67792984-1118-52DC-3689-3CC48B21B199}"/>
                </a:ext>
              </a:extLst>
            </p:cNvPr>
            <p:cNvCxnSpPr>
              <a:cxnSpLocks/>
              <a:stCxn id="5" idx="3"/>
              <a:endCxn id="37" idx="1"/>
            </p:cNvCxnSpPr>
            <p:nvPr/>
          </p:nvCxnSpPr>
          <p:spPr>
            <a:xfrm flipV="1">
              <a:off x="6365358" y="9820631"/>
              <a:ext cx="4431930" cy="852315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D60B783A-9F61-D7A9-9CC6-E6EBC8EEEC57}"/>
                </a:ext>
              </a:extLst>
            </p:cNvPr>
            <p:cNvCxnSpPr>
              <a:cxnSpLocks/>
              <a:stCxn id="5" idx="3"/>
              <a:endCxn id="38" idx="1"/>
            </p:cNvCxnSpPr>
            <p:nvPr/>
          </p:nvCxnSpPr>
          <p:spPr>
            <a:xfrm flipV="1">
              <a:off x="6365358" y="10650364"/>
              <a:ext cx="4431930" cy="22582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288776B8-E866-D620-7EB6-5732CADBE74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6043130" y="3517900"/>
              <a:ext cx="3424282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1C49930E-5E22-5CA4-5532-3D89498D5ADA}"/>
                </a:ext>
              </a:extLst>
            </p:cNvPr>
            <p:cNvCxnSpPr>
              <a:cxnSpLocks/>
            </p:cNvCxnSpPr>
            <p:nvPr/>
          </p:nvCxnSpPr>
          <p:spPr>
            <a:xfrm>
              <a:off x="16043130" y="5330749"/>
              <a:ext cx="3424282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D2335139-E00B-C08C-6A61-6D39900476F7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6043130" y="6108700"/>
              <a:ext cx="3424282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6038DC7F-0BD3-0703-F6CA-1FAB368185F5}"/>
                </a:ext>
              </a:extLst>
            </p:cNvPr>
            <p:cNvCxnSpPr>
              <a:cxnSpLocks/>
            </p:cNvCxnSpPr>
            <p:nvPr/>
          </p:nvCxnSpPr>
          <p:spPr>
            <a:xfrm>
              <a:off x="16043129" y="6938432"/>
              <a:ext cx="3424283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318A4D9B-14E3-C8B8-D1F2-B30EC5018AB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4098772" y="9007831"/>
              <a:ext cx="5368640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FC346E70-6056-AC90-7FD5-B6A2C7B8BC94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14098772" y="9820631"/>
              <a:ext cx="5368640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3D072931-0775-95A5-9414-5598AD292203}"/>
                </a:ext>
              </a:extLst>
            </p:cNvPr>
            <p:cNvCxnSpPr>
              <a:cxnSpLocks/>
            </p:cNvCxnSpPr>
            <p:nvPr/>
          </p:nvCxnSpPr>
          <p:spPr>
            <a:xfrm>
              <a:off x="13949916" y="10650364"/>
              <a:ext cx="5517496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95FCCEA-0BA3-92AA-F9C4-B1F3432A5EAF}"/>
                </a:ext>
              </a:extLst>
            </p:cNvPr>
            <p:cNvSpPr/>
            <p:nvPr/>
          </p:nvSpPr>
          <p:spPr>
            <a:xfrm>
              <a:off x="10797288" y="11231855"/>
              <a:ext cx="3301484" cy="101671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List of </a:t>
              </a:r>
              <a:r>
                <a:rPr lang="fr-FR" sz="3200" dirty="0" err="1"/>
                <a:t>wordfs</a:t>
              </a:r>
              <a:r>
                <a:rPr lang="fr-FR" sz="3200" dirty="0"/>
                <a:t> </a:t>
              </a:r>
              <a:r>
                <a:rPr lang="fr-FR" sz="3200" dirty="0" err="1"/>
                <a:t>embeddings</a:t>
              </a:r>
              <a:endParaRPr lang="fr-FR" sz="3200" dirty="0"/>
            </a:p>
          </p:txBody>
        </p:sp>
      </p:grp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431C0137-0C3A-280A-23C5-399B3D4DF939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6365358" y="10522937"/>
            <a:ext cx="4431930" cy="106726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8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C2E315B-E89D-B8FF-7E59-2405D8C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8565"/>
            <a:ext cx="19202400" cy="1677101"/>
          </a:xfrm>
        </p:spPr>
        <p:txBody>
          <a:bodyPr anchor="ctr"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walks</a:t>
            </a:r>
            <a:endParaRPr lang="fr-FR" dirty="0"/>
          </a:p>
        </p:txBody>
      </p:sp>
      <p:pic>
        <p:nvPicPr>
          <p:cNvPr id="1026" name="Picture 2" descr="Minimum number of edges between two vertices of a Graph - GeeksforGeeks">
            <a:extLst>
              <a:ext uri="{FF2B5EF4-FFF2-40B4-BE49-F238E27FC236}">
                <a16:creationId xmlns:a16="http://schemas.microsoft.com/office/drawing/2014/main" id="{61BDD2EE-89FE-3A63-415B-C609C689885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014" y="3314033"/>
            <a:ext cx="7908408" cy="63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917F7FD3-07CE-66C2-8C0E-B4A911B90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01445"/>
              </p:ext>
            </p:extLst>
          </p:nvPr>
        </p:nvGraphicFramePr>
        <p:xfrm>
          <a:off x="3684772" y="6217920"/>
          <a:ext cx="642049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0245">
                  <a:extLst>
                    <a:ext uri="{9D8B030D-6E8A-4147-A177-3AD203B41FA5}">
                      <a16:colId xmlns:a16="http://schemas.microsoft.com/office/drawing/2014/main" val="3081581153"/>
                    </a:ext>
                  </a:extLst>
                </a:gridCol>
                <a:gridCol w="3210245">
                  <a:extLst>
                    <a:ext uri="{9D8B030D-6E8A-4147-A177-3AD203B41FA5}">
                      <a16:colId xmlns:a16="http://schemas.microsoft.com/office/drawing/2014/main" val="339348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Num</a:t>
                      </a:r>
                      <a:r>
                        <a:rPr lang="en-GB" b="1" dirty="0"/>
                        <a:t> walks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7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Walk length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2312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C1558F8B-575E-470C-9F69-FEBF4E5381D2}"/>
              </a:ext>
            </a:extLst>
          </p:cNvPr>
          <p:cNvSpPr txBox="1"/>
          <p:nvPr/>
        </p:nvSpPr>
        <p:spPr>
          <a:xfrm>
            <a:off x="2743200" y="4172364"/>
            <a:ext cx="944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Random walks parameters to generate node features from the graph: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C2E315B-E89D-B8FF-7E59-2405D8C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8565"/>
            <a:ext cx="19202400" cy="1677101"/>
          </a:xfrm>
        </p:spPr>
        <p:txBody>
          <a:bodyPr anchor="ctr"/>
          <a:lstStyle/>
          <a:p>
            <a:r>
              <a:rPr lang="en-GB" dirty="0"/>
              <a:t>Adjacency matrix</a:t>
            </a:r>
          </a:p>
        </p:txBody>
      </p:sp>
      <p:pic>
        <p:nvPicPr>
          <p:cNvPr id="2050" name="Picture 2" descr="Add and Remove Edge in Adjacency Matrix representation of a Graph -  GeeksforGeeks">
            <a:extLst>
              <a:ext uri="{FF2B5EF4-FFF2-40B4-BE49-F238E27FC236}">
                <a16:creationId xmlns:a16="http://schemas.microsoft.com/office/drawing/2014/main" id="{2D5D31B0-3387-6814-C4DB-60C16541621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84" y="2608052"/>
            <a:ext cx="12932144" cy="492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9137F-32AF-1DF3-B2DF-E6F8083659A4}"/>
              </a:ext>
            </a:extLst>
          </p:cNvPr>
          <p:cNvSpPr txBox="1">
            <a:spLocks/>
          </p:cNvSpPr>
          <p:nvPr/>
        </p:nvSpPr>
        <p:spPr>
          <a:xfrm>
            <a:off x="2743200" y="8092087"/>
            <a:ext cx="19202400" cy="401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68096" indent="-768096" algn="l" defTabSz="1828800" rtl="0" eaLnBrk="1" latinLnBrk="0" hangingPunct="1">
              <a:lnSpc>
                <a:spcPct val="94000"/>
              </a:lnSpc>
              <a:spcBef>
                <a:spcPts val="2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4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28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4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5720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864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64008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3152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229600" indent="-768096" algn="l" defTabSz="1828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4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Then Adjacency matrix </a:t>
            </a:r>
            <a:r>
              <a:rPr lang="en-GB" b="1" dirty="0"/>
              <a:t>normalization</a:t>
            </a:r>
            <a:r>
              <a:rPr lang="en-GB" dirty="0"/>
              <a:t> to ensure:</a:t>
            </a:r>
          </a:p>
          <a:p>
            <a:pPr lvl="1"/>
            <a:r>
              <a:rPr lang="en-GB" dirty="0"/>
              <a:t>scaling values to a similar range</a:t>
            </a:r>
          </a:p>
          <a:p>
            <a:pPr lvl="1"/>
            <a:r>
              <a:rPr lang="en-GB" dirty="0"/>
              <a:t>Symmetry</a:t>
            </a:r>
          </a:p>
          <a:p>
            <a:pPr lvl="1"/>
            <a:r>
              <a:rPr lang="en-GB" dirty="0"/>
              <a:t>Information propagation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90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{6B3E3487-57D9-9B40-BF8E-6B4156FFCECD}tf10001072</Template>
  <TotalTime>22978</TotalTime>
  <Words>1789</Words>
  <Application>Microsoft Macintosh PowerPoint</Application>
  <PresentationFormat>Personnalisé</PresentationFormat>
  <Paragraphs>398</Paragraphs>
  <Slides>35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4" baseType="lpstr">
      <vt:lpstr>Arial</vt:lpstr>
      <vt:lpstr>Calibri Light</vt:lpstr>
      <vt:lpstr>Courier New</vt:lpstr>
      <vt:lpstr>Franklin Gothic Book</vt:lpstr>
      <vt:lpstr>Helvetica</vt:lpstr>
      <vt:lpstr>Helvetica Neue</vt:lpstr>
      <vt:lpstr>Söhne</vt:lpstr>
      <vt:lpstr>Wingdings</vt:lpstr>
      <vt:lpstr>Cadrage</vt:lpstr>
      <vt:lpstr>Présentation PowerPoint</vt:lpstr>
      <vt:lpstr>Table of contents</vt:lpstr>
      <vt:lpstr>Introduction</vt:lpstr>
      <vt:lpstr>Goal of the project</vt:lpstr>
      <vt:lpstr>Présentation PowerPoint</vt:lpstr>
      <vt:lpstr>Data processing</vt:lpstr>
      <vt:lpstr>Data processing overview</vt:lpstr>
      <vt:lpstr>Random walks</vt:lpstr>
      <vt:lpstr>Adjacency matrix</vt:lpstr>
      <vt:lpstr>Authors data</vt:lpstr>
      <vt:lpstr>Tf_idf matrix</vt:lpstr>
      <vt:lpstr>BART-1024 abstract embedding</vt:lpstr>
      <vt:lpstr>Pretrained Goog-300 word2vec</vt:lpstr>
      <vt:lpstr>Word2vec on vocabulary abstracts</vt:lpstr>
      <vt:lpstr>Models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Possible improvements</vt:lpstr>
      <vt:lpstr>Présentation PowerPoint</vt:lpstr>
      <vt:lpstr>Présentation PowerPoint</vt:lpstr>
      <vt:lpstr>Présentation PowerPoint</vt:lpstr>
      <vt:lpstr>Conclusion</vt:lpstr>
      <vt:lpstr>Présentation PowerPoint</vt:lpstr>
      <vt:lpstr>Thank you</vt:lpstr>
      <vt:lpstr>Présentation PowerPoint</vt:lpstr>
      <vt:lpstr>Présentation PowerPoint</vt:lpstr>
      <vt:lpstr>Sparse authors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prediction in Graph</dc:title>
  <cp:lastModifiedBy>ghassen ghassen</cp:lastModifiedBy>
  <cp:revision>11</cp:revision>
  <dcterms:modified xsi:type="dcterms:W3CDTF">2023-05-26T18:15:27Z</dcterms:modified>
</cp:coreProperties>
</file>