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32"/>
  </p:notesMasterIdLst>
  <p:sldIdLst>
    <p:sldId id="256" r:id="rId2"/>
    <p:sldId id="257" r:id="rId3"/>
    <p:sldId id="293" r:id="rId4"/>
    <p:sldId id="258" r:id="rId5"/>
    <p:sldId id="259" r:id="rId6"/>
    <p:sldId id="260" r:id="rId7"/>
    <p:sldId id="261" r:id="rId8"/>
    <p:sldId id="263" r:id="rId9"/>
    <p:sldId id="264" r:id="rId10"/>
    <p:sldId id="265" r:id="rId11"/>
    <p:sldId id="294" r:id="rId12"/>
    <p:sldId id="295" r:id="rId13"/>
    <p:sldId id="296" r:id="rId14"/>
    <p:sldId id="297" r:id="rId15"/>
    <p:sldId id="298" r:id="rId16"/>
    <p:sldId id="299" r:id="rId17"/>
    <p:sldId id="266" r:id="rId18"/>
    <p:sldId id="267" r:id="rId19"/>
    <p:sldId id="268" r:id="rId20"/>
    <p:sldId id="270" r:id="rId21"/>
    <p:sldId id="300" r:id="rId22"/>
    <p:sldId id="271" r:id="rId23"/>
    <p:sldId id="301" r:id="rId24"/>
    <p:sldId id="304" r:id="rId25"/>
    <p:sldId id="303" r:id="rId26"/>
    <p:sldId id="302" r:id="rId27"/>
    <p:sldId id="305" r:id="rId28"/>
    <p:sldId id="306" r:id="rId29"/>
    <p:sldId id="307" r:id="rId30"/>
    <p:sldId id="308" r:id="rId31"/>
  </p:sldIdLst>
  <p:sldSz cx="9144000" cy="5143500" type="screen16x9"/>
  <p:notesSz cx="6858000" cy="9144000"/>
  <p:embeddedFontLst>
    <p:embeddedFont>
      <p:font typeface="Bebas Neue" panose="020B0606020202050201" pitchFamily="34" charset="0"/>
      <p:regular r:id="rId33"/>
    </p:embeddedFont>
    <p:embeddedFont>
      <p:font typeface="Golos Text" panose="020B0604020202020204" charset="0"/>
      <p:regular r:id="rId34"/>
      <p:bold r:id="rId35"/>
    </p:embeddedFont>
    <p:embeddedFont>
      <p:font typeface="Golos Text Medium"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888707-B9BE-46A4-B4FF-5C492048094A}">
  <a:tblStyle styleId="{94888707-B9BE-46A4-B4FF-5C49204809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81" autoAdjust="0"/>
  </p:normalViewPr>
  <p:slideViewPr>
    <p:cSldViewPr snapToGrid="0">
      <p:cViewPr varScale="1">
        <p:scale>
          <a:sx n="81" d="100"/>
          <a:sy n="81" d="100"/>
        </p:scale>
        <p:origin x="14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spring.io/spring-ai/reference/api/vectordbs/understand-vectordbs.html#vectordbs-similarit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spring.io/spring-ai/reference/api/vectordbs/understand-vectordbs.html#vectordbs-similarit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atascientest.com/ia-generative-tout-savoir"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atascientest.com/base-de-donnees-definition"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atascientest.com/large-language-models-tout-savoi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2b21ebf290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2b21ebf290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buFont typeface="+mj-lt"/>
              <a:buAutoNum type="arabicPeriod"/>
            </a:pPr>
            <a:r>
              <a:rPr lang="fr-FR" b="1" i="0" dirty="0">
                <a:solidFill>
                  <a:srgbClr val="000000"/>
                </a:solidFill>
                <a:effectLst/>
                <a:latin typeface="Rubik"/>
              </a:rPr>
              <a:t>La récupération</a:t>
            </a:r>
            <a:r>
              <a:rPr lang="fr-FR" b="0" i="0" dirty="0">
                <a:solidFill>
                  <a:srgbClr val="000000"/>
                </a:solidFill>
                <a:effectLst/>
                <a:latin typeface="Rubik"/>
              </a:rPr>
              <a:t> : Lorsque le modèle reçoit une requête, il effectue une </a:t>
            </a:r>
            <a:r>
              <a:rPr lang="fr-FR" b="1" i="0" dirty="0">
                <a:solidFill>
                  <a:srgbClr val="000000"/>
                </a:solidFill>
                <a:effectLst/>
                <a:latin typeface="Rubik"/>
              </a:rPr>
              <a:t>recherche dans un ensemble prédéfini de documents ou de données</a:t>
            </a:r>
            <a:r>
              <a:rPr lang="fr-FR" b="0" i="0" dirty="0">
                <a:solidFill>
                  <a:srgbClr val="000000"/>
                </a:solidFill>
                <a:effectLst/>
                <a:latin typeface="Rubik"/>
              </a:rPr>
              <a:t> pour trouver les informations les plus pertinentes par rapport à la requête. Cette recherche est souvent facilitée par des techniques d’indexation et de récupération d’informations sophistiquées.</a:t>
            </a:r>
          </a:p>
          <a:p>
            <a:pPr algn="l" fontAlgn="base">
              <a:buFont typeface="+mj-lt"/>
              <a:buAutoNum type="arabicPeriod"/>
            </a:pPr>
            <a:r>
              <a:rPr lang="fr-FR" b="1" i="0" dirty="0">
                <a:solidFill>
                  <a:srgbClr val="000000"/>
                </a:solidFill>
                <a:effectLst/>
                <a:latin typeface="Rubik"/>
              </a:rPr>
              <a:t>La génération</a:t>
            </a:r>
            <a:r>
              <a:rPr lang="fr-FR" b="0" i="0" dirty="0">
                <a:solidFill>
                  <a:srgbClr val="000000"/>
                </a:solidFill>
                <a:effectLst/>
                <a:latin typeface="Rubik"/>
              </a:rPr>
              <a:t> : Une fois les informations pertinentes récupérées, le modèle les utilise, </a:t>
            </a:r>
            <a:r>
              <a:rPr lang="fr-FR" b="1" i="0" dirty="0">
                <a:solidFill>
                  <a:srgbClr val="000000"/>
                </a:solidFill>
                <a:effectLst/>
                <a:latin typeface="Rubik"/>
              </a:rPr>
              <a:t>en plus de sa propre connaissance interne</a:t>
            </a:r>
            <a:r>
              <a:rPr lang="fr-FR" b="0" i="0" dirty="0">
                <a:solidFill>
                  <a:srgbClr val="000000"/>
                </a:solidFill>
                <a:effectLst/>
                <a:latin typeface="Rubik"/>
              </a:rPr>
              <a:t>, pour générer une réponse ou un contenu qui non seulement répond à la requête initiale mais le fait de manière plus informée et précise.</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b="1" dirty="0"/>
              <a:t>Corpus</a:t>
            </a:r>
            <a:r>
              <a:rPr lang="fr-FR" dirty="0"/>
              <a:t> :</a:t>
            </a:r>
          </a:p>
          <a:p>
            <a:pPr>
              <a:buFont typeface="Arial" panose="020B0604020202020204" pitchFamily="34" charset="0"/>
              <a:buChar char="•"/>
            </a:pPr>
            <a:r>
              <a:rPr lang="fr-FR" dirty="0"/>
              <a:t>Le système commence avec un ensemble de documents ou données (corpus).</a:t>
            </a:r>
          </a:p>
          <a:p>
            <a:pPr>
              <a:buFont typeface="Arial" panose="020B0604020202020204" pitchFamily="34" charset="0"/>
              <a:buChar char="•"/>
            </a:pPr>
            <a:r>
              <a:rPr lang="fr-FR" dirty="0"/>
              <a:t>Ces documents sont la source d'information à utiliser pour répondre aux questions.</a:t>
            </a:r>
          </a:p>
          <a:p>
            <a:r>
              <a:rPr lang="fr-FR" b="1" dirty="0"/>
              <a:t>Découpage en </a:t>
            </a:r>
            <a:r>
              <a:rPr lang="fr-FR" b="1" dirty="0" err="1"/>
              <a:t>chunks</a:t>
            </a:r>
            <a:r>
              <a:rPr lang="fr-FR" dirty="0"/>
              <a:t> :</a:t>
            </a:r>
          </a:p>
          <a:p>
            <a:pPr>
              <a:buFont typeface="Arial" panose="020B0604020202020204" pitchFamily="34" charset="0"/>
              <a:buChar char="•"/>
            </a:pPr>
            <a:r>
              <a:rPr lang="fr-FR" dirty="0"/>
              <a:t>Les documents du corpus sont divisés en petits segments ou "</a:t>
            </a:r>
            <a:r>
              <a:rPr lang="fr-FR" dirty="0" err="1"/>
              <a:t>chunks</a:t>
            </a:r>
            <a:r>
              <a:rPr lang="fr-FR" dirty="0"/>
              <a:t>" pour une meilleure gestion et traitement.</a:t>
            </a:r>
          </a:p>
          <a:p>
            <a:r>
              <a:rPr lang="fr-FR" b="1" dirty="0"/>
              <a:t>Création d'</a:t>
            </a:r>
            <a:r>
              <a:rPr lang="fr-FR" b="1" dirty="0" err="1"/>
              <a:t>embeddings</a:t>
            </a:r>
            <a:r>
              <a:rPr lang="fr-FR" dirty="0"/>
              <a:t> :</a:t>
            </a:r>
          </a:p>
          <a:p>
            <a:pPr>
              <a:buFont typeface="Arial" panose="020B0604020202020204" pitchFamily="34" charset="0"/>
              <a:buChar char="•"/>
            </a:pPr>
            <a:r>
              <a:rPr lang="fr-FR" dirty="0"/>
              <a:t>Chaque </a:t>
            </a:r>
            <a:r>
              <a:rPr lang="fr-FR" dirty="0" err="1"/>
              <a:t>chunk</a:t>
            </a:r>
            <a:r>
              <a:rPr lang="fr-FR" dirty="0"/>
              <a:t> est transformé en une représentation vectorielle (</a:t>
            </a:r>
            <a:r>
              <a:rPr lang="fr-FR" dirty="0" err="1"/>
              <a:t>embedding</a:t>
            </a:r>
            <a:r>
              <a:rPr lang="fr-FR" dirty="0"/>
              <a:t>) à l'aide d'un modèle d'encodage. Ces </a:t>
            </a:r>
            <a:r>
              <a:rPr lang="fr-FR" dirty="0" err="1"/>
              <a:t>embeddings</a:t>
            </a:r>
            <a:r>
              <a:rPr lang="fr-FR" dirty="0"/>
              <a:t> capturent les caractéristiques sémantiques du contenu.</a:t>
            </a:r>
          </a:p>
          <a:p>
            <a:r>
              <a:rPr lang="fr-FR" b="1" dirty="0"/>
              <a:t>Stockage dans un </a:t>
            </a:r>
            <a:r>
              <a:rPr lang="fr-FR" b="1" dirty="0" err="1"/>
              <a:t>Vector</a:t>
            </a:r>
            <a:r>
              <a:rPr lang="fr-FR" b="1" dirty="0"/>
              <a:t> Store</a:t>
            </a:r>
            <a:r>
              <a:rPr lang="fr-FR" dirty="0"/>
              <a:t> :</a:t>
            </a:r>
          </a:p>
          <a:p>
            <a:pPr>
              <a:buFont typeface="Arial" panose="020B0604020202020204" pitchFamily="34" charset="0"/>
              <a:buChar char="•"/>
            </a:pPr>
            <a:r>
              <a:rPr lang="fr-FR" dirty="0"/>
              <a:t>Les </a:t>
            </a:r>
            <a:r>
              <a:rPr lang="fr-FR" dirty="0" err="1"/>
              <a:t>embeddings</a:t>
            </a:r>
            <a:r>
              <a:rPr lang="fr-FR" dirty="0"/>
              <a:t> sont stockés dans une base de données spécialisée appelée "</a:t>
            </a:r>
            <a:r>
              <a:rPr lang="fr-FR" dirty="0" err="1"/>
              <a:t>vector</a:t>
            </a:r>
            <a:r>
              <a:rPr lang="fr-FR" dirty="0"/>
              <a:t> store". Cette base permet une recherche rapide basée sur la similarité entre vecteurs.</a:t>
            </a:r>
          </a:p>
          <a:p>
            <a:r>
              <a:rPr lang="fr-FR" b="1" dirty="0"/>
              <a:t>Question de l'utilisateur</a:t>
            </a:r>
            <a:r>
              <a:rPr lang="fr-FR" dirty="0"/>
              <a:t> :</a:t>
            </a:r>
          </a:p>
          <a:p>
            <a:pPr>
              <a:buFont typeface="Arial" panose="020B0604020202020204" pitchFamily="34" charset="0"/>
              <a:buChar char="•"/>
            </a:pPr>
            <a:r>
              <a:rPr lang="fr-FR" dirty="0"/>
              <a:t>L'utilisateur pose une question qui est également convertie en un </a:t>
            </a:r>
            <a:r>
              <a:rPr lang="fr-FR" dirty="0" err="1"/>
              <a:t>embedding</a:t>
            </a:r>
            <a:r>
              <a:rPr lang="fr-FR" dirty="0"/>
              <a:t> par le modèle.</a:t>
            </a:r>
          </a:p>
          <a:p>
            <a:r>
              <a:rPr lang="fr-FR" b="1" dirty="0"/>
              <a:t>Recherche de similarité</a:t>
            </a:r>
            <a:r>
              <a:rPr lang="fr-FR" dirty="0"/>
              <a:t> :</a:t>
            </a:r>
          </a:p>
          <a:p>
            <a:pPr>
              <a:buFont typeface="Arial" panose="020B0604020202020204" pitchFamily="34" charset="0"/>
              <a:buChar char="•"/>
            </a:pPr>
            <a:r>
              <a:rPr lang="fr-FR" dirty="0"/>
              <a:t>L'</a:t>
            </a:r>
            <a:r>
              <a:rPr lang="fr-FR" dirty="0" err="1"/>
              <a:t>embedding</a:t>
            </a:r>
            <a:r>
              <a:rPr lang="fr-FR" dirty="0"/>
              <a:t> de la question est comparé aux </a:t>
            </a:r>
            <a:r>
              <a:rPr lang="fr-FR" dirty="0" err="1"/>
              <a:t>embeddings</a:t>
            </a:r>
            <a:r>
              <a:rPr lang="fr-FR" dirty="0"/>
              <a:t> dans le </a:t>
            </a:r>
            <a:r>
              <a:rPr lang="fr-FR" dirty="0" err="1"/>
              <a:t>vector</a:t>
            </a:r>
            <a:r>
              <a:rPr lang="fr-FR" dirty="0"/>
              <a:t> store pour trouver les </a:t>
            </a:r>
            <a:r>
              <a:rPr lang="fr-FR" dirty="0" err="1"/>
              <a:t>chunks</a:t>
            </a:r>
            <a:r>
              <a:rPr lang="fr-FR" dirty="0"/>
              <a:t> les plus pertinents (selon la proximité vectorielle).</a:t>
            </a:r>
          </a:p>
          <a:p>
            <a:r>
              <a:rPr lang="fr-FR" b="1" dirty="0"/>
              <a:t>Consultation d'un LLM (Large </a:t>
            </a:r>
            <a:r>
              <a:rPr lang="fr-FR" b="1" dirty="0" err="1"/>
              <a:t>Language</a:t>
            </a:r>
            <a:r>
              <a:rPr lang="fr-FR" b="1" dirty="0"/>
              <a:t> Model)</a:t>
            </a:r>
            <a:r>
              <a:rPr lang="fr-FR" dirty="0"/>
              <a:t> :</a:t>
            </a:r>
          </a:p>
          <a:p>
            <a:pPr>
              <a:buFont typeface="Arial" panose="020B0604020202020204" pitchFamily="34" charset="0"/>
              <a:buChar char="•"/>
            </a:pPr>
            <a:r>
              <a:rPr lang="fr-FR" dirty="0"/>
              <a:t>Les </a:t>
            </a:r>
            <a:r>
              <a:rPr lang="fr-FR" dirty="0" err="1"/>
              <a:t>chunks</a:t>
            </a:r>
            <a:r>
              <a:rPr lang="fr-FR" dirty="0"/>
              <a:t> sélectionnés sont fournis à un modèle de langage (LLM) qui génère une réponse basée sur les informations trouvées. Ce modèle peut aussi indiquer les sources utilisées.</a:t>
            </a:r>
          </a:p>
          <a:p>
            <a:r>
              <a:rPr lang="fr-FR" b="1" dirty="0"/>
              <a:t>Réponse avec sources</a:t>
            </a:r>
            <a:r>
              <a:rPr lang="fr-FR" dirty="0"/>
              <a:t> :</a:t>
            </a:r>
          </a:p>
          <a:p>
            <a:pPr>
              <a:buFont typeface="Arial" panose="020B0604020202020204" pitchFamily="34" charset="0"/>
              <a:buChar char="•"/>
            </a:pPr>
            <a:r>
              <a:rPr lang="fr-FR" dirty="0"/>
              <a:t>Le système retourne une réponse enrichie à l'utilisateur,</a:t>
            </a:r>
          </a:p>
          <a:p>
            <a:endParaRPr lang="fr-TN" dirty="0"/>
          </a:p>
        </p:txBody>
      </p:sp>
    </p:spTree>
    <p:extLst>
      <p:ext uri="{BB962C8B-B14F-4D97-AF65-F5344CB8AC3E}">
        <p14:creationId xmlns:p14="http://schemas.microsoft.com/office/powerpoint/2010/main" val="2590787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fontAlgn="auto"/>
            <a:r>
              <a:rPr lang="fr-FR" b="1" i="0" dirty="0">
                <a:effectLst/>
                <a:latin typeface="-apple-system"/>
              </a:rPr>
              <a:t>Base de données vectorielle</a:t>
            </a:r>
          </a:p>
          <a:p>
            <a:pPr algn="l" fontAlgn="auto"/>
            <a:r>
              <a:rPr lang="fr-FR" b="0" i="0" dirty="0">
                <a:effectLst/>
                <a:latin typeface="-apple-system"/>
              </a:rPr>
              <a:t>Une base de données vectorielle stocke l'ensemble des données nécessaires à transmettre à un modèle, afin qu'il puisse les intégrer lors de la génération de ses réponses.</a:t>
            </a:r>
          </a:p>
          <a:p>
            <a:pPr algn="l" fontAlgn="auto"/>
            <a:r>
              <a:rPr lang="fr-FR" b="1" i="0" dirty="0" err="1">
                <a:effectLst/>
                <a:latin typeface="-apple-system"/>
              </a:rPr>
              <a:t>Embeddings</a:t>
            </a:r>
            <a:endParaRPr lang="fr-FR" b="1" i="0" dirty="0">
              <a:effectLst/>
              <a:latin typeface="-apple-system"/>
            </a:endParaRPr>
          </a:p>
          <a:p>
            <a:pPr algn="l" fontAlgn="auto"/>
            <a:r>
              <a:rPr lang="fr-FR" b="0" i="0" dirty="0">
                <a:effectLst/>
                <a:latin typeface="-apple-system"/>
              </a:rPr>
              <a:t>Les données enregistrées dans une base de données vectorielle sont stockées sous une forme spécifique appelée </a:t>
            </a:r>
            <a:r>
              <a:rPr lang="fr-FR" b="0" i="0" dirty="0" err="1">
                <a:effectLst/>
                <a:latin typeface="-apple-system"/>
              </a:rPr>
              <a:t>embedding</a:t>
            </a:r>
            <a:r>
              <a:rPr lang="fr-FR" b="0" i="0" dirty="0">
                <a:effectLst/>
                <a:latin typeface="-apple-system"/>
              </a:rPr>
              <a:t>. Un </a:t>
            </a:r>
            <a:r>
              <a:rPr lang="fr-FR" b="0" i="0" dirty="0" err="1">
                <a:effectLst/>
                <a:latin typeface="-apple-system"/>
              </a:rPr>
              <a:t>embedding</a:t>
            </a:r>
            <a:r>
              <a:rPr lang="fr-FR" b="0" i="0" dirty="0">
                <a:effectLst/>
                <a:latin typeface="-apple-system"/>
              </a:rPr>
              <a:t> est une représentation numérique d'un contenu (qu'il s'agisse d'image, de texte, etc.). Cette représentation permet de réaliser des recherches basées sur la similarité entre les contenus, plutôt que sur des mots-clés, comme c'est le cas dans les bases de données traditionnelles.</a:t>
            </a:r>
          </a:p>
          <a:p>
            <a:pPr algn="l" fontAlgn="auto"/>
            <a:r>
              <a:rPr lang="fr-FR" b="1" i="0" dirty="0">
                <a:effectLst/>
                <a:latin typeface="-apple-system"/>
              </a:rPr>
              <a:t>Recherche de similarité</a:t>
            </a:r>
            <a:r>
              <a:rPr lang="fr-FR" b="1" i="0" dirty="0">
                <a:effectLst/>
                <a:latin typeface="var(--artdeco-reset-typography-font-family-sans)"/>
              </a:rPr>
              <a:t> </a:t>
            </a:r>
            <a:endParaRPr lang="fr-FR" b="1" i="0" dirty="0">
              <a:effectLst/>
              <a:latin typeface="-apple-system"/>
            </a:endParaRPr>
          </a:p>
          <a:p>
            <a:pPr algn="l" fontAlgn="auto"/>
            <a:r>
              <a:rPr lang="fr-FR" b="0" i="0" dirty="0">
                <a:effectLst/>
                <a:latin typeface="-apple-system"/>
              </a:rPr>
              <a:t>Ce qui rend les bases de données vectorielles très efficaces, c’est la possibilité d’effectuer des recherches par similarité. Il existe plusieurs méthodes de recherches de similarité, parmi lesquelles nous avons le</a:t>
            </a:r>
            <a:r>
              <a:rPr lang="fr-FR" b="0" i="0" dirty="0">
                <a:effectLst/>
                <a:latin typeface="var(--artdeco-reset-typography-font-family-sans)"/>
              </a:rPr>
              <a:t> </a:t>
            </a:r>
            <a:r>
              <a:rPr lang="fr-FR" b="0" i="0" dirty="0" err="1">
                <a:effectLst/>
                <a:latin typeface="var(--artdeco-reset-typography-font-family-sans)"/>
                <a:hlinkClick r:id="rId3"/>
              </a:rPr>
              <a:t>cosine</a:t>
            </a:r>
            <a:r>
              <a:rPr lang="fr-FR" b="0" i="0" dirty="0">
                <a:effectLst/>
                <a:latin typeface="-apple-system"/>
              </a:rPr>
              <a:t>. Il mesure la similarité entre deux vecteurs en déterminant le cosinus de leur angle.</a:t>
            </a:r>
          </a:p>
          <a:p>
            <a:endParaRPr lang="fr-TN" dirty="0"/>
          </a:p>
        </p:txBody>
      </p:sp>
    </p:spTree>
    <p:extLst>
      <p:ext uri="{BB962C8B-B14F-4D97-AF65-F5344CB8AC3E}">
        <p14:creationId xmlns:p14="http://schemas.microsoft.com/office/powerpoint/2010/main" val="1191557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a:p>
            <a:r>
              <a:rPr lang="fr-FR" dirty="0"/>
              <a:t>Pour simplifier la notion de </a:t>
            </a:r>
            <a:r>
              <a:rPr lang="fr-FR" b="1" dirty="0"/>
              <a:t>similarité entre vecteurs</a:t>
            </a:r>
            <a:r>
              <a:rPr lang="fr-FR" dirty="0"/>
              <a:t> en des termes simples :</a:t>
            </a:r>
          </a:p>
          <a:p>
            <a:r>
              <a:rPr lang="fr-FR" dirty="0"/>
              <a:t>Les vecteurs sont comme des flèches qui ont une direction et une longueur. Imaginez que chaque vecteur représente quelque chose : un mot, une phrase ou un document, mais en "langage mathématique". Pour comparer ces vecteurs et voir s’ils sont similaires, on regarde si leurs flèches pointent dans la même direction.</a:t>
            </a:r>
          </a:p>
          <a:p>
            <a:pPr>
              <a:buFont typeface="Arial" panose="020B0604020202020204" pitchFamily="34" charset="0"/>
              <a:buChar char="•"/>
            </a:pPr>
            <a:r>
              <a:rPr lang="fr-FR" b="1" dirty="0"/>
              <a:t>Quand deux vecteurs sont proches ?</a:t>
            </a:r>
            <a:endParaRPr lang="fr-FR" dirty="0"/>
          </a:p>
          <a:p>
            <a:pPr marL="742950" lvl="1" indent="-285750">
              <a:buFont typeface="Arial" panose="020B0604020202020204" pitchFamily="34" charset="0"/>
              <a:buChar char="•"/>
            </a:pPr>
            <a:r>
              <a:rPr lang="fr-FR" dirty="0"/>
              <a:t>Si leurs flèches pointent presque dans la même direction (petit angle entre eux), ils sont similaires.</a:t>
            </a:r>
          </a:p>
          <a:p>
            <a:pPr marL="742950" lvl="1" indent="-285750">
              <a:buFont typeface="Arial" panose="020B0604020202020204" pitchFamily="34" charset="0"/>
              <a:buChar char="•"/>
            </a:pPr>
            <a:r>
              <a:rPr lang="fr-FR" dirty="0"/>
              <a:t>Si leurs flèches pointent dans des directions opposées, ils sont très différents.</a:t>
            </a:r>
          </a:p>
          <a:p>
            <a:pPr marL="742950" lvl="1" indent="-285750">
              <a:buFont typeface="Arial" panose="020B0604020202020204" pitchFamily="34" charset="0"/>
              <a:buChar char="•"/>
            </a:pPr>
            <a:r>
              <a:rPr lang="fr-FR" dirty="0"/>
              <a:t>Si les flèches forment un angle droit, elles ne sont pas liées.</a:t>
            </a:r>
          </a:p>
          <a:p>
            <a:pPr marL="742950" lvl="1" indent="-285750">
              <a:buFont typeface="Arial" panose="020B0604020202020204" pitchFamily="34" charset="0"/>
              <a:buChar char="•"/>
            </a:pPr>
            <a:endParaRPr lang="fr-FR" dirty="0"/>
          </a:p>
          <a:p>
            <a:r>
              <a:rPr lang="fr-FR" dirty="0"/>
              <a:t>Pour comprendre comment on mesure la </a:t>
            </a:r>
            <a:r>
              <a:rPr lang="fr-FR" b="1" dirty="0"/>
              <a:t>similarité entre deux vecteurs</a:t>
            </a:r>
            <a:r>
              <a:rPr lang="fr-FR" dirty="0"/>
              <a:t>, on peut partir d’une notion simple : le </a:t>
            </a:r>
            <a:r>
              <a:rPr lang="fr-FR" b="1" dirty="0"/>
              <a:t>triangle de Pythagore</a:t>
            </a:r>
            <a:r>
              <a:rPr lang="fr-FR" dirty="0"/>
              <a:t>. Vous vous souvenez sûrement que, dans un triangle rectangle, la relation entre les côtés est donnée par le </a:t>
            </a:r>
            <a:r>
              <a:rPr lang="fr-FR" b="1" dirty="0"/>
              <a:t>théorème de Pythagore</a:t>
            </a:r>
            <a:r>
              <a:rPr lang="fr-FR" dirty="0"/>
              <a:t> :</a:t>
            </a:r>
            <a:br>
              <a:rPr lang="fr-FR" dirty="0"/>
            </a:br>
            <a:r>
              <a:rPr lang="fr-FR" dirty="0"/>
              <a:t>a2+b2=c2</a:t>
            </a:r>
            <a:br>
              <a:rPr lang="fr-FR" dirty="0"/>
            </a:br>
            <a:r>
              <a:rPr lang="fr-FR" dirty="0"/>
              <a:t>où </a:t>
            </a:r>
            <a:r>
              <a:rPr lang="fr-FR" dirty="0" err="1"/>
              <a:t>aaa</a:t>
            </a:r>
            <a:r>
              <a:rPr lang="fr-FR" dirty="0"/>
              <a:t> et </a:t>
            </a:r>
            <a:r>
              <a:rPr lang="fr-FR" dirty="0" err="1"/>
              <a:t>bbb</a:t>
            </a:r>
            <a:r>
              <a:rPr lang="fr-FR" dirty="0"/>
              <a:t> sont les côtés adjacents, et ccc l’hypoténuse.</a:t>
            </a:r>
          </a:p>
          <a:p>
            <a:r>
              <a:rPr lang="fr-FR" dirty="0"/>
              <a:t>Mais que se passe-t-il si le triangle </a:t>
            </a:r>
            <a:r>
              <a:rPr lang="fr-FR" b="1" dirty="0"/>
              <a:t>n’est pas rectangle</a:t>
            </a:r>
            <a:r>
              <a:rPr lang="fr-FR" dirty="0"/>
              <a:t>, comme c’est souvent le cas quand on compare deux vecteurs ? On utilise alors une version généralisée, appelée </a:t>
            </a:r>
            <a:r>
              <a:rPr lang="fr-FR" b="1" dirty="0"/>
              <a:t>Law of </a:t>
            </a:r>
            <a:r>
              <a:rPr lang="fr-FR" b="1" dirty="0" err="1"/>
              <a:t>Cosines</a:t>
            </a:r>
            <a:r>
              <a:rPr lang="fr-FR" dirty="0"/>
              <a:t> (</a:t>
            </a:r>
            <a:r>
              <a:rPr lang="fr-FR" i="1" dirty="0"/>
              <a:t>loi des cosinus</a:t>
            </a:r>
            <a:r>
              <a:rPr lang="fr-FR" dirty="0"/>
              <a:t>), qui est comme un Pythagore amélioré :</a:t>
            </a:r>
            <a:br>
              <a:rPr lang="fr-FR" dirty="0"/>
            </a:br>
            <a:r>
              <a:rPr lang="fr-FR" dirty="0"/>
              <a:t>c2=a2+b2−2ab⋅cos⁡(θ)c^2 = a^2 + b^2 - 2ab \</a:t>
            </a:r>
            <a:r>
              <a:rPr lang="fr-FR" dirty="0" err="1"/>
              <a:t>cdot</a:t>
            </a:r>
            <a:r>
              <a:rPr lang="fr-FR" dirty="0"/>
              <a:t> \cos(\</a:t>
            </a:r>
            <a:r>
              <a:rPr lang="fr-FR" dirty="0" err="1"/>
              <a:t>theta</a:t>
            </a:r>
            <a:r>
              <a:rPr lang="fr-FR" dirty="0"/>
              <a:t>)c2=a2+b2−2ab⋅cos(θ)</a:t>
            </a:r>
            <a:br>
              <a:rPr lang="fr-FR" dirty="0"/>
            </a:br>
            <a:r>
              <a:rPr lang="fr-FR" dirty="0"/>
              <a:t>où θ\</a:t>
            </a:r>
            <a:r>
              <a:rPr lang="fr-FR" dirty="0" err="1"/>
              <a:t>thetaθ</a:t>
            </a:r>
            <a:r>
              <a:rPr lang="fr-FR" dirty="0"/>
              <a:t> est l’angle entre les deux vecteurs.</a:t>
            </a:r>
          </a:p>
          <a:p>
            <a:r>
              <a:rPr lang="fr-FR" b="1" dirty="0"/>
              <a:t>En termes simples :</a:t>
            </a:r>
          </a:p>
          <a:p>
            <a:pPr>
              <a:buFont typeface="Arial" panose="020B0604020202020204" pitchFamily="34" charset="0"/>
              <a:buChar char="•"/>
            </a:pPr>
            <a:r>
              <a:rPr lang="fr-FR" dirty="0"/>
              <a:t>Si l’angle θ\</a:t>
            </a:r>
            <a:r>
              <a:rPr lang="fr-FR" dirty="0" err="1"/>
              <a:t>thetaθ</a:t>
            </a:r>
            <a:r>
              <a:rPr lang="fr-FR" dirty="0"/>
              <a:t> est petit (vecteurs proches), le terme 2ab⋅cos⁡(θ)2ab \</a:t>
            </a:r>
            <a:r>
              <a:rPr lang="fr-FR" dirty="0" err="1"/>
              <a:t>cdot</a:t>
            </a:r>
            <a:r>
              <a:rPr lang="fr-FR" dirty="0"/>
              <a:t> \cos(\</a:t>
            </a:r>
            <a:r>
              <a:rPr lang="fr-FR" dirty="0" err="1"/>
              <a:t>theta</a:t>
            </a:r>
            <a:r>
              <a:rPr lang="fr-FR" dirty="0"/>
              <a:t>)2ab⋅cos(θ) est grand, et c2c^2c2 devient petit (les vecteurs sont proches).</a:t>
            </a:r>
          </a:p>
          <a:p>
            <a:pPr>
              <a:buFont typeface="Arial" panose="020B0604020202020204" pitchFamily="34" charset="0"/>
              <a:buChar char="•"/>
            </a:pPr>
            <a:r>
              <a:rPr lang="fr-FR" dirty="0"/>
              <a:t>Si l’angle θ\</a:t>
            </a:r>
            <a:r>
              <a:rPr lang="fr-FR" dirty="0" err="1"/>
              <a:t>thetaθ</a:t>
            </a:r>
            <a:r>
              <a:rPr lang="fr-FR" dirty="0"/>
              <a:t> est grand (vecteurs éloignés), cos⁡(θ)\cos(\</a:t>
            </a:r>
            <a:r>
              <a:rPr lang="fr-FR" dirty="0" err="1"/>
              <a:t>theta</a:t>
            </a:r>
            <a:r>
              <a:rPr lang="fr-FR" dirty="0"/>
              <a:t>)cos(θ) devient négatif, et c2c^2c2 augmente (les vecteurs sont éloignés).</a:t>
            </a:r>
          </a:p>
          <a:p>
            <a:endParaRPr lang="fr-TN" dirty="0"/>
          </a:p>
        </p:txBody>
      </p:sp>
    </p:spTree>
    <p:extLst>
      <p:ext uri="{BB962C8B-B14F-4D97-AF65-F5344CB8AC3E}">
        <p14:creationId xmlns:p14="http://schemas.microsoft.com/office/powerpoint/2010/main" val="1752342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B06B4-5DF4-179C-FE11-829AD3AEAB8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A3D0DEF-AAF6-2DE7-19DC-8EE37D726D60}"/>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E13D2B3C-08DC-908D-9A74-EED3DCDBD9C9}"/>
              </a:ext>
            </a:extLst>
          </p:cNvPr>
          <p:cNvSpPr>
            <a:spLocks noGrp="1"/>
          </p:cNvSpPr>
          <p:nvPr>
            <p:ph type="body" idx="1"/>
          </p:nvPr>
        </p:nvSpPr>
        <p:spPr/>
        <p:txBody>
          <a:bodyPr/>
          <a:lstStyle/>
          <a:p>
            <a:pPr algn="l" fontAlgn="auto"/>
            <a:r>
              <a:rPr lang="fr-FR" b="1" i="0" dirty="0">
                <a:effectLst/>
                <a:latin typeface="-apple-system"/>
              </a:rPr>
              <a:t>Base de données vectorielle</a:t>
            </a:r>
          </a:p>
          <a:p>
            <a:pPr algn="l" fontAlgn="auto"/>
            <a:r>
              <a:rPr lang="fr-FR" b="0" i="0" dirty="0">
                <a:effectLst/>
                <a:latin typeface="-apple-system"/>
              </a:rPr>
              <a:t>Une base de données vectorielle stocke l'ensemble des données nécessaires à transmettre à un modèle, afin qu'il puisse les intégrer lors de la génération de ses réponses.</a:t>
            </a:r>
          </a:p>
          <a:p>
            <a:pPr algn="l" fontAlgn="auto"/>
            <a:r>
              <a:rPr lang="fr-FR" b="1" i="0" dirty="0" err="1">
                <a:effectLst/>
                <a:latin typeface="-apple-system"/>
              </a:rPr>
              <a:t>Embeddings</a:t>
            </a:r>
            <a:endParaRPr lang="fr-FR" b="1" i="0" dirty="0">
              <a:effectLst/>
              <a:latin typeface="-apple-system"/>
            </a:endParaRPr>
          </a:p>
          <a:p>
            <a:pPr algn="l" fontAlgn="auto"/>
            <a:r>
              <a:rPr lang="fr-FR" b="0" i="0" dirty="0">
                <a:effectLst/>
                <a:latin typeface="-apple-system"/>
              </a:rPr>
              <a:t>Les données enregistrées dans une base de données vectorielle sont stockées sous une forme spécifique appelée </a:t>
            </a:r>
            <a:r>
              <a:rPr lang="fr-FR" b="0" i="0" dirty="0" err="1">
                <a:effectLst/>
                <a:latin typeface="-apple-system"/>
              </a:rPr>
              <a:t>embedding</a:t>
            </a:r>
            <a:r>
              <a:rPr lang="fr-FR" b="0" i="0" dirty="0">
                <a:effectLst/>
                <a:latin typeface="-apple-system"/>
              </a:rPr>
              <a:t>. Un </a:t>
            </a:r>
            <a:r>
              <a:rPr lang="fr-FR" b="0" i="0" dirty="0" err="1">
                <a:effectLst/>
                <a:latin typeface="-apple-system"/>
              </a:rPr>
              <a:t>embedding</a:t>
            </a:r>
            <a:r>
              <a:rPr lang="fr-FR" b="0" i="0" dirty="0">
                <a:effectLst/>
                <a:latin typeface="-apple-system"/>
              </a:rPr>
              <a:t> est une représentation numérique d'un contenu (qu'il s'agisse d'image, de texte, etc.). Cette représentation permet de réaliser des recherches basées sur la similarité entre les contenus, plutôt que sur des mots-clés, comme c'est le cas dans les bases de données traditionnelles.</a:t>
            </a:r>
          </a:p>
          <a:p>
            <a:pPr algn="l" fontAlgn="auto"/>
            <a:r>
              <a:rPr lang="fr-FR" b="1" i="0" dirty="0">
                <a:effectLst/>
                <a:latin typeface="-apple-system"/>
              </a:rPr>
              <a:t>Recherche de similarité</a:t>
            </a:r>
            <a:r>
              <a:rPr lang="fr-FR" b="1" i="0" dirty="0">
                <a:effectLst/>
                <a:latin typeface="var(--artdeco-reset-typography-font-family-sans)"/>
              </a:rPr>
              <a:t> </a:t>
            </a:r>
            <a:endParaRPr lang="fr-FR" b="1" i="0" dirty="0">
              <a:effectLst/>
              <a:latin typeface="-apple-system"/>
            </a:endParaRPr>
          </a:p>
          <a:p>
            <a:pPr algn="l" fontAlgn="auto"/>
            <a:r>
              <a:rPr lang="fr-FR" b="0" i="0" dirty="0">
                <a:effectLst/>
                <a:latin typeface="-apple-system"/>
              </a:rPr>
              <a:t>Ce qui rend les bases de données vectorielles très efficaces, c’est la possibilité d’effectuer des recherches par similarité. Il existe plusieurs méthodes de recherches de similarité, parmi lesquelles nous avons le</a:t>
            </a:r>
            <a:r>
              <a:rPr lang="fr-FR" b="0" i="0" dirty="0">
                <a:effectLst/>
                <a:latin typeface="var(--artdeco-reset-typography-font-family-sans)"/>
              </a:rPr>
              <a:t> </a:t>
            </a:r>
            <a:r>
              <a:rPr lang="fr-FR" b="0" i="0" dirty="0" err="1">
                <a:effectLst/>
                <a:latin typeface="var(--artdeco-reset-typography-font-family-sans)"/>
                <a:hlinkClick r:id="rId3"/>
              </a:rPr>
              <a:t>cosine</a:t>
            </a:r>
            <a:r>
              <a:rPr lang="fr-FR" b="0" i="0" dirty="0">
                <a:effectLst/>
                <a:latin typeface="-apple-system"/>
              </a:rPr>
              <a:t>. Il mesure la similarité entre deux vecteurs en déterminant le cosinus de leur angle.</a:t>
            </a:r>
          </a:p>
          <a:p>
            <a:endParaRPr lang="fr-TN" dirty="0"/>
          </a:p>
        </p:txBody>
      </p:sp>
    </p:spTree>
    <p:extLst>
      <p:ext uri="{BB962C8B-B14F-4D97-AF65-F5344CB8AC3E}">
        <p14:creationId xmlns:p14="http://schemas.microsoft.com/office/powerpoint/2010/main" val="4016083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9DCFA496-8BFC-1FCB-947C-21B50C2E8210}"/>
            </a:ext>
          </a:extLst>
        </p:cNvPr>
        <p:cNvGrpSpPr/>
        <p:nvPr/>
      </p:nvGrpSpPr>
      <p:grpSpPr>
        <a:xfrm>
          <a:off x="0" y="0"/>
          <a:ext cx="0" cy="0"/>
          <a:chOff x="0" y="0"/>
          <a:chExt cx="0" cy="0"/>
        </a:xfrm>
      </p:grpSpPr>
      <p:sp>
        <p:nvSpPr>
          <p:cNvPr id="491" name="Google Shape;491;g22b21ebf290_0_178:notes">
            <a:extLst>
              <a:ext uri="{FF2B5EF4-FFF2-40B4-BE49-F238E27FC236}">
                <a16:creationId xmlns:a16="http://schemas.microsoft.com/office/drawing/2014/main" id="{3D4E4024-6CE2-29DD-3A50-7C978D76C8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a:extLst>
              <a:ext uri="{FF2B5EF4-FFF2-40B4-BE49-F238E27FC236}">
                <a16:creationId xmlns:a16="http://schemas.microsoft.com/office/drawing/2014/main" id="{A940CBA0-A4D0-D36E-2B69-831C8F6C69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70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2b21ebf29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2b21ebf29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fr-FR" b="0" i="0" dirty="0">
                <a:solidFill>
                  <a:srgbClr val="000000"/>
                </a:solidFill>
                <a:effectLst/>
                <a:latin typeface="Rubik"/>
              </a:rPr>
              <a:t>Les applications du RAG sont multiples et permettent d’améliorer grandement la </a:t>
            </a:r>
            <a:r>
              <a:rPr lang="fr-FR" b="1" i="0" dirty="0">
                <a:solidFill>
                  <a:srgbClr val="000000"/>
                </a:solidFill>
                <a:effectLst/>
                <a:latin typeface="Rubik"/>
              </a:rPr>
              <a:t>qualité du contenu</a:t>
            </a:r>
            <a:r>
              <a:rPr lang="fr-FR" b="0" i="0" dirty="0">
                <a:solidFill>
                  <a:srgbClr val="000000"/>
                </a:solidFill>
                <a:effectLst/>
                <a:latin typeface="Rubik"/>
              </a:rPr>
              <a:t> généré. Voici quelques exemples qui détaillent comment cette approche peut s’intégrer à différents environnements professionnels :</a:t>
            </a:r>
          </a:p>
          <a:p>
            <a:pPr algn="l"/>
            <a:endParaRPr lang="fr-FR" b="0" i="0" dirty="0">
              <a:solidFill>
                <a:srgbClr val="000000"/>
              </a:solidFill>
              <a:effectLst/>
              <a:latin typeface="Rubik"/>
            </a:endParaRPr>
          </a:p>
          <a:p>
            <a:pPr algn="l" fontAlgn="ctr"/>
            <a:r>
              <a:rPr lang="fr-FR" b="1" i="0" dirty="0">
                <a:solidFill>
                  <a:srgbClr val="000000"/>
                </a:solidFill>
                <a:effectLst/>
                <a:latin typeface="var( --e-global-typography-primary-font-family )"/>
              </a:rPr>
              <a:t>Ventes</a:t>
            </a:r>
          </a:p>
          <a:p>
            <a:pPr algn="l"/>
            <a:r>
              <a:rPr lang="fr-FR" b="0" i="0" dirty="0">
                <a:solidFill>
                  <a:srgbClr val="000000"/>
                </a:solidFill>
                <a:effectLst/>
                <a:latin typeface="Rubik"/>
              </a:rPr>
              <a:t>Le RAG peut </a:t>
            </a:r>
            <a:r>
              <a:rPr lang="fr-FR" b="1" i="0" dirty="0">
                <a:solidFill>
                  <a:srgbClr val="000000"/>
                </a:solidFill>
                <a:effectLst/>
                <a:latin typeface="Rubik"/>
              </a:rPr>
              <a:t>dynamiser les stratégies de vente</a:t>
            </a:r>
            <a:r>
              <a:rPr lang="fr-FR" b="0" i="0" dirty="0">
                <a:solidFill>
                  <a:srgbClr val="000000"/>
                </a:solidFill>
                <a:effectLst/>
                <a:latin typeface="Rubik"/>
              </a:rPr>
              <a:t> en créant des propositions commerciales sur mesure qui résonnent avec les besoins et les préférences spécifiques des prospects.</a:t>
            </a:r>
          </a:p>
          <a:p>
            <a:pPr algn="l"/>
            <a:r>
              <a:rPr lang="fr-FR" b="0" i="0" dirty="0">
                <a:solidFill>
                  <a:srgbClr val="000000"/>
                </a:solidFill>
                <a:effectLst/>
                <a:latin typeface="Rubik"/>
              </a:rPr>
              <a:t>Basé sur l’analyse des interactions précédentes avec un client, le LLM peut </a:t>
            </a:r>
            <a:r>
              <a:rPr lang="fr-FR" b="1" i="0" dirty="0">
                <a:solidFill>
                  <a:srgbClr val="000000"/>
                </a:solidFill>
                <a:effectLst/>
                <a:latin typeface="Rubik"/>
              </a:rPr>
              <a:t>générer des scripts de vente optimisés et des points de discussion</a:t>
            </a:r>
            <a:r>
              <a:rPr lang="fr-FR" b="0" i="0" dirty="0">
                <a:solidFill>
                  <a:srgbClr val="000000"/>
                </a:solidFill>
                <a:effectLst/>
                <a:latin typeface="Rubik"/>
              </a:rPr>
              <a:t> pertinents.</a:t>
            </a:r>
          </a:p>
          <a:p>
            <a:pPr algn="l" fontAlgn="ctr"/>
            <a:r>
              <a:rPr lang="fr-FR" b="1" i="0" dirty="0">
                <a:solidFill>
                  <a:srgbClr val="000000"/>
                </a:solidFill>
                <a:effectLst/>
                <a:latin typeface="var( --e-global-typography-primary-font-family )"/>
              </a:rPr>
              <a:t>Ressources humaines</a:t>
            </a:r>
          </a:p>
          <a:p>
            <a:pPr algn="l"/>
            <a:r>
              <a:rPr lang="fr-FR" b="0" i="0" dirty="0">
                <a:solidFill>
                  <a:srgbClr val="000000"/>
                </a:solidFill>
                <a:effectLst/>
                <a:latin typeface="Rubik"/>
              </a:rPr>
              <a:t>Le RAG facilite la </a:t>
            </a:r>
            <a:r>
              <a:rPr lang="fr-FR" b="1" i="0" dirty="0">
                <a:solidFill>
                  <a:srgbClr val="000000"/>
                </a:solidFill>
                <a:effectLst/>
                <a:latin typeface="Rubik"/>
              </a:rPr>
              <a:t>rédaction de descriptions de poste attractives et précises</a:t>
            </a:r>
            <a:r>
              <a:rPr lang="fr-FR" b="0" i="0" dirty="0">
                <a:solidFill>
                  <a:srgbClr val="000000"/>
                </a:solidFill>
                <a:effectLst/>
                <a:latin typeface="Rubik"/>
              </a:rPr>
              <a:t>, en s’inspirant des meilleures pratiques et des exemples de succès dans l’industrie.</a:t>
            </a:r>
          </a:p>
          <a:p>
            <a:pPr algn="l"/>
            <a:r>
              <a:rPr lang="fr-FR" b="0" i="0" dirty="0">
                <a:solidFill>
                  <a:srgbClr val="000000"/>
                </a:solidFill>
                <a:effectLst/>
                <a:latin typeface="Rubik"/>
              </a:rPr>
              <a:t>Il permet également de créer des </a:t>
            </a:r>
            <a:r>
              <a:rPr lang="fr-FR" b="1" i="0" dirty="0">
                <a:solidFill>
                  <a:srgbClr val="000000"/>
                </a:solidFill>
                <a:effectLst/>
                <a:latin typeface="Rubik"/>
              </a:rPr>
              <a:t>FAQ internes détaillées</a:t>
            </a:r>
            <a:r>
              <a:rPr lang="fr-FR" b="0" i="0" dirty="0">
                <a:solidFill>
                  <a:srgbClr val="000000"/>
                </a:solidFill>
                <a:effectLst/>
                <a:latin typeface="Rubik"/>
              </a:rPr>
              <a:t>, répondant efficacement aux questions des employés en se référant à des politiques et procédures actualisées, favorisant ainsi un environnement de travail informé et harmonieux.</a:t>
            </a:r>
          </a:p>
          <a:p>
            <a:br>
              <a:rPr lang="fr-FR" b="0" i="0" dirty="0">
                <a:solidFill>
                  <a:srgbClr val="000000"/>
                </a:solidFill>
                <a:effectLst/>
                <a:latin typeface="Rubik"/>
              </a:rPr>
            </a:b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2b21ebf290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2b21ebf290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fr-FR" b="0" i="0" dirty="0">
                <a:solidFill>
                  <a:srgbClr val="000000"/>
                </a:solidFill>
                <a:effectLst/>
                <a:latin typeface="Rubik"/>
              </a:rPr>
              <a:t>L’intégration du Retrieval </a:t>
            </a:r>
            <a:r>
              <a:rPr lang="fr-FR" b="0" i="0" dirty="0" err="1">
                <a:solidFill>
                  <a:srgbClr val="000000"/>
                </a:solidFill>
                <a:effectLst/>
                <a:latin typeface="Rubik"/>
              </a:rPr>
              <a:t>Augmented</a:t>
            </a:r>
            <a:r>
              <a:rPr lang="fr-FR" b="0" i="0" dirty="0">
                <a:solidFill>
                  <a:srgbClr val="000000"/>
                </a:solidFill>
                <a:effectLst/>
                <a:latin typeface="Rubik"/>
              </a:rPr>
              <a:t> Generation dans les systèmes d’</a:t>
            </a:r>
            <a:r>
              <a:rPr lang="fr-FR" b="0" i="0" u="none" strike="noStrike" dirty="0">
                <a:solidFill>
                  <a:srgbClr val="000000"/>
                </a:solidFill>
                <a:effectLst/>
                <a:latin typeface="Rubik"/>
                <a:hlinkClick r:id="rId3"/>
              </a:rPr>
              <a:t>IA générative</a:t>
            </a:r>
            <a:r>
              <a:rPr lang="fr-FR" b="0" i="0" dirty="0">
                <a:solidFill>
                  <a:srgbClr val="000000"/>
                </a:solidFill>
                <a:effectLst/>
                <a:latin typeface="Rubik"/>
              </a:rPr>
              <a:t> offre </a:t>
            </a:r>
            <a:r>
              <a:rPr lang="fr-FR" b="1" i="0" dirty="0">
                <a:solidFill>
                  <a:srgbClr val="000000"/>
                </a:solidFill>
                <a:effectLst/>
                <a:latin typeface="Rubik"/>
              </a:rPr>
              <a:t>plusieurs avantages significatifs</a:t>
            </a:r>
            <a:r>
              <a:rPr lang="fr-FR" b="0" i="0" dirty="0">
                <a:solidFill>
                  <a:srgbClr val="000000"/>
                </a:solidFill>
                <a:effectLst/>
                <a:latin typeface="Rubik"/>
              </a:rPr>
              <a:t>, améliorant non seulement la qualité du contenu généré mais aussi son applicabilité dans divers contextes.</a:t>
            </a:r>
          </a:p>
          <a:p>
            <a:pPr algn="l"/>
            <a:endParaRPr lang="fr-FR" b="0" i="0" dirty="0">
              <a:solidFill>
                <a:srgbClr val="000000"/>
              </a:solidFill>
              <a:effectLst/>
              <a:latin typeface="Rubik"/>
            </a:endParaRPr>
          </a:p>
          <a:p>
            <a:pPr algn="l" fontAlgn="ctr"/>
            <a:r>
              <a:rPr lang="fr-FR" b="1" i="0" dirty="0">
                <a:solidFill>
                  <a:srgbClr val="FF0000"/>
                </a:solidFill>
                <a:effectLst/>
                <a:latin typeface="var( --e-global-typography-primary-font-family )"/>
              </a:rPr>
              <a:t>Amélioration de la pertinence et de l'exactitude</a:t>
            </a:r>
          </a:p>
          <a:p>
            <a:pPr algn="l"/>
            <a:r>
              <a:rPr lang="fr-FR" b="0" i="0" dirty="0">
                <a:solidFill>
                  <a:srgbClr val="000000"/>
                </a:solidFill>
                <a:effectLst/>
                <a:latin typeface="Rubik"/>
              </a:rPr>
              <a:t>En puisant dans une </a:t>
            </a:r>
            <a:r>
              <a:rPr lang="fr-FR" b="0" i="0" u="none" strike="noStrike" dirty="0">
                <a:solidFill>
                  <a:srgbClr val="000000"/>
                </a:solidFill>
                <a:effectLst/>
                <a:latin typeface="Rubik"/>
                <a:hlinkClick r:id="rId4"/>
              </a:rPr>
              <a:t>base de données</a:t>
            </a:r>
            <a:r>
              <a:rPr lang="fr-FR" b="0" i="0" dirty="0">
                <a:solidFill>
                  <a:srgbClr val="000000"/>
                </a:solidFill>
                <a:effectLst/>
                <a:latin typeface="Rubik"/>
              </a:rPr>
              <a:t> externe pour compléter ses connaissances, un modèle RAG peut fournir des </a:t>
            </a:r>
            <a:r>
              <a:rPr lang="fr-FR" b="1" i="0" dirty="0">
                <a:solidFill>
                  <a:srgbClr val="000000"/>
                </a:solidFill>
                <a:effectLst/>
                <a:latin typeface="Rubik"/>
              </a:rPr>
              <a:t>réponses plus précises et pertinentes</a:t>
            </a:r>
            <a:r>
              <a:rPr lang="fr-FR" b="0" i="0" dirty="0">
                <a:solidFill>
                  <a:srgbClr val="000000"/>
                </a:solidFill>
                <a:effectLst/>
                <a:latin typeface="Rubik"/>
              </a:rPr>
              <a:t> aux questions posées. Cela est particulièrement utile pour les requêtes nécessitant des données actualisées ou spécifiques à un domaine.</a:t>
            </a:r>
          </a:p>
          <a:p>
            <a:pPr algn="l"/>
            <a:endParaRPr lang="fr-FR" b="0" i="0" dirty="0">
              <a:solidFill>
                <a:srgbClr val="000000"/>
              </a:solidFill>
              <a:effectLst/>
              <a:latin typeface="Rubik"/>
            </a:endParaRPr>
          </a:p>
          <a:p>
            <a:pPr algn="l" fontAlgn="ctr"/>
            <a:r>
              <a:rPr lang="fr-FR" b="1" i="0" dirty="0">
                <a:solidFill>
                  <a:srgbClr val="000000"/>
                </a:solidFill>
                <a:effectLst/>
                <a:latin typeface="var( --e-global-typography-primary-font-family )"/>
              </a:rPr>
              <a:t>Contenu plus riche et informé</a:t>
            </a:r>
          </a:p>
          <a:p>
            <a:pPr algn="l"/>
            <a:r>
              <a:rPr lang="fr-FR" b="0" i="0" dirty="0">
                <a:solidFill>
                  <a:srgbClr val="000000"/>
                </a:solidFill>
                <a:effectLst/>
                <a:latin typeface="Rubik"/>
              </a:rPr>
              <a:t>La génération de contenu ne se contente plus de refléter les connaissances préalablement acquises pendant l’entraînement du modèle. Cela conduit à la création de </a:t>
            </a:r>
            <a:r>
              <a:rPr lang="fr-FR" b="1" i="0" dirty="0">
                <a:solidFill>
                  <a:srgbClr val="000000"/>
                </a:solidFill>
                <a:effectLst/>
                <a:latin typeface="Rubik"/>
              </a:rPr>
              <a:t>textes plus informatifs, détaillés et nuancés</a:t>
            </a:r>
            <a:r>
              <a:rPr lang="fr-FR" b="0" i="0" dirty="0">
                <a:solidFill>
                  <a:srgbClr val="000000"/>
                </a:solidFill>
                <a:effectLst/>
                <a:latin typeface="Rubik"/>
              </a:rPr>
              <a:t>.</a:t>
            </a:r>
          </a:p>
          <a:p>
            <a:pPr algn="l"/>
            <a:endParaRPr lang="fr-FR" b="0" i="0" dirty="0">
              <a:solidFill>
                <a:srgbClr val="000000"/>
              </a:solidFill>
              <a:effectLst/>
              <a:latin typeface="Rubik"/>
            </a:endParaRPr>
          </a:p>
          <a:p>
            <a:pPr algn="l" fontAlgn="ctr"/>
            <a:r>
              <a:rPr lang="fr-FR" b="1" i="0" dirty="0">
                <a:solidFill>
                  <a:srgbClr val="000000"/>
                </a:solidFill>
                <a:effectLst/>
                <a:latin typeface="var( --e-global-typography-primary-font-family )"/>
              </a:rPr>
              <a:t>Flexibilité et adaptabilité</a:t>
            </a:r>
          </a:p>
          <a:p>
            <a:pPr algn="l"/>
            <a:r>
              <a:rPr lang="fr-FR" b="0" i="0" dirty="0">
                <a:solidFill>
                  <a:srgbClr val="000000"/>
                </a:solidFill>
                <a:effectLst/>
                <a:latin typeface="Rubik"/>
              </a:rPr>
              <a:t>Grâce à sa capacité à consulter une vaste gamme de sources, un modèle RAG peut s’adapter à une variété de sujets et de domaines. Cette flexibilité le rend particulièrement précieux pour les applications nécessitant une </a:t>
            </a:r>
            <a:r>
              <a:rPr lang="fr-FR" b="1" i="0" dirty="0">
                <a:solidFill>
                  <a:srgbClr val="000000"/>
                </a:solidFill>
                <a:effectLst/>
                <a:latin typeface="Rubik"/>
              </a:rPr>
              <a:t>expertise</a:t>
            </a:r>
            <a:r>
              <a:rPr lang="fr-FR" b="0" i="0" dirty="0">
                <a:solidFill>
                  <a:srgbClr val="000000"/>
                </a:solidFill>
                <a:effectLst/>
                <a:latin typeface="Rubik"/>
              </a:rPr>
              <a:t> dans des domaines de niche ou en constante évolution.</a:t>
            </a:r>
          </a:p>
          <a:p>
            <a:pPr algn="l"/>
            <a:endParaRPr lang="fr-FR" b="0" i="0" dirty="0">
              <a:solidFill>
                <a:srgbClr val="000000"/>
              </a:solidFill>
              <a:effectLst/>
              <a:latin typeface="Rubik"/>
            </a:endParaRPr>
          </a:p>
          <a:p>
            <a:pPr algn="l" fontAlgn="ctr"/>
            <a:r>
              <a:rPr lang="fr-FR" b="1" i="0" dirty="0">
                <a:solidFill>
                  <a:srgbClr val="000000"/>
                </a:solidFill>
                <a:effectLst/>
                <a:latin typeface="var( --e-global-typography-primary-font-family )"/>
              </a:rPr>
              <a:t>Interactivité améliorée</a:t>
            </a:r>
          </a:p>
          <a:p>
            <a:pPr algn="l"/>
            <a:r>
              <a:rPr lang="fr-FR" b="0" i="0" dirty="0">
                <a:solidFill>
                  <a:srgbClr val="000000"/>
                </a:solidFill>
                <a:effectLst/>
                <a:latin typeface="Rubik"/>
              </a:rPr>
              <a:t>Permet aux systèmes d’interagir de manière plus sophistiquée avec les utilisateurs, en répondant à des questions complexes ou en fournissant des </a:t>
            </a:r>
            <a:r>
              <a:rPr lang="fr-FR" b="1" i="0" dirty="0">
                <a:solidFill>
                  <a:srgbClr val="000000"/>
                </a:solidFill>
                <a:effectLst/>
                <a:latin typeface="Rubik"/>
              </a:rPr>
              <a:t>explications détaillées</a:t>
            </a:r>
            <a:r>
              <a:rPr lang="fr-FR" b="0" i="0" dirty="0">
                <a:solidFill>
                  <a:srgbClr val="000000"/>
                </a:solidFill>
                <a:effectLst/>
                <a:latin typeface="Rubik"/>
              </a:rPr>
              <a:t> qui s’appuient sur des données et des sources externes.</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2b21ebf290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2b21ebf290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 RAG dépend de sources extérieures, dont la qualité et la fiabilité sont donc importantes. Des informations erronées ou biaisées peuvent conduire à des réponses incorrectes. Le processus d'extraction de RAG peut être coûteux en termes de calcul, en particulier avec de grandes bases de connaissances ou des recherches sur le web, ce qui peut ralentir les temps de réponse. La combinaison harmonieuse de la recherche et de la génération d'informations nécessite une planification et une optimisation minutieuses, ce qui peut poser des problèmes lors de la formation et du déploiement.</a:t>
            </a:r>
          </a:p>
          <a:p>
            <a:pPr marL="0" lvl="0" indent="0" algn="l" rtl="0">
              <a:spcBef>
                <a:spcPts val="0"/>
              </a:spcBef>
              <a:spcAft>
                <a:spcPts val="0"/>
              </a:spcAft>
              <a:buNone/>
            </a:pPr>
            <a:r>
              <a:rPr lang="fr-FR" dirty="0"/>
              <a:t>Donc Pour garantir des résultats pertinents et fiables, plusieurs facteurs doivent être pris en compte. La </a:t>
            </a:r>
            <a:r>
              <a:rPr lang="fr-FR" b="1" dirty="0"/>
              <a:t>validation des sources</a:t>
            </a:r>
            <a:r>
              <a:rPr lang="fr-FR" dirty="0"/>
              <a:t> est essentielle pour assurer l'exactitude des informations, tandis que la </a:t>
            </a:r>
            <a:r>
              <a:rPr lang="fr-FR" b="1" dirty="0"/>
              <a:t>diversification des sources</a:t>
            </a:r>
            <a:r>
              <a:rPr lang="fr-FR" dirty="0"/>
              <a:t> permet d'obtenir une vision équilibrée et complète. Une </a:t>
            </a:r>
            <a:r>
              <a:rPr lang="fr-FR" b="1" dirty="0"/>
              <a:t>mise à jour régulière des connaissances</a:t>
            </a:r>
            <a:r>
              <a:rPr lang="fr-FR" dirty="0"/>
              <a:t> est également cruciale pour rester pertinent face à l'évolution rapide des données. Enfin une </a:t>
            </a:r>
            <a:r>
              <a:rPr lang="fr-FR" b="1" dirty="0"/>
              <a:t>gestion efficace des ressources computationnelles</a:t>
            </a:r>
            <a:r>
              <a:rPr lang="fr-FR" dirty="0"/>
              <a:t> garantissent des performances élevées tout en minimisant les coûts.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a8e28482d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a8e28482d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8FAB107E-C934-9AD3-1AE8-6F924016E78C}"/>
            </a:ext>
          </a:extLst>
        </p:cNvPr>
        <p:cNvGrpSpPr/>
        <p:nvPr/>
      </p:nvGrpSpPr>
      <p:grpSpPr>
        <a:xfrm>
          <a:off x="0" y="0"/>
          <a:ext cx="0" cy="0"/>
          <a:chOff x="0" y="0"/>
          <a:chExt cx="0" cy="0"/>
        </a:xfrm>
      </p:grpSpPr>
      <p:sp>
        <p:nvSpPr>
          <p:cNvPr id="491" name="Google Shape;491;g22b21ebf290_0_178:notes">
            <a:extLst>
              <a:ext uri="{FF2B5EF4-FFF2-40B4-BE49-F238E27FC236}">
                <a16:creationId xmlns:a16="http://schemas.microsoft.com/office/drawing/2014/main" id="{EB931DEA-F38D-4CE6-B3F3-D373F2AA47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a:extLst>
              <a:ext uri="{FF2B5EF4-FFF2-40B4-BE49-F238E27FC236}">
                <a16:creationId xmlns:a16="http://schemas.microsoft.com/office/drawing/2014/main" id="{F1D4C1B1-5DB1-3E1D-E351-C8F5D8787B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24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2b21ebf290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2b21ebf29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Pour illustrer concrètement les concepts fondamentaux du RAG, nous allons explorer une implémentation pratique en utilisant des technologies modernes. Dans cet exemple, nous combinerons </a:t>
            </a:r>
            <a:r>
              <a:rPr lang="fr-FR" b="1" dirty="0"/>
              <a:t>Spring AI</a:t>
            </a:r>
            <a:r>
              <a:rPr lang="fr-FR" dirty="0"/>
              <a:t> pour orchestrer les interactions, </a:t>
            </a:r>
            <a:r>
              <a:rPr lang="fr-FR" b="1" dirty="0" err="1"/>
              <a:t>Ollama</a:t>
            </a:r>
            <a:r>
              <a:rPr lang="fr-FR" b="1" dirty="0"/>
              <a:t> </a:t>
            </a:r>
            <a:r>
              <a:rPr lang="fr-FR" b="1" dirty="0" err="1"/>
              <a:t>LLaMA</a:t>
            </a:r>
            <a:r>
              <a:rPr lang="fr-FR" b="1" dirty="0"/>
              <a:t> 3.2</a:t>
            </a:r>
            <a:r>
              <a:rPr lang="fr-FR" dirty="0"/>
              <a:t> en tant que modèle de langage avancé (LLM) pour générer des réponses, </a:t>
            </a:r>
            <a:r>
              <a:rPr lang="fr-FR" b="1" dirty="0" err="1"/>
              <a:t>mxbai</a:t>
            </a:r>
            <a:r>
              <a:rPr lang="fr-FR" b="1" dirty="0"/>
              <a:t>-</a:t>
            </a:r>
            <a:r>
              <a:rPr lang="fr-FR" b="1" dirty="0" err="1"/>
              <a:t>embed</a:t>
            </a:r>
            <a:r>
              <a:rPr lang="fr-FR" b="1" dirty="0"/>
              <a:t>-large</a:t>
            </a:r>
            <a:r>
              <a:rPr lang="fr-FR" dirty="0"/>
              <a:t> comme modèle d'</a:t>
            </a:r>
            <a:r>
              <a:rPr lang="fr-FR" dirty="0" err="1"/>
              <a:t>embedding</a:t>
            </a:r>
            <a:r>
              <a:rPr lang="fr-FR" dirty="0"/>
              <a:t> pour transformer les données en vecteurs, et </a:t>
            </a:r>
            <a:r>
              <a:rPr lang="fr-FR" b="1" dirty="0" err="1"/>
              <a:t>PGVector</a:t>
            </a:r>
            <a:r>
              <a:rPr lang="fr-FR" dirty="0"/>
              <a:t>, une base de données vectorielle robuste, pour stocker et rechercher efficacement les représentations vectorielles. Ce cas pratique mettra en lumière le fonctionnement collaboratif de ces outils, du traitement des données jusqu'à la génération de réponses pertinentes et contextuelles.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a:extLst>
            <a:ext uri="{FF2B5EF4-FFF2-40B4-BE49-F238E27FC236}">
              <a16:creationId xmlns:a16="http://schemas.microsoft.com/office/drawing/2014/main" id="{A256335A-54B1-31E5-7A23-1A180628A6A4}"/>
            </a:ext>
          </a:extLst>
        </p:cNvPr>
        <p:cNvGrpSpPr/>
        <p:nvPr/>
      </p:nvGrpSpPr>
      <p:grpSpPr>
        <a:xfrm>
          <a:off x="0" y="0"/>
          <a:ext cx="0" cy="0"/>
          <a:chOff x="0" y="0"/>
          <a:chExt cx="0" cy="0"/>
        </a:xfrm>
      </p:grpSpPr>
      <p:sp>
        <p:nvSpPr>
          <p:cNvPr id="524" name="Google Shape;524;g22b21ebf290_0_239:notes">
            <a:extLst>
              <a:ext uri="{FF2B5EF4-FFF2-40B4-BE49-F238E27FC236}">
                <a16:creationId xmlns:a16="http://schemas.microsoft.com/office/drawing/2014/main" id="{AA3EC1C6-5C4C-DF33-5A0F-609F9FD7D8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2b21ebf290_0_239:notes">
            <a:extLst>
              <a:ext uri="{FF2B5EF4-FFF2-40B4-BE49-F238E27FC236}">
                <a16:creationId xmlns:a16="http://schemas.microsoft.com/office/drawing/2014/main" id="{F450417E-0EFF-DE9D-1B6B-4A33DC3BF7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Pour illustrer concrètement les concepts fondamentaux du RAG, nous allons explorer une implémentation pratique en utilisant des technologies modernes. Dans cet exemple, nous combinerons </a:t>
            </a:r>
            <a:r>
              <a:rPr lang="fr-FR" b="1" dirty="0"/>
              <a:t>Spring AI</a:t>
            </a:r>
            <a:r>
              <a:rPr lang="fr-FR" dirty="0"/>
              <a:t> pour orchestrer les interactions, </a:t>
            </a:r>
            <a:r>
              <a:rPr lang="fr-FR" b="1" dirty="0" err="1"/>
              <a:t>Ollama</a:t>
            </a:r>
            <a:r>
              <a:rPr lang="fr-FR" b="1" dirty="0"/>
              <a:t> </a:t>
            </a:r>
            <a:r>
              <a:rPr lang="fr-FR" b="1" dirty="0" err="1"/>
              <a:t>LLaMA</a:t>
            </a:r>
            <a:r>
              <a:rPr lang="fr-FR" b="1" dirty="0"/>
              <a:t> 3.2</a:t>
            </a:r>
            <a:r>
              <a:rPr lang="fr-FR" dirty="0"/>
              <a:t> en tant que modèle de langage avancé (LLM) pour générer des réponses, </a:t>
            </a:r>
            <a:r>
              <a:rPr lang="fr-FR" b="1" dirty="0" err="1"/>
              <a:t>mxbai</a:t>
            </a:r>
            <a:r>
              <a:rPr lang="fr-FR" b="1" dirty="0"/>
              <a:t>-</a:t>
            </a:r>
            <a:r>
              <a:rPr lang="fr-FR" b="1" dirty="0" err="1"/>
              <a:t>embed</a:t>
            </a:r>
            <a:r>
              <a:rPr lang="fr-FR" b="1" dirty="0"/>
              <a:t>-large</a:t>
            </a:r>
            <a:r>
              <a:rPr lang="fr-FR" dirty="0"/>
              <a:t> comme modèle d'</a:t>
            </a:r>
            <a:r>
              <a:rPr lang="fr-FR" dirty="0" err="1"/>
              <a:t>embedding</a:t>
            </a:r>
            <a:r>
              <a:rPr lang="fr-FR" dirty="0"/>
              <a:t> pour transformer les données en vecteurs, et </a:t>
            </a:r>
            <a:r>
              <a:rPr lang="fr-FR" b="1" dirty="0" err="1"/>
              <a:t>PGVector</a:t>
            </a:r>
            <a:r>
              <a:rPr lang="fr-FR" dirty="0"/>
              <a:t>, une base de données vectorielle robuste, pour stocker et rechercher efficacement les représentations vectorielles. Ce cas pratique mettra en lumière le fonctionnement collaboratif de ces outils, du traitement des données jusqu'à la génération de réponses pertinentes et contextuelles.</a:t>
            </a:r>
            <a:endParaRPr dirty="0"/>
          </a:p>
        </p:txBody>
      </p:sp>
    </p:spTree>
    <p:extLst>
      <p:ext uri="{BB962C8B-B14F-4D97-AF65-F5344CB8AC3E}">
        <p14:creationId xmlns:p14="http://schemas.microsoft.com/office/powerpoint/2010/main" val="185281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a:extLst>
            <a:ext uri="{FF2B5EF4-FFF2-40B4-BE49-F238E27FC236}">
              <a16:creationId xmlns:a16="http://schemas.microsoft.com/office/drawing/2014/main" id="{B2EEC44F-4645-767A-1475-401F7CE41EB7}"/>
            </a:ext>
          </a:extLst>
        </p:cNvPr>
        <p:cNvGrpSpPr/>
        <p:nvPr/>
      </p:nvGrpSpPr>
      <p:grpSpPr>
        <a:xfrm>
          <a:off x="0" y="0"/>
          <a:ext cx="0" cy="0"/>
          <a:chOff x="0" y="0"/>
          <a:chExt cx="0" cy="0"/>
        </a:xfrm>
      </p:grpSpPr>
      <p:sp>
        <p:nvSpPr>
          <p:cNvPr id="524" name="Google Shape;524;g22b21ebf290_0_239:notes">
            <a:extLst>
              <a:ext uri="{FF2B5EF4-FFF2-40B4-BE49-F238E27FC236}">
                <a16:creationId xmlns:a16="http://schemas.microsoft.com/office/drawing/2014/main" id="{6FF2E37B-9B0D-E285-4A95-3469C2E3B6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2b21ebf290_0_239:notes">
            <a:extLst>
              <a:ext uri="{FF2B5EF4-FFF2-40B4-BE49-F238E27FC236}">
                <a16:creationId xmlns:a16="http://schemas.microsoft.com/office/drawing/2014/main" id="{39C85E79-AA7D-44BD-28A9-C5E143D3B8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Pour illustrer concrètement les concepts fondamentaux du RAG, nous allons explorer une implémentation pratique en utilisant des technologies modernes. Dans cet exemple, nous combinerons </a:t>
            </a:r>
            <a:r>
              <a:rPr lang="fr-FR" b="1" dirty="0"/>
              <a:t>Spring AI</a:t>
            </a:r>
            <a:r>
              <a:rPr lang="fr-FR" dirty="0"/>
              <a:t> pour orchestrer les interactions, </a:t>
            </a:r>
            <a:r>
              <a:rPr lang="fr-FR" b="1" dirty="0" err="1"/>
              <a:t>Ollama</a:t>
            </a:r>
            <a:r>
              <a:rPr lang="fr-FR" b="1" dirty="0"/>
              <a:t> </a:t>
            </a:r>
            <a:r>
              <a:rPr lang="fr-FR" b="1" dirty="0" err="1"/>
              <a:t>LLaMA</a:t>
            </a:r>
            <a:r>
              <a:rPr lang="fr-FR" b="1" dirty="0"/>
              <a:t> 3.2</a:t>
            </a:r>
            <a:r>
              <a:rPr lang="fr-FR" dirty="0"/>
              <a:t> en tant que modèle de langage avancé (LLM) pour générer des réponses, </a:t>
            </a:r>
            <a:r>
              <a:rPr lang="fr-FR" b="1" dirty="0" err="1"/>
              <a:t>mxbai</a:t>
            </a:r>
            <a:r>
              <a:rPr lang="fr-FR" b="1" dirty="0"/>
              <a:t>-</a:t>
            </a:r>
            <a:r>
              <a:rPr lang="fr-FR" b="1" dirty="0" err="1"/>
              <a:t>embed</a:t>
            </a:r>
            <a:r>
              <a:rPr lang="fr-FR" b="1" dirty="0"/>
              <a:t>-large</a:t>
            </a:r>
            <a:r>
              <a:rPr lang="fr-FR" dirty="0"/>
              <a:t> comme modèle d'</a:t>
            </a:r>
            <a:r>
              <a:rPr lang="fr-FR" dirty="0" err="1"/>
              <a:t>embedding</a:t>
            </a:r>
            <a:r>
              <a:rPr lang="fr-FR" dirty="0"/>
              <a:t> pour transformer les données en vecteurs, et </a:t>
            </a:r>
            <a:r>
              <a:rPr lang="fr-FR" b="1" dirty="0" err="1"/>
              <a:t>PGVector</a:t>
            </a:r>
            <a:r>
              <a:rPr lang="fr-FR" dirty="0"/>
              <a:t>, une base de données vectorielle robuste, pour stocker et rechercher efficacement les représentations vectorielles. Ce cas pratique mettra en lumière le fonctionnement collaboratif de ces outils, du traitement des données jusqu'à la génération de réponses pertinentes et contextuelles.</a:t>
            </a:r>
            <a:endParaRPr dirty="0"/>
          </a:p>
        </p:txBody>
      </p:sp>
    </p:spTree>
    <p:extLst>
      <p:ext uri="{BB962C8B-B14F-4D97-AF65-F5344CB8AC3E}">
        <p14:creationId xmlns:p14="http://schemas.microsoft.com/office/powerpoint/2010/main" val="2581322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a:extLst>
            <a:ext uri="{FF2B5EF4-FFF2-40B4-BE49-F238E27FC236}">
              <a16:creationId xmlns:a16="http://schemas.microsoft.com/office/drawing/2014/main" id="{B9E4A97A-C44B-6246-7F86-5E74CD7C2A74}"/>
            </a:ext>
          </a:extLst>
        </p:cNvPr>
        <p:cNvGrpSpPr/>
        <p:nvPr/>
      </p:nvGrpSpPr>
      <p:grpSpPr>
        <a:xfrm>
          <a:off x="0" y="0"/>
          <a:ext cx="0" cy="0"/>
          <a:chOff x="0" y="0"/>
          <a:chExt cx="0" cy="0"/>
        </a:xfrm>
      </p:grpSpPr>
      <p:sp>
        <p:nvSpPr>
          <p:cNvPr id="524" name="Google Shape;524;g22b21ebf290_0_239:notes">
            <a:extLst>
              <a:ext uri="{FF2B5EF4-FFF2-40B4-BE49-F238E27FC236}">
                <a16:creationId xmlns:a16="http://schemas.microsoft.com/office/drawing/2014/main" id="{E2F94BA4-2A98-7DB7-5F67-D144C8A772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2b21ebf290_0_239:notes">
            <a:extLst>
              <a:ext uri="{FF2B5EF4-FFF2-40B4-BE49-F238E27FC236}">
                <a16:creationId xmlns:a16="http://schemas.microsoft.com/office/drawing/2014/main" id="{47484D4B-E389-D19F-22DC-54FFFDA8F3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3404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a:extLst>
            <a:ext uri="{FF2B5EF4-FFF2-40B4-BE49-F238E27FC236}">
              <a16:creationId xmlns:a16="http://schemas.microsoft.com/office/drawing/2014/main" id="{F73CEF5D-5E1D-7EE6-88E7-AC7B4289A720}"/>
            </a:ext>
          </a:extLst>
        </p:cNvPr>
        <p:cNvGrpSpPr/>
        <p:nvPr/>
      </p:nvGrpSpPr>
      <p:grpSpPr>
        <a:xfrm>
          <a:off x="0" y="0"/>
          <a:ext cx="0" cy="0"/>
          <a:chOff x="0" y="0"/>
          <a:chExt cx="0" cy="0"/>
        </a:xfrm>
      </p:grpSpPr>
      <p:sp>
        <p:nvSpPr>
          <p:cNvPr id="524" name="Google Shape;524;g22b21ebf290_0_239:notes">
            <a:extLst>
              <a:ext uri="{FF2B5EF4-FFF2-40B4-BE49-F238E27FC236}">
                <a16:creationId xmlns:a16="http://schemas.microsoft.com/office/drawing/2014/main" id="{74181F88-D482-D010-3807-B43741ED0D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2b21ebf290_0_239:notes">
            <a:extLst>
              <a:ext uri="{FF2B5EF4-FFF2-40B4-BE49-F238E27FC236}">
                <a16:creationId xmlns:a16="http://schemas.microsoft.com/office/drawing/2014/main" id="{4F89EA76-11BA-3432-1B15-AA761A9645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None/>
            </a:pPr>
            <a:r>
              <a:rPr lang="fr-FR" sz="1100" b="0" i="0" dirty="0">
                <a:effectLst/>
                <a:latin typeface="-apple-system"/>
              </a:rPr>
              <a:t>Afin d’enregistrer les informations dans la base de données vectorielle, Spring a besoin qu’un modèle d’</a:t>
            </a:r>
            <a:r>
              <a:rPr lang="fr-FR" sz="1100" b="0" i="0" dirty="0" err="1">
                <a:effectLst/>
                <a:latin typeface="-apple-system"/>
              </a:rPr>
              <a:t>embedding</a:t>
            </a:r>
            <a:r>
              <a:rPr lang="fr-FR" sz="1100" b="0" i="0" dirty="0">
                <a:effectLst/>
                <a:latin typeface="-apple-system"/>
              </a:rPr>
              <a:t> soit configuré. En fonction du fournisseur de modèle utilisé, Spring peut configurer automatiquement un </a:t>
            </a:r>
            <a:r>
              <a:rPr lang="fr-FR" sz="1100" b="0" i="0" dirty="0" err="1">
                <a:effectLst/>
                <a:latin typeface="-apple-system"/>
              </a:rPr>
              <a:t>bean</a:t>
            </a:r>
            <a:r>
              <a:rPr lang="fr-FR" sz="1100" b="0" i="0" dirty="0">
                <a:effectLst/>
                <a:latin typeface="-apple-system"/>
              </a:rPr>
              <a:t> de type </a:t>
            </a:r>
            <a:r>
              <a:rPr lang="fr-FR" sz="1100" b="0" i="0" dirty="0" err="1">
                <a:effectLst/>
                <a:latin typeface="-apple-system"/>
              </a:rPr>
              <a:t>EmbeddingModel</a:t>
            </a:r>
            <a:r>
              <a:rPr lang="fr-FR" sz="1100" b="0" i="0" dirty="0">
                <a:effectLst/>
                <a:latin typeface="-apple-system"/>
              </a:rPr>
              <a:t>. </a:t>
            </a:r>
          </a:p>
          <a:p>
            <a:pPr marL="0" lvl="0" indent="0" algn="l" rtl="0">
              <a:spcBef>
                <a:spcPts val="1000"/>
              </a:spcBef>
              <a:spcAft>
                <a:spcPts val="1000"/>
              </a:spcAft>
              <a:buNone/>
            </a:pPr>
            <a:r>
              <a:rPr lang="fr-FR" sz="1100" dirty="0">
                <a:latin typeface="-apple-system"/>
              </a:rPr>
              <a:t>J’ai utilisé llama3.2 comme un modèle et  </a:t>
            </a:r>
            <a:r>
              <a:rPr lang="fr-FR" sz="1100" dirty="0" err="1">
                <a:latin typeface="-apple-system"/>
              </a:rPr>
              <a:t>mxbai</a:t>
            </a:r>
            <a:r>
              <a:rPr lang="fr-FR" sz="1100" dirty="0">
                <a:latin typeface="-apple-system"/>
              </a:rPr>
              <a:t>-</a:t>
            </a:r>
            <a:r>
              <a:rPr lang="fr-FR" sz="1100" dirty="0" err="1">
                <a:latin typeface="-apple-system"/>
              </a:rPr>
              <a:t>embed</a:t>
            </a:r>
            <a:r>
              <a:rPr lang="fr-FR" sz="1100" dirty="0">
                <a:latin typeface="-apple-system"/>
              </a:rPr>
              <a:t>-large comme </a:t>
            </a:r>
            <a:r>
              <a:rPr lang="fr-FR" sz="1100" dirty="0" err="1">
                <a:latin typeface="-apple-system"/>
              </a:rPr>
              <a:t>embedding</a:t>
            </a:r>
            <a:r>
              <a:rPr lang="fr-FR" sz="1100" dirty="0">
                <a:latin typeface="-apple-system"/>
              </a:rPr>
              <a:t> model</a:t>
            </a:r>
            <a:endParaRPr lang="fr-FR" sz="1100" b="0" i="0" dirty="0">
              <a:effectLst/>
              <a:latin typeface="-apple-syste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2612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a:extLst>
            <a:ext uri="{FF2B5EF4-FFF2-40B4-BE49-F238E27FC236}">
              <a16:creationId xmlns:a16="http://schemas.microsoft.com/office/drawing/2014/main" id="{B495791F-80ED-28ED-FD49-9CEAE429F3DD}"/>
            </a:ext>
          </a:extLst>
        </p:cNvPr>
        <p:cNvGrpSpPr/>
        <p:nvPr/>
      </p:nvGrpSpPr>
      <p:grpSpPr>
        <a:xfrm>
          <a:off x="0" y="0"/>
          <a:ext cx="0" cy="0"/>
          <a:chOff x="0" y="0"/>
          <a:chExt cx="0" cy="0"/>
        </a:xfrm>
      </p:grpSpPr>
      <p:sp>
        <p:nvSpPr>
          <p:cNvPr id="524" name="Google Shape;524;g22b21ebf290_0_239:notes">
            <a:extLst>
              <a:ext uri="{FF2B5EF4-FFF2-40B4-BE49-F238E27FC236}">
                <a16:creationId xmlns:a16="http://schemas.microsoft.com/office/drawing/2014/main" id="{ECB11B90-2FD9-3C04-0EF8-198B7AB1FD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2b21ebf290_0_239:notes">
            <a:extLst>
              <a:ext uri="{FF2B5EF4-FFF2-40B4-BE49-F238E27FC236}">
                <a16:creationId xmlns:a16="http://schemas.microsoft.com/office/drawing/2014/main" id="{BCA6A530-954F-9951-98E0-DF0052B246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None/>
            </a:pPr>
            <a:r>
              <a:rPr lang="fr-FR" sz="1100" b="0" i="0" dirty="0">
                <a:effectLst/>
                <a:latin typeface="-apple-system"/>
              </a:rPr>
              <a:t>Afin d’enregistrer les informations dans la base de données vectorielle, Spring a besoin qu’un modèle d’</a:t>
            </a:r>
            <a:r>
              <a:rPr lang="fr-FR" sz="1100" b="0" i="0" dirty="0" err="1">
                <a:effectLst/>
                <a:latin typeface="-apple-system"/>
              </a:rPr>
              <a:t>embedding</a:t>
            </a:r>
            <a:r>
              <a:rPr lang="fr-FR" sz="1100" b="0" i="0" dirty="0">
                <a:effectLst/>
                <a:latin typeface="-apple-system"/>
              </a:rPr>
              <a:t> soit configuré. En fonction du fournisseur de modèle utilisé, Spring peut configurer automatiquement un </a:t>
            </a:r>
            <a:r>
              <a:rPr lang="fr-FR" sz="1100" b="0" i="0" dirty="0" err="1">
                <a:effectLst/>
                <a:latin typeface="-apple-system"/>
              </a:rPr>
              <a:t>bean</a:t>
            </a:r>
            <a:r>
              <a:rPr lang="fr-FR" sz="1100" b="0" i="0" dirty="0">
                <a:effectLst/>
                <a:latin typeface="-apple-system"/>
              </a:rPr>
              <a:t> de type </a:t>
            </a:r>
            <a:r>
              <a:rPr lang="fr-FR" sz="1100" b="0" i="0" dirty="0" err="1">
                <a:effectLst/>
                <a:latin typeface="-apple-system"/>
              </a:rPr>
              <a:t>EmbeddingModel</a:t>
            </a:r>
            <a:r>
              <a:rPr lang="fr-FR" sz="1100" b="0" i="0" dirty="0">
                <a:effectLst/>
                <a:latin typeface="-apple-system"/>
              </a:rPr>
              <a:t>. </a:t>
            </a:r>
          </a:p>
          <a:p>
            <a:pPr marL="0" lvl="0" indent="0" algn="l" rtl="0">
              <a:spcBef>
                <a:spcPts val="1000"/>
              </a:spcBef>
              <a:spcAft>
                <a:spcPts val="1000"/>
              </a:spcAft>
              <a:buNone/>
            </a:pPr>
            <a:r>
              <a:rPr lang="fr-FR" sz="1100" dirty="0">
                <a:latin typeface="-apple-system"/>
              </a:rPr>
              <a:t>J’ai utilisé llama3.2 comme un modèle et  </a:t>
            </a:r>
            <a:r>
              <a:rPr lang="fr-FR" sz="1100" dirty="0" err="1">
                <a:latin typeface="-apple-system"/>
              </a:rPr>
              <a:t>mxbai</a:t>
            </a:r>
            <a:r>
              <a:rPr lang="fr-FR" sz="1100" dirty="0">
                <a:latin typeface="-apple-system"/>
              </a:rPr>
              <a:t>-</a:t>
            </a:r>
            <a:r>
              <a:rPr lang="fr-FR" sz="1100" dirty="0" err="1">
                <a:latin typeface="-apple-system"/>
              </a:rPr>
              <a:t>embed</a:t>
            </a:r>
            <a:r>
              <a:rPr lang="fr-FR" sz="1100" dirty="0">
                <a:latin typeface="-apple-system"/>
              </a:rPr>
              <a:t>-large comme </a:t>
            </a:r>
            <a:r>
              <a:rPr lang="fr-FR" sz="1100" dirty="0" err="1">
                <a:latin typeface="-apple-system"/>
              </a:rPr>
              <a:t>embedding</a:t>
            </a:r>
            <a:r>
              <a:rPr lang="fr-FR" sz="1100" dirty="0">
                <a:latin typeface="-apple-system"/>
              </a:rPr>
              <a:t> model</a:t>
            </a:r>
            <a:endParaRPr lang="fr-FR" sz="1100" b="0" i="0" dirty="0">
              <a:effectLst/>
              <a:latin typeface="-apple-syste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91472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a:extLst>
            <a:ext uri="{FF2B5EF4-FFF2-40B4-BE49-F238E27FC236}">
              <a16:creationId xmlns:a16="http://schemas.microsoft.com/office/drawing/2014/main" id="{41F1ADD5-0FAF-6EF8-C174-24E0A7C00C6C}"/>
            </a:ext>
          </a:extLst>
        </p:cNvPr>
        <p:cNvGrpSpPr/>
        <p:nvPr/>
      </p:nvGrpSpPr>
      <p:grpSpPr>
        <a:xfrm>
          <a:off x="0" y="0"/>
          <a:ext cx="0" cy="0"/>
          <a:chOff x="0" y="0"/>
          <a:chExt cx="0" cy="0"/>
        </a:xfrm>
      </p:grpSpPr>
      <p:sp>
        <p:nvSpPr>
          <p:cNvPr id="524" name="Google Shape;524;g22b21ebf290_0_239:notes">
            <a:extLst>
              <a:ext uri="{FF2B5EF4-FFF2-40B4-BE49-F238E27FC236}">
                <a16:creationId xmlns:a16="http://schemas.microsoft.com/office/drawing/2014/main" id="{5B7A828C-A07E-E4B3-4936-3D41692C04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2b21ebf290_0_239:notes">
            <a:extLst>
              <a:ext uri="{FF2B5EF4-FFF2-40B4-BE49-F238E27FC236}">
                <a16:creationId xmlns:a16="http://schemas.microsoft.com/office/drawing/2014/main" id="{3F31E62D-F005-06F4-5CFE-EEBA07F742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None/>
            </a:pPr>
            <a:r>
              <a:rPr lang="fr-FR" sz="1100" b="0" i="0" dirty="0">
                <a:effectLst/>
                <a:latin typeface="-apple-system"/>
              </a:rPr>
              <a:t>Afin d’enregistrer les informations dans la base de données vectorielle, Spring a besoin qu’un modèle d’</a:t>
            </a:r>
            <a:r>
              <a:rPr lang="fr-FR" sz="1100" b="0" i="0" dirty="0" err="1">
                <a:effectLst/>
                <a:latin typeface="-apple-system"/>
              </a:rPr>
              <a:t>embedding</a:t>
            </a:r>
            <a:r>
              <a:rPr lang="fr-FR" sz="1100" b="0" i="0" dirty="0">
                <a:effectLst/>
                <a:latin typeface="-apple-system"/>
              </a:rPr>
              <a:t> soit configuré. En fonction du fournisseur de modèle utilisé, Spring peut configurer automatiquement un </a:t>
            </a:r>
            <a:r>
              <a:rPr lang="fr-FR" sz="1100" b="0" i="0" dirty="0" err="1">
                <a:effectLst/>
                <a:latin typeface="-apple-system"/>
              </a:rPr>
              <a:t>bean</a:t>
            </a:r>
            <a:r>
              <a:rPr lang="fr-FR" sz="1100" b="0" i="0" dirty="0">
                <a:effectLst/>
                <a:latin typeface="-apple-system"/>
              </a:rPr>
              <a:t> de type </a:t>
            </a:r>
            <a:r>
              <a:rPr lang="fr-FR" sz="1100" b="0" i="0" dirty="0" err="1">
                <a:effectLst/>
                <a:latin typeface="-apple-system"/>
              </a:rPr>
              <a:t>EmbeddingModel</a:t>
            </a:r>
            <a:r>
              <a:rPr lang="fr-FR" sz="1100" b="0" i="0" dirty="0">
                <a:effectLst/>
                <a:latin typeface="-apple-system"/>
              </a:rPr>
              <a:t>. </a:t>
            </a:r>
          </a:p>
          <a:p>
            <a:pPr marL="0" lvl="0" indent="0" algn="l" rtl="0">
              <a:spcBef>
                <a:spcPts val="1000"/>
              </a:spcBef>
              <a:spcAft>
                <a:spcPts val="1000"/>
              </a:spcAft>
              <a:buNone/>
            </a:pPr>
            <a:r>
              <a:rPr lang="fr-FR" sz="1100" dirty="0">
                <a:latin typeface="-apple-system"/>
              </a:rPr>
              <a:t>J’ai utilisé llama3.2 comme un modèle et  </a:t>
            </a:r>
            <a:r>
              <a:rPr lang="fr-FR" sz="1100" dirty="0" err="1">
                <a:latin typeface="-apple-system"/>
              </a:rPr>
              <a:t>mxbai</a:t>
            </a:r>
            <a:r>
              <a:rPr lang="fr-FR" sz="1100" dirty="0">
                <a:latin typeface="-apple-system"/>
              </a:rPr>
              <a:t>-</a:t>
            </a:r>
            <a:r>
              <a:rPr lang="fr-FR" sz="1100" dirty="0" err="1">
                <a:latin typeface="-apple-system"/>
              </a:rPr>
              <a:t>embed</a:t>
            </a:r>
            <a:r>
              <a:rPr lang="fr-FR" sz="1100" dirty="0">
                <a:latin typeface="-apple-system"/>
              </a:rPr>
              <a:t>-large comme </a:t>
            </a:r>
            <a:r>
              <a:rPr lang="fr-FR" sz="1100" dirty="0" err="1">
                <a:latin typeface="-apple-system"/>
              </a:rPr>
              <a:t>embedding</a:t>
            </a:r>
            <a:r>
              <a:rPr lang="fr-FR" sz="1100" dirty="0">
                <a:latin typeface="-apple-system"/>
              </a:rPr>
              <a:t> model</a:t>
            </a:r>
            <a:endParaRPr lang="fr-FR" sz="1100" b="0" i="0" dirty="0">
              <a:effectLst/>
              <a:latin typeface="-apple-syste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87703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a:extLst>
            <a:ext uri="{FF2B5EF4-FFF2-40B4-BE49-F238E27FC236}">
              <a16:creationId xmlns:a16="http://schemas.microsoft.com/office/drawing/2014/main" id="{132B1072-7F5E-162D-E686-86CA6DE93713}"/>
            </a:ext>
          </a:extLst>
        </p:cNvPr>
        <p:cNvGrpSpPr/>
        <p:nvPr/>
      </p:nvGrpSpPr>
      <p:grpSpPr>
        <a:xfrm>
          <a:off x="0" y="0"/>
          <a:ext cx="0" cy="0"/>
          <a:chOff x="0" y="0"/>
          <a:chExt cx="0" cy="0"/>
        </a:xfrm>
      </p:grpSpPr>
      <p:sp>
        <p:nvSpPr>
          <p:cNvPr id="524" name="Google Shape;524;g22b21ebf290_0_239:notes">
            <a:extLst>
              <a:ext uri="{FF2B5EF4-FFF2-40B4-BE49-F238E27FC236}">
                <a16:creationId xmlns:a16="http://schemas.microsoft.com/office/drawing/2014/main" id="{CFD5C8D0-98A1-AA1C-2CB1-A831191AAA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2b21ebf290_0_239:notes">
            <a:extLst>
              <a:ext uri="{FF2B5EF4-FFF2-40B4-BE49-F238E27FC236}">
                <a16:creationId xmlns:a16="http://schemas.microsoft.com/office/drawing/2014/main" id="{4FE60D53-7CCB-6841-EE32-D989BCDCF2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None/>
            </a:pPr>
            <a:r>
              <a:rPr lang="fr-FR" sz="1100" b="0" i="0" dirty="0">
                <a:effectLst/>
                <a:latin typeface="-apple-system"/>
              </a:rPr>
              <a:t>Afin d’enregistrer les informations dans la base de données vectorielle, Spring a besoin qu’un modèle d’</a:t>
            </a:r>
            <a:r>
              <a:rPr lang="fr-FR" sz="1100" b="0" i="0" dirty="0" err="1">
                <a:effectLst/>
                <a:latin typeface="-apple-system"/>
              </a:rPr>
              <a:t>embedding</a:t>
            </a:r>
            <a:r>
              <a:rPr lang="fr-FR" sz="1100" b="0" i="0" dirty="0">
                <a:effectLst/>
                <a:latin typeface="-apple-system"/>
              </a:rPr>
              <a:t> soit configuré. En fonction du fournisseur de modèle utilisé, Spring peut configurer automatiquement un </a:t>
            </a:r>
            <a:r>
              <a:rPr lang="fr-FR" sz="1100" b="0" i="0" dirty="0" err="1">
                <a:effectLst/>
                <a:latin typeface="-apple-system"/>
              </a:rPr>
              <a:t>bean</a:t>
            </a:r>
            <a:r>
              <a:rPr lang="fr-FR" sz="1100" b="0" i="0" dirty="0">
                <a:effectLst/>
                <a:latin typeface="-apple-system"/>
              </a:rPr>
              <a:t> de type </a:t>
            </a:r>
            <a:r>
              <a:rPr lang="fr-FR" sz="1100" b="0" i="0" dirty="0" err="1">
                <a:effectLst/>
                <a:latin typeface="-apple-system"/>
              </a:rPr>
              <a:t>EmbeddingModel</a:t>
            </a:r>
            <a:r>
              <a:rPr lang="fr-FR" sz="1100" b="0" i="0" dirty="0">
                <a:effectLst/>
                <a:latin typeface="-apple-system"/>
              </a:rPr>
              <a:t>. </a:t>
            </a:r>
          </a:p>
          <a:p>
            <a:pPr marL="0" lvl="0" indent="0" algn="l" rtl="0">
              <a:spcBef>
                <a:spcPts val="1000"/>
              </a:spcBef>
              <a:spcAft>
                <a:spcPts val="1000"/>
              </a:spcAft>
              <a:buNone/>
            </a:pPr>
            <a:r>
              <a:rPr lang="fr-FR" sz="1100" dirty="0">
                <a:latin typeface="-apple-system"/>
              </a:rPr>
              <a:t>J’ai utilisé llama3.2 comme un modèle et  </a:t>
            </a:r>
            <a:r>
              <a:rPr lang="fr-FR" sz="1100" dirty="0" err="1">
                <a:latin typeface="-apple-system"/>
              </a:rPr>
              <a:t>mxbai</a:t>
            </a:r>
            <a:r>
              <a:rPr lang="fr-FR" sz="1100" dirty="0">
                <a:latin typeface="-apple-system"/>
              </a:rPr>
              <a:t>-</a:t>
            </a:r>
            <a:r>
              <a:rPr lang="fr-FR" sz="1100" dirty="0" err="1">
                <a:latin typeface="-apple-system"/>
              </a:rPr>
              <a:t>embed</a:t>
            </a:r>
            <a:r>
              <a:rPr lang="fr-FR" sz="1100" dirty="0">
                <a:latin typeface="-apple-system"/>
              </a:rPr>
              <a:t>-large comme </a:t>
            </a:r>
            <a:r>
              <a:rPr lang="fr-FR" sz="1100" dirty="0" err="1">
                <a:latin typeface="-apple-system"/>
              </a:rPr>
              <a:t>embedding</a:t>
            </a:r>
            <a:r>
              <a:rPr lang="fr-FR" sz="1100" dirty="0">
                <a:latin typeface="-apple-system"/>
              </a:rPr>
              <a:t> model</a:t>
            </a:r>
            <a:endParaRPr lang="fr-FR" sz="1100" b="0" i="0" dirty="0">
              <a:effectLst/>
              <a:latin typeface="-apple-syste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72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fontAlgn="auto"/>
            <a:r>
              <a:rPr lang="fr-FR" b="0" i="0" dirty="0">
                <a:effectLst/>
                <a:latin typeface="-apple-system"/>
              </a:rPr>
              <a:t>Bien que les LLM soient extrêmement performants en génération de contenus, leur qualité dépend directement des données sur lesquelles ils ont été entraînés. Étant entraînés sur des données publiques, ces modèles peuvent parfois produire des résultats inattendus, appelés "hallucinations", surtout lorsqu'ils tentent de générer du contenu basé sur des informations qu'ils n'ont jamais rencontrées auparavant.</a:t>
            </a:r>
          </a:p>
          <a:p>
            <a:pPr algn="l" fontAlgn="auto"/>
            <a:r>
              <a:rPr lang="fr-FR" b="0" i="0" dirty="0">
                <a:effectLst/>
                <a:latin typeface="-apple-system"/>
              </a:rPr>
              <a:t>Diverses techniques ont été développées pour booster les performances des LLM. Parmi celles-ci, on retrouve le prompt engineering, le RAG, le fine-tuning, et bien d'autres. Il est important de souligner que ces techniques peuvent être combinées en fonction des besoins, elles ne sont donc pas exclusives les unes des autres.</a:t>
            </a:r>
          </a:p>
          <a:p>
            <a:endParaRPr lang="fr-TN" dirty="0"/>
          </a:p>
        </p:txBody>
      </p:sp>
    </p:spTree>
    <p:extLst>
      <p:ext uri="{BB962C8B-B14F-4D97-AF65-F5344CB8AC3E}">
        <p14:creationId xmlns:p14="http://schemas.microsoft.com/office/powerpoint/2010/main" val="1054906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b21ebf29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b21ebf29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00000"/>
                </a:solidFill>
                <a:effectLst/>
                <a:latin typeface="Rubik"/>
              </a:rPr>
              <a:t>Traditionnellement, les </a:t>
            </a:r>
            <a:r>
              <a:rPr lang="fr-FR" b="0" i="0" u="none" strike="noStrike" dirty="0">
                <a:effectLst/>
                <a:latin typeface="Rubik"/>
                <a:hlinkClick r:id="rId3"/>
              </a:rPr>
              <a:t>LLM</a:t>
            </a:r>
            <a:r>
              <a:rPr lang="fr-FR" b="0" i="0" dirty="0">
                <a:solidFill>
                  <a:srgbClr val="000000"/>
                </a:solidFill>
                <a:effectLst/>
                <a:latin typeface="Rubik"/>
              </a:rPr>
              <a:t> génèrent du contenu en s’appuyant uniquement sur les informations apprises durant leur phase d’entraînement. Le RAG, en revanche, permet au modèle de « </a:t>
            </a:r>
            <a:r>
              <a:rPr lang="fr-FR" b="1" i="0" dirty="0">
                <a:solidFill>
                  <a:srgbClr val="000000"/>
                </a:solidFill>
                <a:effectLst/>
                <a:latin typeface="Rubik"/>
              </a:rPr>
              <a:t>consulter</a:t>
            </a:r>
            <a:r>
              <a:rPr lang="fr-FR" b="0" i="0" dirty="0">
                <a:solidFill>
                  <a:srgbClr val="000000"/>
                </a:solidFill>
                <a:effectLst/>
                <a:latin typeface="Rubik"/>
              </a:rPr>
              <a:t> » une base de données ou un corpus de documents externes en temps réel pour enrichir sa génération de texte. Cette capacité de recherche </a:t>
            </a:r>
            <a:r>
              <a:rPr lang="fr-FR" b="1" i="0" dirty="0">
                <a:solidFill>
                  <a:srgbClr val="000000"/>
                </a:solidFill>
                <a:effectLst/>
                <a:latin typeface="Rubik"/>
              </a:rPr>
              <a:t>améliore significativement la précision, la pertinence et la richesse du contenu généré</a:t>
            </a:r>
            <a:r>
              <a:rPr lang="fr-FR" b="0" i="0" dirty="0">
                <a:solidFill>
                  <a:srgbClr val="000000"/>
                </a:solidFill>
                <a:effectLst/>
                <a:latin typeface="Rubik"/>
              </a:rPr>
              <a: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2b21ebf2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effectLst/>
                <a:latin typeface="-apple-system"/>
              </a:rPr>
              <a:t>Le fine-tuning et le RAG sont les deux techniques les plus utilisées lorsqu'il s'agit de faire parvenir à un modèle des nouvelles informations.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2b21ebf29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2b21ebf29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b21ebf2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8"/>
        <p:cNvGrpSpPr/>
        <p:nvPr/>
      </p:nvGrpSpPr>
      <p:grpSpPr>
        <a:xfrm>
          <a:off x="0" y="0"/>
          <a:ext cx="0" cy="0"/>
          <a:chOff x="0" y="0"/>
          <a:chExt cx="0" cy="0"/>
        </a:xfrm>
      </p:grpSpPr>
      <p:pic>
        <p:nvPicPr>
          <p:cNvPr id="49" name="Google Shape;49;p1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50" name="Google Shape;50;p13"/>
          <p:cNvSpPr txBox="1">
            <a:spLocks noGrp="1"/>
          </p:cNvSpPr>
          <p:nvPr>
            <p:ph type="title" hasCustomPrompt="1"/>
          </p:nvPr>
        </p:nvSpPr>
        <p:spPr>
          <a:xfrm>
            <a:off x="715100" y="15472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1"/>
          </p:nvPr>
        </p:nvSpPr>
        <p:spPr>
          <a:xfrm>
            <a:off x="2050814" y="15472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title" idx="2"/>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a:buNone/>
              <a:defRPr sz="3000" b="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2pPr>
            <a:lvl3pPr lvl="2"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3pPr>
            <a:lvl4pPr lvl="3"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4pPr>
            <a:lvl5pPr lvl="4"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5pPr>
            <a:lvl6pPr lvl="5"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6pPr>
            <a:lvl7pPr lvl="6"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7pPr>
            <a:lvl8pPr lvl="7"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8pPr>
            <a:lvl9pPr lvl="8"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9pPr>
          </a:lstStyle>
          <a:p>
            <a:endParaRPr/>
          </a:p>
        </p:txBody>
      </p:sp>
      <p:sp>
        <p:nvSpPr>
          <p:cNvPr id="53" name="Google Shape;53;p13"/>
          <p:cNvSpPr txBox="1">
            <a:spLocks noGrp="1"/>
          </p:cNvSpPr>
          <p:nvPr>
            <p:ph type="title" idx="3" hasCustomPrompt="1"/>
          </p:nvPr>
        </p:nvSpPr>
        <p:spPr>
          <a:xfrm>
            <a:off x="715100" y="22249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4"/>
          </p:nvPr>
        </p:nvSpPr>
        <p:spPr>
          <a:xfrm>
            <a:off x="2050814" y="22249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title" idx="5" hasCustomPrompt="1"/>
          </p:nvPr>
        </p:nvSpPr>
        <p:spPr>
          <a:xfrm>
            <a:off x="715100" y="29026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6"/>
          </p:nvPr>
        </p:nvSpPr>
        <p:spPr>
          <a:xfrm>
            <a:off x="2050814" y="29026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title" idx="7" hasCustomPrompt="1"/>
          </p:nvPr>
        </p:nvSpPr>
        <p:spPr>
          <a:xfrm>
            <a:off x="715100" y="35803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8"/>
          </p:nvPr>
        </p:nvSpPr>
        <p:spPr>
          <a:xfrm>
            <a:off x="2050814" y="35803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9"/>
        <p:cNvGrpSpPr/>
        <p:nvPr/>
      </p:nvGrpSpPr>
      <p:grpSpPr>
        <a:xfrm>
          <a:off x="0" y="0"/>
          <a:ext cx="0" cy="0"/>
          <a:chOff x="0" y="0"/>
          <a:chExt cx="0" cy="0"/>
        </a:xfrm>
      </p:grpSpPr>
      <p:pic>
        <p:nvPicPr>
          <p:cNvPr id="60" name="Google Shape;60;p1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61" name="Google Shape;61;p14"/>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62" name="Google Shape;62;p14"/>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 name="Google Shape;13;p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700" b="0">
                <a:latin typeface="Golos Text Medium"/>
                <a:ea typeface="Golos Text Medium"/>
                <a:cs typeface="Golos Text Medium"/>
                <a:sym typeface="Golos Tex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5100" y="701850"/>
            <a:ext cx="2035200" cy="1071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5000" b="0">
                <a:solidFill>
                  <a:schemeClr val="accent3"/>
                </a:solidFill>
                <a:latin typeface="Golos Text Medium"/>
                <a:ea typeface="Golos Text Medium"/>
                <a:cs typeface="Golos Text Medium"/>
                <a:sym typeface="Golos Text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7" name="Google Shape;17;p4"/>
          <p:cNvSpPr txBox="1">
            <a:spLocks noGrp="1"/>
          </p:cNvSpPr>
          <p:nvPr>
            <p:ph type="title"/>
          </p:nvPr>
        </p:nvSpPr>
        <p:spPr>
          <a:xfrm>
            <a:off x="715100" y="535000"/>
            <a:ext cx="40131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18" name="Google Shape;18;p4"/>
          <p:cNvSpPr txBox="1">
            <a:spLocks noGrp="1"/>
          </p:cNvSpPr>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Medium"/>
              <a:buChar char="●"/>
              <a:defRPr>
                <a:solidFill>
                  <a:schemeClr val="dk1"/>
                </a:solidFill>
              </a:defRPr>
            </a:lvl1pPr>
            <a:lvl2pPr marL="914400" lvl="1"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2pPr>
            <a:lvl3pPr marL="1371600" lvl="2"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3pPr>
            <a:lvl4pPr marL="1828800" lvl="3"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4pPr>
            <a:lvl5pPr marL="2286000" lvl="4"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5pPr>
            <a:lvl6pPr marL="2743200" lvl="5"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6pPr>
            <a:lvl7pPr marL="3200400" lvl="6"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7pPr>
            <a:lvl8pPr marL="3657600" lvl="7"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8pPr>
            <a:lvl9pPr marL="4114800" lvl="8"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a:spLocks noGrp="1"/>
          </p:cNvSpPr>
          <p:nvPr>
            <p:ph type="subTitle" idx="1"/>
          </p:nvPr>
        </p:nvSpPr>
        <p:spPr>
          <a:xfrm>
            <a:off x="7151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23" name="Google Shape;23;p5"/>
          <p:cNvSpPr txBox="1">
            <a:spLocks noGrp="1"/>
          </p:cNvSpPr>
          <p:nvPr>
            <p:ph type="subTitle" idx="2"/>
          </p:nvPr>
        </p:nvSpPr>
        <p:spPr>
          <a:xfrm>
            <a:off x="7150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3"/>
          </p:nvPr>
        </p:nvSpPr>
        <p:spPr>
          <a:xfrm>
            <a:off x="45720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4"/>
          </p:nvPr>
        </p:nvSpPr>
        <p:spPr>
          <a:xfrm>
            <a:off x="45719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1" name="Google Shape;31;p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32" name="Google Shape;32;p7"/>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pic>
        <p:nvPicPr>
          <p:cNvPr id="34" name="Google Shape;34;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5" name="Google Shape;35;p8"/>
          <p:cNvSpPr txBox="1">
            <a:spLocks noGrp="1"/>
          </p:cNvSpPr>
          <p:nvPr>
            <p:ph type="title"/>
          </p:nvPr>
        </p:nvSpPr>
        <p:spPr>
          <a:xfrm>
            <a:off x="715100" y="662225"/>
            <a:ext cx="7713900" cy="33372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datascientest.com/intelligence-artificielle-definitio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ctrTitle"/>
          </p:nvPr>
        </p:nvSpPr>
        <p:spPr>
          <a:xfrm>
            <a:off x="221457" y="1642950"/>
            <a:ext cx="6250781" cy="18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dirty="0"/>
              <a:t>RAG (Retrieval-</a:t>
            </a:r>
            <a:r>
              <a:rPr lang="fr-FR" sz="4000" dirty="0" err="1"/>
              <a:t>Augmented</a:t>
            </a:r>
            <a:r>
              <a:rPr lang="fr-FR" sz="4000" dirty="0"/>
              <a:t> Generation)</a:t>
            </a:r>
            <a:endParaRPr sz="4000" dirty="0">
              <a:solidFill>
                <a:schemeClr val="accent3"/>
              </a:solidFill>
            </a:endParaRPr>
          </a:p>
        </p:txBody>
      </p:sp>
      <p:grpSp>
        <p:nvGrpSpPr>
          <p:cNvPr id="84" name="Google Shape;84;p21"/>
          <p:cNvGrpSpPr/>
          <p:nvPr/>
        </p:nvGrpSpPr>
        <p:grpSpPr>
          <a:xfrm>
            <a:off x="6507498" y="2917498"/>
            <a:ext cx="3524464" cy="4496740"/>
            <a:chOff x="6483100" y="2237750"/>
            <a:chExt cx="898250" cy="1146075"/>
          </a:xfrm>
        </p:grpSpPr>
        <p:sp>
          <p:nvSpPr>
            <p:cNvPr id="8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21"/>
          <p:cNvGrpSpPr/>
          <p:nvPr/>
        </p:nvGrpSpPr>
        <p:grpSpPr>
          <a:xfrm>
            <a:off x="6710076" y="961685"/>
            <a:ext cx="1718823" cy="935599"/>
            <a:chOff x="238125" y="2409350"/>
            <a:chExt cx="760575" cy="414000"/>
          </a:xfrm>
        </p:grpSpPr>
        <p:sp>
          <p:nvSpPr>
            <p:cNvPr id="15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1"/>
          <p:cNvGrpSpPr/>
          <p:nvPr/>
        </p:nvGrpSpPr>
        <p:grpSpPr>
          <a:xfrm>
            <a:off x="6472238" y="2178844"/>
            <a:ext cx="1147199" cy="637375"/>
            <a:chOff x="315275" y="3124950"/>
            <a:chExt cx="658175" cy="365677"/>
          </a:xfrm>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339300" y="3124952"/>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1"/>
          <p:cNvGrpSpPr/>
          <p:nvPr/>
        </p:nvGrpSpPr>
        <p:grpSpPr>
          <a:xfrm flipH="1">
            <a:off x="6333399" y="714161"/>
            <a:ext cx="744001" cy="413322"/>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0"/>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 processus du RAG</a:t>
            </a:r>
            <a:endParaRPr dirty="0"/>
          </a:p>
        </p:txBody>
      </p:sp>
      <p:sp>
        <p:nvSpPr>
          <p:cNvPr id="478" name="Google Shape;478;p30"/>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3"/>
                </a:solidFill>
                <a:latin typeface="Golos Text Medium"/>
                <a:ea typeface="Golos Text Medium"/>
                <a:cs typeface="Golos Text Medium"/>
                <a:sym typeface="Golos Text Medium"/>
              </a:rPr>
              <a:t>(1) </a:t>
            </a:r>
            <a:r>
              <a:rPr lang="fr-FR" sz="2000" dirty="0">
                <a:latin typeface="Golos Text Medium"/>
                <a:ea typeface="Golos Text Medium"/>
                <a:cs typeface="Golos Text Medium"/>
                <a:sym typeface="Golos Text Medium"/>
              </a:rPr>
              <a:t>La récupération</a:t>
            </a:r>
            <a:endParaRPr dirty="0"/>
          </a:p>
          <a:p>
            <a:pPr marL="0" lvl="0" indent="0" algn="l" rtl="0">
              <a:spcBef>
                <a:spcPts val="1000"/>
              </a:spcBef>
              <a:spcAft>
                <a:spcPts val="0"/>
              </a:spcAft>
              <a:buNone/>
            </a:pPr>
            <a:r>
              <a:rPr lang="fr-FR" dirty="0"/>
              <a:t>Lorsque le modèle reçoit une requête, il effectue une recherche dans un ensemble prédéfini de documents ou de données pour trouver les informations les plus pertinentes par rapport à la requête.</a:t>
            </a:r>
          </a:p>
          <a:p>
            <a:pPr marL="0" lvl="0" indent="0" algn="l"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(b)</a:t>
            </a:r>
            <a:r>
              <a:rPr lang="en" sz="2000" dirty="0">
                <a:latin typeface="Golos Text Medium"/>
                <a:ea typeface="Golos Text Medium"/>
                <a:cs typeface="Golos Text Medium"/>
                <a:sym typeface="Golos Text Medium"/>
              </a:rPr>
              <a:t> </a:t>
            </a:r>
            <a:r>
              <a:rPr lang="fr-FR" sz="2000" dirty="0">
                <a:latin typeface="Golos Text Medium"/>
                <a:ea typeface="Golos Text Medium"/>
                <a:cs typeface="Golos Text Medium"/>
                <a:sym typeface="Golos Text Medium"/>
              </a:rPr>
              <a:t>La génération</a:t>
            </a:r>
            <a:endParaRPr sz="2000" dirty="0">
              <a:latin typeface="Golos Text Medium"/>
              <a:ea typeface="Golos Text Medium"/>
              <a:cs typeface="Golos Text Medium"/>
              <a:sym typeface="Golos Text Medium"/>
            </a:endParaRPr>
          </a:p>
          <a:p>
            <a:pPr marL="0" lvl="0" indent="0" algn="l" rtl="0">
              <a:spcBef>
                <a:spcPts val="1000"/>
              </a:spcBef>
              <a:spcAft>
                <a:spcPts val="0"/>
              </a:spcAft>
              <a:buNone/>
            </a:pPr>
            <a:r>
              <a:rPr lang="fr-FR" dirty="0"/>
              <a:t>e fois les informations pertinentes récupérées, le modèle les utilise, en plus de sa propre connaissance interne, pour générer une réponse ou un contenu qui non seulement répond à la requête initiale mais le fait de manière plus informée et précise.</a:t>
            </a:r>
            <a:endParaRPr dirty="0"/>
          </a:p>
        </p:txBody>
      </p:sp>
      <p:cxnSp>
        <p:nvCxnSpPr>
          <p:cNvPr id="479" name="Google Shape;479;p30"/>
          <p:cNvCxnSpPr/>
          <p:nvPr/>
        </p:nvCxnSpPr>
        <p:spPr>
          <a:xfrm>
            <a:off x="5354575" y="1510475"/>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480" name="Google Shape;480;p30"/>
          <p:cNvCxnSpPr/>
          <p:nvPr/>
        </p:nvCxnSpPr>
        <p:spPr>
          <a:xfrm>
            <a:off x="4118784" y="2867634"/>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72E6875-2456-551C-1FE7-13C3CE1F0028}"/>
              </a:ext>
            </a:extLst>
          </p:cNvPr>
          <p:cNvPicPr>
            <a:picLocks noChangeAspect="1"/>
          </p:cNvPicPr>
          <p:nvPr/>
        </p:nvPicPr>
        <p:blipFill>
          <a:blip r:embed="rId2"/>
          <a:stretch>
            <a:fillRect/>
          </a:stretch>
        </p:blipFill>
        <p:spPr>
          <a:xfrm>
            <a:off x="179754" y="931490"/>
            <a:ext cx="8784492" cy="3957851"/>
          </a:xfrm>
          <a:prstGeom prst="rect">
            <a:avLst/>
          </a:prstGeom>
        </p:spPr>
      </p:pic>
      <p:sp>
        <p:nvSpPr>
          <p:cNvPr id="6" name="Google Shape;477;p30">
            <a:extLst>
              <a:ext uri="{FF2B5EF4-FFF2-40B4-BE49-F238E27FC236}">
                <a16:creationId xmlns:a16="http://schemas.microsoft.com/office/drawing/2014/main" id="{B26DADBB-414D-72A1-5444-087C7801AB58}"/>
              </a:ext>
            </a:extLst>
          </p:cNvPr>
          <p:cNvSpPr txBox="1">
            <a:spLocks noGrp="1"/>
          </p:cNvSpPr>
          <p:nvPr>
            <p:ph type="title"/>
          </p:nvPr>
        </p:nvSpPr>
        <p:spPr>
          <a:xfrm>
            <a:off x="715050" y="156357"/>
            <a:ext cx="77139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Architecture fonctionnelle de RAG</a:t>
            </a:r>
          </a:p>
        </p:txBody>
      </p:sp>
    </p:spTree>
    <p:extLst>
      <p:ext uri="{BB962C8B-B14F-4D97-AF65-F5344CB8AC3E}">
        <p14:creationId xmlns:p14="http://schemas.microsoft.com/office/powerpoint/2010/main" val="318631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7470D5F-48B5-13F5-C94C-477132EDF4A8}"/>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85505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5F216E-5EDA-C5BB-843A-A26495E23019}"/>
              </a:ext>
            </a:extLst>
          </p:cNvPr>
          <p:cNvSpPr>
            <a:spLocks noGrp="1"/>
          </p:cNvSpPr>
          <p:nvPr>
            <p:ph type="title"/>
          </p:nvPr>
        </p:nvSpPr>
        <p:spPr>
          <a:xfrm>
            <a:off x="715100" y="355891"/>
            <a:ext cx="7713900" cy="707400"/>
          </a:xfrm>
        </p:spPr>
        <p:txBody>
          <a:bodyPr/>
          <a:lstStyle/>
          <a:p>
            <a:r>
              <a:rPr lang="fr-FR" dirty="0"/>
              <a:t>Les piliers fondamentaux du RAG</a:t>
            </a:r>
            <a:endParaRPr lang="fr-TN" dirty="0"/>
          </a:p>
        </p:txBody>
      </p:sp>
      <p:sp>
        <p:nvSpPr>
          <p:cNvPr id="3" name="Espace réservé du texte 2">
            <a:extLst>
              <a:ext uri="{FF2B5EF4-FFF2-40B4-BE49-F238E27FC236}">
                <a16:creationId xmlns:a16="http://schemas.microsoft.com/office/drawing/2014/main" id="{E6B4DFDC-8817-700C-1B37-FFEC1E2BD966}"/>
              </a:ext>
            </a:extLst>
          </p:cNvPr>
          <p:cNvSpPr>
            <a:spLocks noGrp="1"/>
          </p:cNvSpPr>
          <p:nvPr>
            <p:ph type="body" idx="1"/>
          </p:nvPr>
        </p:nvSpPr>
        <p:spPr>
          <a:xfrm>
            <a:off x="715100" y="1063291"/>
            <a:ext cx="7713900" cy="3366000"/>
          </a:xfrm>
        </p:spPr>
        <p:txBody>
          <a:bodyPr/>
          <a:lstStyle/>
          <a:p>
            <a:r>
              <a:rPr lang="fr-FR" sz="1600" b="1" dirty="0"/>
              <a:t>Base de données vectorielle (</a:t>
            </a:r>
            <a:r>
              <a:rPr lang="fr-FR" sz="1600" b="1" dirty="0" err="1"/>
              <a:t>Vector</a:t>
            </a:r>
            <a:r>
              <a:rPr lang="fr-FR" sz="1600" b="1" dirty="0"/>
              <a:t> Store):</a:t>
            </a:r>
          </a:p>
          <a:p>
            <a:pPr marL="596900" lvl="1" indent="0">
              <a:buNone/>
            </a:pPr>
            <a:r>
              <a:rPr lang="fr-FR" b="0" i="0" dirty="0">
                <a:effectLst/>
                <a:latin typeface="Golos Text" panose="020B0604020202020204" charset="0"/>
                <a:cs typeface="Golos Text" panose="020B0604020202020204" charset="0"/>
              </a:rPr>
              <a:t>Une base de données vectorielle stocke l'ensemble des données nécessaires à transmettre à un modèle, afin qu'il puisse les intégrer lors de la génération de ses réponses</a:t>
            </a:r>
          </a:p>
          <a:p>
            <a:pPr marL="596900" lvl="1" indent="0">
              <a:buNone/>
            </a:pPr>
            <a:endParaRPr lang="fr-FR" sz="1600" dirty="0"/>
          </a:p>
          <a:p>
            <a:r>
              <a:rPr lang="fr-FR" sz="1600" b="1" dirty="0" err="1"/>
              <a:t>Embeddings</a:t>
            </a:r>
            <a:endParaRPr lang="fr-FR" sz="1600" b="1" dirty="0"/>
          </a:p>
          <a:p>
            <a:pPr marL="596900" lvl="1" indent="0">
              <a:buNone/>
            </a:pPr>
            <a:r>
              <a:rPr lang="fr-FR" dirty="0"/>
              <a:t>Les données enregistrées dans une base de données vectorielle sont stockées           sous une forme spécifique appelée </a:t>
            </a:r>
            <a:r>
              <a:rPr lang="fr-FR" dirty="0" err="1"/>
              <a:t>embedding</a:t>
            </a:r>
            <a:r>
              <a:rPr lang="fr-FR" dirty="0"/>
              <a:t>. </a:t>
            </a:r>
          </a:p>
          <a:p>
            <a:pPr marL="596900" lvl="1" indent="0">
              <a:buNone/>
            </a:pPr>
            <a:endParaRPr lang="fr-FR" dirty="0"/>
          </a:p>
          <a:p>
            <a:r>
              <a:rPr lang="fr-FR" sz="1600" b="1" i="0" dirty="0">
                <a:effectLst/>
                <a:latin typeface="Golos Text" panose="020B0604020202020204" charset="0"/>
                <a:cs typeface="Golos Text" panose="020B0604020202020204" charset="0"/>
              </a:rPr>
              <a:t>Recherche de similarité</a:t>
            </a:r>
          </a:p>
          <a:p>
            <a:pPr marL="596900" lvl="1" indent="0">
              <a:buNone/>
            </a:pPr>
            <a:r>
              <a:rPr lang="fr-FR" dirty="0">
                <a:latin typeface="Golos Text" panose="020B0604020202020204" charset="0"/>
                <a:cs typeface="Golos Text" panose="020B0604020202020204" charset="0"/>
              </a:rPr>
              <a:t>Ce qui rend les bases de données vectorielles très efficaces, c’est la possibilité d’effectuer des recherches par similarité.</a:t>
            </a:r>
            <a:r>
              <a:rPr lang="fr-FR" sz="1100" b="0" i="0" dirty="0">
                <a:effectLst/>
                <a:latin typeface="-apple-system"/>
              </a:rPr>
              <a:t>.</a:t>
            </a:r>
          </a:p>
          <a:p>
            <a:pPr marL="1054100" lvl="2" indent="0">
              <a:buNone/>
            </a:pPr>
            <a:endParaRPr lang="fr-FR" sz="1600" b="1" i="0" dirty="0">
              <a:effectLst/>
              <a:latin typeface="Golos Text" panose="020B0604020202020204" charset="0"/>
              <a:cs typeface="Golos Text" panose="020B0604020202020204" charset="0"/>
            </a:endParaRPr>
          </a:p>
          <a:p>
            <a:endParaRPr lang="fr-FR" dirty="0"/>
          </a:p>
          <a:p>
            <a:endParaRPr lang="fr-TN" dirty="0"/>
          </a:p>
        </p:txBody>
      </p:sp>
    </p:spTree>
    <p:extLst>
      <p:ext uri="{BB962C8B-B14F-4D97-AF65-F5344CB8AC3E}">
        <p14:creationId xmlns:p14="http://schemas.microsoft.com/office/powerpoint/2010/main" val="281758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AD716-B7BE-AE03-AA3E-B7F42AEB75C4}"/>
              </a:ext>
            </a:extLst>
          </p:cNvPr>
          <p:cNvSpPr>
            <a:spLocks noGrp="1"/>
          </p:cNvSpPr>
          <p:nvPr>
            <p:ph type="title"/>
          </p:nvPr>
        </p:nvSpPr>
        <p:spPr/>
        <p:txBody>
          <a:bodyPr/>
          <a:lstStyle/>
          <a:p>
            <a:r>
              <a:rPr lang="fr-FR" dirty="0"/>
              <a:t>Découvrir les vecteurs</a:t>
            </a:r>
            <a:endParaRPr lang="fr-TN" dirty="0"/>
          </a:p>
        </p:txBody>
      </p:sp>
      <p:pic>
        <p:nvPicPr>
          <p:cNvPr id="5" name="Image 4">
            <a:extLst>
              <a:ext uri="{FF2B5EF4-FFF2-40B4-BE49-F238E27FC236}">
                <a16:creationId xmlns:a16="http://schemas.microsoft.com/office/drawing/2014/main" id="{3BB3B324-3240-48EA-8A24-EE471EB66F2C}"/>
              </a:ext>
            </a:extLst>
          </p:cNvPr>
          <p:cNvPicPr>
            <a:picLocks noChangeAspect="1"/>
          </p:cNvPicPr>
          <p:nvPr/>
        </p:nvPicPr>
        <p:blipFill>
          <a:blip r:embed="rId3"/>
          <a:stretch>
            <a:fillRect/>
          </a:stretch>
        </p:blipFill>
        <p:spPr>
          <a:xfrm>
            <a:off x="715100" y="1651549"/>
            <a:ext cx="3276638" cy="1840402"/>
          </a:xfrm>
          <a:prstGeom prst="rect">
            <a:avLst/>
          </a:prstGeom>
        </p:spPr>
      </p:pic>
      <p:pic>
        <p:nvPicPr>
          <p:cNvPr id="7" name="Image 6">
            <a:extLst>
              <a:ext uri="{FF2B5EF4-FFF2-40B4-BE49-F238E27FC236}">
                <a16:creationId xmlns:a16="http://schemas.microsoft.com/office/drawing/2014/main" id="{724FA669-94E6-4B2B-FE4E-F2E96D83EC28}"/>
              </a:ext>
            </a:extLst>
          </p:cNvPr>
          <p:cNvPicPr>
            <a:picLocks noChangeAspect="1"/>
          </p:cNvPicPr>
          <p:nvPr/>
        </p:nvPicPr>
        <p:blipFill>
          <a:blip r:embed="rId4"/>
          <a:stretch>
            <a:fillRect/>
          </a:stretch>
        </p:blipFill>
        <p:spPr>
          <a:xfrm>
            <a:off x="4430599" y="1800837"/>
            <a:ext cx="4317476" cy="1794324"/>
          </a:xfrm>
          <a:prstGeom prst="rect">
            <a:avLst/>
          </a:prstGeom>
        </p:spPr>
      </p:pic>
    </p:spTree>
    <p:extLst>
      <p:ext uri="{BB962C8B-B14F-4D97-AF65-F5344CB8AC3E}">
        <p14:creationId xmlns:p14="http://schemas.microsoft.com/office/powerpoint/2010/main" val="1663081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CE0F1-97A1-0343-0D28-373656839B5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481942F-5AB4-7F84-643E-9B113645AA69}"/>
              </a:ext>
            </a:extLst>
          </p:cNvPr>
          <p:cNvSpPr>
            <a:spLocks noGrp="1"/>
          </p:cNvSpPr>
          <p:nvPr>
            <p:ph type="title"/>
          </p:nvPr>
        </p:nvSpPr>
        <p:spPr>
          <a:xfrm>
            <a:off x="715100" y="355891"/>
            <a:ext cx="7713900" cy="707400"/>
          </a:xfrm>
        </p:spPr>
        <p:txBody>
          <a:bodyPr/>
          <a:lstStyle/>
          <a:p>
            <a:r>
              <a:rPr lang="fr-FR" dirty="0"/>
              <a:t>Les piliers fondamentaux du RAG</a:t>
            </a:r>
            <a:endParaRPr lang="fr-TN" dirty="0"/>
          </a:p>
        </p:txBody>
      </p:sp>
      <p:sp>
        <p:nvSpPr>
          <p:cNvPr id="3" name="Espace réservé du texte 2">
            <a:extLst>
              <a:ext uri="{FF2B5EF4-FFF2-40B4-BE49-F238E27FC236}">
                <a16:creationId xmlns:a16="http://schemas.microsoft.com/office/drawing/2014/main" id="{3C2942D6-61FD-59D8-B5C0-80627BB088FD}"/>
              </a:ext>
            </a:extLst>
          </p:cNvPr>
          <p:cNvSpPr>
            <a:spLocks noGrp="1"/>
          </p:cNvSpPr>
          <p:nvPr>
            <p:ph type="body" idx="1"/>
          </p:nvPr>
        </p:nvSpPr>
        <p:spPr>
          <a:xfrm>
            <a:off x="715100" y="1063291"/>
            <a:ext cx="7713900" cy="3366000"/>
          </a:xfrm>
        </p:spPr>
        <p:txBody>
          <a:bodyPr/>
          <a:lstStyle/>
          <a:p>
            <a:r>
              <a:rPr lang="fr-FR" sz="1800" b="1" dirty="0" err="1"/>
              <a:t>Embedding</a:t>
            </a:r>
            <a:r>
              <a:rPr lang="fr-FR" sz="1800" b="1" dirty="0"/>
              <a:t> Model </a:t>
            </a:r>
          </a:p>
          <a:p>
            <a:pPr marL="596900" lvl="1" indent="0">
              <a:buNone/>
            </a:pPr>
            <a:r>
              <a:rPr lang="fr-FR" sz="1600" dirty="0">
                <a:latin typeface="Golos Text" panose="020B0604020202020204" charset="0"/>
                <a:cs typeface="Golos Text" panose="020B0604020202020204" charset="0"/>
              </a:rPr>
              <a:t>U</a:t>
            </a:r>
            <a:r>
              <a:rPr lang="fr-FR" sz="1600" b="0" i="0" dirty="0">
                <a:effectLst/>
                <a:latin typeface="Golos Text" panose="020B0604020202020204" charset="0"/>
                <a:cs typeface="Golos Text" panose="020B0604020202020204" charset="0"/>
              </a:rPr>
              <a:t>tilisé pour convertir des données brutes (comme des documents, des requêtes ou du texte) en représentations vectorielles (</a:t>
            </a:r>
            <a:r>
              <a:rPr lang="fr-FR" sz="1600" b="0" i="0" dirty="0" err="1">
                <a:effectLst/>
                <a:latin typeface="Golos Text" panose="020B0604020202020204" charset="0"/>
                <a:cs typeface="Golos Text" panose="020B0604020202020204" charset="0"/>
              </a:rPr>
              <a:t>embeddings</a:t>
            </a:r>
            <a:r>
              <a:rPr lang="fr-FR" sz="1600" b="0" i="0" dirty="0">
                <a:effectLst/>
                <a:latin typeface="Golos Text" panose="020B0604020202020204" charset="0"/>
                <a:cs typeface="Golos Text" panose="020B0604020202020204" charset="0"/>
              </a:rPr>
              <a:t>). Ces représentations vectorielles capturent la signification sémantique des données d'entrée.</a:t>
            </a:r>
          </a:p>
          <a:p>
            <a:pPr lvl="1"/>
            <a:endParaRPr lang="fr-FR" sz="1600" dirty="0"/>
          </a:p>
          <a:p>
            <a:r>
              <a:rPr lang="fr-FR" sz="1800" b="1" dirty="0"/>
              <a:t>Model(LLM)</a:t>
            </a:r>
          </a:p>
          <a:p>
            <a:pPr marL="596900" lvl="1" indent="0">
              <a:buNone/>
            </a:pPr>
            <a:r>
              <a:rPr lang="fr-FR" sz="1600" dirty="0"/>
              <a:t>un type de programme d'intelligence artificielle (IA) capable, entre autres tâches, de reconnaître et de générer du texte. Les LLM sont entraînés sur de vastes ensembles de données</a:t>
            </a:r>
            <a:r>
              <a:rPr lang="fr-FR" sz="1600" b="0" i="0" dirty="0">
                <a:effectLst/>
                <a:latin typeface="-apple-system"/>
              </a:rPr>
              <a:t>.</a:t>
            </a:r>
          </a:p>
          <a:p>
            <a:pPr marL="1054100" lvl="2" indent="0">
              <a:buNone/>
            </a:pPr>
            <a:endParaRPr lang="fr-FR" sz="1600" b="1" i="0" dirty="0">
              <a:effectLst/>
              <a:latin typeface="Golos Text" panose="020B0604020202020204" charset="0"/>
              <a:cs typeface="Golos Text" panose="020B0604020202020204" charset="0"/>
            </a:endParaRPr>
          </a:p>
          <a:p>
            <a:endParaRPr lang="fr-FR" dirty="0"/>
          </a:p>
          <a:p>
            <a:endParaRPr lang="fr-TN" dirty="0"/>
          </a:p>
        </p:txBody>
      </p:sp>
    </p:spTree>
    <p:extLst>
      <p:ext uri="{BB962C8B-B14F-4D97-AF65-F5344CB8AC3E}">
        <p14:creationId xmlns:p14="http://schemas.microsoft.com/office/powerpoint/2010/main" val="367421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5435C6B4-0FCE-99E4-EC95-2F9B04B03FDF}"/>
            </a:ext>
          </a:extLst>
        </p:cNvPr>
        <p:cNvGrpSpPr/>
        <p:nvPr/>
      </p:nvGrpSpPr>
      <p:grpSpPr>
        <a:xfrm>
          <a:off x="0" y="0"/>
          <a:ext cx="0" cy="0"/>
          <a:chOff x="0" y="0"/>
          <a:chExt cx="0" cy="0"/>
        </a:xfrm>
      </p:grpSpPr>
      <p:sp>
        <p:nvSpPr>
          <p:cNvPr id="494" name="Google Shape;494;p32">
            <a:extLst>
              <a:ext uri="{FF2B5EF4-FFF2-40B4-BE49-F238E27FC236}">
                <a16:creationId xmlns:a16="http://schemas.microsoft.com/office/drawing/2014/main" id="{5F67DF01-FE69-B739-D71A-E517CB32AFE5}"/>
              </a:ext>
            </a:extLst>
          </p:cNvPr>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Applications du RAG</a:t>
            </a:r>
          </a:p>
        </p:txBody>
      </p:sp>
      <p:sp>
        <p:nvSpPr>
          <p:cNvPr id="495" name="Google Shape;495;p32">
            <a:extLst>
              <a:ext uri="{FF2B5EF4-FFF2-40B4-BE49-F238E27FC236}">
                <a16:creationId xmlns:a16="http://schemas.microsoft.com/office/drawing/2014/main" id="{2AA676C4-B2B7-7B79-9611-723114EFDC56}"/>
              </a:ext>
            </a:extLst>
          </p:cNvPr>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cxnSp>
        <p:nvCxnSpPr>
          <p:cNvPr id="496" name="Google Shape;496;p32">
            <a:extLst>
              <a:ext uri="{FF2B5EF4-FFF2-40B4-BE49-F238E27FC236}">
                <a16:creationId xmlns:a16="http://schemas.microsoft.com/office/drawing/2014/main" id="{2333473F-5BFB-C59C-8558-5CA26BAA0D00}"/>
              </a:ext>
            </a:extLst>
          </p:cNvPr>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Tree>
    <p:extLst>
      <p:ext uri="{BB962C8B-B14F-4D97-AF65-F5344CB8AC3E}">
        <p14:creationId xmlns:p14="http://schemas.microsoft.com/office/powerpoint/2010/main" val="911065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1"/>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Applications du RAG</a:t>
            </a:r>
          </a:p>
        </p:txBody>
      </p:sp>
      <p:sp>
        <p:nvSpPr>
          <p:cNvPr id="487" name="Google Shape;487;p31"/>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000" dirty="0">
                <a:solidFill>
                  <a:schemeClr val="accent3"/>
                </a:solidFill>
                <a:latin typeface="Golos Text Medium"/>
                <a:ea typeface="Golos Text Medium"/>
                <a:cs typeface="Golos Text Medium"/>
                <a:sym typeface="Golos Text Medium"/>
              </a:rPr>
              <a:t> </a:t>
            </a:r>
            <a:r>
              <a:rPr lang="fr-FR" sz="2000" dirty="0">
                <a:latin typeface="Golos Text Medium"/>
                <a:ea typeface="Golos Text Medium"/>
                <a:cs typeface="Golos Text Medium"/>
                <a:sym typeface="Golos Text Medium"/>
              </a:rPr>
              <a:t>Support client</a:t>
            </a:r>
          </a:p>
          <a:p>
            <a:pPr marL="0" lvl="0" indent="0" algn="l" rtl="0">
              <a:spcBef>
                <a:spcPts val="1000"/>
              </a:spcBef>
              <a:spcAft>
                <a:spcPts val="0"/>
              </a:spcAft>
              <a:buNone/>
            </a:pPr>
            <a:r>
              <a:rPr lang="fr-FR" dirty="0"/>
              <a:t>Le RAG permet de fournir des réponses personnalisées et précises aux requêtes des clients en accédant en temps réel à une base de données exhaustive, améliorant ainsi l’expérience client.</a:t>
            </a:r>
          </a:p>
          <a:p>
            <a:pPr marL="0" lvl="0" indent="0" algn="l" rtl="0">
              <a:spcBef>
                <a:spcPts val="1000"/>
              </a:spcBef>
              <a:spcAft>
                <a:spcPts val="0"/>
              </a:spcAft>
              <a:buNone/>
            </a:pPr>
            <a:r>
              <a:rPr lang="fr-FR" sz="2000" dirty="0">
                <a:latin typeface="Golos Text Medium"/>
                <a:ea typeface="Golos Text Medium"/>
                <a:cs typeface="Golos Text Medium"/>
                <a:sym typeface="Golos Text Medium"/>
              </a:rPr>
              <a:t>Génération de contenu</a:t>
            </a:r>
          </a:p>
          <a:p>
            <a:pPr marL="0" lvl="0" indent="0" algn="l" rtl="0">
              <a:spcBef>
                <a:spcPts val="1000"/>
              </a:spcBef>
              <a:spcAft>
                <a:spcPts val="0"/>
              </a:spcAft>
              <a:buNone/>
            </a:pPr>
            <a:r>
              <a:rPr lang="fr-FR" dirty="0">
                <a:solidFill>
                  <a:srgbClr val="333746"/>
                </a:solidFill>
                <a:latin typeface="Golos Text Medium"/>
                <a:ea typeface="Golos Text Medium"/>
                <a:cs typeface="Golos Text Medium"/>
                <a:sym typeface="Golos Text Medium"/>
              </a:rPr>
              <a:t>Dans le marketing, le RAG peut être utilisé pour créer des articles, des billets de blog, des descriptions de produits qui sont personnalisés pour le public cible, en s’appuyant sur des données de recherche pertinentes.</a:t>
            </a:r>
            <a:endParaRPr dirty="0">
              <a:solidFill>
                <a:srgbClr val="333746"/>
              </a:solidFill>
              <a:latin typeface="Golos Text Medium"/>
              <a:ea typeface="Golos Text Medium"/>
              <a:cs typeface="Golos Text Medium"/>
              <a:sym typeface="Golos Text Medium"/>
            </a:endParaRPr>
          </a:p>
        </p:txBody>
      </p:sp>
      <p:cxnSp>
        <p:nvCxnSpPr>
          <p:cNvPr id="488" name="Google Shape;488;p31"/>
          <p:cNvCxnSpPr/>
          <p:nvPr/>
        </p:nvCxnSpPr>
        <p:spPr>
          <a:xfrm>
            <a:off x="4271320" y="2886929"/>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489" name="Google Shape;489;p31"/>
          <p:cNvCxnSpPr/>
          <p:nvPr/>
        </p:nvCxnSpPr>
        <p:spPr>
          <a:xfrm>
            <a:off x="3109692" y="1557609"/>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Avantages et limitations du RAG</a:t>
            </a:r>
          </a:p>
        </p:txBody>
      </p:sp>
      <p:sp>
        <p:nvSpPr>
          <p:cNvPr id="495" name="Google Shape;495;p32"/>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cxnSp>
        <p:nvCxnSpPr>
          <p:cNvPr id="496" name="Google Shape;496;p32"/>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497" name="Google Shape;497;p32"/>
          <p:cNvSpPr/>
          <p:nvPr/>
        </p:nvSpPr>
        <p:spPr>
          <a:xfrm>
            <a:off x="7985200" y="424250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(AI)</a:t>
            </a:r>
            <a:endParaRPr sz="1200" b="1">
              <a:solidFill>
                <a:schemeClr val="accent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3"/>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avantages du RAG</a:t>
            </a:r>
            <a:endParaRPr dirty="0"/>
          </a:p>
        </p:txBody>
      </p:sp>
      <p:sp>
        <p:nvSpPr>
          <p:cNvPr id="503" name="Google Shape;503;p33"/>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3"/>
                </a:solidFill>
                <a:latin typeface="Golos Text Medium"/>
                <a:ea typeface="Golos Text Medium"/>
                <a:cs typeface="Golos Text Medium"/>
                <a:sym typeface="Golos Text Medium"/>
              </a:rPr>
              <a:t>(+)</a:t>
            </a:r>
            <a:r>
              <a:rPr lang="en" sz="2000" dirty="0">
                <a:latin typeface="Golos Text Medium"/>
                <a:ea typeface="Golos Text Medium"/>
                <a:cs typeface="Golos Text Medium"/>
                <a:sym typeface="Golos Text Medium"/>
              </a:rPr>
              <a:t> </a:t>
            </a:r>
            <a:r>
              <a:rPr lang="fr-FR" sz="2000" dirty="0">
                <a:latin typeface="Golos Text Medium"/>
                <a:ea typeface="Golos Text Medium"/>
                <a:cs typeface="Golos Text Medium"/>
                <a:sym typeface="Golos Text Medium"/>
              </a:rPr>
              <a:t>Amélioration de la pertinence et de l'exactitude</a:t>
            </a:r>
          </a:p>
          <a:p>
            <a:pPr marL="0" lvl="0" indent="0" algn="l" rtl="0">
              <a:spcBef>
                <a:spcPts val="0"/>
              </a:spcBef>
              <a:spcAft>
                <a:spcPts val="0"/>
              </a:spcAft>
              <a:buNone/>
            </a:pPr>
            <a:endParaRPr sz="2000" dirty="0">
              <a:latin typeface="Golos Text Medium"/>
              <a:ea typeface="Golos Text Medium"/>
              <a:cs typeface="Golos Text Medium"/>
              <a:sym typeface="Golos Text Medium"/>
            </a:endParaRPr>
          </a:p>
          <a:p>
            <a:pPr marL="0" lvl="0" indent="0" algn="l"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 </a:t>
            </a:r>
            <a:r>
              <a:rPr lang="fr-FR" sz="2000" dirty="0">
                <a:latin typeface="Golos Text Medium"/>
                <a:ea typeface="Golos Text Medium"/>
                <a:cs typeface="Golos Text Medium"/>
                <a:sym typeface="Golos Text Medium"/>
              </a:rPr>
              <a:t>Contenu plus riche et informé</a:t>
            </a:r>
          </a:p>
          <a:p>
            <a:pPr marL="0" lvl="0" indent="0" algn="l" rtl="0">
              <a:spcBef>
                <a:spcPts val="1000"/>
              </a:spcBef>
              <a:spcAft>
                <a:spcPts val="0"/>
              </a:spcAft>
              <a:buNone/>
            </a:pPr>
            <a:endParaRPr sz="2000" dirty="0">
              <a:latin typeface="Golos Text Medium"/>
              <a:ea typeface="Golos Text Medium"/>
              <a:cs typeface="Golos Text Medium"/>
              <a:sym typeface="Golos Text Medium"/>
            </a:endParaRPr>
          </a:p>
          <a:p>
            <a:pPr marL="0" lvl="0" indent="0" algn="l"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 </a:t>
            </a:r>
            <a:r>
              <a:rPr lang="fr-FR" sz="2000" dirty="0">
                <a:latin typeface="Golos Text Medium"/>
                <a:ea typeface="Golos Text Medium"/>
                <a:cs typeface="Golos Text Medium"/>
                <a:sym typeface="Golos Text Medium"/>
              </a:rPr>
              <a:t>Flexibilité et adaptabilité</a:t>
            </a:r>
          </a:p>
          <a:p>
            <a:pPr marL="0" lvl="0" indent="0" algn="l" rtl="0">
              <a:spcBef>
                <a:spcPts val="1000"/>
              </a:spcBef>
              <a:spcAft>
                <a:spcPts val="0"/>
              </a:spcAft>
              <a:buNone/>
            </a:pPr>
            <a:endParaRPr lang="fr-FR" sz="2000" dirty="0">
              <a:latin typeface="Golos Text Medium"/>
              <a:ea typeface="Golos Text Medium"/>
              <a:cs typeface="Golos Text Medium"/>
              <a:sym typeface="Golos Text Medium"/>
            </a:endParaRPr>
          </a:p>
          <a:p>
            <a:pPr marL="0" lvl="0" indent="0" algn="l"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 </a:t>
            </a:r>
            <a:r>
              <a:rPr lang="fr-FR" sz="2000" dirty="0">
                <a:latin typeface="Golos Text Medium"/>
                <a:ea typeface="Golos Text Medium"/>
                <a:cs typeface="Golos Text Medium"/>
                <a:sym typeface="Golos Text Medium"/>
              </a:rPr>
              <a:t>Interactivité améliorée</a:t>
            </a:r>
          </a:p>
          <a:p>
            <a:pPr marL="0" lvl="0" indent="0" algn="l" rtl="0">
              <a:spcBef>
                <a:spcPts val="1000"/>
              </a:spcBef>
              <a:spcAft>
                <a:spcPts val="0"/>
              </a:spcAft>
              <a:buNone/>
            </a:pPr>
            <a:endParaRPr sz="2000" dirty="0">
              <a:latin typeface="Golos Text Medium"/>
              <a:ea typeface="Golos Text Medium"/>
              <a:cs typeface="Golos Text Medium"/>
              <a:sym typeface="Golos Tex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715000" y="958450"/>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85" name="Google Shape;185;p22"/>
          <p:cNvSpPr txBox="1">
            <a:spLocks noGrp="1"/>
          </p:cNvSpPr>
          <p:nvPr>
            <p:ph type="subTitle" idx="1"/>
          </p:nvPr>
        </p:nvSpPr>
        <p:spPr>
          <a:xfrm>
            <a:off x="2050714" y="958450"/>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Qu'est-ce que le RAG ?</a:t>
            </a:r>
            <a:endParaRPr dirty="0"/>
          </a:p>
        </p:txBody>
      </p:sp>
      <p:sp>
        <p:nvSpPr>
          <p:cNvPr id="186" name="Google Shape;186;p22"/>
          <p:cNvSpPr txBox="1">
            <a:spLocks noGrp="1"/>
          </p:cNvSpPr>
          <p:nvPr>
            <p:ph type="title" idx="2"/>
          </p:nvPr>
        </p:nvSpPr>
        <p:spPr>
          <a:xfrm>
            <a:off x="715100" y="25105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Plan</a:t>
            </a:r>
            <a:endParaRPr dirty="0"/>
          </a:p>
        </p:txBody>
      </p:sp>
      <p:cxnSp>
        <p:nvCxnSpPr>
          <p:cNvPr id="187" name="Google Shape;187;p22"/>
          <p:cNvCxnSpPr/>
          <p:nvPr/>
        </p:nvCxnSpPr>
        <p:spPr>
          <a:xfrm>
            <a:off x="1258900" y="1199792"/>
            <a:ext cx="552600" cy="0"/>
          </a:xfrm>
          <a:prstGeom prst="straightConnector1">
            <a:avLst/>
          </a:prstGeom>
          <a:noFill/>
          <a:ln w="19050" cap="flat" cmpd="sng">
            <a:solidFill>
              <a:schemeClr val="dk1"/>
            </a:solidFill>
            <a:prstDash val="solid"/>
            <a:round/>
            <a:headEnd type="none" w="med" len="med"/>
            <a:tailEnd type="stealth" w="med" len="med"/>
          </a:ln>
        </p:spPr>
      </p:cxnSp>
      <p:sp>
        <p:nvSpPr>
          <p:cNvPr id="188" name="Google Shape;188;p22"/>
          <p:cNvSpPr txBox="1">
            <a:spLocks noGrp="1"/>
          </p:cNvSpPr>
          <p:nvPr>
            <p:ph type="title" idx="3"/>
          </p:nvPr>
        </p:nvSpPr>
        <p:spPr>
          <a:xfrm>
            <a:off x="715000" y="1636150"/>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89" name="Google Shape;189;p22"/>
          <p:cNvSpPr txBox="1">
            <a:spLocks noGrp="1"/>
          </p:cNvSpPr>
          <p:nvPr>
            <p:ph type="subTitle" idx="4"/>
          </p:nvPr>
        </p:nvSpPr>
        <p:spPr>
          <a:xfrm>
            <a:off x="2050714" y="1636150"/>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Pourquoi choisir RAG plutôt que fine-tuning ?</a:t>
            </a:r>
            <a:endParaRPr dirty="0"/>
          </a:p>
        </p:txBody>
      </p:sp>
      <p:sp>
        <p:nvSpPr>
          <p:cNvPr id="190" name="Google Shape;190;p22"/>
          <p:cNvSpPr txBox="1">
            <a:spLocks noGrp="1"/>
          </p:cNvSpPr>
          <p:nvPr>
            <p:ph type="title" idx="5"/>
          </p:nvPr>
        </p:nvSpPr>
        <p:spPr>
          <a:xfrm>
            <a:off x="715000" y="2313850"/>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91" name="Google Shape;191;p22"/>
          <p:cNvSpPr txBox="1">
            <a:spLocks noGrp="1"/>
          </p:cNvSpPr>
          <p:nvPr>
            <p:ph type="subTitle" idx="6"/>
          </p:nvPr>
        </p:nvSpPr>
        <p:spPr>
          <a:xfrm>
            <a:off x="2050714" y="2313850"/>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Comment fonctionne le RAG ?</a:t>
            </a:r>
            <a:endParaRPr dirty="0"/>
          </a:p>
        </p:txBody>
      </p:sp>
      <p:sp>
        <p:nvSpPr>
          <p:cNvPr id="192" name="Google Shape;192;p22"/>
          <p:cNvSpPr txBox="1">
            <a:spLocks noGrp="1"/>
          </p:cNvSpPr>
          <p:nvPr>
            <p:ph type="title" idx="7"/>
          </p:nvPr>
        </p:nvSpPr>
        <p:spPr>
          <a:xfrm>
            <a:off x="715000" y="2991550"/>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93" name="Google Shape;193;p22"/>
          <p:cNvSpPr txBox="1">
            <a:spLocks noGrp="1"/>
          </p:cNvSpPr>
          <p:nvPr>
            <p:ph type="subTitle" idx="8"/>
          </p:nvPr>
        </p:nvSpPr>
        <p:spPr>
          <a:xfrm>
            <a:off x="2050714" y="2991550"/>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Applications du RAG</a:t>
            </a:r>
            <a:endParaRPr dirty="0"/>
          </a:p>
        </p:txBody>
      </p:sp>
      <p:cxnSp>
        <p:nvCxnSpPr>
          <p:cNvPr id="194" name="Google Shape;194;p22"/>
          <p:cNvCxnSpPr/>
          <p:nvPr/>
        </p:nvCxnSpPr>
        <p:spPr>
          <a:xfrm>
            <a:off x="1258900" y="1877292"/>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195" name="Google Shape;195;p22"/>
          <p:cNvCxnSpPr/>
          <p:nvPr/>
        </p:nvCxnSpPr>
        <p:spPr>
          <a:xfrm>
            <a:off x="1258900" y="2554792"/>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196" name="Google Shape;196;p22"/>
          <p:cNvCxnSpPr/>
          <p:nvPr/>
        </p:nvCxnSpPr>
        <p:spPr>
          <a:xfrm>
            <a:off x="1258900" y="3232292"/>
            <a:ext cx="552600" cy="0"/>
          </a:xfrm>
          <a:prstGeom prst="straightConnector1">
            <a:avLst/>
          </a:prstGeom>
          <a:noFill/>
          <a:ln w="19050" cap="flat" cmpd="sng">
            <a:solidFill>
              <a:schemeClr val="dk1"/>
            </a:solidFill>
            <a:prstDash val="solid"/>
            <a:round/>
            <a:headEnd type="none" w="med" len="med"/>
            <a:tailEnd type="stealth" w="med" len="med"/>
          </a:ln>
        </p:spPr>
      </p:cxnSp>
      <p:sp>
        <p:nvSpPr>
          <p:cNvPr id="2" name="Google Shape;192;p22">
            <a:extLst>
              <a:ext uri="{FF2B5EF4-FFF2-40B4-BE49-F238E27FC236}">
                <a16:creationId xmlns:a16="http://schemas.microsoft.com/office/drawing/2014/main" id="{B4C1BFEC-B2B0-F9F2-02DB-B12C1FDD57B7}"/>
              </a:ext>
            </a:extLst>
          </p:cNvPr>
          <p:cNvSpPr txBox="1">
            <a:spLocks/>
          </p:cNvSpPr>
          <p:nvPr/>
        </p:nvSpPr>
        <p:spPr>
          <a:xfrm>
            <a:off x="715000" y="3669250"/>
            <a:ext cx="13356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2000" b="0" i="0" u="none" strike="noStrike" cap="none">
                <a:solidFill>
                  <a:schemeClr val="accent3"/>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9pPr>
          </a:lstStyle>
          <a:p>
            <a:r>
              <a:rPr lang="en" dirty="0"/>
              <a:t>05</a:t>
            </a:r>
          </a:p>
        </p:txBody>
      </p:sp>
      <p:cxnSp>
        <p:nvCxnSpPr>
          <p:cNvPr id="3" name="Google Shape;196;p22">
            <a:extLst>
              <a:ext uri="{FF2B5EF4-FFF2-40B4-BE49-F238E27FC236}">
                <a16:creationId xmlns:a16="http://schemas.microsoft.com/office/drawing/2014/main" id="{F38CB894-4293-A708-8D5C-76AC448D2E64}"/>
              </a:ext>
            </a:extLst>
          </p:cNvPr>
          <p:cNvCxnSpPr/>
          <p:nvPr/>
        </p:nvCxnSpPr>
        <p:spPr>
          <a:xfrm>
            <a:off x="1258900" y="3931900"/>
            <a:ext cx="552600" cy="0"/>
          </a:xfrm>
          <a:prstGeom prst="straightConnector1">
            <a:avLst/>
          </a:prstGeom>
          <a:noFill/>
          <a:ln w="19050" cap="flat" cmpd="sng">
            <a:solidFill>
              <a:schemeClr val="dk1"/>
            </a:solidFill>
            <a:prstDash val="solid"/>
            <a:round/>
            <a:headEnd type="none" w="med" len="med"/>
            <a:tailEnd type="stealth" w="med" len="med"/>
          </a:ln>
        </p:spPr>
      </p:cxnSp>
      <p:sp>
        <p:nvSpPr>
          <p:cNvPr id="4" name="Google Shape;193;p22">
            <a:extLst>
              <a:ext uri="{FF2B5EF4-FFF2-40B4-BE49-F238E27FC236}">
                <a16:creationId xmlns:a16="http://schemas.microsoft.com/office/drawing/2014/main" id="{BEA633DD-1CC9-B749-80F7-1438C6B3DDB3}"/>
              </a:ext>
            </a:extLst>
          </p:cNvPr>
          <p:cNvSpPr txBox="1">
            <a:spLocks/>
          </p:cNvSpPr>
          <p:nvPr/>
        </p:nvSpPr>
        <p:spPr>
          <a:xfrm>
            <a:off x="2050500" y="3669250"/>
            <a:ext cx="63783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Golos Text Medium"/>
                <a:ea typeface="Golos Text Medium"/>
                <a:cs typeface="Golos Text Medium"/>
                <a:sym typeface="Golos Text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dirty="0"/>
              <a:t>Avantages et limitations du RAG</a:t>
            </a:r>
          </a:p>
        </p:txBody>
      </p:sp>
      <p:sp>
        <p:nvSpPr>
          <p:cNvPr id="5" name="Google Shape;193;p22">
            <a:extLst>
              <a:ext uri="{FF2B5EF4-FFF2-40B4-BE49-F238E27FC236}">
                <a16:creationId xmlns:a16="http://schemas.microsoft.com/office/drawing/2014/main" id="{20D244F2-E989-4A3E-1260-B0D63AB8D7DC}"/>
              </a:ext>
            </a:extLst>
          </p:cNvPr>
          <p:cNvSpPr txBox="1">
            <a:spLocks/>
          </p:cNvSpPr>
          <p:nvPr/>
        </p:nvSpPr>
        <p:spPr>
          <a:xfrm>
            <a:off x="2050500" y="4346950"/>
            <a:ext cx="63783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Golos Text Medium"/>
                <a:ea typeface="Golos Text Medium"/>
                <a:cs typeface="Golos Text Medium"/>
                <a:sym typeface="Golos Text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a:t>Implémentation de RAG dans Spring AI </a:t>
            </a:r>
            <a:endParaRPr lang="fr-FR" dirty="0"/>
          </a:p>
        </p:txBody>
      </p:sp>
      <p:sp>
        <p:nvSpPr>
          <p:cNvPr id="6" name="Google Shape;192;p22">
            <a:extLst>
              <a:ext uri="{FF2B5EF4-FFF2-40B4-BE49-F238E27FC236}">
                <a16:creationId xmlns:a16="http://schemas.microsoft.com/office/drawing/2014/main" id="{CDEB1945-0A43-6653-9017-8ED0ADAE4FDF}"/>
              </a:ext>
            </a:extLst>
          </p:cNvPr>
          <p:cNvSpPr txBox="1">
            <a:spLocks/>
          </p:cNvSpPr>
          <p:nvPr/>
        </p:nvSpPr>
        <p:spPr>
          <a:xfrm>
            <a:off x="714900" y="4346950"/>
            <a:ext cx="13356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2000" b="0" i="0" u="none" strike="noStrike" cap="none">
                <a:solidFill>
                  <a:schemeClr val="accent3"/>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9pPr>
          </a:lstStyle>
          <a:p>
            <a:r>
              <a:rPr lang="en" dirty="0"/>
              <a:t>06</a:t>
            </a:r>
          </a:p>
        </p:txBody>
      </p:sp>
      <p:cxnSp>
        <p:nvCxnSpPr>
          <p:cNvPr id="7" name="Google Shape;196;p22">
            <a:extLst>
              <a:ext uri="{FF2B5EF4-FFF2-40B4-BE49-F238E27FC236}">
                <a16:creationId xmlns:a16="http://schemas.microsoft.com/office/drawing/2014/main" id="{5C4EEFF3-11DC-E93B-014D-06FEADDA830D}"/>
              </a:ext>
            </a:extLst>
          </p:cNvPr>
          <p:cNvCxnSpPr/>
          <p:nvPr/>
        </p:nvCxnSpPr>
        <p:spPr>
          <a:xfrm>
            <a:off x="1382700" y="4609600"/>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5"/>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Limitations de RAG</a:t>
            </a:r>
          </a:p>
        </p:txBody>
      </p:sp>
      <p:sp>
        <p:nvSpPr>
          <p:cNvPr id="520" name="Google Shape;520;p35"/>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dirty="0">
                <a:solidFill>
                  <a:schemeClr val="accent3"/>
                </a:solidFill>
                <a:latin typeface="Golos Text Medium"/>
                <a:ea typeface="Golos Text Medium"/>
                <a:cs typeface="Golos Text Medium"/>
                <a:sym typeface="Golos Text Medium"/>
              </a:rPr>
              <a:t>(-)</a:t>
            </a:r>
            <a:r>
              <a:rPr lang="en" sz="1800" dirty="0">
                <a:latin typeface="Golos Text Medium"/>
                <a:ea typeface="Golos Text Medium"/>
                <a:cs typeface="Golos Text Medium"/>
                <a:sym typeface="Golos Text Medium"/>
              </a:rPr>
              <a:t> </a:t>
            </a:r>
            <a:r>
              <a:rPr lang="fr-FR" sz="1800" dirty="0">
                <a:latin typeface="Golos Text Medium"/>
                <a:ea typeface="Golos Text Medium"/>
                <a:cs typeface="Golos Text Medium"/>
                <a:sym typeface="Golos Text Medium"/>
              </a:rPr>
              <a:t>Dépendance aux sources externes : qualité et fiabilité cruciales.</a:t>
            </a:r>
          </a:p>
          <a:p>
            <a:pPr marL="0" lvl="0" indent="0" algn="l" rtl="0">
              <a:lnSpc>
                <a:spcPct val="150000"/>
              </a:lnSpc>
              <a:spcBef>
                <a:spcPts val="0"/>
              </a:spcBef>
              <a:spcAft>
                <a:spcPts val="0"/>
              </a:spcAft>
              <a:buNone/>
            </a:pPr>
            <a:r>
              <a:rPr lang="en" sz="1800" dirty="0">
                <a:solidFill>
                  <a:schemeClr val="accent3"/>
                </a:solidFill>
                <a:latin typeface="Golos Text Medium"/>
                <a:ea typeface="Golos Text Medium"/>
                <a:cs typeface="Golos Text Medium"/>
                <a:sym typeface="Golos Text Medium"/>
              </a:rPr>
              <a:t>(-) </a:t>
            </a:r>
            <a:r>
              <a:rPr lang="fr-FR" sz="1800" dirty="0">
                <a:latin typeface="Golos Text Medium"/>
                <a:ea typeface="Golos Text Medium"/>
                <a:cs typeface="Golos Text Medium"/>
                <a:sym typeface="Golos Text Medium"/>
              </a:rPr>
              <a:t>Risque d'informations erronées ou biaisées.</a:t>
            </a:r>
          </a:p>
          <a:p>
            <a:pPr marL="0" lvl="0" indent="0" algn="l" rtl="0">
              <a:lnSpc>
                <a:spcPct val="150000"/>
              </a:lnSpc>
              <a:spcBef>
                <a:spcPts val="0"/>
              </a:spcBef>
              <a:spcAft>
                <a:spcPts val="0"/>
              </a:spcAft>
              <a:buNone/>
            </a:pPr>
            <a:r>
              <a:rPr lang="en" sz="1800" dirty="0">
                <a:solidFill>
                  <a:schemeClr val="accent3"/>
                </a:solidFill>
                <a:latin typeface="Golos Text Medium"/>
                <a:ea typeface="Golos Text Medium"/>
                <a:cs typeface="Golos Text Medium"/>
                <a:sym typeface="Golos Text Medium"/>
              </a:rPr>
              <a:t>(-) </a:t>
            </a:r>
            <a:r>
              <a:rPr lang="fr-FR" sz="1800" dirty="0">
                <a:latin typeface="Golos Text Medium"/>
                <a:ea typeface="Golos Text Medium"/>
                <a:cs typeface="Golos Text Medium"/>
                <a:sym typeface="Golos Text Medium"/>
              </a:rPr>
              <a:t>Coût computationnel élevé pour la recherche.</a:t>
            </a:r>
          </a:p>
          <a:p>
            <a:pPr marL="0" lvl="0" indent="0" algn="l" rtl="0">
              <a:lnSpc>
                <a:spcPct val="150000"/>
              </a:lnSpc>
              <a:spcBef>
                <a:spcPts val="0"/>
              </a:spcBef>
              <a:spcAft>
                <a:spcPts val="0"/>
              </a:spcAft>
              <a:buNone/>
            </a:pPr>
            <a:r>
              <a:rPr lang="en" sz="1800" dirty="0">
                <a:solidFill>
                  <a:schemeClr val="accent3"/>
                </a:solidFill>
                <a:latin typeface="Golos Text Medium"/>
                <a:ea typeface="Golos Text Medium"/>
                <a:cs typeface="Golos Text Medium"/>
                <a:sym typeface="Golos Text Medium"/>
              </a:rPr>
              <a:t>(-) </a:t>
            </a:r>
            <a:r>
              <a:rPr lang="fr-FR" sz="1800" dirty="0">
                <a:latin typeface="Golos Text Medium"/>
                <a:ea typeface="Golos Text Medium"/>
                <a:cs typeface="Golos Text Medium"/>
                <a:sym typeface="Golos Text Medium"/>
              </a:rPr>
              <a:t>Difficultés potentielles lors de l'entraînement et du déploiement.</a:t>
            </a:r>
          </a:p>
          <a:p>
            <a:pPr marL="0" lvl="0" indent="0" algn="l" rtl="0">
              <a:lnSpc>
                <a:spcPct val="150000"/>
              </a:lnSpc>
              <a:spcBef>
                <a:spcPts val="0"/>
              </a:spcBef>
              <a:spcAft>
                <a:spcPts val="0"/>
              </a:spcAft>
              <a:buNone/>
            </a:pPr>
            <a:r>
              <a:rPr lang="en" sz="1800" dirty="0">
                <a:solidFill>
                  <a:schemeClr val="accent3"/>
                </a:solidFill>
                <a:latin typeface="Golos Text Medium"/>
                <a:ea typeface="Golos Text Medium"/>
                <a:cs typeface="Golos Text Medium"/>
                <a:sym typeface="Golos Text Medium"/>
              </a:rPr>
              <a:t>(-) </a:t>
            </a:r>
            <a:r>
              <a:rPr lang="fr-FR" sz="1800" dirty="0">
                <a:latin typeface="Golos Text Medium"/>
                <a:ea typeface="Golos Text Medium"/>
                <a:cs typeface="Golos Text Medium"/>
                <a:sym typeface="Golos Text Medium"/>
              </a:rPr>
              <a:t>Sensibilité aux erreurs de récupération de données.</a:t>
            </a:r>
            <a:endParaRPr sz="1800" dirty="0">
              <a:latin typeface="Golos Text Medium"/>
              <a:ea typeface="Golos Text Medium"/>
              <a:cs typeface="Golos Text Medium"/>
              <a:sym typeface="Golos Text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F9802036-C645-E02F-5739-BE1F1DBF71A1}"/>
            </a:ext>
          </a:extLst>
        </p:cNvPr>
        <p:cNvGrpSpPr/>
        <p:nvPr/>
      </p:nvGrpSpPr>
      <p:grpSpPr>
        <a:xfrm>
          <a:off x="0" y="0"/>
          <a:ext cx="0" cy="0"/>
          <a:chOff x="0" y="0"/>
          <a:chExt cx="0" cy="0"/>
        </a:xfrm>
      </p:grpSpPr>
      <p:sp>
        <p:nvSpPr>
          <p:cNvPr id="494" name="Google Shape;494;p32">
            <a:extLst>
              <a:ext uri="{FF2B5EF4-FFF2-40B4-BE49-F238E27FC236}">
                <a16:creationId xmlns:a16="http://schemas.microsoft.com/office/drawing/2014/main" id="{214DD6B7-193D-6EA8-6684-D66AFEC6DBD7}"/>
              </a:ext>
            </a:extLst>
          </p:cNvPr>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Implémentation de RAG dans Spring AI </a:t>
            </a:r>
          </a:p>
        </p:txBody>
      </p:sp>
      <p:sp>
        <p:nvSpPr>
          <p:cNvPr id="495" name="Google Shape;495;p32">
            <a:extLst>
              <a:ext uri="{FF2B5EF4-FFF2-40B4-BE49-F238E27FC236}">
                <a16:creationId xmlns:a16="http://schemas.microsoft.com/office/drawing/2014/main" id="{F83A84ED-0612-ABDF-0214-FC1E6CE4BA11}"/>
              </a:ext>
            </a:extLst>
          </p:cNvPr>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cxnSp>
        <p:nvCxnSpPr>
          <p:cNvPr id="496" name="Google Shape;496;p32">
            <a:extLst>
              <a:ext uri="{FF2B5EF4-FFF2-40B4-BE49-F238E27FC236}">
                <a16:creationId xmlns:a16="http://schemas.microsoft.com/office/drawing/2014/main" id="{778E07C0-710E-6531-574F-EC73B200794F}"/>
              </a:ext>
            </a:extLst>
          </p:cNvPr>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Tree>
    <p:extLst>
      <p:ext uri="{BB962C8B-B14F-4D97-AF65-F5344CB8AC3E}">
        <p14:creationId xmlns:p14="http://schemas.microsoft.com/office/powerpoint/2010/main" val="3103435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6"/>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400" dirty="0"/>
              <a:t>Mise en place d'une base de données vectorielle</a:t>
            </a:r>
          </a:p>
        </p:txBody>
      </p:sp>
      <p:sp>
        <p:nvSpPr>
          <p:cNvPr id="528" name="Google Shape;528;p36"/>
          <p:cNvSpPr txBox="1">
            <a:spLocks noGrp="1"/>
          </p:cNvSpPr>
          <p:nvPr>
            <p:ph type="body" idx="1"/>
          </p:nvPr>
        </p:nvSpPr>
        <p:spPr>
          <a:xfrm>
            <a:off x="715100" y="1267375"/>
            <a:ext cx="7713900" cy="33660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None/>
            </a:pPr>
            <a:r>
              <a:rPr lang="fr-FR" sz="1600" b="0" i="0" dirty="0">
                <a:effectLst/>
                <a:latin typeface="-apple-system"/>
              </a:rPr>
              <a:t>Spring AI propose une API abstraite pour interagir avec les bases de données vectorielles via l'interface </a:t>
            </a:r>
            <a:r>
              <a:rPr lang="fr-FR" sz="1600" b="0" i="0" dirty="0" err="1">
                <a:effectLst/>
                <a:latin typeface="-apple-system"/>
              </a:rPr>
              <a:t>VectorStore</a:t>
            </a:r>
            <a:r>
              <a:rPr lang="fr-FR" sz="1600" b="0" i="0" dirty="0">
                <a:effectLst/>
                <a:latin typeface="-apple-system"/>
              </a:rPr>
              <a:t>. Ce qui permet facilement de migrer d’une base de données vectorielle à une autre</a:t>
            </a:r>
            <a:endParaRPr sz="1600" dirty="0"/>
          </a:p>
        </p:txBody>
      </p:sp>
      <p:cxnSp>
        <p:nvCxnSpPr>
          <p:cNvPr id="595" name="Google Shape;595;p36"/>
          <p:cNvCxnSpPr/>
          <p:nvPr/>
        </p:nvCxnSpPr>
        <p:spPr>
          <a:xfrm>
            <a:off x="4972350" y="1510475"/>
            <a:ext cx="552600" cy="0"/>
          </a:xfrm>
          <a:prstGeom prst="straightConnector1">
            <a:avLst/>
          </a:prstGeom>
          <a:noFill/>
          <a:ln w="19050" cap="flat" cmpd="sng">
            <a:solidFill>
              <a:schemeClr val="dk1"/>
            </a:solidFill>
            <a:prstDash val="solid"/>
            <a:round/>
            <a:headEnd type="none" w="med" len="med"/>
            <a:tailEnd type="stealth" w="med" len="med"/>
          </a:ln>
        </p:spPr>
      </p:cxnSp>
      <p:pic>
        <p:nvPicPr>
          <p:cNvPr id="3" name="Image 2">
            <a:extLst>
              <a:ext uri="{FF2B5EF4-FFF2-40B4-BE49-F238E27FC236}">
                <a16:creationId xmlns:a16="http://schemas.microsoft.com/office/drawing/2014/main" id="{5F8E8C5A-8C92-27C4-57BD-57B0D6F9575D}"/>
              </a:ext>
            </a:extLst>
          </p:cNvPr>
          <p:cNvPicPr>
            <a:picLocks noChangeAspect="1"/>
          </p:cNvPicPr>
          <p:nvPr/>
        </p:nvPicPr>
        <p:blipFill>
          <a:blip r:embed="rId3"/>
          <a:stretch>
            <a:fillRect/>
          </a:stretch>
        </p:blipFill>
        <p:spPr>
          <a:xfrm>
            <a:off x="1088795" y="2744051"/>
            <a:ext cx="6966409" cy="137410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6">
          <a:extLst>
            <a:ext uri="{FF2B5EF4-FFF2-40B4-BE49-F238E27FC236}">
              <a16:creationId xmlns:a16="http://schemas.microsoft.com/office/drawing/2014/main" id="{CD3C5CAE-E6F5-3F6E-C5A2-0C20D61371CE}"/>
            </a:ext>
          </a:extLst>
        </p:cNvPr>
        <p:cNvGrpSpPr/>
        <p:nvPr/>
      </p:nvGrpSpPr>
      <p:grpSpPr>
        <a:xfrm>
          <a:off x="0" y="0"/>
          <a:ext cx="0" cy="0"/>
          <a:chOff x="0" y="0"/>
          <a:chExt cx="0" cy="0"/>
        </a:xfrm>
      </p:grpSpPr>
      <p:sp>
        <p:nvSpPr>
          <p:cNvPr id="527" name="Google Shape;527;p36">
            <a:extLst>
              <a:ext uri="{FF2B5EF4-FFF2-40B4-BE49-F238E27FC236}">
                <a16:creationId xmlns:a16="http://schemas.microsoft.com/office/drawing/2014/main" id="{46B52A1C-6570-8A78-351C-B13E69B504C9}"/>
              </a:ext>
            </a:extLst>
          </p:cNvPr>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400" dirty="0"/>
              <a:t>Mise en place d'une base de données vectorielle</a:t>
            </a:r>
          </a:p>
        </p:txBody>
      </p:sp>
      <p:sp>
        <p:nvSpPr>
          <p:cNvPr id="528" name="Google Shape;528;p36">
            <a:extLst>
              <a:ext uri="{FF2B5EF4-FFF2-40B4-BE49-F238E27FC236}">
                <a16:creationId xmlns:a16="http://schemas.microsoft.com/office/drawing/2014/main" id="{5AD64F96-F6E4-C09E-7436-5FEBA06DCB37}"/>
              </a:ext>
            </a:extLst>
          </p:cNvPr>
          <p:cNvSpPr txBox="1">
            <a:spLocks noGrp="1"/>
          </p:cNvSpPr>
          <p:nvPr>
            <p:ph type="body" idx="1"/>
          </p:nvPr>
        </p:nvSpPr>
        <p:spPr>
          <a:xfrm>
            <a:off x="715100" y="1267375"/>
            <a:ext cx="7713900" cy="33660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None/>
            </a:pPr>
            <a:r>
              <a:rPr lang="fr-FR" sz="1600" b="0" i="0" dirty="0">
                <a:effectLst/>
                <a:latin typeface="-apple-system"/>
              </a:rPr>
              <a:t>Pour utiliser une base de données spécifique, il suffit d’ajouter ses dépendances. </a:t>
            </a:r>
          </a:p>
          <a:p>
            <a:pPr marL="0" lvl="0" indent="0" algn="l" rtl="0">
              <a:spcBef>
                <a:spcPts val="1000"/>
              </a:spcBef>
              <a:spcAft>
                <a:spcPts val="1000"/>
              </a:spcAft>
              <a:buNone/>
            </a:pPr>
            <a:r>
              <a:rPr lang="fr-FR" sz="1600" b="0" i="0" dirty="0">
                <a:effectLst/>
                <a:latin typeface="-apple-system"/>
              </a:rPr>
              <a:t>Dans ce projet j’utilise </a:t>
            </a:r>
            <a:r>
              <a:rPr lang="fr-FR" sz="1600" b="0" i="0" dirty="0" err="1">
                <a:effectLst/>
                <a:latin typeface="-apple-system"/>
              </a:rPr>
              <a:t>PGvector</a:t>
            </a:r>
            <a:r>
              <a:rPr lang="fr-FR" sz="1600" b="0" i="0" dirty="0">
                <a:effectLst/>
                <a:latin typeface="-apple-system"/>
              </a:rPr>
              <a:t>, une extension open source pour PostgreSQL qui permet de stocker et de rechercher sur des </a:t>
            </a:r>
            <a:r>
              <a:rPr lang="fr-FR" sz="1600" b="0" i="0" dirty="0" err="1">
                <a:effectLst/>
                <a:latin typeface="-apple-system"/>
              </a:rPr>
              <a:t>embeddings</a:t>
            </a:r>
            <a:endParaRPr lang="fr-FR" sz="1600" b="0" i="0" dirty="0">
              <a:effectLst/>
              <a:latin typeface="-apple-system"/>
            </a:endParaRPr>
          </a:p>
        </p:txBody>
      </p:sp>
      <p:pic>
        <p:nvPicPr>
          <p:cNvPr id="4" name="Image 3">
            <a:extLst>
              <a:ext uri="{FF2B5EF4-FFF2-40B4-BE49-F238E27FC236}">
                <a16:creationId xmlns:a16="http://schemas.microsoft.com/office/drawing/2014/main" id="{EF40FC95-CDB0-308F-0A42-598A791FC721}"/>
              </a:ext>
            </a:extLst>
          </p:cNvPr>
          <p:cNvPicPr>
            <a:picLocks noChangeAspect="1"/>
          </p:cNvPicPr>
          <p:nvPr/>
        </p:nvPicPr>
        <p:blipFill>
          <a:blip r:embed="rId3"/>
          <a:stretch>
            <a:fillRect/>
          </a:stretch>
        </p:blipFill>
        <p:spPr>
          <a:xfrm>
            <a:off x="643572" y="2950375"/>
            <a:ext cx="7785327" cy="1390844"/>
          </a:xfrm>
          <a:prstGeom prst="rect">
            <a:avLst/>
          </a:prstGeom>
        </p:spPr>
      </p:pic>
    </p:spTree>
    <p:extLst>
      <p:ext uri="{BB962C8B-B14F-4D97-AF65-F5344CB8AC3E}">
        <p14:creationId xmlns:p14="http://schemas.microsoft.com/office/powerpoint/2010/main" val="1907646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6">
          <a:extLst>
            <a:ext uri="{FF2B5EF4-FFF2-40B4-BE49-F238E27FC236}">
              <a16:creationId xmlns:a16="http://schemas.microsoft.com/office/drawing/2014/main" id="{DD3E993E-0CEC-E35B-D6E6-A13478E73455}"/>
            </a:ext>
          </a:extLst>
        </p:cNvPr>
        <p:cNvGrpSpPr/>
        <p:nvPr/>
      </p:nvGrpSpPr>
      <p:grpSpPr>
        <a:xfrm>
          <a:off x="0" y="0"/>
          <a:ext cx="0" cy="0"/>
          <a:chOff x="0" y="0"/>
          <a:chExt cx="0" cy="0"/>
        </a:xfrm>
      </p:grpSpPr>
      <p:sp>
        <p:nvSpPr>
          <p:cNvPr id="527" name="Google Shape;527;p36">
            <a:extLst>
              <a:ext uri="{FF2B5EF4-FFF2-40B4-BE49-F238E27FC236}">
                <a16:creationId xmlns:a16="http://schemas.microsoft.com/office/drawing/2014/main" id="{7683E8AB-BCB6-03D8-AF21-7404313B5F6C}"/>
              </a:ext>
            </a:extLst>
          </p:cNvPr>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400" dirty="0"/>
              <a:t>Mise en place d'une base de données vectorielle</a:t>
            </a:r>
          </a:p>
        </p:txBody>
      </p:sp>
      <p:sp>
        <p:nvSpPr>
          <p:cNvPr id="528" name="Google Shape;528;p36">
            <a:extLst>
              <a:ext uri="{FF2B5EF4-FFF2-40B4-BE49-F238E27FC236}">
                <a16:creationId xmlns:a16="http://schemas.microsoft.com/office/drawing/2014/main" id="{7F6A20A1-F0B9-DA0E-C836-DC3DFCE85D45}"/>
              </a:ext>
            </a:extLst>
          </p:cNvPr>
          <p:cNvSpPr txBox="1">
            <a:spLocks noGrp="1"/>
          </p:cNvSpPr>
          <p:nvPr>
            <p:ph type="body" idx="1"/>
          </p:nvPr>
        </p:nvSpPr>
        <p:spPr>
          <a:xfrm>
            <a:off x="715100" y="1267375"/>
            <a:ext cx="7713900" cy="33660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None/>
            </a:pPr>
            <a:r>
              <a:rPr lang="fr-FR" sz="1600" b="0" i="0" dirty="0">
                <a:effectLst/>
                <a:latin typeface="-apple-system"/>
              </a:rPr>
              <a:t>Dans ce projet j’utilise </a:t>
            </a:r>
            <a:r>
              <a:rPr lang="fr-FR" sz="1600" b="0" i="0" dirty="0" err="1">
                <a:effectLst/>
                <a:latin typeface="-apple-system"/>
              </a:rPr>
              <a:t>PGvector</a:t>
            </a:r>
            <a:r>
              <a:rPr lang="fr-FR" sz="1600" b="0" i="0" dirty="0">
                <a:effectLst/>
                <a:latin typeface="-apple-system"/>
              </a:rPr>
              <a:t>, une extension open source pour PostgreSQL qui permet de stocker et de rechercher sur des </a:t>
            </a:r>
            <a:r>
              <a:rPr lang="fr-FR" sz="1600" b="0" i="0" dirty="0" err="1">
                <a:effectLst/>
                <a:latin typeface="-apple-system"/>
              </a:rPr>
              <a:t>embeddings</a:t>
            </a:r>
            <a:endParaRPr lang="fr-FR" sz="1600" b="0" i="0" dirty="0">
              <a:effectLst/>
              <a:latin typeface="-apple-system"/>
            </a:endParaRPr>
          </a:p>
        </p:txBody>
      </p:sp>
      <p:pic>
        <p:nvPicPr>
          <p:cNvPr id="2" name="Image 1">
            <a:extLst>
              <a:ext uri="{FF2B5EF4-FFF2-40B4-BE49-F238E27FC236}">
                <a16:creationId xmlns:a16="http://schemas.microsoft.com/office/drawing/2014/main" id="{6F6F7442-AABB-7544-AD72-747F1EEA1A3E}"/>
              </a:ext>
            </a:extLst>
          </p:cNvPr>
          <p:cNvPicPr>
            <a:picLocks noChangeAspect="1"/>
          </p:cNvPicPr>
          <p:nvPr/>
        </p:nvPicPr>
        <p:blipFill>
          <a:blip r:embed="rId3"/>
          <a:stretch>
            <a:fillRect/>
          </a:stretch>
        </p:blipFill>
        <p:spPr>
          <a:xfrm>
            <a:off x="843699" y="2267466"/>
            <a:ext cx="7456602" cy="2745977"/>
          </a:xfrm>
          <a:prstGeom prst="rect">
            <a:avLst/>
          </a:prstGeom>
        </p:spPr>
      </p:pic>
    </p:spTree>
    <p:extLst>
      <p:ext uri="{BB962C8B-B14F-4D97-AF65-F5344CB8AC3E}">
        <p14:creationId xmlns:p14="http://schemas.microsoft.com/office/powerpoint/2010/main" val="2866988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6">
          <a:extLst>
            <a:ext uri="{FF2B5EF4-FFF2-40B4-BE49-F238E27FC236}">
              <a16:creationId xmlns:a16="http://schemas.microsoft.com/office/drawing/2014/main" id="{83CCC2AD-C7B1-B08B-6066-ACB6ED5A051A}"/>
            </a:ext>
          </a:extLst>
        </p:cNvPr>
        <p:cNvGrpSpPr/>
        <p:nvPr/>
      </p:nvGrpSpPr>
      <p:grpSpPr>
        <a:xfrm>
          <a:off x="0" y="0"/>
          <a:ext cx="0" cy="0"/>
          <a:chOff x="0" y="0"/>
          <a:chExt cx="0" cy="0"/>
        </a:xfrm>
      </p:grpSpPr>
      <p:sp>
        <p:nvSpPr>
          <p:cNvPr id="527" name="Google Shape;527;p36">
            <a:extLst>
              <a:ext uri="{FF2B5EF4-FFF2-40B4-BE49-F238E27FC236}">
                <a16:creationId xmlns:a16="http://schemas.microsoft.com/office/drawing/2014/main" id="{0284B4AF-0E20-A503-C225-995C235A089E}"/>
              </a:ext>
            </a:extLst>
          </p:cNvPr>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400" dirty="0"/>
              <a:t>Configuration d'un modèle d’</a:t>
            </a:r>
            <a:r>
              <a:rPr lang="fr-FR" sz="2400" dirty="0" err="1"/>
              <a:t>embedding</a:t>
            </a:r>
            <a:endParaRPr lang="fr-FR" sz="2400" dirty="0"/>
          </a:p>
        </p:txBody>
      </p:sp>
      <p:pic>
        <p:nvPicPr>
          <p:cNvPr id="9" name="Image 8">
            <a:extLst>
              <a:ext uri="{FF2B5EF4-FFF2-40B4-BE49-F238E27FC236}">
                <a16:creationId xmlns:a16="http://schemas.microsoft.com/office/drawing/2014/main" id="{EE4FF876-BA06-2480-92C7-5B90027D166D}"/>
              </a:ext>
            </a:extLst>
          </p:cNvPr>
          <p:cNvPicPr>
            <a:picLocks noChangeAspect="1"/>
          </p:cNvPicPr>
          <p:nvPr/>
        </p:nvPicPr>
        <p:blipFill>
          <a:blip r:embed="rId3"/>
          <a:stretch>
            <a:fillRect/>
          </a:stretch>
        </p:blipFill>
        <p:spPr>
          <a:xfrm>
            <a:off x="1059822" y="3287660"/>
            <a:ext cx="6590723" cy="999769"/>
          </a:xfrm>
          <a:prstGeom prst="rect">
            <a:avLst/>
          </a:prstGeom>
        </p:spPr>
      </p:pic>
      <p:sp>
        <p:nvSpPr>
          <p:cNvPr id="7" name="Espace réservé du texte 6">
            <a:extLst>
              <a:ext uri="{FF2B5EF4-FFF2-40B4-BE49-F238E27FC236}">
                <a16:creationId xmlns:a16="http://schemas.microsoft.com/office/drawing/2014/main" id="{ED717F04-52FE-A134-F7A6-9A3C0DDA9972}"/>
              </a:ext>
            </a:extLst>
          </p:cNvPr>
          <p:cNvSpPr txBox="1">
            <a:spLocks noGrp="1"/>
          </p:cNvSpPr>
          <p:nvPr>
            <p:ph type="body" idx="1"/>
          </p:nvPr>
        </p:nvSpPr>
        <p:spPr>
          <a:xfrm>
            <a:off x="714375" y="1266825"/>
            <a:ext cx="7715250" cy="3367088"/>
          </a:xfrm>
          <a:prstGeom prst="rect">
            <a:avLst/>
          </a:prstGeom>
          <a:noFill/>
        </p:spPr>
        <p:txBody>
          <a:bodyPr wrap="square" rtlCol="0">
            <a:spAutoFit/>
          </a:bodyPr>
          <a:lstStyle/>
          <a:p>
            <a:r>
              <a:rPr lang="fr-FR" b="1" dirty="0" err="1"/>
              <a:t>ollama</a:t>
            </a:r>
            <a:r>
              <a:rPr lang="fr-FR" b="1" dirty="0"/>
              <a:t> pull </a:t>
            </a:r>
            <a:r>
              <a:rPr lang="fr-FR" b="1" dirty="0" err="1"/>
              <a:t>mxbai</a:t>
            </a:r>
            <a:r>
              <a:rPr lang="fr-FR" b="1" dirty="0"/>
              <a:t>-</a:t>
            </a:r>
            <a:r>
              <a:rPr lang="fr-FR" b="1" dirty="0" err="1"/>
              <a:t>embed</a:t>
            </a:r>
            <a:r>
              <a:rPr lang="fr-FR" b="1" dirty="0"/>
              <a:t>-large</a:t>
            </a:r>
          </a:p>
          <a:p>
            <a:endParaRPr lang="fr-FR" dirty="0"/>
          </a:p>
          <a:p>
            <a:r>
              <a:rPr lang="fr-FR" b="1" dirty="0" err="1"/>
              <a:t>ollama</a:t>
            </a:r>
            <a:r>
              <a:rPr lang="fr-FR" b="1" dirty="0"/>
              <a:t> run llama3.2:1b</a:t>
            </a:r>
            <a:endParaRPr lang="fr-TN" b="1" dirty="0"/>
          </a:p>
        </p:txBody>
      </p:sp>
    </p:spTree>
    <p:extLst>
      <p:ext uri="{BB962C8B-B14F-4D97-AF65-F5344CB8AC3E}">
        <p14:creationId xmlns:p14="http://schemas.microsoft.com/office/powerpoint/2010/main" val="1351659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6">
          <a:extLst>
            <a:ext uri="{FF2B5EF4-FFF2-40B4-BE49-F238E27FC236}">
              <a16:creationId xmlns:a16="http://schemas.microsoft.com/office/drawing/2014/main" id="{FB80DB4A-E43A-BA88-C8B5-F43E5CD8AA18}"/>
            </a:ext>
          </a:extLst>
        </p:cNvPr>
        <p:cNvGrpSpPr/>
        <p:nvPr/>
      </p:nvGrpSpPr>
      <p:grpSpPr>
        <a:xfrm>
          <a:off x="0" y="0"/>
          <a:ext cx="0" cy="0"/>
          <a:chOff x="0" y="0"/>
          <a:chExt cx="0" cy="0"/>
        </a:xfrm>
      </p:grpSpPr>
      <p:sp>
        <p:nvSpPr>
          <p:cNvPr id="527" name="Google Shape;527;p36">
            <a:extLst>
              <a:ext uri="{FF2B5EF4-FFF2-40B4-BE49-F238E27FC236}">
                <a16:creationId xmlns:a16="http://schemas.microsoft.com/office/drawing/2014/main" id="{D65F025C-065D-46DF-D595-9D423CAC3EFC}"/>
              </a:ext>
            </a:extLst>
          </p:cNvPr>
          <p:cNvSpPr txBox="1">
            <a:spLocks noGrp="1"/>
          </p:cNvSpPr>
          <p:nvPr>
            <p:ph type="title"/>
          </p:nvPr>
        </p:nvSpPr>
        <p:spPr>
          <a:xfrm>
            <a:off x="715050" y="355891"/>
            <a:ext cx="77139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400" dirty="0"/>
              <a:t>Configuration d'un modèle d’</a:t>
            </a:r>
            <a:r>
              <a:rPr lang="fr-FR" sz="2400" dirty="0" err="1"/>
              <a:t>embedding</a:t>
            </a:r>
            <a:endParaRPr lang="fr-FR" sz="2400" dirty="0"/>
          </a:p>
        </p:txBody>
      </p:sp>
      <p:pic>
        <p:nvPicPr>
          <p:cNvPr id="6" name="Image 5">
            <a:extLst>
              <a:ext uri="{FF2B5EF4-FFF2-40B4-BE49-F238E27FC236}">
                <a16:creationId xmlns:a16="http://schemas.microsoft.com/office/drawing/2014/main" id="{7D963183-675B-EE74-DF38-DB8996C4C4D3}"/>
              </a:ext>
            </a:extLst>
          </p:cNvPr>
          <p:cNvPicPr>
            <a:picLocks noChangeAspect="1"/>
          </p:cNvPicPr>
          <p:nvPr/>
        </p:nvPicPr>
        <p:blipFill>
          <a:blip r:embed="rId3"/>
          <a:stretch>
            <a:fillRect/>
          </a:stretch>
        </p:blipFill>
        <p:spPr>
          <a:xfrm>
            <a:off x="1310326" y="1003507"/>
            <a:ext cx="6532775" cy="3784102"/>
          </a:xfrm>
          <a:prstGeom prst="rect">
            <a:avLst/>
          </a:prstGeom>
        </p:spPr>
      </p:pic>
    </p:spTree>
    <p:extLst>
      <p:ext uri="{BB962C8B-B14F-4D97-AF65-F5344CB8AC3E}">
        <p14:creationId xmlns:p14="http://schemas.microsoft.com/office/powerpoint/2010/main" val="2752591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6">
          <a:extLst>
            <a:ext uri="{FF2B5EF4-FFF2-40B4-BE49-F238E27FC236}">
              <a16:creationId xmlns:a16="http://schemas.microsoft.com/office/drawing/2014/main" id="{BBC24E9F-157D-C5B5-2ECB-C06828FEF9AF}"/>
            </a:ext>
          </a:extLst>
        </p:cNvPr>
        <p:cNvGrpSpPr/>
        <p:nvPr/>
      </p:nvGrpSpPr>
      <p:grpSpPr>
        <a:xfrm>
          <a:off x="0" y="0"/>
          <a:ext cx="0" cy="0"/>
          <a:chOff x="0" y="0"/>
          <a:chExt cx="0" cy="0"/>
        </a:xfrm>
      </p:grpSpPr>
      <p:sp>
        <p:nvSpPr>
          <p:cNvPr id="527" name="Google Shape;527;p36">
            <a:extLst>
              <a:ext uri="{FF2B5EF4-FFF2-40B4-BE49-F238E27FC236}">
                <a16:creationId xmlns:a16="http://schemas.microsoft.com/office/drawing/2014/main" id="{B57E98FE-598F-D93F-F280-91F0BEAF7A91}"/>
              </a:ext>
            </a:extLst>
          </p:cNvPr>
          <p:cNvSpPr txBox="1">
            <a:spLocks noGrp="1"/>
          </p:cNvSpPr>
          <p:nvPr>
            <p:ph type="title"/>
          </p:nvPr>
        </p:nvSpPr>
        <p:spPr>
          <a:xfrm>
            <a:off x="715050" y="355891"/>
            <a:ext cx="77139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400" dirty="0"/>
              <a:t>Les dépendances utilisées</a:t>
            </a:r>
          </a:p>
        </p:txBody>
      </p:sp>
      <p:pic>
        <p:nvPicPr>
          <p:cNvPr id="6" name="Image 5">
            <a:extLst>
              <a:ext uri="{FF2B5EF4-FFF2-40B4-BE49-F238E27FC236}">
                <a16:creationId xmlns:a16="http://schemas.microsoft.com/office/drawing/2014/main" id="{BDE2F326-5B05-CF5C-1E65-95B57ED6C1AE}"/>
              </a:ext>
            </a:extLst>
          </p:cNvPr>
          <p:cNvPicPr>
            <a:picLocks noChangeAspect="1"/>
          </p:cNvPicPr>
          <p:nvPr/>
        </p:nvPicPr>
        <p:blipFill>
          <a:blip r:embed="rId3"/>
          <a:stretch>
            <a:fillRect/>
          </a:stretch>
        </p:blipFill>
        <p:spPr>
          <a:xfrm>
            <a:off x="1310326" y="1003507"/>
            <a:ext cx="6532775" cy="3784102"/>
          </a:xfrm>
          <a:prstGeom prst="rect">
            <a:avLst/>
          </a:prstGeom>
        </p:spPr>
      </p:pic>
    </p:spTree>
    <p:extLst>
      <p:ext uri="{BB962C8B-B14F-4D97-AF65-F5344CB8AC3E}">
        <p14:creationId xmlns:p14="http://schemas.microsoft.com/office/powerpoint/2010/main" val="1657363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6">
          <a:extLst>
            <a:ext uri="{FF2B5EF4-FFF2-40B4-BE49-F238E27FC236}">
              <a16:creationId xmlns:a16="http://schemas.microsoft.com/office/drawing/2014/main" id="{5099EBE6-D922-E052-3F6F-086E33B3FBB9}"/>
            </a:ext>
          </a:extLst>
        </p:cNvPr>
        <p:cNvGrpSpPr/>
        <p:nvPr/>
      </p:nvGrpSpPr>
      <p:grpSpPr>
        <a:xfrm>
          <a:off x="0" y="0"/>
          <a:ext cx="0" cy="0"/>
          <a:chOff x="0" y="0"/>
          <a:chExt cx="0" cy="0"/>
        </a:xfrm>
      </p:grpSpPr>
      <p:sp>
        <p:nvSpPr>
          <p:cNvPr id="527" name="Google Shape;527;p36">
            <a:extLst>
              <a:ext uri="{FF2B5EF4-FFF2-40B4-BE49-F238E27FC236}">
                <a16:creationId xmlns:a16="http://schemas.microsoft.com/office/drawing/2014/main" id="{FBFC5468-5DD4-4181-C989-8206ABD9CB1D}"/>
              </a:ext>
            </a:extLst>
          </p:cNvPr>
          <p:cNvSpPr txBox="1">
            <a:spLocks noGrp="1"/>
          </p:cNvSpPr>
          <p:nvPr>
            <p:ph type="title"/>
          </p:nvPr>
        </p:nvSpPr>
        <p:spPr>
          <a:xfrm>
            <a:off x="715050" y="355891"/>
            <a:ext cx="77139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400" dirty="0"/>
              <a:t>Les dépendances utilisées</a:t>
            </a:r>
          </a:p>
        </p:txBody>
      </p:sp>
      <p:pic>
        <p:nvPicPr>
          <p:cNvPr id="3" name="Image 2">
            <a:extLst>
              <a:ext uri="{FF2B5EF4-FFF2-40B4-BE49-F238E27FC236}">
                <a16:creationId xmlns:a16="http://schemas.microsoft.com/office/drawing/2014/main" id="{6F762DB6-C013-A02B-7ADF-BEFECF7578CB}"/>
              </a:ext>
            </a:extLst>
          </p:cNvPr>
          <p:cNvPicPr>
            <a:picLocks noChangeAspect="1"/>
          </p:cNvPicPr>
          <p:nvPr/>
        </p:nvPicPr>
        <p:blipFill>
          <a:blip r:embed="rId3"/>
          <a:stretch>
            <a:fillRect/>
          </a:stretch>
        </p:blipFill>
        <p:spPr>
          <a:xfrm>
            <a:off x="201848" y="1063291"/>
            <a:ext cx="8740303" cy="3857501"/>
          </a:xfrm>
          <a:prstGeom prst="rect">
            <a:avLst/>
          </a:prstGeom>
        </p:spPr>
      </p:pic>
    </p:spTree>
    <p:extLst>
      <p:ext uri="{BB962C8B-B14F-4D97-AF65-F5344CB8AC3E}">
        <p14:creationId xmlns:p14="http://schemas.microsoft.com/office/powerpoint/2010/main" val="2218089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6">
          <a:extLst>
            <a:ext uri="{FF2B5EF4-FFF2-40B4-BE49-F238E27FC236}">
              <a16:creationId xmlns:a16="http://schemas.microsoft.com/office/drawing/2014/main" id="{53FC82EA-9E42-FDBF-0E71-68B47B50B067}"/>
            </a:ext>
          </a:extLst>
        </p:cNvPr>
        <p:cNvGrpSpPr/>
        <p:nvPr/>
      </p:nvGrpSpPr>
      <p:grpSpPr>
        <a:xfrm>
          <a:off x="0" y="0"/>
          <a:ext cx="0" cy="0"/>
          <a:chOff x="0" y="0"/>
          <a:chExt cx="0" cy="0"/>
        </a:xfrm>
      </p:grpSpPr>
      <p:sp>
        <p:nvSpPr>
          <p:cNvPr id="527" name="Google Shape;527;p36">
            <a:extLst>
              <a:ext uri="{FF2B5EF4-FFF2-40B4-BE49-F238E27FC236}">
                <a16:creationId xmlns:a16="http://schemas.microsoft.com/office/drawing/2014/main" id="{EB5EBE95-BE3A-2296-D297-E2934F80B1C4}"/>
              </a:ext>
            </a:extLst>
          </p:cNvPr>
          <p:cNvSpPr txBox="1">
            <a:spLocks noGrp="1"/>
          </p:cNvSpPr>
          <p:nvPr>
            <p:ph type="title"/>
          </p:nvPr>
        </p:nvSpPr>
        <p:spPr>
          <a:xfrm>
            <a:off x="715050" y="355891"/>
            <a:ext cx="77139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400" dirty="0"/>
              <a:t>Les dépendances utilisées</a:t>
            </a:r>
          </a:p>
        </p:txBody>
      </p:sp>
      <p:pic>
        <p:nvPicPr>
          <p:cNvPr id="4" name="Image 3">
            <a:extLst>
              <a:ext uri="{FF2B5EF4-FFF2-40B4-BE49-F238E27FC236}">
                <a16:creationId xmlns:a16="http://schemas.microsoft.com/office/drawing/2014/main" id="{FEB82E77-FD9B-E17A-B3E9-012983F1549E}"/>
              </a:ext>
            </a:extLst>
          </p:cNvPr>
          <p:cNvPicPr>
            <a:picLocks noChangeAspect="1"/>
          </p:cNvPicPr>
          <p:nvPr/>
        </p:nvPicPr>
        <p:blipFill>
          <a:blip r:embed="rId3"/>
          <a:stretch>
            <a:fillRect/>
          </a:stretch>
        </p:blipFill>
        <p:spPr>
          <a:xfrm>
            <a:off x="1449161" y="893608"/>
            <a:ext cx="6245678" cy="4080209"/>
          </a:xfrm>
          <a:prstGeom prst="rect">
            <a:avLst/>
          </a:prstGeom>
        </p:spPr>
      </p:pic>
    </p:spTree>
    <p:extLst>
      <p:ext uri="{BB962C8B-B14F-4D97-AF65-F5344CB8AC3E}">
        <p14:creationId xmlns:p14="http://schemas.microsoft.com/office/powerpoint/2010/main" val="91136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82;p25">
            <a:extLst>
              <a:ext uri="{FF2B5EF4-FFF2-40B4-BE49-F238E27FC236}">
                <a16:creationId xmlns:a16="http://schemas.microsoft.com/office/drawing/2014/main" id="{92EA1A79-1844-2DE7-5517-527040EF09C2}"/>
              </a:ext>
            </a:extLst>
          </p:cNvPr>
          <p:cNvSpPr txBox="1">
            <a:spLocks/>
          </p:cNvSpPr>
          <p:nvPr/>
        </p:nvSpPr>
        <p:spPr>
          <a:xfrm>
            <a:off x="425415" y="928687"/>
            <a:ext cx="8293169" cy="3129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Golos Text Medium"/>
                <a:ea typeface="Golos Text Medium"/>
                <a:cs typeface="Golos Text Medium"/>
                <a:sym typeface="Golos Text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1800" dirty="0"/>
              <a:t>Lorsque vous travaillez avec des LLM, vous rencontrez trois limitations principales :</a:t>
            </a:r>
          </a:p>
          <a:p>
            <a:pPr marL="0" indent="0"/>
            <a:endParaRPr lang="fr-FR" sz="1800" dirty="0"/>
          </a:p>
          <a:p>
            <a:pPr marL="0" indent="0"/>
            <a:r>
              <a:rPr lang="fr-FR" sz="1800" b="1" dirty="0"/>
              <a:t>La date limite d'apprentissage </a:t>
            </a:r>
            <a:r>
              <a:rPr lang="fr-FR" sz="1800" dirty="0"/>
              <a:t>: Les LLM sont formés sur des données jusqu'à une date spécifique, ce qui les rend peu fiables pour les informations actuelles.</a:t>
            </a:r>
          </a:p>
          <a:p>
            <a:pPr marL="0" indent="0"/>
            <a:endParaRPr lang="fr-FR" sz="1800" dirty="0"/>
          </a:p>
          <a:p>
            <a:pPr marL="0" indent="0"/>
            <a:r>
              <a:rPr lang="fr-FR" sz="1800" b="1" dirty="0"/>
              <a:t>Informations privées </a:t>
            </a:r>
            <a:r>
              <a:rPr lang="fr-FR" sz="1800" dirty="0"/>
              <a:t>: Les documents et connaissances internes de votre organisation ne font pas partie des données de formation du LLM</a:t>
            </a:r>
          </a:p>
          <a:p>
            <a:pPr marL="0" indent="0"/>
            <a:endParaRPr lang="fr-FR" sz="1800" dirty="0"/>
          </a:p>
          <a:p>
            <a:pPr marL="0" indent="0"/>
            <a:r>
              <a:rPr lang="fr-FR" sz="1800" dirty="0"/>
              <a:t>.</a:t>
            </a:r>
            <a:r>
              <a:rPr lang="fr-FR" sz="1800" b="1" dirty="0"/>
              <a:t>Hallucinations potentielles </a:t>
            </a:r>
            <a:r>
              <a:rPr lang="fr-FR" sz="1800" dirty="0"/>
              <a:t>: Sans contexte approprié, les LLM peuvent générer des réponses inexactes ou fictives.</a:t>
            </a:r>
          </a:p>
        </p:txBody>
      </p:sp>
      <p:sp>
        <p:nvSpPr>
          <p:cNvPr id="2" name="ZoneTexte 1">
            <a:extLst>
              <a:ext uri="{FF2B5EF4-FFF2-40B4-BE49-F238E27FC236}">
                <a16:creationId xmlns:a16="http://schemas.microsoft.com/office/drawing/2014/main" id="{036DA9D8-043B-4AAD-F6A1-B620AD80B6BD}"/>
              </a:ext>
            </a:extLst>
          </p:cNvPr>
          <p:cNvSpPr txBox="1"/>
          <p:nvPr/>
        </p:nvSpPr>
        <p:spPr>
          <a:xfrm>
            <a:off x="1918353" y="405467"/>
            <a:ext cx="5307291" cy="523220"/>
          </a:xfrm>
          <a:prstGeom prst="rect">
            <a:avLst/>
          </a:prstGeom>
          <a:noFill/>
        </p:spPr>
        <p:txBody>
          <a:bodyPr wrap="square" rtlCol="0">
            <a:spAutoFit/>
          </a:bodyPr>
          <a:lstStyle/>
          <a:p>
            <a:pPr algn="ctr"/>
            <a:r>
              <a:rPr lang="fr-FR" sz="2800" b="1" dirty="0"/>
              <a:t>Problématique</a:t>
            </a:r>
            <a:endParaRPr lang="fr-TN" sz="2800" b="1" dirty="0"/>
          </a:p>
        </p:txBody>
      </p:sp>
    </p:spTree>
    <p:extLst>
      <p:ext uri="{BB962C8B-B14F-4D97-AF65-F5344CB8AC3E}">
        <p14:creationId xmlns:p14="http://schemas.microsoft.com/office/powerpoint/2010/main" val="141081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A3134-0E91-499C-4C36-9CA736128DB4}"/>
              </a:ext>
            </a:extLst>
          </p:cNvPr>
          <p:cNvSpPr>
            <a:spLocks noGrp="1"/>
          </p:cNvSpPr>
          <p:nvPr>
            <p:ph type="title"/>
          </p:nvPr>
        </p:nvSpPr>
        <p:spPr>
          <a:xfrm>
            <a:off x="828222" y="2218050"/>
            <a:ext cx="7713900" cy="707400"/>
          </a:xfrm>
        </p:spPr>
        <p:txBody>
          <a:bodyPr/>
          <a:lstStyle/>
          <a:p>
            <a:pPr algn="ctr"/>
            <a:r>
              <a:rPr lang="fr-FR" dirty="0"/>
              <a:t>Merci de votre 	attention</a:t>
            </a:r>
            <a:endParaRPr lang="fr-TN" dirty="0"/>
          </a:p>
        </p:txBody>
      </p:sp>
    </p:spTree>
    <p:extLst>
      <p:ext uri="{BB962C8B-B14F-4D97-AF65-F5344CB8AC3E}">
        <p14:creationId xmlns:p14="http://schemas.microsoft.com/office/powerpoint/2010/main" val="58790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Qu'est-ce que le RAG ?</a:t>
            </a:r>
          </a:p>
        </p:txBody>
      </p:sp>
      <p:sp>
        <p:nvSpPr>
          <p:cNvPr id="202" name="Google Shape;202;p23"/>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cxnSp>
        <p:nvCxnSpPr>
          <p:cNvPr id="203" name="Google Shape;203;p23"/>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7985200" y="424250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(AI)</a:t>
            </a:r>
            <a:endParaRPr sz="1200" b="1">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291269" y="1223710"/>
            <a:ext cx="7713900" cy="333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solidFill>
                  <a:schemeClr val="accent3"/>
                </a:solidFill>
              </a:rPr>
              <a:t>(RAG) </a:t>
            </a:r>
            <a:r>
              <a:rPr lang="en" sz="5400" dirty="0"/>
              <a:t>=</a:t>
            </a:r>
            <a:endParaRPr sz="5400" dirty="0"/>
          </a:p>
          <a:p>
            <a:pPr marL="0" lvl="0" indent="0" algn="l" rtl="0">
              <a:spcBef>
                <a:spcPts val="0"/>
              </a:spcBef>
              <a:spcAft>
                <a:spcPts val="0"/>
              </a:spcAft>
              <a:buNone/>
            </a:pPr>
            <a:r>
              <a:rPr lang="en" sz="5400" dirty="0"/>
              <a:t>Retrieval-Augmented</a:t>
            </a:r>
            <a:endParaRPr sz="5400" dirty="0"/>
          </a:p>
          <a:p>
            <a:pPr marL="0" lvl="0" indent="0" algn="l" rtl="0">
              <a:spcBef>
                <a:spcPts val="0"/>
              </a:spcBef>
              <a:spcAft>
                <a:spcPts val="0"/>
              </a:spcAft>
              <a:buNone/>
            </a:pPr>
            <a:r>
              <a:rPr lang="en" sz="5400" dirty="0"/>
              <a:t>Generation</a:t>
            </a:r>
            <a:endParaRPr sz="5400" dirty="0"/>
          </a:p>
        </p:txBody>
      </p:sp>
      <p:grpSp>
        <p:nvGrpSpPr>
          <p:cNvPr id="210" name="Google Shape;210;p24"/>
          <p:cNvGrpSpPr/>
          <p:nvPr/>
        </p:nvGrpSpPr>
        <p:grpSpPr>
          <a:xfrm flipH="1">
            <a:off x="5932613" y="914389"/>
            <a:ext cx="3706695" cy="2550084"/>
            <a:chOff x="4388650" y="2224200"/>
            <a:chExt cx="1707525" cy="1174775"/>
          </a:xfrm>
        </p:grpSpPr>
        <p:sp>
          <p:nvSpPr>
            <p:cNvPr id="211"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715100" y="535000"/>
            <a:ext cx="41670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t>Qu'est-ce que le RAG ?</a:t>
            </a:r>
          </a:p>
        </p:txBody>
      </p:sp>
      <p:sp>
        <p:nvSpPr>
          <p:cNvPr id="282" name="Google Shape;282;p25"/>
          <p:cNvSpPr txBox="1">
            <a:spLocks noGrp="1"/>
          </p:cNvSpPr>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b="0" i="0" dirty="0">
                <a:solidFill>
                  <a:srgbClr val="000000"/>
                </a:solidFill>
                <a:effectLst/>
                <a:latin typeface="Golos Text" panose="020B0604020202020204" charset="0"/>
                <a:cs typeface="Golos Text" panose="020B0604020202020204" charset="0"/>
              </a:rPr>
              <a:t>Le Retrieval </a:t>
            </a:r>
            <a:r>
              <a:rPr lang="fr-FR" sz="1800" b="0" i="0" dirty="0" err="1">
                <a:solidFill>
                  <a:srgbClr val="000000"/>
                </a:solidFill>
                <a:effectLst/>
                <a:latin typeface="Golos Text" panose="020B0604020202020204" charset="0"/>
                <a:cs typeface="Golos Text" panose="020B0604020202020204" charset="0"/>
              </a:rPr>
              <a:t>Augmented</a:t>
            </a:r>
            <a:r>
              <a:rPr lang="fr-FR" sz="1800" b="0" i="0" dirty="0">
                <a:solidFill>
                  <a:srgbClr val="000000"/>
                </a:solidFill>
                <a:effectLst/>
                <a:latin typeface="Golos Text" panose="020B0604020202020204" charset="0"/>
                <a:cs typeface="Golos Text" panose="020B0604020202020204" charset="0"/>
              </a:rPr>
              <a:t> Generation (RAG) est une approche novatrice qui combine le meilleur de deux mondes en </a:t>
            </a:r>
            <a:r>
              <a:rPr lang="fr-FR" sz="1800" b="0" i="0" u="none" strike="noStrike" dirty="0">
                <a:effectLst/>
                <a:latin typeface="Golos Text" panose="020B0604020202020204" charset="0"/>
                <a:cs typeface="Golos Text" panose="020B0604020202020204" charset="0"/>
                <a:hlinkClick r:id="rId3"/>
              </a:rPr>
              <a:t>IA</a:t>
            </a:r>
            <a:r>
              <a:rPr lang="fr-FR" sz="1800" b="0" i="0" dirty="0">
                <a:solidFill>
                  <a:srgbClr val="000000"/>
                </a:solidFill>
                <a:effectLst/>
                <a:latin typeface="Golos Text" panose="020B0604020202020204" charset="0"/>
                <a:cs typeface="Golos Text" panose="020B0604020202020204" charset="0"/>
              </a:rPr>
              <a:t> : la recherche d’informations (retrieval, qui ne génère pas de réponse originale) et la génération de contenu (qui ne s’appuie que sur les données de son entraînement)</a:t>
            </a:r>
            <a:endParaRPr lang="en-US" sz="1800" dirty="0">
              <a:latin typeface="Golos Text" panose="020B0604020202020204" charset="0"/>
              <a:cs typeface="Golos Text" panose="020B0604020202020204" charset="0"/>
            </a:endParaRPr>
          </a:p>
        </p:txBody>
      </p:sp>
      <p:grpSp>
        <p:nvGrpSpPr>
          <p:cNvPr id="283" name="Google Shape;283;p25"/>
          <p:cNvGrpSpPr/>
          <p:nvPr/>
        </p:nvGrpSpPr>
        <p:grpSpPr>
          <a:xfrm>
            <a:off x="5201312" y="729700"/>
            <a:ext cx="3303886" cy="3878927"/>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40" name="Google Shape;440;p25"/>
          <p:cNvCxnSpPr/>
          <p:nvPr/>
        </p:nvCxnSpPr>
        <p:spPr>
          <a:xfrm>
            <a:off x="5110450" y="4608500"/>
            <a:ext cx="4455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6"/>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algn="l" fontAlgn="auto"/>
            <a:r>
              <a:rPr lang="fr-FR" sz="4400" b="1" i="0" dirty="0">
                <a:effectLst/>
                <a:latin typeface="-apple-system"/>
              </a:rPr>
              <a:t>Pourquoi choisir RAG plutôt que fine-tuning ?</a:t>
            </a:r>
          </a:p>
        </p:txBody>
      </p:sp>
      <p:sp>
        <p:nvSpPr>
          <p:cNvPr id="446" name="Google Shape;446;p26"/>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cxnSp>
        <p:nvCxnSpPr>
          <p:cNvPr id="447" name="Google Shape;447;p26"/>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448" name="Google Shape;448;p26"/>
          <p:cNvSpPr/>
          <p:nvPr/>
        </p:nvSpPr>
        <p:spPr>
          <a:xfrm>
            <a:off x="7985200" y="424250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(AI)</a:t>
            </a:r>
            <a:endParaRPr sz="1200" b="1">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8"/>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RAG et fine-tuning</a:t>
            </a:r>
            <a:endParaRPr dirty="0"/>
          </a:p>
        </p:txBody>
      </p:sp>
      <p:sp>
        <p:nvSpPr>
          <p:cNvPr id="462" name="Google Shape;462;p28"/>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000" dirty="0">
                <a:latin typeface="Golos Text Medium"/>
                <a:ea typeface="Golos Text Medium"/>
                <a:cs typeface="Golos Text Medium"/>
                <a:sym typeface="Golos Text Medium"/>
              </a:rPr>
              <a:t>fine-tuning</a:t>
            </a:r>
            <a:endParaRPr sz="2000" dirty="0">
              <a:latin typeface="Golos Text Medium"/>
              <a:ea typeface="Golos Text Medium"/>
              <a:cs typeface="Golos Text Medium"/>
              <a:sym typeface="Golos Text Medium"/>
            </a:endParaRPr>
          </a:p>
          <a:p>
            <a:pPr marL="0" lvl="0" indent="0" algn="l" rtl="0">
              <a:spcBef>
                <a:spcPts val="1000"/>
              </a:spcBef>
              <a:spcAft>
                <a:spcPts val="0"/>
              </a:spcAft>
              <a:buNone/>
            </a:pPr>
            <a:r>
              <a:rPr lang="fr-FR" b="0" i="0" dirty="0">
                <a:effectLst/>
                <a:latin typeface="-apple-system"/>
              </a:rPr>
              <a:t>Le fine-tuning consiste à adapter un modèle pré-entraîné en l'entraînant à nouveau sur des nouvelles données spécifiques, ce qui peut être efficace pour des tâches bien définies mais nécessite souvent des ressources computationnelles importantes et des données en quantité considérable. </a:t>
            </a:r>
          </a:p>
          <a:p>
            <a:pPr marL="0" lvl="0" indent="0" algn="l" rtl="0">
              <a:spcBef>
                <a:spcPts val="1000"/>
              </a:spcBef>
              <a:spcAft>
                <a:spcPts val="0"/>
              </a:spcAft>
              <a:buNone/>
            </a:pPr>
            <a:r>
              <a:rPr lang="fr-FR" sz="2000" dirty="0">
                <a:latin typeface="Golos Text Medium"/>
                <a:ea typeface="Golos Text Medium"/>
                <a:cs typeface="Golos Text Medium"/>
                <a:sym typeface="Golos Text Medium"/>
              </a:rPr>
              <a:t>RAG</a:t>
            </a:r>
            <a:endParaRPr sz="2000" dirty="0">
              <a:latin typeface="Golos Text Medium"/>
              <a:ea typeface="Golos Text Medium"/>
              <a:cs typeface="Golos Text Medium"/>
              <a:sym typeface="Golos Text Medium"/>
            </a:endParaRPr>
          </a:p>
          <a:p>
            <a:pPr marL="0" lvl="0" indent="0" algn="l" rtl="0">
              <a:spcBef>
                <a:spcPts val="1000"/>
              </a:spcBef>
              <a:spcAft>
                <a:spcPts val="1000"/>
              </a:spcAft>
              <a:buNone/>
            </a:pPr>
            <a:r>
              <a:rPr lang="fr-FR" b="0" i="0" dirty="0">
                <a:effectLst/>
                <a:latin typeface="-apple-system"/>
              </a:rPr>
              <a:t>RAG de l’autre côté combine un modèle génératif avec une étape de récupération d'informations à partir de sources externes en temps réel, ce qui permet au modèle d'accéder à des données récentes sans avoir besoin d'un nouvel entraînement complet.</a:t>
            </a:r>
            <a:endParaRPr dirty="0"/>
          </a:p>
        </p:txBody>
      </p:sp>
      <p:cxnSp>
        <p:nvCxnSpPr>
          <p:cNvPr id="463" name="Google Shape;463;p28"/>
          <p:cNvCxnSpPr/>
          <p:nvPr/>
        </p:nvCxnSpPr>
        <p:spPr>
          <a:xfrm>
            <a:off x="3674100" y="1532275"/>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464" name="Google Shape;464;p28"/>
          <p:cNvCxnSpPr/>
          <p:nvPr/>
        </p:nvCxnSpPr>
        <p:spPr>
          <a:xfrm>
            <a:off x="3274525" y="2820025"/>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9"/>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i="0" dirty="0">
                <a:solidFill>
                  <a:srgbClr val="000000"/>
                </a:solidFill>
                <a:effectLst/>
                <a:latin typeface="Urbanist"/>
              </a:rPr>
              <a:t>Comment fonctionne le RAG ?</a:t>
            </a:r>
            <a:endParaRPr dirty="0"/>
          </a:p>
        </p:txBody>
      </p:sp>
      <p:sp>
        <p:nvSpPr>
          <p:cNvPr id="470" name="Google Shape;470;p29"/>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cxnSp>
        <p:nvCxnSpPr>
          <p:cNvPr id="471" name="Google Shape;471;p29"/>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theme/theme1.xml><?xml version="1.0" encoding="utf-8"?>
<a:theme xmlns:a="http://schemas.openxmlformats.org/drawingml/2006/main"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3161</Words>
  <Application>Microsoft Office PowerPoint</Application>
  <PresentationFormat>Affichage à l'écran (16:9)</PresentationFormat>
  <Paragraphs>189</Paragraphs>
  <Slides>30</Slides>
  <Notes>28</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30</vt:i4>
      </vt:variant>
    </vt:vector>
  </HeadingPairs>
  <TitlesOfParts>
    <vt:vector size="40" baseType="lpstr">
      <vt:lpstr>Golos Text</vt:lpstr>
      <vt:lpstr>-apple-system</vt:lpstr>
      <vt:lpstr>Urbanist</vt:lpstr>
      <vt:lpstr>Bebas Neue</vt:lpstr>
      <vt:lpstr>Arial</vt:lpstr>
      <vt:lpstr>Golos Text Medium</vt:lpstr>
      <vt:lpstr>Rubik</vt:lpstr>
      <vt:lpstr>var( --e-global-typography-primary-font-family )</vt:lpstr>
      <vt:lpstr>var(--artdeco-reset-typography-font-family-sans)</vt:lpstr>
      <vt:lpstr>Artificial Intelligence by Slidesgo</vt:lpstr>
      <vt:lpstr>RAG (Retrieval-Augmented Generation)</vt:lpstr>
      <vt:lpstr>01</vt:lpstr>
      <vt:lpstr>Présentation PowerPoint</vt:lpstr>
      <vt:lpstr>Qu'est-ce que le RAG ?</vt:lpstr>
      <vt:lpstr>(RAG) = Retrieval-Augmented Generation</vt:lpstr>
      <vt:lpstr>Qu'est-ce que le RAG ?</vt:lpstr>
      <vt:lpstr>Pourquoi choisir RAG plutôt que fine-tuning ?</vt:lpstr>
      <vt:lpstr>RAG et fine-tuning</vt:lpstr>
      <vt:lpstr>Comment fonctionne le RAG ?</vt:lpstr>
      <vt:lpstr>Le processus du RAG</vt:lpstr>
      <vt:lpstr>Architecture fonctionnelle de RAG</vt:lpstr>
      <vt:lpstr>Présentation PowerPoint</vt:lpstr>
      <vt:lpstr>Les piliers fondamentaux du RAG</vt:lpstr>
      <vt:lpstr>Découvrir les vecteurs</vt:lpstr>
      <vt:lpstr>Les piliers fondamentaux du RAG</vt:lpstr>
      <vt:lpstr>Applications du RAG</vt:lpstr>
      <vt:lpstr>Applications du RAG</vt:lpstr>
      <vt:lpstr>Avantages et limitations du RAG</vt:lpstr>
      <vt:lpstr>Les avantages du RAG</vt:lpstr>
      <vt:lpstr>Limitations de RAG</vt:lpstr>
      <vt:lpstr>Implémentation de RAG dans Spring AI </vt:lpstr>
      <vt:lpstr>Mise en place d'une base de données vectorielle</vt:lpstr>
      <vt:lpstr>Mise en place d'une base de données vectorielle</vt:lpstr>
      <vt:lpstr>Mise en place d'une base de données vectorielle</vt:lpstr>
      <vt:lpstr>Configuration d'un modèle d’embedding</vt:lpstr>
      <vt:lpstr>Configuration d'un modèle d’embedding</vt:lpstr>
      <vt:lpstr>Les dépendances utilisées</vt:lpstr>
      <vt:lpstr>Les dépendances utilisées</vt:lpstr>
      <vt:lpstr>Les dépendances utilisées</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ghassen ben samir</cp:lastModifiedBy>
  <cp:revision>13</cp:revision>
  <dcterms:modified xsi:type="dcterms:W3CDTF">2024-12-09T07:48:50Z</dcterms:modified>
</cp:coreProperties>
</file>