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9" r:id="rId4"/>
    <p:sldId id="263" r:id="rId5"/>
    <p:sldId id="260" r:id="rId6"/>
    <p:sldId id="265" r:id="rId7"/>
    <p:sldId id="261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06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8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76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4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6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73395" y="4097444"/>
            <a:ext cx="8915399" cy="1260458"/>
          </a:xfrm>
        </p:spPr>
        <p:txBody>
          <a:bodyPr/>
          <a:lstStyle/>
          <a:p>
            <a:r>
              <a:rPr kumimoji="1" lang="ja-JP" altLang="en-US" dirty="0" smtClean="0"/>
              <a:t>ファーストサーバー事件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73396" y="5357902"/>
            <a:ext cx="8915399" cy="1126283"/>
          </a:xfrm>
        </p:spPr>
        <p:txBody>
          <a:bodyPr/>
          <a:lstStyle/>
          <a:p>
            <a:r>
              <a:rPr kumimoji="1" lang="ja-JP" altLang="en-US" dirty="0" smtClean="0"/>
              <a:t>なぜこのような事件が起きたのか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54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7447" y="3109402"/>
            <a:ext cx="8911687" cy="1280890"/>
          </a:xfrm>
        </p:spPr>
        <p:txBody>
          <a:bodyPr/>
          <a:lstStyle/>
          <a:p>
            <a:r>
              <a:rPr lang="ja-JP" altLang="en-US" dirty="0" smtClean="0"/>
              <a:t>ご清聴</a:t>
            </a:r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ファーストサーバーとは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会社概要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社名　　ファーストサーバ株式会社　</a:t>
            </a:r>
            <a:r>
              <a:rPr kumimoji="1" lang="en-US" altLang="ja-JP" dirty="0" err="1" smtClean="0"/>
              <a:t>Firstserver.Inc</a:t>
            </a:r>
            <a:r>
              <a:rPr kumimoji="1" lang="en-US" altLang="ja-JP" dirty="0" smtClean="0"/>
              <a:t>.</a:t>
            </a:r>
          </a:p>
          <a:p>
            <a:r>
              <a:rPr lang="ja-JP" altLang="en-US" dirty="0" smtClean="0"/>
              <a:t>所在地　大阪「本社」 〒</a:t>
            </a:r>
            <a:r>
              <a:rPr lang="en-US" altLang="ja-JP" dirty="0" smtClean="0"/>
              <a:t>541-0052 </a:t>
            </a:r>
          </a:p>
          <a:p>
            <a:pPr marL="0" indent="0">
              <a:buNone/>
            </a:pPr>
            <a:r>
              <a:rPr lang="ja-JP" altLang="en-US" dirty="0" smtClean="0"/>
              <a:t>　　　　  　大阪市中央区安土町</a:t>
            </a:r>
            <a:r>
              <a:rPr lang="en-US" altLang="ja-JP" dirty="0" smtClean="0"/>
              <a:t>1</a:t>
            </a:r>
            <a:r>
              <a:rPr lang="ja-JP" altLang="en-US" dirty="0" smtClean="0"/>
              <a:t>丁目</a:t>
            </a:r>
            <a:r>
              <a:rPr lang="en-US" altLang="ja-JP" dirty="0" smtClean="0"/>
              <a:t>8</a:t>
            </a:r>
            <a:r>
              <a:rPr lang="ja-JP" altLang="en-US" dirty="0" smtClean="0"/>
              <a:t>番</a:t>
            </a:r>
            <a:r>
              <a:rPr lang="en-US" altLang="ja-JP" dirty="0" smtClean="0"/>
              <a:t>15</a:t>
            </a:r>
            <a:r>
              <a:rPr lang="ja-JP" altLang="en-US" dirty="0" smtClean="0"/>
              <a:t>号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   　野村不動産大阪ビル３</a:t>
            </a:r>
            <a:r>
              <a:rPr kumimoji="1" lang="en-US" altLang="ja-JP" dirty="0" smtClean="0"/>
              <a:t>F</a:t>
            </a:r>
          </a:p>
          <a:p>
            <a:r>
              <a:rPr lang="ja-JP" altLang="en-US" dirty="0" smtClean="0"/>
              <a:t>設立　　</a:t>
            </a:r>
            <a:r>
              <a:rPr lang="en-US" altLang="ja-JP" dirty="0" smtClean="0"/>
              <a:t>1996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kumimoji="1" lang="ja-JP" altLang="en-US" dirty="0"/>
              <a:t>資本</a:t>
            </a:r>
            <a:r>
              <a:rPr kumimoji="1" lang="ja-JP" altLang="en-US" dirty="0" smtClean="0"/>
              <a:t>金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億</a:t>
            </a:r>
            <a:r>
              <a:rPr kumimoji="1" lang="en-US" altLang="ja-JP" dirty="0" smtClean="0"/>
              <a:t>6,357</a:t>
            </a:r>
            <a:r>
              <a:rPr kumimoji="1" lang="ja-JP" altLang="en-US" dirty="0" smtClean="0"/>
              <a:t>万円</a:t>
            </a:r>
            <a:endParaRPr kumimoji="1" lang="en-US" altLang="ja-JP" dirty="0" smtClean="0"/>
          </a:p>
          <a:p>
            <a:r>
              <a:rPr lang="ja-JP" altLang="en-US" dirty="0" smtClean="0"/>
              <a:t>主要株主　ヤフー株式会社</a:t>
            </a:r>
            <a:endParaRPr lang="en-US" altLang="ja-JP" dirty="0" smtClean="0"/>
          </a:p>
          <a:p>
            <a:r>
              <a:rPr kumimoji="1" lang="ja-JP" altLang="en-US" dirty="0" smtClean="0"/>
              <a:t>事業内容　レンタルサーバーサービス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　　　　　 ドメイン名登録サービス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　　　</a:t>
            </a:r>
            <a:r>
              <a:rPr lang="en-US" altLang="ja-JP" dirty="0" smtClean="0"/>
              <a:t>http</a:t>
            </a:r>
            <a:r>
              <a:rPr lang="en-US" altLang="ja-JP" dirty="0"/>
              <a:t>://www.firstserver.co.jp/corporate/outline.html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443" y="2272144"/>
            <a:ext cx="2622641" cy="36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ファーストサーバー事件につい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一言でいうと「</a:t>
            </a:r>
            <a:r>
              <a:rPr lang="ja-JP" altLang="en-US" dirty="0" smtClean="0">
                <a:solidFill>
                  <a:srgbClr val="FF0000"/>
                </a:solidFill>
              </a:rPr>
              <a:t>データ消失</a:t>
            </a:r>
            <a:r>
              <a:rPr lang="ja-JP" altLang="en-US" dirty="0"/>
              <a:t>事故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17</a:t>
            </a:r>
            <a:r>
              <a:rPr lang="ja-JP" altLang="en-US" dirty="0" smtClean="0"/>
              <a:t>時ごろ脆弱性を特定のサーバ群に実施したところ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更新プログラム（</a:t>
            </a:r>
            <a:r>
              <a:rPr kumimoji="1" lang="ja-JP" altLang="en-US" dirty="0" smtClean="0">
                <a:solidFill>
                  <a:srgbClr val="FF0000"/>
                </a:solidFill>
              </a:rPr>
              <a:t>担当者がマニュアルを無視して独自に作成したプログラム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自体に不具合がある</a:t>
            </a:r>
            <a:r>
              <a:rPr lang="ja-JP" altLang="en-US" dirty="0"/>
              <a:t>、</a:t>
            </a:r>
            <a:r>
              <a:rPr kumimoji="1" lang="ja-JP" altLang="en-US" dirty="0" smtClean="0"/>
              <a:t>検証環境下での確認による防止機能が</a:t>
            </a:r>
            <a:r>
              <a:rPr lang="ja-JP" altLang="en-US" dirty="0" smtClean="0"/>
              <a:t>無</a:t>
            </a:r>
            <a:r>
              <a:rPr kumimoji="1" lang="ja-JP" altLang="en-US" dirty="0" smtClean="0"/>
              <a:t>かった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メンテナンス時のバックアップ使用の変更などが重なりデータ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（バックアップデータを含む）が消失してしまった。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kumimoji="1" lang="ja-JP" altLang="en-US" dirty="0" smtClean="0"/>
              <a:t>被害にあった顧客件数は</a:t>
            </a:r>
            <a:r>
              <a:rPr kumimoji="1" lang="en-US" altLang="ja-JP" dirty="0" smtClean="0">
                <a:solidFill>
                  <a:srgbClr val="FF0000"/>
                </a:solidFill>
              </a:rPr>
              <a:t>5698</a:t>
            </a:r>
            <a:r>
              <a:rPr kumimoji="1" lang="ja-JP" altLang="en-US" dirty="0" smtClean="0"/>
              <a:t>件でほとんどが復旧不可能な状態</a:t>
            </a:r>
            <a:endParaRPr kumimoji="1" lang="en-US" altLang="ja-JP" dirty="0" smtClean="0"/>
          </a:p>
          <a:p>
            <a:r>
              <a:rPr lang="ja-JP" altLang="en-US" dirty="0" smtClean="0"/>
              <a:t>ウェブサイトやメールに加え、顧客情報やスケジュールなど多種多様なデータが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消失してしまう企業や個人が多く発生した。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89728"/>
            <a:ext cx="4345281" cy="473096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93" y="1489728"/>
            <a:ext cx="4364938" cy="5160454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075076" cy="47317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ファーストサーバーについて（２）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82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被害企業、賠償</a:t>
            </a:r>
            <a:r>
              <a:rPr lang="ja-JP" altLang="en-US" dirty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5370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被害企業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小林製薬　ビフナイト　</a:t>
            </a:r>
            <a:r>
              <a:rPr lang="en-US" altLang="ja-JP" dirty="0" smtClean="0"/>
              <a:t>109</a:t>
            </a:r>
            <a:r>
              <a:rPr lang="ja-JP" altLang="en-US" dirty="0" smtClean="0"/>
              <a:t>シネマズ　長野電鉄　カルディコーヒーファーム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海遊館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兵庫ひまわり信用銀行　薬事日報　日本新聞協会　東京卓球連盟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静岡産業大学</a:t>
            </a:r>
            <a:r>
              <a:rPr lang="ja-JP" altLang="en-US" dirty="0"/>
              <a:t>　</a:t>
            </a:r>
            <a:r>
              <a:rPr lang="ja-JP" altLang="en-US" dirty="0" smtClean="0"/>
              <a:t>大津市市民活動センター　太陽工発電協会　</a:t>
            </a:r>
            <a:r>
              <a:rPr lang="en-US" altLang="ja-JP" dirty="0" smtClean="0"/>
              <a:t>etc…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賠償問題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筆頭株主である</a:t>
            </a:r>
            <a:r>
              <a:rPr lang="ja-JP" altLang="en-US" dirty="0" smtClean="0">
                <a:solidFill>
                  <a:srgbClr val="FF0000"/>
                </a:solidFill>
              </a:rPr>
              <a:t>ヤフー株式会社</a:t>
            </a:r>
            <a:r>
              <a:rPr lang="ja-JP" altLang="en-US" dirty="0" smtClean="0"/>
              <a:t>は、損害賠償衣払いなどのために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「システム事故関連損失」として、特別損失を</a:t>
            </a:r>
            <a:r>
              <a:rPr lang="en-US" altLang="ja-JP" dirty="0" smtClean="0"/>
              <a:t>12</a:t>
            </a:r>
            <a:r>
              <a:rPr lang="ja-JP" altLang="en-US" dirty="0" smtClean="0"/>
              <a:t>億</a:t>
            </a:r>
            <a:r>
              <a:rPr lang="en-US" altLang="ja-JP" dirty="0" smtClean="0"/>
              <a:t>1900</a:t>
            </a:r>
            <a:r>
              <a:rPr lang="ja-JP" altLang="en-US" dirty="0"/>
              <a:t>万</a:t>
            </a:r>
            <a:r>
              <a:rPr lang="ja-JP" altLang="en-US" dirty="0" smtClean="0"/>
              <a:t>円を計上した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環境再構築にかかった費用については「</a:t>
            </a:r>
            <a:r>
              <a:rPr lang="ja-JP" altLang="en-US" dirty="0">
                <a:solidFill>
                  <a:srgbClr val="FF0000"/>
                </a:solidFill>
              </a:rPr>
              <a:t>損害賠償の限度額の範囲</a:t>
            </a:r>
            <a:r>
              <a:rPr lang="ja-JP" altLang="en-US" dirty="0"/>
              <a:t>で補償する」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する</a:t>
            </a:r>
            <a:r>
              <a:rPr lang="ja-JP" altLang="en-US" dirty="0"/>
              <a:t>一方、ファーストサーバが利用企業のシステム環境を再構築することに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は「</a:t>
            </a:r>
            <a:r>
              <a:rPr lang="ja-JP" altLang="en-US" dirty="0">
                <a:solidFill>
                  <a:srgbClr val="FF0000"/>
                </a:solidFill>
              </a:rPr>
              <a:t>対応できない</a:t>
            </a:r>
            <a:r>
              <a:rPr lang="ja-JP" altLang="en-US" dirty="0"/>
              <a:t>」と</a:t>
            </a:r>
            <a:r>
              <a:rPr lang="ja-JP" altLang="en-US" dirty="0" smtClean="0"/>
              <a:t>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02" y="3100950"/>
            <a:ext cx="1240861" cy="10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665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被害企業の現状（当時）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2836" y="1274618"/>
            <a:ext cx="10631776" cy="4636604"/>
          </a:xfrm>
        </p:spPr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・小林製薬　　　　　　　　　　　　　　　　　　　　・ビフナイト　　　　　　　　　　　　　　　　　　　　　　</a:t>
            </a:r>
            <a:endParaRPr kumimoji="1" lang="ja-JP" altLang="en-US" dirty="0"/>
          </a:p>
        </p:txBody>
      </p:sp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1" y="2448973"/>
            <a:ext cx="4218457" cy="31344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75" y="2448973"/>
            <a:ext cx="4620270" cy="31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786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事故後の対策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264554"/>
            <a:ext cx="9117684" cy="513624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ファーストサーバは事故後最終報告書で以下の対応策を示した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①</a:t>
            </a:r>
            <a:r>
              <a:rPr kumimoji="1" lang="ja-JP" altLang="en-US" dirty="0" smtClean="0"/>
              <a:t>データ消失</a:t>
            </a:r>
            <a:r>
              <a:rPr kumimoji="1" lang="ja-JP" altLang="en-US" dirty="0"/>
              <a:t>時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対応マニュアル</a:t>
            </a:r>
            <a:r>
              <a:rPr kumimoji="1" lang="ja-JP" altLang="en-US" dirty="0" smtClean="0"/>
              <a:t>を整備する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②情報の漏えい事故の発生を防止するためにデータ復旧ソフトによる復旧は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実施しないことを明確化する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</a:t>
            </a:r>
            <a:r>
              <a:rPr kumimoji="1" lang="ja-JP" altLang="en-US" dirty="0" smtClean="0"/>
              <a:t>事前に想定していない</a:t>
            </a:r>
            <a:r>
              <a:rPr lang="ja-JP" altLang="en-US" dirty="0"/>
              <a:t>障害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発生</a:t>
            </a:r>
            <a:r>
              <a:rPr kumimoji="1" lang="ja-JP" altLang="en-US" dirty="0" smtClean="0"/>
              <a:t>した</a:t>
            </a:r>
            <a:r>
              <a:rPr kumimoji="1" lang="ja-JP" altLang="en-US" dirty="0"/>
              <a:t>際</a:t>
            </a:r>
            <a:r>
              <a:rPr kumimoji="1" lang="ja-JP" altLang="en-US" dirty="0" smtClean="0"/>
              <a:t>に場当たり的な対応にならないよう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リスクマネジメントに関する組織を設置し、重大事故発生に備えた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社員教育</a:t>
            </a:r>
            <a:r>
              <a:rPr kumimoji="1" lang="ja-JP" altLang="en-US" dirty="0" smtClean="0">
                <a:solidFill>
                  <a:schemeClr val="tx1"/>
                </a:solidFill>
              </a:rPr>
              <a:t>等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実施する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具体例として</a:t>
            </a:r>
            <a:r>
              <a:rPr lang="ja-JP" altLang="en-US" dirty="0" smtClean="0"/>
              <a:t>リスクを回避、軽減する目的で「</a:t>
            </a:r>
            <a:r>
              <a:rPr lang="ja-JP" altLang="en-US" dirty="0" smtClean="0">
                <a:solidFill>
                  <a:srgbClr val="FF0000"/>
                </a:solidFill>
              </a:rPr>
              <a:t>リスクマネジメント委員会</a:t>
            </a:r>
            <a:r>
              <a:rPr lang="ja-JP" altLang="en-US" dirty="0" smtClean="0"/>
              <a:t>」を創設し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重要なリスクが顕在化した場合、各部門は</a:t>
            </a:r>
            <a:r>
              <a:rPr lang="ja-JP" altLang="en-US" dirty="0"/>
              <a:t>直</a:t>
            </a:r>
            <a:r>
              <a:rPr lang="ja-JP" altLang="en-US" dirty="0" smtClean="0"/>
              <a:t>ちにリス間マネジメント</a:t>
            </a:r>
            <a:r>
              <a:rPr lang="ja-JP" altLang="en-US" dirty="0"/>
              <a:t>委員会</a:t>
            </a:r>
            <a:r>
              <a:rPr lang="ja-JP" altLang="en-US" dirty="0" smtClean="0"/>
              <a:t>に</a:t>
            </a:r>
            <a:r>
              <a:rPr lang="ja-JP" altLang="en-US" dirty="0"/>
              <a:t>報告</a:t>
            </a:r>
            <a:r>
              <a:rPr lang="ja-JP" altLang="en-US" dirty="0" smtClean="0"/>
              <a:t>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障害の発生を防止する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2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5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事故後の対応（２）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210614"/>
            <a:ext cx="8915400" cy="470060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④専用サーバー共有サーバー共に</a:t>
            </a:r>
            <a:r>
              <a:rPr lang="ja-JP" altLang="en-US" dirty="0">
                <a:solidFill>
                  <a:srgbClr val="FF0000"/>
                </a:solidFill>
              </a:rPr>
              <a:t>同基準</a:t>
            </a:r>
            <a:r>
              <a:rPr lang="ja-JP" altLang="en-US" dirty="0"/>
              <a:t>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⑤顧客の同意を前提としてデータ復旧を実施することを想定したサービスを設計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提供する</a:t>
            </a:r>
            <a:r>
              <a:rPr lang="ja-JP" altLang="en-US" dirty="0"/>
              <a:t>場合、運用設定において他社データが混在しない安全性が確保</a:t>
            </a:r>
            <a:r>
              <a:rPr lang="ja-JP" altLang="en-US" dirty="0" smtClean="0"/>
              <a:t>されて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いることを条件とする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他にも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代表取締役</a:t>
            </a:r>
            <a:r>
              <a:rPr kumimoji="1" lang="ja-JP" altLang="en-US" dirty="0" smtClean="0"/>
              <a:t>社長（当時）　磯部　眞人　月額報酬の５０％　３か月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取締役管理</a:t>
            </a:r>
            <a:r>
              <a:rPr lang="ja-JP" altLang="en-US" dirty="0" smtClean="0"/>
              <a:t>部長</a:t>
            </a:r>
            <a:r>
              <a:rPr lang="ja-JP" altLang="en-US" smtClean="0"/>
              <a:t>　　　　　本山</a:t>
            </a:r>
            <a:r>
              <a:rPr lang="ja-JP" altLang="en-US" dirty="0" smtClean="0"/>
              <a:t>　</a:t>
            </a:r>
            <a:r>
              <a:rPr lang="ja-JP" altLang="en-US" smtClean="0"/>
              <a:t>一幸　月額報酬の３０％　３か月　減額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9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所感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8715"/>
          </a:xfrm>
        </p:spPr>
        <p:txBody>
          <a:bodyPr/>
          <a:lstStyle/>
          <a:p>
            <a:r>
              <a:rPr kumimoji="1" lang="ja-JP" altLang="en-US" dirty="0" smtClean="0"/>
              <a:t>ファーストサーバー事件によってクラウドの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  デメリット部分が浮き彫りとなった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一つの人災で多くの企業に影響が及ぶことを学んだ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バックアップデータをクラウドに全て任せる企業が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あることに戸惑いを感じた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 smtClean="0"/>
              <a:t>各企業はファーストサーバーのような企業に情報を委ねるだけでなく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ja-JP" altLang="en-US" dirty="0" smtClean="0"/>
              <a:t> 各々でも情報を管理していく必要あると思った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0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144</Words>
  <Application>Microsoft Office PowerPoint</Application>
  <PresentationFormat>ワイド画面</PresentationFormat>
  <Paragraphs>78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Century Gothic</vt:lpstr>
      <vt:lpstr>Wingdings 3</vt:lpstr>
      <vt:lpstr>ウィスプ</vt:lpstr>
      <vt:lpstr>ファーストサーバー事件</vt:lpstr>
      <vt:lpstr>ファーストサーバーとは</vt:lpstr>
      <vt:lpstr>ファーストサーバー事件について</vt:lpstr>
      <vt:lpstr>ファーストサーバーについて（２）</vt:lpstr>
      <vt:lpstr>被害企業、賠償問題</vt:lpstr>
      <vt:lpstr>被害企業の現状（当時）</vt:lpstr>
      <vt:lpstr>事故後の対策</vt:lpstr>
      <vt:lpstr>事故後の対応（２）</vt:lpstr>
      <vt:lpstr>所感</vt:lpstr>
      <vt:lpstr>ご清聴ありがとうございました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ファーストサーバー事件</dc:title>
  <dc:creator>student 一般学生用</dc:creator>
  <cp:lastModifiedBy>student 一般学生用</cp:lastModifiedBy>
  <cp:revision>62</cp:revision>
  <dcterms:created xsi:type="dcterms:W3CDTF">2014-06-20T05:29:03Z</dcterms:created>
  <dcterms:modified xsi:type="dcterms:W3CDTF">2014-07-18T00:58:17Z</dcterms:modified>
</cp:coreProperties>
</file>