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embeddedFontLst>
    <p:embeddedFont>
      <p:font typeface="Play" pitchFamily="2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Source Sans 3" panose="020B03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+RdvRY2aOcFQcFM211SdO9Zuk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425A"/>
    <a:srgbClr val="F09120"/>
    <a:srgbClr val="EB6821"/>
    <a:srgbClr val="CF612A"/>
    <a:srgbClr val="FBC311"/>
    <a:srgbClr val="E28219"/>
    <a:srgbClr val="344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58" d="100"/>
          <a:sy n="58" d="100"/>
        </p:scale>
        <p:origin x="3200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d5871a68_0_0:notes"/>
          <p:cNvSpPr txBox="1">
            <a:spLocks noGrp="1"/>
          </p:cNvSpPr>
          <p:nvPr>
            <p:ph type="body" idx="1"/>
          </p:nvPr>
        </p:nvSpPr>
        <p:spPr>
          <a:xfrm>
            <a:off x="685800" y="434304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g37dd5871a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dd5871a68_0_74:notes"/>
          <p:cNvSpPr txBox="1">
            <a:spLocks noGrp="1"/>
          </p:cNvSpPr>
          <p:nvPr>
            <p:ph type="body" idx="1"/>
          </p:nvPr>
        </p:nvSpPr>
        <p:spPr>
          <a:xfrm>
            <a:off x="685800" y="434304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2" name="Google Shape;102;g37dd5871a68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72b71da0_0_237:notes"/>
          <p:cNvSpPr txBox="1">
            <a:spLocks noGrp="1"/>
          </p:cNvSpPr>
          <p:nvPr>
            <p:ph type="body" idx="1"/>
          </p:nvPr>
        </p:nvSpPr>
        <p:spPr>
          <a:xfrm>
            <a:off x="685800" y="434304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5" name="Google Shape;145;g37e72b71da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3F980901-8D5A-C6D7-B222-593AD062F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72b71da0_0_237:notes">
            <a:extLst>
              <a:ext uri="{FF2B5EF4-FFF2-40B4-BE49-F238E27FC236}">
                <a16:creationId xmlns:a16="http://schemas.microsoft.com/office/drawing/2014/main" id="{50EF9B72-9B73-73E5-FF93-2F90C439B1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04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5" name="Google Shape;145;g37e72b71da0_0_237:notes">
            <a:extLst>
              <a:ext uri="{FF2B5EF4-FFF2-40B4-BE49-F238E27FC236}">
                <a16:creationId xmlns:a16="http://schemas.microsoft.com/office/drawing/2014/main" id="{32B447E1-C666-B923-846B-E3DC2D142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827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F2F2CECA-B452-E9F9-B39D-59E54385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72b71da0_0_237:notes">
            <a:extLst>
              <a:ext uri="{FF2B5EF4-FFF2-40B4-BE49-F238E27FC236}">
                <a16:creationId xmlns:a16="http://schemas.microsoft.com/office/drawing/2014/main" id="{94548A2B-E45A-1CCF-98C0-970E0C5165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04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5" name="Google Shape;145;g37e72b71da0_0_237:notes">
            <a:extLst>
              <a:ext uri="{FF2B5EF4-FFF2-40B4-BE49-F238E27FC236}">
                <a16:creationId xmlns:a16="http://schemas.microsoft.com/office/drawing/2014/main" id="{DA324D9A-1E4C-7682-A39C-03AC765DB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94413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927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d5871a68_0_0"/>
          <p:cNvSpPr txBox="1"/>
          <p:nvPr/>
        </p:nvSpPr>
        <p:spPr>
          <a:xfrm>
            <a:off x="173088" y="1922527"/>
            <a:ext cx="55428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300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Supported by ATLAS we navigate the complex relationships of clinical concepts 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7dd5871a68_0_0"/>
          <p:cNvSpPr txBox="1"/>
          <p:nvPr/>
        </p:nvSpPr>
        <p:spPr>
          <a:xfrm>
            <a:off x="6476094" y="1916565"/>
            <a:ext cx="55428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1300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Imagine the access to concept sets being as easy as defining the problem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37dd5871a68_0_0"/>
          <p:cNvSpPr/>
          <p:nvPr/>
        </p:nvSpPr>
        <p:spPr>
          <a:xfrm>
            <a:off x="173026" y="1446600"/>
            <a:ext cx="5542800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rgbClr val="FFFFFF"/>
                </a:solidFill>
              </a:rPr>
              <a:t>The reality: OMOP concept sets remain complex </a:t>
            </a:r>
            <a:endParaRPr sz="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7dd5871a68_0_0"/>
          <p:cNvSpPr/>
          <p:nvPr/>
        </p:nvSpPr>
        <p:spPr>
          <a:xfrm>
            <a:off x="6476025" y="1446600"/>
            <a:ext cx="5542799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>
                <a:solidFill>
                  <a:srgbClr val="FFFFFF"/>
                </a:solidFill>
              </a:rPr>
              <a:t>The vision: democratising access through natural language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7dd5871a68_0_0"/>
          <p:cNvSpPr txBox="1"/>
          <p:nvPr/>
        </p:nvSpPr>
        <p:spPr>
          <a:xfrm>
            <a:off x="1259100" y="423375"/>
            <a:ext cx="7963500" cy="83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Source Sans 3"/>
              <a:buNone/>
            </a:pPr>
            <a:r>
              <a:rPr lang="en-GB" dirty="0">
                <a:solidFill>
                  <a:srgbClr val="272525"/>
                </a:solidFill>
                <a:latin typeface="Source Sans 3"/>
                <a:ea typeface="Source Sans 3"/>
                <a:cs typeface="Source Sans 3"/>
                <a:sym typeface="Source Sans 3"/>
              </a:rPr>
              <a:t>Concept set creation remains an intricate topic which requires not only factual knowledge about OMOP vocabularies but sophisticated clinical reasoning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9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37dd5871a6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224" y="8058"/>
            <a:ext cx="1260063" cy="119471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7dd5871a68_0_0"/>
          <p:cNvSpPr/>
          <p:nvPr/>
        </p:nvSpPr>
        <p:spPr>
          <a:xfrm>
            <a:off x="1231837" y="131308"/>
            <a:ext cx="10786987" cy="2517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rgbClr val="FFFFFF"/>
                </a:solidFill>
              </a:rPr>
              <a:t>Beyond concept retrieval: reasoning on OMOP vocabulary concepts</a:t>
            </a: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g37dd5871a6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6310" y="4788816"/>
            <a:ext cx="1011926" cy="1216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7dd5871a68_0_0" title="Screenshot 2025-09-14 at 22.48.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6463" y="4985137"/>
            <a:ext cx="3469815" cy="8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7dd5871a68_0_0"/>
          <p:cNvSpPr txBox="1"/>
          <p:nvPr/>
        </p:nvSpPr>
        <p:spPr>
          <a:xfrm>
            <a:off x="0" y="6726701"/>
            <a:ext cx="78033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Contact:  </a:t>
            </a:r>
            <a:r>
              <a:rPr lang="en-US" sz="900">
                <a:solidFill>
                  <a:srgbClr val="21425A"/>
                </a:solidFill>
              </a:rPr>
              <a:t>niko.moeller-grell</a:t>
            </a: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900">
                <a:solidFill>
                  <a:srgbClr val="21425A"/>
                </a:solidFill>
              </a:rPr>
              <a:t>kcl.ac.uk - linkedin.com/in/niko-moeller-grell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E62454EA-CD70-5F3F-4EA3-3F45B359D06B}"/>
              </a:ext>
            </a:extLst>
          </p:cNvPr>
          <p:cNvSpPr/>
          <p:nvPr/>
        </p:nvSpPr>
        <p:spPr>
          <a:xfrm>
            <a:off x="8110644" y="2587788"/>
            <a:ext cx="2273700" cy="1427400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2142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21425A"/>
                </a:solidFill>
              </a:rPr>
              <a:t>Create me a concept set for…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777EF-2AD2-81A6-44AB-D5C3E096F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87" y="2288678"/>
            <a:ext cx="4040171" cy="2357487"/>
          </a:xfrm>
          <a:prstGeom prst="rect">
            <a:avLst/>
          </a:prstGeom>
        </p:spPr>
      </p:pic>
      <p:pic>
        <p:nvPicPr>
          <p:cNvPr id="3" name="Picture 2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0AA3CC52-5227-4371-7D1D-2A64DC46FB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75754" y="605417"/>
            <a:ext cx="543070" cy="543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dd5871a68_0_74"/>
          <p:cNvSpPr/>
          <p:nvPr/>
        </p:nvSpPr>
        <p:spPr>
          <a:xfrm>
            <a:off x="6172225" y="2586050"/>
            <a:ext cx="5575200" cy="3220200"/>
          </a:xfrm>
          <a:prstGeom prst="rect">
            <a:avLst/>
          </a:prstGeom>
          <a:noFill/>
          <a:ln w="19050" cap="flat" cmpd="sng">
            <a:solidFill>
              <a:srgbClr val="F091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1425A"/>
              </a:solidFill>
            </a:endParaRPr>
          </a:p>
        </p:txBody>
      </p:sp>
      <p:sp>
        <p:nvSpPr>
          <p:cNvPr id="105" name="Google Shape;105;g37dd5871a68_0_74"/>
          <p:cNvSpPr/>
          <p:nvPr/>
        </p:nvSpPr>
        <p:spPr>
          <a:xfrm>
            <a:off x="173150" y="2586050"/>
            <a:ext cx="5922900" cy="3244500"/>
          </a:xfrm>
          <a:prstGeom prst="rect">
            <a:avLst/>
          </a:prstGeom>
          <a:noFill/>
          <a:ln w="19050" cap="flat" cmpd="sng">
            <a:solidFill>
              <a:srgbClr val="EB6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7dd5871a68_0_74"/>
          <p:cNvSpPr txBox="1"/>
          <p:nvPr/>
        </p:nvSpPr>
        <p:spPr>
          <a:xfrm>
            <a:off x="1259100" y="423375"/>
            <a:ext cx="7988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Source Sans 3"/>
              <a:buNone/>
            </a:pPr>
            <a:r>
              <a:rPr lang="en-US" dirty="0">
                <a:solidFill>
                  <a:srgbClr val="272525"/>
                </a:solidFill>
                <a:latin typeface="Source Sans 3"/>
                <a:ea typeface="Source Sans 3"/>
                <a:cs typeface="Source Sans 3"/>
                <a:sym typeface="Source Sans 3"/>
              </a:rPr>
              <a:t>Deploying a collaborative agentic workflow to address complex clinical queries, breaking them down into achievable tasks.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9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g37dd5871a68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224" y="8058"/>
            <a:ext cx="1260063" cy="119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7dd5871a68_0_74"/>
          <p:cNvSpPr/>
          <p:nvPr/>
        </p:nvSpPr>
        <p:spPr>
          <a:xfrm>
            <a:off x="1231837" y="131308"/>
            <a:ext cx="10786988" cy="2517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dirty="0">
                <a:solidFill>
                  <a:srgbClr val="FFFFFF"/>
                </a:solidFill>
              </a:rPr>
              <a:t>A collaborative effort: breaking down complexity</a:t>
            </a: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7dd5871a68_0_74"/>
          <p:cNvSpPr txBox="1"/>
          <p:nvPr/>
        </p:nvSpPr>
        <p:spPr>
          <a:xfrm>
            <a:off x="173088" y="1842909"/>
            <a:ext cx="55428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US" sz="1300" dirty="0" err="1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Specialised</a:t>
            </a:r>
            <a:r>
              <a:rPr lang="en-US" sz="1300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 agents designed to handle different subtasks of OMOP CDM analysis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Decomposition of complex clinical reasoning into archivable subtasks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7dd5871a68_0_74"/>
          <p:cNvSpPr txBox="1"/>
          <p:nvPr/>
        </p:nvSpPr>
        <p:spPr>
          <a:xfrm>
            <a:off x="6476094" y="1836947"/>
            <a:ext cx="5542800" cy="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Reliable, deterministic and explainable tool calling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just"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US" sz="1300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Storage of the depth of information contained in OMOP vocabularies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7dd5871a68_0_74" title="65700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9996" y="4276336"/>
            <a:ext cx="660875" cy="6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7dd5871a68_0_74"/>
          <p:cNvSpPr/>
          <p:nvPr/>
        </p:nvSpPr>
        <p:spPr>
          <a:xfrm>
            <a:off x="6156750" y="5798400"/>
            <a:ext cx="2930400" cy="512100"/>
          </a:xfrm>
          <a:prstGeom prst="chevron">
            <a:avLst>
              <a:gd name="adj" fmla="val 50000"/>
            </a:avLst>
          </a:prstGeom>
          <a:solidFill>
            <a:srgbClr val="F0901F"/>
          </a:solidFill>
          <a:ln>
            <a:noFill/>
          </a:ln>
        </p:spPr>
        <p:txBody>
          <a:bodyPr spcFirstLastPara="1" wrap="square" lIns="85200" tIns="85200" rIns="85200" bIns="85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 graph traversal</a:t>
            </a:r>
            <a:endParaRPr sz="1328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37dd5871a68_0_74"/>
          <p:cNvSpPr/>
          <p:nvPr/>
        </p:nvSpPr>
        <p:spPr>
          <a:xfrm>
            <a:off x="173150" y="5798550"/>
            <a:ext cx="3208200" cy="512100"/>
          </a:xfrm>
          <a:prstGeom prst="homePlate">
            <a:avLst>
              <a:gd name="adj" fmla="val 50000"/>
            </a:avLst>
          </a:prstGeom>
          <a:solidFill>
            <a:srgbClr val="204159"/>
          </a:solidFill>
          <a:ln>
            <a:noFill/>
          </a:ln>
        </p:spPr>
        <p:txBody>
          <a:bodyPr spcFirstLastPara="1" wrap="square" lIns="85200" tIns="85200" rIns="85200" bIns="85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Clinical Definition</a:t>
            </a:r>
            <a:endParaRPr sz="1328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37dd5871a68_0_74"/>
          <p:cNvSpPr/>
          <p:nvPr/>
        </p:nvSpPr>
        <p:spPr>
          <a:xfrm>
            <a:off x="3109550" y="5798400"/>
            <a:ext cx="3240600" cy="512100"/>
          </a:xfrm>
          <a:prstGeom prst="chevron">
            <a:avLst>
              <a:gd name="adj" fmla="val 50000"/>
            </a:avLst>
          </a:prstGeom>
          <a:solidFill>
            <a:srgbClr val="EB6821"/>
          </a:solidFill>
          <a:ln>
            <a:noFill/>
          </a:ln>
        </p:spPr>
        <p:txBody>
          <a:bodyPr spcFirstLastPara="1" wrap="square" lIns="85200" tIns="85200" rIns="85200" bIns="85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Agentic workflow</a:t>
            </a:r>
            <a:endParaRPr sz="1328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37dd5871a68_0_74"/>
          <p:cNvSpPr/>
          <p:nvPr/>
        </p:nvSpPr>
        <p:spPr>
          <a:xfrm>
            <a:off x="8722151" y="5798474"/>
            <a:ext cx="3296700" cy="512100"/>
          </a:xfrm>
          <a:prstGeom prst="chevron">
            <a:avLst>
              <a:gd name="adj" fmla="val 50000"/>
            </a:avLst>
          </a:prstGeom>
          <a:solidFill>
            <a:srgbClr val="FBC313"/>
          </a:solidFill>
          <a:ln>
            <a:noFill/>
          </a:ln>
        </p:spPr>
        <p:txBody>
          <a:bodyPr spcFirstLastPara="1" wrap="square" lIns="85200" tIns="85200" rIns="85200" bIns="852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28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 synthesising</a:t>
            </a:r>
            <a:endParaRPr sz="1328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37dd5871a68_0_74"/>
          <p:cNvSpPr txBox="1"/>
          <p:nvPr/>
        </p:nvSpPr>
        <p:spPr>
          <a:xfrm>
            <a:off x="2528150" y="2690013"/>
            <a:ext cx="11628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Orchestrator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31" name="Google Shape;131;g37dd5871a68_0_74"/>
          <p:cNvSpPr txBox="1"/>
          <p:nvPr/>
        </p:nvSpPr>
        <p:spPr>
          <a:xfrm>
            <a:off x="482985" y="5149555"/>
            <a:ext cx="964834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Clinical NER agent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32" name="Google Shape;132;g37dd5871a68_0_74"/>
          <p:cNvSpPr txBox="1"/>
          <p:nvPr/>
        </p:nvSpPr>
        <p:spPr>
          <a:xfrm>
            <a:off x="2644017" y="5148886"/>
            <a:ext cx="847769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Concept reasoner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33" name="Google Shape;133;g37dd5871a68_0_74"/>
          <p:cNvSpPr txBox="1"/>
          <p:nvPr/>
        </p:nvSpPr>
        <p:spPr>
          <a:xfrm>
            <a:off x="1523994" y="5148886"/>
            <a:ext cx="1023225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Semantic retriever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34" name="Google Shape;134;g37dd5871a68_0_74"/>
          <p:cNvSpPr txBox="1"/>
          <p:nvPr/>
        </p:nvSpPr>
        <p:spPr>
          <a:xfrm>
            <a:off x="7078433" y="4937188"/>
            <a:ext cx="1584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OMOP vocabulary embeddings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37" name="Google Shape;137;g37dd5871a68_0_74"/>
          <p:cNvSpPr/>
          <p:nvPr/>
        </p:nvSpPr>
        <p:spPr>
          <a:xfrm>
            <a:off x="173026" y="1446600"/>
            <a:ext cx="5542800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The collaboration: Task decomposition</a:t>
            </a:r>
            <a:endParaRPr sz="1100" b="1" dirty="0">
              <a:solidFill>
                <a:srgbClr val="FFFFFF"/>
              </a:solidFill>
            </a:endParaRPr>
          </a:p>
        </p:txBody>
      </p:sp>
      <p:sp>
        <p:nvSpPr>
          <p:cNvPr id="138" name="Google Shape;138;g37dd5871a68_0_74"/>
          <p:cNvSpPr/>
          <p:nvPr/>
        </p:nvSpPr>
        <p:spPr>
          <a:xfrm>
            <a:off x="6476025" y="1446600"/>
            <a:ext cx="5542800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The heavy lifting: knowledge graph traversal and vector search</a:t>
            </a:r>
            <a:endParaRPr sz="1100" b="1" dirty="0">
              <a:solidFill>
                <a:srgbClr val="FFFFFF"/>
              </a:solidFill>
            </a:endParaRPr>
          </a:p>
        </p:txBody>
      </p:sp>
      <p:sp>
        <p:nvSpPr>
          <p:cNvPr id="141" name="Google Shape;141;g37dd5871a68_0_74"/>
          <p:cNvSpPr txBox="1"/>
          <p:nvPr/>
        </p:nvSpPr>
        <p:spPr>
          <a:xfrm>
            <a:off x="0" y="6726701"/>
            <a:ext cx="78033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Contact:  </a:t>
            </a:r>
            <a:r>
              <a:rPr lang="en-US" sz="900">
                <a:solidFill>
                  <a:srgbClr val="21425A"/>
                </a:solidFill>
              </a:rPr>
              <a:t>niko.moeller-grell</a:t>
            </a: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900">
                <a:solidFill>
                  <a:srgbClr val="21425A"/>
                </a:solidFill>
              </a:rPr>
              <a:t>kcl.ac.uk - linkedin.com/in/niko-moeller-grell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112;g37dd5871a68_0_74" title="6570077.png">
            <a:extLst>
              <a:ext uri="{FF2B5EF4-FFF2-40B4-BE49-F238E27FC236}">
                <a16:creationId xmlns:a16="http://schemas.microsoft.com/office/drawing/2014/main" id="{729533A4-B1BB-88B1-E1F2-39A451CEA8D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65670" y="4263012"/>
            <a:ext cx="660875" cy="660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4;g37dd5871a68_0_74">
            <a:extLst>
              <a:ext uri="{FF2B5EF4-FFF2-40B4-BE49-F238E27FC236}">
                <a16:creationId xmlns:a16="http://schemas.microsoft.com/office/drawing/2014/main" id="{23E0C109-CFE0-26EB-8282-AF952B0AC9F8}"/>
              </a:ext>
            </a:extLst>
          </p:cNvPr>
          <p:cNvSpPr txBox="1"/>
          <p:nvPr/>
        </p:nvSpPr>
        <p:spPr>
          <a:xfrm>
            <a:off x="9509982" y="4920800"/>
            <a:ext cx="1584000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OMOP vocabulary relationships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4" name="Google Shape;132;g37dd5871a68_0_74">
            <a:extLst>
              <a:ext uri="{FF2B5EF4-FFF2-40B4-BE49-F238E27FC236}">
                <a16:creationId xmlns:a16="http://schemas.microsoft.com/office/drawing/2014/main" id="{614DB75E-E49C-70E3-9F54-2B9F7A5512E6}"/>
              </a:ext>
            </a:extLst>
          </p:cNvPr>
          <p:cNvSpPr txBox="1"/>
          <p:nvPr/>
        </p:nvSpPr>
        <p:spPr>
          <a:xfrm>
            <a:off x="3677866" y="5155030"/>
            <a:ext cx="847769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Concept-set creator</a:t>
            </a:r>
            <a:endParaRPr sz="600" dirty="0">
              <a:solidFill>
                <a:srgbClr val="21425A"/>
              </a:solidFill>
            </a:endParaRPr>
          </a:p>
        </p:txBody>
      </p:sp>
      <p:sp>
        <p:nvSpPr>
          <p:cNvPr id="15" name="Google Shape;132;g37dd5871a68_0_74">
            <a:extLst>
              <a:ext uri="{FF2B5EF4-FFF2-40B4-BE49-F238E27FC236}">
                <a16:creationId xmlns:a16="http://schemas.microsoft.com/office/drawing/2014/main" id="{C393F1B2-2D84-587A-9E59-A6BBC91969DF}"/>
              </a:ext>
            </a:extLst>
          </p:cNvPr>
          <p:cNvSpPr txBox="1"/>
          <p:nvPr/>
        </p:nvSpPr>
        <p:spPr>
          <a:xfrm>
            <a:off x="4698717" y="5155030"/>
            <a:ext cx="847769" cy="3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21425A"/>
                </a:solidFill>
              </a:rPr>
              <a:t>Concept-set validator</a:t>
            </a:r>
            <a:endParaRPr sz="600" dirty="0">
              <a:solidFill>
                <a:srgbClr val="21425A"/>
              </a:solidFill>
            </a:endParaRPr>
          </a:p>
        </p:txBody>
      </p:sp>
      <p:pic>
        <p:nvPicPr>
          <p:cNvPr id="17" name="Graphic 16" descr="Artificial Intelligence with solid fill">
            <a:extLst>
              <a:ext uri="{FF2B5EF4-FFF2-40B4-BE49-F238E27FC236}">
                <a16:creationId xmlns:a16="http://schemas.microsoft.com/office/drawing/2014/main" id="{6262EEDA-47E4-22CC-8381-783EEE3C7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6140" y="3065373"/>
            <a:ext cx="914400" cy="914400"/>
          </a:xfrm>
          <a:prstGeom prst="rect">
            <a:avLst/>
          </a:prstGeom>
        </p:spPr>
      </p:pic>
      <p:pic>
        <p:nvPicPr>
          <p:cNvPr id="18" name="Graphic 17" descr="Artificial Intelligence with solid fill">
            <a:extLst>
              <a:ext uri="{FF2B5EF4-FFF2-40B4-BE49-F238E27FC236}">
                <a16:creationId xmlns:a16="http://schemas.microsoft.com/office/drawing/2014/main" id="{B5044A6F-3498-E568-414F-87E778324D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8717" y="4176769"/>
            <a:ext cx="914400" cy="914400"/>
          </a:xfrm>
          <a:prstGeom prst="rect">
            <a:avLst/>
          </a:prstGeom>
        </p:spPr>
      </p:pic>
      <p:pic>
        <p:nvPicPr>
          <p:cNvPr id="19" name="Graphic 18" descr="Artificial Intelligence with solid fill">
            <a:extLst>
              <a:ext uri="{FF2B5EF4-FFF2-40B4-BE49-F238E27FC236}">
                <a16:creationId xmlns:a16="http://schemas.microsoft.com/office/drawing/2014/main" id="{6FE94682-C6D5-46F2-6075-982A383CD2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67733" y="4169399"/>
            <a:ext cx="914400" cy="914400"/>
          </a:xfrm>
          <a:prstGeom prst="rect">
            <a:avLst/>
          </a:prstGeom>
        </p:spPr>
      </p:pic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FC647506-2CC9-C098-6804-3687E4174E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36749" y="4171444"/>
            <a:ext cx="914400" cy="914400"/>
          </a:xfrm>
          <a:prstGeom prst="rect">
            <a:avLst/>
          </a:prstGeom>
        </p:spPr>
      </p:pic>
      <p:pic>
        <p:nvPicPr>
          <p:cNvPr id="21" name="Graphic 20" descr="Artificial Intelligence with solid fill">
            <a:extLst>
              <a:ext uri="{FF2B5EF4-FFF2-40B4-BE49-F238E27FC236}">
                <a16:creationId xmlns:a16="http://schemas.microsoft.com/office/drawing/2014/main" id="{0BD456B8-9E44-E9B2-B128-A73BA81BF14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05765" y="4167416"/>
            <a:ext cx="914400" cy="914400"/>
          </a:xfrm>
          <a:prstGeom prst="rect">
            <a:avLst/>
          </a:prstGeom>
        </p:spPr>
      </p:pic>
      <p:pic>
        <p:nvPicPr>
          <p:cNvPr id="22" name="Graphic 21" descr="Artificial Intelligence with solid fill">
            <a:extLst>
              <a:ext uri="{FF2B5EF4-FFF2-40B4-BE49-F238E27FC236}">
                <a16:creationId xmlns:a16="http://schemas.microsoft.com/office/drawing/2014/main" id="{BA86E9E2-B883-F735-F3DC-3D0F1B509D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74781" y="4171444"/>
            <a:ext cx="914400" cy="914400"/>
          </a:xfrm>
          <a:prstGeom prst="rect">
            <a:avLst/>
          </a:prstGeom>
        </p:spPr>
      </p:pic>
      <p:pic>
        <p:nvPicPr>
          <p:cNvPr id="43" name="Graphic 42" descr="Artificial Intelligence with solid fill">
            <a:extLst>
              <a:ext uri="{FF2B5EF4-FFF2-40B4-BE49-F238E27FC236}">
                <a16:creationId xmlns:a16="http://schemas.microsoft.com/office/drawing/2014/main" id="{B65E6A6C-8B31-B6C9-8791-B79A1B200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76071" y="2998413"/>
            <a:ext cx="914400" cy="914400"/>
          </a:xfrm>
          <a:prstGeom prst="rect">
            <a:avLst/>
          </a:prstGeom>
        </p:spPr>
      </p:pic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B3C7D11-5FF6-EEAF-9179-15D0495ADA79}"/>
              </a:ext>
            </a:extLst>
          </p:cNvPr>
          <p:cNvCxnSpPr>
            <a:cxnSpLocks/>
            <a:stCxn id="43" idx="2"/>
            <a:endCxn id="2" idx="0"/>
          </p:cNvCxnSpPr>
          <p:nvPr/>
        </p:nvCxnSpPr>
        <p:spPr>
          <a:xfrm rot="16200000" flipH="1">
            <a:off x="9439590" y="3506493"/>
            <a:ext cx="350199" cy="116283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E63B5EA6-CC5F-38F5-AD8A-BC91C997A5BD}"/>
              </a:ext>
            </a:extLst>
          </p:cNvPr>
          <p:cNvCxnSpPr>
            <a:cxnSpLocks/>
            <a:stCxn id="43" idx="2"/>
            <a:endCxn id="112" idx="0"/>
          </p:cNvCxnSpPr>
          <p:nvPr/>
        </p:nvCxnSpPr>
        <p:spPr>
          <a:xfrm rot="5400000">
            <a:off x="8270092" y="3513156"/>
            <a:ext cx="363523" cy="116283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B3C6BAF-844E-4E30-AF04-AB376BB54BA1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rot="5400000">
            <a:off x="1976826" y="3034929"/>
            <a:ext cx="191671" cy="208135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5AB9F435-6BD9-5E3D-39A2-F32B10D21817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2494332" y="3548407"/>
            <a:ext cx="187643" cy="105037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5461948-9B3E-A352-140E-298B25374C37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019518" y="4073593"/>
            <a:ext cx="187643" cy="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5A6E3E8C-71BA-4101-4270-35EC72AC0D7A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3524323" y="3568789"/>
            <a:ext cx="189626" cy="101159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69C82A-0765-D6A3-B800-793B40A15FA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4036130" y="3056982"/>
            <a:ext cx="196996" cy="204257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04F2D07E-9A7F-8611-29B8-B561F87CDB8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75754" y="605417"/>
            <a:ext cx="543070" cy="543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72b71da0_0_237"/>
          <p:cNvSpPr txBox="1"/>
          <p:nvPr/>
        </p:nvSpPr>
        <p:spPr>
          <a:xfrm>
            <a:off x="1259102" y="423370"/>
            <a:ext cx="8795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Source Sans 3"/>
              <a:buNone/>
            </a:pPr>
            <a:r>
              <a:rPr lang="en-GB" dirty="0">
                <a:solidFill>
                  <a:srgbClr val="272525"/>
                </a:solidFill>
                <a:latin typeface="Source Sans 3"/>
                <a:ea typeface="Source Sans 3"/>
                <a:cs typeface="Source Sans 3"/>
                <a:sym typeface="Source Sans 3"/>
              </a:rPr>
              <a:t>Designing meaningful databases for semantic information retrieval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9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7e72b71da0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224" y="8058"/>
            <a:ext cx="1260063" cy="119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7e72b71da0_0_237"/>
          <p:cNvSpPr/>
          <p:nvPr/>
        </p:nvSpPr>
        <p:spPr>
          <a:xfrm>
            <a:off x="1231837" y="131308"/>
            <a:ext cx="10786987" cy="2517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Towards concept reasoning: why relationships matter</a:t>
            </a: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7e72b71da0_0_237"/>
          <p:cNvSpPr/>
          <p:nvPr/>
        </p:nvSpPr>
        <p:spPr>
          <a:xfrm>
            <a:off x="173026" y="1446600"/>
            <a:ext cx="11845798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Enhancing </a:t>
            </a:r>
            <a:r>
              <a:rPr lang="en-US" sz="1100" b="1" dirty="0" err="1">
                <a:solidFill>
                  <a:schemeClr val="lt1"/>
                </a:solidFill>
              </a:rPr>
              <a:t>explainabilty</a:t>
            </a:r>
            <a:r>
              <a:rPr lang="en-US" sz="1100" b="1" dirty="0">
                <a:solidFill>
                  <a:schemeClr val="lt1"/>
                </a:solidFill>
              </a:rPr>
              <a:t>: the agentic workflow</a:t>
            </a:r>
            <a:endParaRPr sz="1100" b="1" dirty="0">
              <a:solidFill>
                <a:srgbClr val="FFFFFF"/>
              </a:solidFill>
            </a:endParaRPr>
          </a:p>
        </p:txBody>
      </p:sp>
      <p:sp>
        <p:nvSpPr>
          <p:cNvPr id="169" name="Google Shape;169;g37e72b71da0_0_237"/>
          <p:cNvSpPr txBox="1"/>
          <p:nvPr/>
        </p:nvSpPr>
        <p:spPr>
          <a:xfrm>
            <a:off x="0" y="6726701"/>
            <a:ext cx="78033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Contact:  </a:t>
            </a:r>
            <a:r>
              <a:rPr lang="en-US" sz="900">
                <a:solidFill>
                  <a:srgbClr val="21425A"/>
                </a:solidFill>
              </a:rPr>
              <a:t>niko.moeller-grell</a:t>
            </a: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900">
                <a:solidFill>
                  <a:srgbClr val="21425A"/>
                </a:solidFill>
              </a:rPr>
              <a:t>kcl.ac.uk - linkedin.com/in/niko-moeller-grell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9ED38-9E51-47D3-0742-73E91275337B}"/>
              </a:ext>
            </a:extLst>
          </p:cNvPr>
          <p:cNvSpPr txBox="1"/>
          <p:nvPr/>
        </p:nvSpPr>
        <p:spPr>
          <a:xfrm>
            <a:off x="5676295" y="2284006"/>
            <a:ext cx="1983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Myocardial Infarction</a:t>
            </a:r>
          </a:p>
          <a:p>
            <a:pPr algn="ctr"/>
            <a:r>
              <a:rPr lang="en-GB" dirty="0"/>
              <a:t>4329847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85B13-271D-1DF7-2E68-DC153349DFCD}"/>
              </a:ext>
            </a:extLst>
          </p:cNvPr>
          <p:cNvSpPr txBox="1"/>
          <p:nvPr/>
        </p:nvSpPr>
        <p:spPr>
          <a:xfrm>
            <a:off x="2061754" y="3091588"/>
            <a:ext cx="1239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Heart Attack</a:t>
            </a:r>
          </a:p>
          <a:p>
            <a:pPr algn="ctr"/>
            <a:r>
              <a:rPr lang="en-GB" dirty="0"/>
              <a:t>4329847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7738D-C248-D31E-06A4-CCF72ADD3F4A}"/>
              </a:ext>
            </a:extLst>
          </p:cNvPr>
          <p:cNvSpPr txBox="1"/>
          <p:nvPr/>
        </p:nvSpPr>
        <p:spPr>
          <a:xfrm>
            <a:off x="4007297" y="3091588"/>
            <a:ext cx="23519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MI - myocardial infarction</a:t>
            </a:r>
            <a:endParaRPr lang="en-GB" dirty="0"/>
          </a:p>
          <a:p>
            <a:pPr algn="ctr"/>
            <a:r>
              <a:rPr lang="en-GB" dirty="0"/>
              <a:t>4329847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57D69-D987-A4F0-59CB-D2BEC3ADD54A}"/>
              </a:ext>
            </a:extLst>
          </p:cNvPr>
          <p:cNvSpPr txBox="1"/>
          <p:nvPr/>
        </p:nvSpPr>
        <p:spPr>
          <a:xfrm>
            <a:off x="7065324" y="3081854"/>
            <a:ext cx="1705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Cardiac infarction</a:t>
            </a:r>
            <a:endParaRPr lang="en-GB" dirty="0"/>
          </a:p>
          <a:p>
            <a:pPr algn="ctr"/>
            <a:r>
              <a:rPr lang="en-GB" dirty="0"/>
              <a:t>4329847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09341-6D5D-53AB-68EA-F30C7A48DD50}"/>
              </a:ext>
            </a:extLst>
          </p:cNvPr>
          <p:cNvSpPr txBox="1"/>
          <p:nvPr/>
        </p:nvSpPr>
        <p:spPr>
          <a:xfrm>
            <a:off x="9477341" y="3081854"/>
            <a:ext cx="1715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Myocardial infarct</a:t>
            </a:r>
            <a:endParaRPr lang="en-GB" dirty="0"/>
          </a:p>
          <a:p>
            <a:pPr algn="ctr"/>
            <a:r>
              <a:rPr lang="en-GB" dirty="0"/>
              <a:t>4329847</a:t>
            </a:r>
          </a:p>
          <a:p>
            <a:endParaRPr lang="en-US" dirty="0"/>
          </a:p>
        </p:txBody>
      </p:sp>
      <p:pic>
        <p:nvPicPr>
          <p:cNvPr id="12" name="Graphic 11" descr="Network with solid fill">
            <a:extLst>
              <a:ext uri="{FF2B5EF4-FFF2-40B4-BE49-F238E27FC236}">
                <a16:creationId xmlns:a16="http://schemas.microsoft.com/office/drawing/2014/main" id="{9313F1A4-39F8-21D9-A690-172CE293E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53" y="4621314"/>
            <a:ext cx="914400" cy="914400"/>
          </a:xfrm>
          <a:prstGeom prst="rect">
            <a:avLst/>
          </a:prstGeom>
        </p:spPr>
      </p:pic>
      <p:pic>
        <p:nvPicPr>
          <p:cNvPr id="16" name="Graphic 15" descr="Chat with solid fill">
            <a:extLst>
              <a:ext uri="{FF2B5EF4-FFF2-40B4-BE49-F238E27FC236}">
                <a16:creationId xmlns:a16="http://schemas.microsoft.com/office/drawing/2014/main" id="{6CAD6E1A-727B-E54A-83CF-5400C11C9B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253" y="2565470"/>
            <a:ext cx="914400" cy="9144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2A809DF9-56A2-EB70-453D-F53CDCCFD5EE}"/>
              </a:ext>
            </a:extLst>
          </p:cNvPr>
          <p:cNvGrpSpPr/>
          <p:nvPr/>
        </p:nvGrpSpPr>
        <p:grpSpPr>
          <a:xfrm>
            <a:off x="3040332" y="4087039"/>
            <a:ext cx="2064989" cy="2109759"/>
            <a:chOff x="1180649" y="4165614"/>
            <a:chExt cx="2064989" cy="210975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54CBA-9B6A-5708-6F29-B30DFDBE6EA2}"/>
                </a:ext>
              </a:extLst>
            </p:cNvPr>
            <p:cNvSpPr txBox="1"/>
            <p:nvPr/>
          </p:nvSpPr>
          <p:spPr>
            <a:xfrm>
              <a:off x="1455567" y="4165614"/>
              <a:ext cx="15151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Has finding site</a:t>
              </a:r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C7CDE8-965B-C0FF-B7FD-6130E15E3FB0}"/>
                </a:ext>
              </a:extLst>
            </p:cNvPr>
            <p:cNvSpPr txBox="1"/>
            <p:nvPr/>
          </p:nvSpPr>
          <p:spPr>
            <a:xfrm>
              <a:off x="1180649" y="5536709"/>
              <a:ext cx="206498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Myocardium structure</a:t>
              </a:r>
              <a:endParaRPr lang="en-GB" dirty="0"/>
            </a:p>
            <a:p>
              <a:pPr algn="ctr"/>
              <a:r>
                <a:rPr lang="en-GB" dirty="0"/>
                <a:t>4253786</a:t>
              </a:r>
            </a:p>
            <a:p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BFEC54-5216-97DE-C353-CDE7BFE9C015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flipH="1">
              <a:off x="2213144" y="4473391"/>
              <a:ext cx="2" cy="106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5451AA-D338-3472-C016-4B7BC3E0CE7F}"/>
              </a:ext>
            </a:extLst>
          </p:cNvPr>
          <p:cNvGrpSpPr/>
          <p:nvPr/>
        </p:nvGrpSpPr>
        <p:grpSpPr>
          <a:xfrm>
            <a:off x="8230504" y="4087039"/>
            <a:ext cx="2970685" cy="2107885"/>
            <a:chOff x="7991998" y="4167488"/>
            <a:chExt cx="2970685" cy="2107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5C070-4481-A00A-64F3-9C199EE32554}"/>
                </a:ext>
              </a:extLst>
            </p:cNvPr>
            <p:cNvSpPr txBox="1"/>
            <p:nvPr/>
          </p:nvSpPr>
          <p:spPr>
            <a:xfrm>
              <a:off x="7991998" y="5321266"/>
              <a:ext cx="297068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FH myocardial infarction female </a:t>
              </a:r>
            </a:p>
            <a:p>
              <a:pPr algn="ctr"/>
              <a:r>
                <a:rPr lang="en-GB" b="1" dirty="0"/>
                <a:t>first degree age known</a:t>
              </a:r>
              <a:endParaRPr lang="en-GB" dirty="0"/>
            </a:p>
            <a:p>
              <a:pPr algn="ctr"/>
              <a:r>
                <a:rPr lang="en-GB" dirty="0"/>
                <a:t>4152388</a:t>
              </a:r>
            </a:p>
            <a:p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8AFAF8-0EF1-F064-015F-311ADBA37196}"/>
                </a:ext>
              </a:extLst>
            </p:cNvPr>
            <p:cNvGrpSpPr/>
            <p:nvPr/>
          </p:nvGrpSpPr>
          <p:grpSpPr>
            <a:xfrm>
              <a:off x="8476905" y="4167488"/>
              <a:ext cx="2000869" cy="1153778"/>
              <a:chOff x="8476905" y="4167488"/>
              <a:chExt cx="2000869" cy="1153778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E0AAD7-5736-44E1-357F-11A11078A44F}"/>
                  </a:ext>
                </a:extLst>
              </p:cNvPr>
              <p:cNvSpPr txBox="1"/>
              <p:nvPr/>
            </p:nvSpPr>
            <p:spPr>
              <a:xfrm>
                <a:off x="8476905" y="4167488"/>
                <a:ext cx="20008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Associated finding of</a:t>
                </a:r>
                <a:endParaRPr lang="en-GB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1D01364-C015-9015-7E2A-64BB98608F78}"/>
                  </a:ext>
                </a:extLst>
              </p:cNvPr>
              <p:cNvCxnSpPr>
                <a:stCxn id="25" idx="2"/>
                <a:endCxn id="26" idx="0"/>
              </p:cNvCxnSpPr>
              <p:nvPr/>
            </p:nvCxnSpPr>
            <p:spPr>
              <a:xfrm>
                <a:off x="9477340" y="4475265"/>
                <a:ext cx="1" cy="846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8EC2CE8-918C-2EC5-D8D1-D0BB0A8355B4}"/>
              </a:ext>
            </a:extLst>
          </p:cNvPr>
          <p:cNvGrpSpPr/>
          <p:nvPr/>
        </p:nvGrpSpPr>
        <p:grpSpPr>
          <a:xfrm>
            <a:off x="5588546" y="4087039"/>
            <a:ext cx="2158732" cy="2109759"/>
            <a:chOff x="3442007" y="4165614"/>
            <a:chExt cx="2158732" cy="21097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125478-AFBA-C2DE-1641-833812CC426B}"/>
                </a:ext>
              </a:extLst>
            </p:cNvPr>
            <p:cNvSpPr txBox="1"/>
            <p:nvPr/>
          </p:nvSpPr>
          <p:spPr>
            <a:xfrm>
              <a:off x="3442007" y="5536709"/>
              <a:ext cx="215873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Ischemic heart disease</a:t>
              </a:r>
            </a:p>
            <a:p>
              <a:pPr algn="ctr"/>
              <a:r>
                <a:rPr lang="en-GB" dirty="0"/>
                <a:t>4185932</a:t>
              </a:r>
            </a:p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099A48-679B-E58A-8EB0-E74332EAAA70}"/>
                </a:ext>
              </a:extLst>
            </p:cNvPr>
            <p:cNvSpPr txBox="1"/>
            <p:nvPr/>
          </p:nvSpPr>
          <p:spPr>
            <a:xfrm>
              <a:off x="4279958" y="4165614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Is 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33D7B3E-64BB-D03C-E414-8ED5A0FC053E}"/>
                </a:ext>
              </a:extLst>
            </p:cNvPr>
            <p:cNvCxnSpPr>
              <a:stCxn id="22" idx="2"/>
              <a:endCxn id="19" idx="0"/>
            </p:cNvCxnSpPr>
            <p:nvPr/>
          </p:nvCxnSpPr>
          <p:spPr>
            <a:xfrm>
              <a:off x="4521370" y="4473391"/>
              <a:ext cx="3" cy="1063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Google Shape;105;g37dd5871a68_0_74">
            <a:extLst>
              <a:ext uri="{FF2B5EF4-FFF2-40B4-BE49-F238E27FC236}">
                <a16:creationId xmlns:a16="http://schemas.microsoft.com/office/drawing/2014/main" id="{55648472-63C8-4B62-A477-6D14A23F487F}"/>
              </a:ext>
            </a:extLst>
          </p:cNvPr>
          <p:cNvSpPr/>
          <p:nvPr/>
        </p:nvSpPr>
        <p:spPr>
          <a:xfrm>
            <a:off x="1795630" y="2182903"/>
            <a:ext cx="9744558" cy="1604823"/>
          </a:xfrm>
          <a:prstGeom prst="rect">
            <a:avLst/>
          </a:prstGeom>
          <a:noFill/>
          <a:ln w="31750" cap="flat" cmpd="sng">
            <a:solidFill>
              <a:srgbClr val="EB68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5;g37dd5871a68_0_74">
            <a:extLst>
              <a:ext uri="{FF2B5EF4-FFF2-40B4-BE49-F238E27FC236}">
                <a16:creationId xmlns:a16="http://schemas.microsoft.com/office/drawing/2014/main" id="{C11C9139-97B9-34FB-6260-2276CEE107DC}"/>
              </a:ext>
            </a:extLst>
          </p:cNvPr>
          <p:cNvSpPr/>
          <p:nvPr/>
        </p:nvSpPr>
        <p:spPr>
          <a:xfrm>
            <a:off x="1795630" y="3962104"/>
            <a:ext cx="9744558" cy="2232820"/>
          </a:xfrm>
          <a:prstGeom prst="rect">
            <a:avLst/>
          </a:prstGeom>
          <a:noFill/>
          <a:ln w="31750" cap="flat" cmpd="sng">
            <a:solidFill>
              <a:srgbClr val="F091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44A2B960-6C83-03F5-055E-448CE95153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754" y="605417"/>
            <a:ext cx="543070" cy="543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E02DE385-DA4E-4BA1-C976-40616232D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72b71da0_0_237">
            <a:extLst>
              <a:ext uri="{FF2B5EF4-FFF2-40B4-BE49-F238E27FC236}">
                <a16:creationId xmlns:a16="http://schemas.microsoft.com/office/drawing/2014/main" id="{DE43471C-5429-A844-7D8B-BC342AD687E0}"/>
              </a:ext>
            </a:extLst>
          </p:cNvPr>
          <p:cNvSpPr txBox="1"/>
          <p:nvPr/>
        </p:nvSpPr>
        <p:spPr>
          <a:xfrm>
            <a:off x="1259102" y="423370"/>
            <a:ext cx="8795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Source Sans 3"/>
              <a:buNone/>
            </a:pPr>
            <a:r>
              <a:rPr lang="en-US" dirty="0">
                <a:solidFill>
                  <a:srgbClr val="272525"/>
                </a:solidFill>
                <a:latin typeface="Source Sans 3"/>
                <a:ea typeface="Source Sans 3"/>
                <a:cs typeface="Source Sans 3"/>
                <a:sym typeface="Source Sans 3"/>
              </a:rPr>
              <a:t>Building a trustworthy workflow: from flexible reasoning to guarded execution.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9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7e72b71da0_0_237">
            <a:extLst>
              <a:ext uri="{FF2B5EF4-FFF2-40B4-BE49-F238E27FC236}">
                <a16:creationId xmlns:a16="http://schemas.microsoft.com/office/drawing/2014/main" id="{77F5E195-48DC-745C-726A-87E6FB4885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224" y="8058"/>
            <a:ext cx="1260063" cy="119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7e72b71da0_0_237">
            <a:extLst>
              <a:ext uri="{FF2B5EF4-FFF2-40B4-BE49-F238E27FC236}">
                <a16:creationId xmlns:a16="http://schemas.microsoft.com/office/drawing/2014/main" id="{3C60C113-BC87-FD8E-5F21-0BDB88CCD14D}"/>
              </a:ext>
            </a:extLst>
          </p:cNvPr>
          <p:cNvSpPr/>
          <p:nvPr/>
        </p:nvSpPr>
        <p:spPr>
          <a:xfrm>
            <a:off x="1231837" y="131308"/>
            <a:ext cx="10786987" cy="2517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Thinking coarse and thinking fine: rigorous semantics with flexible</a:t>
            </a:r>
            <a:r>
              <a:rPr lang="en-US" sz="1500" b="1" dirty="0">
                <a:solidFill>
                  <a:srgbClr val="FFFFFF"/>
                </a:solidFill>
              </a:rPr>
              <a:t> reasoning</a:t>
            </a: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7e72b71da0_0_237">
            <a:extLst>
              <a:ext uri="{FF2B5EF4-FFF2-40B4-BE49-F238E27FC236}">
                <a16:creationId xmlns:a16="http://schemas.microsoft.com/office/drawing/2014/main" id="{E7E383AA-C6F1-07AC-8090-5E6DF0DE92E3}"/>
              </a:ext>
            </a:extLst>
          </p:cNvPr>
          <p:cNvSpPr/>
          <p:nvPr/>
        </p:nvSpPr>
        <p:spPr>
          <a:xfrm>
            <a:off x="173026" y="1446600"/>
            <a:ext cx="11845798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Disambiguate concepts through heuristics on hierarchy </a:t>
            </a:r>
            <a:endParaRPr sz="1100" b="1" dirty="0">
              <a:solidFill>
                <a:srgbClr val="FFFFFF"/>
              </a:solidFill>
            </a:endParaRPr>
          </a:p>
        </p:txBody>
      </p:sp>
      <p:sp>
        <p:nvSpPr>
          <p:cNvPr id="169" name="Google Shape;169;g37e72b71da0_0_237">
            <a:extLst>
              <a:ext uri="{FF2B5EF4-FFF2-40B4-BE49-F238E27FC236}">
                <a16:creationId xmlns:a16="http://schemas.microsoft.com/office/drawing/2014/main" id="{A24CE073-0F5F-ADAB-796F-6D3A801CD36E}"/>
              </a:ext>
            </a:extLst>
          </p:cNvPr>
          <p:cNvSpPr txBox="1"/>
          <p:nvPr/>
        </p:nvSpPr>
        <p:spPr>
          <a:xfrm>
            <a:off x="0" y="6726701"/>
            <a:ext cx="78033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Contact:  </a:t>
            </a:r>
            <a:r>
              <a:rPr lang="en-US" sz="900">
                <a:solidFill>
                  <a:srgbClr val="21425A"/>
                </a:solidFill>
              </a:rPr>
              <a:t>niko.moeller-grell</a:t>
            </a: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900">
                <a:solidFill>
                  <a:srgbClr val="21425A"/>
                </a:solidFill>
              </a:rPr>
              <a:t>kcl.ac.uk - linkedin.com/in/niko-moeller-grell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raphic 3" descr="Chat with solid fill">
            <a:extLst>
              <a:ext uri="{FF2B5EF4-FFF2-40B4-BE49-F238E27FC236}">
                <a16:creationId xmlns:a16="http://schemas.microsoft.com/office/drawing/2014/main" id="{B84E2EEC-5B3E-706D-2863-76B483227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5896" y="3035964"/>
            <a:ext cx="914400" cy="9144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BEB6214-27FB-E8A8-B356-08C1F3954C31}"/>
              </a:ext>
            </a:extLst>
          </p:cNvPr>
          <p:cNvGrpSpPr/>
          <p:nvPr/>
        </p:nvGrpSpPr>
        <p:grpSpPr>
          <a:xfrm>
            <a:off x="3451028" y="3003720"/>
            <a:ext cx="4411247" cy="914400"/>
            <a:chOff x="3392053" y="3035964"/>
            <a:chExt cx="4411247" cy="914400"/>
          </a:xfrm>
        </p:grpSpPr>
        <p:sp>
          <p:nvSpPr>
            <p:cNvPr id="5" name="Google Shape;105;g37dd5871a68_0_74">
              <a:extLst>
                <a:ext uri="{FF2B5EF4-FFF2-40B4-BE49-F238E27FC236}">
                  <a16:creationId xmlns:a16="http://schemas.microsoft.com/office/drawing/2014/main" id="{437A611B-2F2F-F6C4-4126-0A430201899F}"/>
                </a:ext>
              </a:extLst>
            </p:cNvPr>
            <p:cNvSpPr/>
            <p:nvPr/>
          </p:nvSpPr>
          <p:spPr>
            <a:xfrm>
              <a:off x="3392053" y="3035964"/>
              <a:ext cx="1901727" cy="914400"/>
            </a:xfrm>
            <a:prstGeom prst="rect">
              <a:avLst/>
            </a:prstGeom>
            <a:noFill/>
            <a:ln w="31750" cap="flat" cmpd="sng">
              <a:solidFill>
                <a:srgbClr val="EB68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C5B15-CD86-AB02-8279-EDE948E5728A}"/>
                </a:ext>
              </a:extLst>
            </p:cNvPr>
            <p:cNvSpPr txBox="1"/>
            <p:nvPr/>
          </p:nvSpPr>
          <p:spPr>
            <a:xfrm>
              <a:off x="3392053" y="3130234"/>
              <a:ext cx="19017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Systemic Lupus Erythematosus</a:t>
              </a:r>
            </a:p>
            <a:p>
              <a:pPr algn="ctr"/>
              <a:r>
                <a:rPr lang="en-GB" dirty="0"/>
                <a:t>257628</a:t>
              </a:r>
            </a:p>
          </p:txBody>
        </p:sp>
        <p:sp>
          <p:nvSpPr>
            <p:cNvPr id="8" name="Google Shape;105;g37dd5871a68_0_74">
              <a:extLst>
                <a:ext uri="{FF2B5EF4-FFF2-40B4-BE49-F238E27FC236}">
                  <a16:creationId xmlns:a16="http://schemas.microsoft.com/office/drawing/2014/main" id="{E2C77B82-31DA-B907-E973-A20B21F4403B}"/>
                </a:ext>
              </a:extLst>
            </p:cNvPr>
            <p:cNvSpPr/>
            <p:nvPr/>
          </p:nvSpPr>
          <p:spPr>
            <a:xfrm>
              <a:off x="5901573" y="3035964"/>
              <a:ext cx="1901727" cy="914400"/>
            </a:xfrm>
            <a:prstGeom prst="rect">
              <a:avLst/>
            </a:prstGeom>
            <a:noFill/>
            <a:ln w="31750" cap="flat" cmpd="sng">
              <a:solidFill>
                <a:srgbClr val="EB68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D3FFEE-7972-C538-5551-E33AC7A76F85}"/>
                </a:ext>
              </a:extLst>
            </p:cNvPr>
            <p:cNvSpPr txBox="1"/>
            <p:nvPr/>
          </p:nvSpPr>
          <p:spPr>
            <a:xfrm>
              <a:off x="5901573" y="3130234"/>
              <a:ext cx="190172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Drug-induced lupus erythematosus</a:t>
              </a:r>
            </a:p>
            <a:p>
              <a:pPr algn="ctr"/>
              <a:r>
                <a:rPr lang="en-GB" dirty="0"/>
                <a:t>4198217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41AD7D-5954-53F2-E203-B0B478A2644C}"/>
              </a:ext>
            </a:extLst>
          </p:cNvPr>
          <p:cNvGrpSpPr/>
          <p:nvPr/>
        </p:nvGrpSpPr>
        <p:grpSpPr>
          <a:xfrm>
            <a:off x="4519802" y="1848589"/>
            <a:ext cx="2273700" cy="738664"/>
            <a:chOff x="4519802" y="1861263"/>
            <a:chExt cx="2273700" cy="738664"/>
          </a:xfrm>
        </p:grpSpPr>
        <p:sp>
          <p:nvSpPr>
            <p:cNvPr id="7" name="Rounded Rectangular Callout 6">
              <a:extLst>
                <a:ext uri="{FF2B5EF4-FFF2-40B4-BE49-F238E27FC236}">
                  <a16:creationId xmlns:a16="http://schemas.microsoft.com/office/drawing/2014/main" id="{17CC716C-E85D-C11B-8AF3-659B74D0D8EF}"/>
                </a:ext>
              </a:extLst>
            </p:cNvPr>
            <p:cNvSpPr/>
            <p:nvPr/>
          </p:nvSpPr>
          <p:spPr>
            <a:xfrm>
              <a:off x="4519802" y="1861263"/>
              <a:ext cx="2273700" cy="738664"/>
            </a:xfrm>
            <a:prstGeom prst="wedgeRoundRectCallout">
              <a:avLst/>
            </a:prstGeom>
            <a:solidFill>
              <a:schemeClr val="bg1"/>
            </a:solidFill>
            <a:ln>
              <a:solidFill>
                <a:srgbClr val="2142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21425A"/>
                  </a:solidFill>
                </a:rPr>
                <a:t>Create me a concept set for…SLE without drug induced SLE</a:t>
              </a:r>
            </a:p>
          </p:txBody>
        </p:sp>
        <p:sp>
          <p:nvSpPr>
            <p:cNvPr id="10" name="Google Shape;105;g37dd5871a68_0_74">
              <a:extLst>
                <a:ext uri="{FF2B5EF4-FFF2-40B4-BE49-F238E27FC236}">
                  <a16:creationId xmlns:a16="http://schemas.microsoft.com/office/drawing/2014/main" id="{4DA5C576-8637-4B01-80FB-604B88E568E6}"/>
                </a:ext>
              </a:extLst>
            </p:cNvPr>
            <p:cNvSpPr/>
            <p:nvPr/>
          </p:nvSpPr>
          <p:spPr>
            <a:xfrm flipH="1">
              <a:off x="5238414" y="2155401"/>
              <a:ext cx="293262" cy="155887"/>
            </a:xfrm>
            <a:prstGeom prst="rect">
              <a:avLst/>
            </a:prstGeom>
            <a:noFill/>
            <a:ln w="12700" cap="flat" cmpd="sng">
              <a:solidFill>
                <a:srgbClr val="EB68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5;g37dd5871a68_0_74">
              <a:extLst>
                <a:ext uri="{FF2B5EF4-FFF2-40B4-BE49-F238E27FC236}">
                  <a16:creationId xmlns:a16="http://schemas.microsoft.com/office/drawing/2014/main" id="{2BA75D7D-0D56-E6F8-6D2D-895F9614C51D}"/>
                </a:ext>
              </a:extLst>
            </p:cNvPr>
            <p:cNvSpPr/>
            <p:nvPr/>
          </p:nvSpPr>
          <p:spPr>
            <a:xfrm flipH="1">
              <a:off x="6073775" y="2155401"/>
              <a:ext cx="342900" cy="155887"/>
            </a:xfrm>
            <a:prstGeom prst="rect">
              <a:avLst/>
            </a:prstGeom>
            <a:noFill/>
            <a:ln w="12700" cap="flat" cmpd="sng">
              <a:solidFill>
                <a:srgbClr val="EB68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5;g37dd5871a68_0_74">
              <a:extLst>
                <a:ext uri="{FF2B5EF4-FFF2-40B4-BE49-F238E27FC236}">
                  <a16:creationId xmlns:a16="http://schemas.microsoft.com/office/drawing/2014/main" id="{5CC65982-B89F-F914-B301-C70A89F4F0D9}"/>
                </a:ext>
              </a:extLst>
            </p:cNvPr>
            <p:cNvSpPr/>
            <p:nvPr/>
          </p:nvSpPr>
          <p:spPr>
            <a:xfrm flipH="1">
              <a:off x="5188776" y="2341337"/>
              <a:ext cx="907224" cy="155887"/>
            </a:xfrm>
            <a:prstGeom prst="rect">
              <a:avLst/>
            </a:prstGeom>
            <a:noFill/>
            <a:ln w="12700" cap="flat" cmpd="sng">
              <a:solidFill>
                <a:srgbClr val="EB68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Graphic 14" descr="Network with solid fill">
            <a:extLst>
              <a:ext uri="{FF2B5EF4-FFF2-40B4-BE49-F238E27FC236}">
                <a16:creationId xmlns:a16="http://schemas.microsoft.com/office/drawing/2014/main" id="{E8B636E7-DC84-9920-8E19-BE8C4320B5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05896" y="4659828"/>
            <a:ext cx="914400" cy="914400"/>
          </a:xfrm>
          <a:prstGeom prst="rect">
            <a:avLst/>
          </a:prstGeom>
        </p:spPr>
      </p:pic>
      <p:sp>
        <p:nvSpPr>
          <p:cNvPr id="16" name="Google Shape;105;g37dd5871a68_0_74">
            <a:extLst>
              <a:ext uri="{FF2B5EF4-FFF2-40B4-BE49-F238E27FC236}">
                <a16:creationId xmlns:a16="http://schemas.microsoft.com/office/drawing/2014/main" id="{8DE8CCC0-47C8-4EFF-C740-EAE6FE0E464E}"/>
              </a:ext>
            </a:extLst>
          </p:cNvPr>
          <p:cNvSpPr/>
          <p:nvPr/>
        </p:nvSpPr>
        <p:spPr>
          <a:xfrm>
            <a:off x="3451028" y="4144477"/>
            <a:ext cx="4411247" cy="2232820"/>
          </a:xfrm>
          <a:prstGeom prst="rect">
            <a:avLst/>
          </a:prstGeom>
          <a:noFill/>
          <a:ln w="31750" cap="flat" cmpd="sng">
            <a:solidFill>
              <a:srgbClr val="F091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0E738B-19D9-E687-FE13-A08D2977C34F}"/>
              </a:ext>
            </a:extLst>
          </p:cNvPr>
          <p:cNvGrpSpPr/>
          <p:nvPr/>
        </p:nvGrpSpPr>
        <p:grpSpPr>
          <a:xfrm>
            <a:off x="3451028" y="4352051"/>
            <a:ext cx="2042547" cy="1817671"/>
            <a:chOff x="8456066" y="4181257"/>
            <a:chExt cx="2042547" cy="18176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1DA3BA-3DC0-B17E-2D0B-0C136F7562EE}"/>
                </a:ext>
              </a:extLst>
            </p:cNvPr>
            <p:cNvSpPr txBox="1"/>
            <p:nvPr/>
          </p:nvSpPr>
          <p:spPr>
            <a:xfrm>
              <a:off x="8456066" y="5260264"/>
              <a:ext cx="204254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Lupus erythematosus</a:t>
              </a:r>
              <a:endParaRPr lang="en-GB" dirty="0"/>
            </a:p>
            <a:p>
              <a:pPr algn="ctr"/>
              <a:r>
                <a:rPr lang="en-GB" dirty="0"/>
                <a:t>255891</a:t>
              </a:r>
            </a:p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AAEDF3-6EAB-03BD-3A7C-99221AF2A710}"/>
                </a:ext>
              </a:extLst>
            </p:cNvPr>
            <p:cNvGrpSpPr/>
            <p:nvPr/>
          </p:nvGrpSpPr>
          <p:grpSpPr>
            <a:xfrm>
              <a:off x="9235928" y="4181257"/>
              <a:ext cx="482824" cy="1079007"/>
              <a:chOff x="9235928" y="4181257"/>
              <a:chExt cx="482824" cy="10790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32FDB6-5445-2BA9-BAD9-4823C50A3EF8}"/>
                  </a:ext>
                </a:extLst>
              </p:cNvPr>
              <p:cNvSpPr txBox="1"/>
              <p:nvPr/>
            </p:nvSpPr>
            <p:spPr>
              <a:xfrm>
                <a:off x="9235928" y="4181257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Is a</a:t>
                </a:r>
                <a:endParaRPr lang="en-GB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DA09CFC-15D5-DA6F-98CC-1439380E8B01}"/>
                  </a:ext>
                </a:extLst>
              </p:cNvPr>
              <p:cNvCxnSpPr>
                <a:stCxn id="20" idx="2"/>
                <a:endCxn id="18" idx="0"/>
              </p:cNvCxnSpPr>
              <p:nvPr/>
            </p:nvCxnSpPr>
            <p:spPr>
              <a:xfrm>
                <a:off x="9477340" y="4489034"/>
                <a:ext cx="0" cy="77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9ED9D3B-5515-4460-0CF1-9C5EFB95AE7C}"/>
              </a:ext>
            </a:extLst>
          </p:cNvPr>
          <p:cNvGrpSpPr/>
          <p:nvPr/>
        </p:nvGrpSpPr>
        <p:grpSpPr>
          <a:xfrm>
            <a:off x="6139014" y="4352051"/>
            <a:ext cx="1547218" cy="2033114"/>
            <a:chOff x="8704943" y="4181257"/>
            <a:chExt cx="1547218" cy="203311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0EB3BD5-3DE8-469B-EE63-C160DBA998A1}"/>
                </a:ext>
              </a:extLst>
            </p:cNvPr>
            <p:cNvSpPr txBox="1"/>
            <p:nvPr/>
          </p:nvSpPr>
          <p:spPr>
            <a:xfrm>
              <a:off x="8704943" y="526026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/>
                <a:t>Systemic lupus </a:t>
              </a:r>
            </a:p>
            <a:p>
              <a:pPr algn="ctr"/>
              <a:r>
                <a:rPr lang="en-GB" b="1" dirty="0"/>
                <a:t>erythematosus</a:t>
              </a:r>
              <a:endParaRPr lang="en-GB" dirty="0"/>
            </a:p>
            <a:p>
              <a:pPr algn="ctr"/>
              <a:r>
                <a:rPr lang="en-GB" dirty="0"/>
                <a:t>255891</a:t>
              </a:r>
            </a:p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01E3AC-55A3-AD16-01F7-ED1C64B30220}"/>
                </a:ext>
              </a:extLst>
            </p:cNvPr>
            <p:cNvGrpSpPr/>
            <p:nvPr/>
          </p:nvGrpSpPr>
          <p:grpSpPr>
            <a:xfrm>
              <a:off x="9235928" y="4181257"/>
              <a:ext cx="482824" cy="1079007"/>
              <a:chOff x="9235928" y="4181257"/>
              <a:chExt cx="482824" cy="107900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E7F848-143A-080C-0D65-9D0805D8725B}"/>
                  </a:ext>
                </a:extLst>
              </p:cNvPr>
              <p:cNvSpPr txBox="1"/>
              <p:nvPr/>
            </p:nvSpPr>
            <p:spPr>
              <a:xfrm>
                <a:off x="9235928" y="4181257"/>
                <a:ext cx="482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Is a</a:t>
                </a:r>
                <a:endParaRPr lang="en-GB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B3E851D-9A97-D3D3-8FC7-B05D26B029EA}"/>
                  </a:ext>
                </a:extLst>
              </p:cNvPr>
              <p:cNvCxnSpPr>
                <a:stCxn id="27" idx="2"/>
                <a:endCxn id="25" idx="0"/>
              </p:cNvCxnSpPr>
              <p:nvPr/>
            </p:nvCxnSpPr>
            <p:spPr>
              <a:xfrm>
                <a:off x="9477340" y="4489034"/>
                <a:ext cx="1212" cy="7712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1" name="Picture 30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D9DF79BF-9B0D-AD73-B3AB-A3620E855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754" y="605417"/>
            <a:ext cx="543070" cy="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5C889211-1026-ADAB-75D5-076D77F9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72b71da0_0_237">
            <a:extLst>
              <a:ext uri="{FF2B5EF4-FFF2-40B4-BE49-F238E27FC236}">
                <a16:creationId xmlns:a16="http://schemas.microsoft.com/office/drawing/2014/main" id="{70926398-B954-1880-ACAC-E9C3DF9CCB40}"/>
              </a:ext>
            </a:extLst>
          </p:cNvPr>
          <p:cNvSpPr txBox="1"/>
          <p:nvPr/>
        </p:nvSpPr>
        <p:spPr>
          <a:xfrm>
            <a:off x="1259102" y="423370"/>
            <a:ext cx="87951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Source Sans 3"/>
              <a:buNone/>
            </a:pPr>
            <a:r>
              <a:rPr lang="en-US" dirty="0">
                <a:solidFill>
                  <a:srgbClr val="272525"/>
                </a:solidFill>
                <a:latin typeface="Source Sans 3"/>
                <a:ea typeface="Source Sans 3"/>
                <a:cs typeface="Source Sans 3"/>
                <a:sym typeface="Source Sans 3"/>
              </a:rPr>
              <a:t>Building a trustworthy workflow: from flexible reasoning to guarded execution.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9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7e72b71da0_0_237">
            <a:extLst>
              <a:ext uri="{FF2B5EF4-FFF2-40B4-BE49-F238E27FC236}">
                <a16:creationId xmlns:a16="http://schemas.microsoft.com/office/drawing/2014/main" id="{514D2164-7DA9-FD8B-D08B-2FD6D66EB9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8224" y="8058"/>
            <a:ext cx="1260063" cy="119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7e72b71da0_0_237">
            <a:extLst>
              <a:ext uri="{FF2B5EF4-FFF2-40B4-BE49-F238E27FC236}">
                <a16:creationId xmlns:a16="http://schemas.microsoft.com/office/drawing/2014/main" id="{258CCA79-BFA8-112D-A7FD-856B3CAA81D5}"/>
              </a:ext>
            </a:extLst>
          </p:cNvPr>
          <p:cNvSpPr/>
          <p:nvPr/>
        </p:nvSpPr>
        <p:spPr>
          <a:xfrm>
            <a:off x="1231837" y="131308"/>
            <a:ext cx="10786987" cy="2517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Navigating pitfalls: layered reasoning</a:t>
            </a:r>
            <a:endParaRPr sz="15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7e72b71da0_0_237">
            <a:extLst>
              <a:ext uri="{FF2B5EF4-FFF2-40B4-BE49-F238E27FC236}">
                <a16:creationId xmlns:a16="http://schemas.microsoft.com/office/drawing/2014/main" id="{B7699AE0-0BB1-CBB5-DC29-CEEEF03C821A}"/>
              </a:ext>
            </a:extLst>
          </p:cNvPr>
          <p:cNvSpPr/>
          <p:nvPr/>
        </p:nvSpPr>
        <p:spPr>
          <a:xfrm>
            <a:off x="173026" y="1446600"/>
            <a:ext cx="11845798" cy="206400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spcFirstLastPara="1" wrap="square" lIns="23275" tIns="11625" rIns="23275" bIns="11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>
                <a:solidFill>
                  <a:schemeClr val="lt1"/>
                </a:solidFill>
              </a:rPr>
              <a:t>Enhancing </a:t>
            </a:r>
            <a:r>
              <a:rPr lang="en-US" sz="1100" b="1" dirty="0" err="1">
                <a:solidFill>
                  <a:schemeClr val="lt1"/>
                </a:solidFill>
              </a:rPr>
              <a:t>explainabilty</a:t>
            </a:r>
            <a:r>
              <a:rPr lang="en-US" sz="1100" b="1" dirty="0">
                <a:solidFill>
                  <a:schemeClr val="lt1"/>
                </a:solidFill>
              </a:rPr>
              <a:t>: the agentic workflow</a:t>
            </a:r>
            <a:endParaRPr sz="1100" b="1" dirty="0">
              <a:solidFill>
                <a:srgbClr val="FFFFFF"/>
              </a:solidFill>
            </a:endParaRPr>
          </a:p>
        </p:txBody>
      </p:sp>
      <p:sp>
        <p:nvSpPr>
          <p:cNvPr id="154" name="Google Shape;154;g37e72b71da0_0_237">
            <a:extLst>
              <a:ext uri="{FF2B5EF4-FFF2-40B4-BE49-F238E27FC236}">
                <a16:creationId xmlns:a16="http://schemas.microsoft.com/office/drawing/2014/main" id="{3322F19F-C8DA-377C-88BC-AC4812A91F06}"/>
              </a:ext>
            </a:extLst>
          </p:cNvPr>
          <p:cNvSpPr txBox="1"/>
          <p:nvPr/>
        </p:nvSpPr>
        <p:spPr>
          <a:xfrm>
            <a:off x="1549157" y="2910904"/>
            <a:ext cx="10469667" cy="2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GB" sz="1300" b="1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Semantic matching for flexible yet reliable retrieval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7e72b71da0_0_237">
            <a:extLst>
              <a:ext uri="{FF2B5EF4-FFF2-40B4-BE49-F238E27FC236}">
                <a16:creationId xmlns:a16="http://schemas.microsoft.com/office/drawing/2014/main" id="{A5412D50-1DB1-0018-E95A-7FDA00C0F20A}"/>
              </a:ext>
            </a:extLst>
          </p:cNvPr>
          <p:cNvSpPr txBox="1"/>
          <p:nvPr/>
        </p:nvSpPr>
        <p:spPr>
          <a:xfrm>
            <a:off x="0" y="6726701"/>
            <a:ext cx="78033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Contact:  </a:t>
            </a:r>
            <a:r>
              <a:rPr lang="en-US" sz="900">
                <a:solidFill>
                  <a:srgbClr val="21425A"/>
                </a:solidFill>
              </a:rPr>
              <a:t>niko.moeller-grell</a:t>
            </a:r>
            <a:r>
              <a:rPr lang="en-US" sz="900" b="0" i="0" u="none" strike="noStrike" cap="none">
                <a:solidFill>
                  <a:srgbClr val="21425A"/>
                </a:solidFill>
                <a:latin typeface="Arial"/>
                <a:ea typeface="Arial"/>
                <a:cs typeface="Arial"/>
                <a:sym typeface="Arial"/>
              </a:rPr>
              <a:t>@</a:t>
            </a:r>
            <a:r>
              <a:rPr lang="en-US" sz="900">
                <a:solidFill>
                  <a:srgbClr val="21425A"/>
                </a:solidFill>
              </a:rPr>
              <a:t>kcl.ac.uk - linkedin.com/in/niko-moeller-grell</a:t>
            </a:r>
            <a:endParaRPr sz="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raphic 5" descr="Chat with solid fill">
            <a:extLst>
              <a:ext uri="{FF2B5EF4-FFF2-40B4-BE49-F238E27FC236}">
                <a16:creationId xmlns:a16="http://schemas.microsoft.com/office/drawing/2014/main" id="{91DD8FD0-5253-75E2-4AE5-B60235CED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253" y="2565470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78872AE-3F4F-FF01-67CB-C8958BE280C2}"/>
              </a:ext>
            </a:extLst>
          </p:cNvPr>
          <p:cNvGrpSpPr/>
          <p:nvPr/>
        </p:nvGrpSpPr>
        <p:grpSpPr>
          <a:xfrm>
            <a:off x="441253" y="3470996"/>
            <a:ext cx="914400" cy="1437709"/>
            <a:chOff x="4835408" y="4864948"/>
            <a:chExt cx="914400" cy="1437709"/>
          </a:xfrm>
        </p:grpSpPr>
        <p:pic>
          <p:nvPicPr>
            <p:cNvPr id="7" name="Graphic 6" descr="Network with solid fill">
              <a:extLst>
                <a:ext uri="{FF2B5EF4-FFF2-40B4-BE49-F238E27FC236}">
                  <a16:creationId xmlns:a16="http://schemas.microsoft.com/office/drawing/2014/main" id="{F9EF6F78-988C-4E92-862A-B9340CD4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408" y="5388257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Network with solid fill">
              <a:extLst>
                <a:ext uri="{FF2B5EF4-FFF2-40B4-BE49-F238E27FC236}">
                  <a16:creationId xmlns:a16="http://schemas.microsoft.com/office/drawing/2014/main" id="{B69991B3-374E-97F1-D979-4E08BBD6C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4835408" y="486494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6CE24A-D306-61B9-9ACB-E99B45E18BD2}"/>
              </a:ext>
            </a:extLst>
          </p:cNvPr>
          <p:cNvGrpSpPr/>
          <p:nvPr/>
        </p:nvGrpSpPr>
        <p:grpSpPr>
          <a:xfrm>
            <a:off x="182887" y="5018541"/>
            <a:ext cx="1431131" cy="914400"/>
            <a:chOff x="2360646" y="5435247"/>
            <a:chExt cx="1431131" cy="914400"/>
          </a:xfrm>
        </p:grpSpPr>
        <p:pic>
          <p:nvPicPr>
            <p:cNvPr id="11" name="Graphic 10" descr="Network with solid fill">
              <a:extLst>
                <a:ext uri="{FF2B5EF4-FFF2-40B4-BE49-F238E27FC236}">
                  <a16:creationId xmlns:a16="http://schemas.microsoft.com/office/drawing/2014/main" id="{D0B76454-761E-7838-B7F5-6F7DF9665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360646" y="5435247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Network with solid fill">
              <a:extLst>
                <a:ext uri="{FF2B5EF4-FFF2-40B4-BE49-F238E27FC236}">
                  <a16:creationId xmlns:a16="http://schemas.microsoft.com/office/drawing/2014/main" id="{35990659-B064-A536-44E1-974BF2A01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877377" y="5435247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Google Shape;154;g37e72b71da0_0_237">
            <a:extLst>
              <a:ext uri="{FF2B5EF4-FFF2-40B4-BE49-F238E27FC236}">
                <a16:creationId xmlns:a16="http://schemas.microsoft.com/office/drawing/2014/main" id="{CED6A564-C7E3-08E6-6A2A-36240E9FF3C8}"/>
              </a:ext>
            </a:extLst>
          </p:cNvPr>
          <p:cNvSpPr txBox="1"/>
          <p:nvPr/>
        </p:nvSpPr>
        <p:spPr>
          <a:xfrm>
            <a:off x="1549157" y="4066079"/>
            <a:ext cx="5599379" cy="2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GB" sz="1300" b="1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Hierarchical relationships for granularity and concept disambiguation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4;g37e72b71da0_0_237">
            <a:extLst>
              <a:ext uri="{FF2B5EF4-FFF2-40B4-BE49-F238E27FC236}">
                <a16:creationId xmlns:a16="http://schemas.microsoft.com/office/drawing/2014/main" id="{19F353FD-F0E9-B117-20D6-843B5D758FDF}"/>
              </a:ext>
            </a:extLst>
          </p:cNvPr>
          <p:cNvSpPr txBox="1"/>
          <p:nvPr/>
        </p:nvSpPr>
        <p:spPr>
          <a:xfrm>
            <a:off x="1549157" y="5353395"/>
            <a:ext cx="10469667" cy="223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457200" marR="0" lvl="0" indent="-311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  <a:buFont typeface="Calibri"/>
              <a:buChar char="●"/>
            </a:pPr>
            <a:r>
              <a:rPr lang="en-GB" sz="1300" b="1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Clinical relationships for causal reasoning and clinical sanity checks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8FD24A-D51A-FB47-AB7C-D745E048F0AF}"/>
              </a:ext>
            </a:extLst>
          </p:cNvPr>
          <p:cNvGrpSpPr/>
          <p:nvPr/>
        </p:nvGrpSpPr>
        <p:grpSpPr>
          <a:xfrm rot="5400000">
            <a:off x="6458701" y="3996083"/>
            <a:ext cx="2325673" cy="363524"/>
            <a:chOff x="7870435" y="3912812"/>
            <a:chExt cx="2325673" cy="363524"/>
          </a:xfrm>
        </p:grpSpPr>
        <p:cxnSp>
          <p:nvCxnSpPr>
            <p:cNvPr id="18" name="Curved Connector 17">
              <a:extLst>
                <a:ext uri="{FF2B5EF4-FFF2-40B4-BE49-F238E27FC236}">
                  <a16:creationId xmlns:a16="http://schemas.microsoft.com/office/drawing/2014/main" id="{8F13F839-9300-1E6B-43B3-3A3866DBA7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439590" y="3506493"/>
              <a:ext cx="350199" cy="1162837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44435F0D-F6F5-3F15-88C4-D91EB45E77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70092" y="3513156"/>
              <a:ext cx="363523" cy="1162837"/>
            </a:xfrm>
            <a:prstGeom prst="curvedConnector3">
              <a:avLst>
                <a:gd name="adj1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154;g37e72b71da0_0_237">
            <a:extLst>
              <a:ext uri="{FF2B5EF4-FFF2-40B4-BE49-F238E27FC236}">
                <a16:creationId xmlns:a16="http://schemas.microsoft.com/office/drawing/2014/main" id="{4883308D-6FA6-ADFF-1BB0-03425C9B3A23}"/>
              </a:ext>
            </a:extLst>
          </p:cNvPr>
          <p:cNvSpPr txBox="1"/>
          <p:nvPr/>
        </p:nvSpPr>
        <p:spPr>
          <a:xfrm>
            <a:off x="8053522" y="3871959"/>
            <a:ext cx="2490136" cy="82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3275" tIns="11625" rIns="23275" bIns="11625" anchor="t" anchorCtr="0">
            <a:spAutoFit/>
          </a:bodyPr>
          <a:lstStyle/>
          <a:p>
            <a:pPr marL="14605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425A"/>
              </a:buClr>
              <a:buSzPts val="1300"/>
            </a:pPr>
            <a:r>
              <a:rPr lang="en-GB" sz="1300" b="1" dirty="0">
                <a:solidFill>
                  <a:srgbClr val="21425A"/>
                </a:solidFill>
                <a:latin typeface="Calibri"/>
                <a:ea typeface="Calibri"/>
                <a:cs typeface="Calibri"/>
                <a:sym typeface="Calibri"/>
              </a:rPr>
              <a:t>Building the right heuristics for the model to traverse knowledge graphs builds the foundation of concept reasoning</a:t>
            </a:r>
            <a:endParaRPr sz="1300" dirty="0">
              <a:solidFill>
                <a:srgbClr val="21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Picture 22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123B1319-F58E-D548-93AE-D3EA8746C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75754" y="605417"/>
            <a:ext cx="543070" cy="5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458</Words>
  <Application>Microsoft Macintosh PowerPoint</Application>
  <PresentationFormat>Widescreen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</vt:lpstr>
      <vt:lpstr>Calibri</vt:lpstr>
      <vt:lpstr>Play</vt:lpstr>
      <vt:lpstr>Source Sans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Niko Moller-Grell</dc:creator>
  <cp:lastModifiedBy>Niko Moller-Grell</cp:lastModifiedBy>
  <cp:revision>7</cp:revision>
  <dcterms:created xsi:type="dcterms:W3CDTF">2025-09-09T10:49:40Z</dcterms:created>
  <dcterms:modified xsi:type="dcterms:W3CDTF">2025-10-09T05:18:39Z</dcterms:modified>
</cp:coreProperties>
</file>