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2" r:id="rId4"/>
  </p:sldMasterIdLst>
  <p:notesMasterIdLst>
    <p:notesMasterId r:id="rId22"/>
  </p:notesMasterIdLst>
  <p:sldIdLst>
    <p:sldId id="256" r:id="rId5"/>
    <p:sldId id="265" r:id="rId6"/>
    <p:sldId id="258" r:id="rId7"/>
    <p:sldId id="266" r:id="rId8"/>
    <p:sldId id="267" r:id="rId9"/>
    <p:sldId id="294" r:id="rId10"/>
    <p:sldId id="298" r:id="rId11"/>
    <p:sldId id="261" r:id="rId12"/>
    <p:sldId id="279" r:id="rId13"/>
    <p:sldId id="295" r:id="rId14"/>
    <p:sldId id="284" r:id="rId15"/>
    <p:sldId id="296" r:id="rId16"/>
    <p:sldId id="285" r:id="rId17"/>
    <p:sldId id="286" r:id="rId18"/>
    <p:sldId id="297" r:id="rId19"/>
    <p:sldId id="274" r:id="rId20"/>
    <p:sldId id="299" r:id="rId21"/>
  </p:sldIdLst>
  <p:sldSz cx="12192000" cy="6858000"/>
  <p:notesSz cx="6858000" cy="9144000"/>
  <p:embeddedFontLst>
    <p:embeddedFont>
      <p:font typeface="Aptos Narrow" panose="020B0004020202020204" pitchFamily="34" charset="0"/>
      <p:regular r:id="rId23"/>
      <p:bold r:id="rId24"/>
      <p:italic r:id="rId25"/>
      <p:boldItalic r:id="rId26"/>
    </p:embeddedFont>
    <p:embeddedFont>
      <p:font typeface="Johnson Display" panose="00000500000000000000" pitchFamily="50" charset="0"/>
      <p:regular r:id="rId27"/>
      <p:bold r:id="rId28"/>
      <p:italic r:id="rId29"/>
      <p:boldItalic r:id="rId30"/>
    </p:embeddedFont>
    <p:embeddedFont>
      <p:font typeface="Johnson Text" panose="00000500000000000000" pitchFamily="50" charset="0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613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  <p15:guide id="5" pos="1920" userDrawn="1">
          <p15:clr>
            <a:srgbClr val="A4A3A4"/>
          </p15:clr>
        </p15:guide>
        <p15:guide id="6" pos="575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71DD70E-271B-CA64-BE7A-93267C4CB506}" name="Ostropolets, Anna [JRDUS]" initials="OA[" userId="S::AOstrop1@its.jnj.com::687f2fb9-584d-4f09-ad70-a5f29a0455a5" providerId="AD"/>
  <p188:author id="{5A0C1851-80CE-EF77-F4A9-6B21F8F36BFF}" name="Cindy Bush" initials="CB" userId="S::Cindy.Bush@envisionpharma.com::5eba75c9-dc60-4390-a000-ef6b36057558" providerId="AD"/>
  <p188:author id="{643DEC96-4CDD-C81F-EBFC-078E2B9FDE0D}" name="Dymshyts ., Dmytro [JACES]" initials="DD" userId="S::DDymshyt@its.jnj.com::9f8ede8b-1215-4996-8d4e-10a90a41e577" providerId="AD"/>
  <p188:author id="{D59CECA7-4262-A7EC-9A76-FA485613214C}" name="Ryan, Patrick [JRDUS]" initials="RP" userId="S::pryan4@its.jnj.com::f3830bae-0f3e-4996-b655-57c195a99f5f" providerId="AD"/>
  <p188:author id="{401E4BAA-A5BC-AF08-D270-32F672E15EB4}" name="Christine Hargenrader" initials="CH" userId="S::Christine.Hargenrader@envisionpharma.com::5b0cfb69-fdb5-41c4-92b1-d123e04db940" providerId="AD"/>
  <p188:author id="{4CC91EBF-2A4A-418A-09FD-BBA896F616F3}" name="Shysh, Maksym [JRDUS]" initials="SM[" userId="S::MShysh1@its.jnj.com::d95935cb-6145-4471-8e72-7268af78796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ylor, Erica" initials="TE" lastIdx="6" clrIdx="0">
    <p:extLst>
      <p:ext uri="{19B8F6BF-5375-455C-9EA6-DF929625EA0E}">
        <p15:presenceInfo xmlns:p15="http://schemas.microsoft.com/office/powerpoint/2012/main" userId="S-1-5-21-725345543-688789844-2146808213-12190" providerId="AD"/>
      </p:ext>
    </p:extLst>
  </p:cmAuthor>
  <p:cmAuthor id="2" name="Long, Rosemary [GMAUS]" initials="LR[" lastIdx="1" clrIdx="1">
    <p:extLst>
      <p:ext uri="{19B8F6BF-5375-455C-9EA6-DF929625EA0E}">
        <p15:presenceInfo xmlns:p15="http://schemas.microsoft.com/office/powerpoint/2012/main" userId="S::RLong1@its.jnj.com::a6179ddc-3b41-438f-ac38-b0d58599d8d4" providerId="AD"/>
      </p:ext>
    </p:extLst>
  </p:cmAuthor>
  <p:cmAuthor id="3" name="Erica Taylor" initials="ET" lastIdx="1" clrIdx="2">
    <p:extLst>
      <p:ext uri="{19B8F6BF-5375-455C-9EA6-DF929625EA0E}">
        <p15:presenceInfo xmlns:p15="http://schemas.microsoft.com/office/powerpoint/2012/main" userId="S::taylore@envisionpharma.com::d0e4470e-ed5b-4395-a456-9c8976fa6c0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D0FF"/>
    <a:srgbClr val="0F68B2"/>
    <a:srgbClr val="8C3BBB"/>
    <a:srgbClr val="328714"/>
    <a:srgbClr val="9E0000"/>
    <a:srgbClr val="A39992"/>
    <a:srgbClr val="000000"/>
    <a:srgbClr val="D5CFC9"/>
    <a:srgbClr val="C1BBB3"/>
    <a:srgbClr val="E8E6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14C733-151A-4A9A-AF11-C1EDB3359FF7}" v="70" dt="2025-10-03T13:15:54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396" y="96"/>
      </p:cViewPr>
      <p:guideLst>
        <p:guide orient="horz" pos="2160"/>
        <p:guide pos="3613"/>
        <p:guide orient="horz" pos="1080"/>
        <p:guide pos="1920"/>
        <p:guide pos="575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9" Type="http://schemas.openxmlformats.org/officeDocument/2006/relationships/commentAuthors" Target="commentAuthors.xml"/><Relationship Id="rId21" Type="http://schemas.openxmlformats.org/officeDocument/2006/relationships/slide" Target="slides/slide17.xml"/><Relationship Id="rId34" Type="http://schemas.openxmlformats.org/officeDocument/2006/relationships/font" Target="fonts/font12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presProps" Target="presProps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9.fntdata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DED12-5CEC-2B4F-9987-437490FB5153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832236-04C1-194D-9422-81657BE958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4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05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11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16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22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27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32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38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843" algn="l" defTabSz="91421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32236-04C1-194D-9422-81657BE958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4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832236-04C1-194D-9422-81657BE9589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4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5">
            <a:extLst>
              <a:ext uri="{FF2B5EF4-FFF2-40B4-BE49-F238E27FC236}">
                <a16:creationId xmlns:a16="http://schemas.microsoft.com/office/drawing/2014/main" id="{015001B2-FF36-4C9E-9B5F-1CD85532679F}"/>
              </a:ext>
            </a:extLst>
          </p:cNvPr>
          <p:cNvSpPr/>
          <p:nvPr userDrawn="1"/>
        </p:nvSpPr>
        <p:spPr>
          <a:xfrm>
            <a:off x="9902757" y="0"/>
            <a:ext cx="2289243" cy="6858000"/>
          </a:xfrm>
          <a:custGeom>
            <a:avLst/>
            <a:gdLst>
              <a:gd name="connsiteX0" fmla="*/ -1 w 7798411"/>
              <a:gd name="connsiteY0" fmla="*/ 0 h 18527425"/>
              <a:gd name="connsiteX1" fmla="*/ 7798410 w 7798411"/>
              <a:gd name="connsiteY1" fmla="*/ 0 h 18527425"/>
              <a:gd name="connsiteX2" fmla="*/ 7798410 w 7798411"/>
              <a:gd name="connsiteY2" fmla="*/ 18527426 h 18527425"/>
              <a:gd name="connsiteX3" fmla="*/ -1 w 7798411"/>
              <a:gd name="connsiteY3" fmla="*/ 18527426 h 1852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411" h="18527425">
                <a:moveTo>
                  <a:pt x="-1" y="0"/>
                </a:moveTo>
                <a:lnTo>
                  <a:pt x="7798410" y="0"/>
                </a:lnTo>
                <a:lnTo>
                  <a:pt x="7798410" y="18527426"/>
                </a:lnTo>
                <a:lnTo>
                  <a:pt x="-1" y="1852742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7143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95000"/>
              </a:lnSpc>
              <a:spcAft>
                <a:spcPts val="375"/>
              </a:spcAft>
            </a:pPr>
            <a:endParaRPr lang="en-US" sz="262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762B99A-FB54-4704-9940-044DF8952A0F}"/>
              </a:ext>
            </a:extLst>
          </p:cNvPr>
          <p:cNvGrpSpPr/>
          <p:nvPr userDrawn="1"/>
        </p:nvGrpSpPr>
        <p:grpSpPr>
          <a:xfrm>
            <a:off x="-817" y="2"/>
            <a:ext cx="12192817" cy="3509962"/>
            <a:chOff x="-2206" y="-9497376"/>
            <a:chExt cx="32920606" cy="15362700"/>
          </a:xfrm>
          <a:gradFill>
            <a:gsLst>
              <a:gs pos="0">
                <a:schemeClr val="accent2"/>
              </a:gs>
              <a:gs pos="100000">
                <a:schemeClr val="tx1"/>
              </a:gs>
            </a:gsLst>
            <a:lin ang="5400000" scaled="1"/>
          </a:gradFill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DB1978F0-7B4B-4BCF-96F5-292BEDD5630F}"/>
                </a:ext>
              </a:extLst>
            </p:cNvPr>
            <p:cNvSpPr/>
            <p:nvPr/>
          </p:nvSpPr>
          <p:spPr>
            <a:xfrm>
              <a:off x="-2206" y="5475332"/>
              <a:ext cx="32920606" cy="389992"/>
            </a:xfrm>
            <a:custGeom>
              <a:avLst/>
              <a:gdLst>
                <a:gd name="connsiteX0" fmla="*/ 0 w 32920606"/>
                <a:gd name="connsiteY0" fmla="*/ 0 h 81829"/>
                <a:gd name="connsiteX1" fmla="*/ 32920606 w 32920606"/>
                <a:gd name="connsiteY1" fmla="*/ 0 h 81829"/>
                <a:gd name="connsiteX2" fmla="*/ 32920606 w 32920606"/>
                <a:gd name="connsiteY2" fmla="*/ 81829 h 81829"/>
                <a:gd name="connsiteX3" fmla="*/ 0 w 32920606"/>
                <a:gd name="connsiteY3" fmla="*/ 81829 h 8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20606" h="81829">
                  <a:moveTo>
                    <a:pt x="0" y="0"/>
                  </a:moveTo>
                  <a:lnTo>
                    <a:pt x="32920606" y="0"/>
                  </a:lnTo>
                  <a:lnTo>
                    <a:pt x="32920606" y="81829"/>
                  </a:lnTo>
                  <a:lnTo>
                    <a:pt x="0" y="8182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714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5000"/>
                </a:lnSpc>
                <a:spcAft>
                  <a:spcPts val="375"/>
                </a:spcAft>
              </a:pPr>
              <a:endParaRPr lang="en-US" sz="262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7F5097B-47D2-4739-AD61-C61BAF4E50FF}"/>
                </a:ext>
              </a:extLst>
            </p:cNvPr>
            <p:cNvSpPr/>
            <p:nvPr/>
          </p:nvSpPr>
          <p:spPr>
            <a:xfrm>
              <a:off x="-2206" y="-9497376"/>
              <a:ext cx="32920606" cy="15113577"/>
            </a:xfrm>
            <a:custGeom>
              <a:avLst/>
              <a:gdLst>
                <a:gd name="connsiteX0" fmla="*/ 0 w 32920606"/>
                <a:gd name="connsiteY0" fmla="*/ 0 h 4426167"/>
                <a:gd name="connsiteX1" fmla="*/ 32920606 w 32920606"/>
                <a:gd name="connsiteY1" fmla="*/ 0 h 4426167"/>
                <a:gd name="connsiteX2" fmla="*/ 32920606 w 32920606"/>
                <a:gd name="connsiteY2" fmla="*/ 4426168 h 4426167"/>
                <a:gd name="connsiteX3" fmla="*/ 0 w 32920606"/>
                <a:gd name="connsiteY3" fmla="*/ 4426168 h 442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20606" h="4426167">
                  <a:moveTo>
                    <a:pt x="0" y="0"/>
                  </a:moveTo>
                  <a:lnTo>
                    <a:pt x="32920606" y="0"/>
                  </a:lnTo>
                  <a:lnTo>
                    <a:pt x="32920606" y="4426168"/>
                  </a:lnTo>
                  <a:lnTo>
                    <a:pt x="0" y="4426168"/>
                  </a:lnTo>
                  <a:close/>
                </a:path>
              </a:pathLst>
            </a:custGeom>
            <a:solidFill>
              <a:schemeClr val="accent1"/>
            </a:solidFill>
            <a:ln w="1714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5000"/>
                </a:lnSpc>
                <a:spcAft>
                  <a:spcPts val="375"/>
                </a:spcAft>
              </a:pPr>
              <a:endParaRPr lang="en-US" sz="2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413BE3-8B2E-426E-8DF4-C16274D58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400" y="791622"/>
            <a:ext cx="8964000" cy="2387600"/>
          </a:xfrm>
        </p:spPr>
        <p:txBody>
          <a:bodyPr anchor="b">
            <a:noAutofit/>
          </a:bodyPr>
          <a:lstStyle>
            <a:lvl1pPr algn="l">
              <a:defRPr sz="3200" spc="0" baseline="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D1FD0-1253-453F-ABA3-40888EE49F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7399" y="3709046"/>
            <a:ext cx="8964000" cy="30777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AUTHORS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AF8BE8-2060-4182-B96D-D8149371D68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87400" y="4829175"/>
            <a:ext cx="8964000" cy="215444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Affiliations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DE232D-ED3C-4FBC-956B-521068C3436D}"/>
              </a:ext>
            </a:extLst>
          </p:cNvPr>
          <p:cNvSpPr/>
          <p:nvPr userDrawn="1"/>
        </p:nvSpPr>
        <p:spPr>
          <a:xfrm>
            <a:off x="10062487" y="4136551"/>
            <a:ext cx="1972443" cy="43088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 defTabSz="139812">
              <a:lnSpc>
                <a:spcPct val="100000"/>
              </a:lnSpc>
              <a:spcAft>
                <a:spcPts val="600"/>
              </a:spcAft>
            </a:pPr>
            <a:r>
              <a:rPr lang="en-US" sz="700" noProof="0">
                <a:solidFill>
                  <a:schemeClr val="bg1"/>
                </a:solidFill>
              </a:rPr>
              <a:t>The QR code is intended to provide scientific information for individual reference, and the information should not be altered or reproduced in any way.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31A0F-BCE7-4F39-A304-F0F44678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400" y="6387135"/>
            <a:ext cx="8964000" cy="470865"/>
          </a:xfrm>
        </p:spPr>
        <p:txBody>
          <a:bodyPr tIns="46800" bIns="468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200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Presented at OHDSI Symposium; October 23, 2024; New Brunswick, NJ USA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F5C8A0-7640-B050-B32F-C7F658D7FC7B}"/>
              </a:ext>
            </a:extLst>
          </p:cNvPr>
          <p:cNvSpPr>
            <a:spLocks noChangeAspect="1"/>
          </p:cNvSpPr>
          <p:nvPr userDrawn="1"/>
        </p:nvSpPr>
        <p:spPr>
          <a:xfrm>
            <a:off x="10059826" y="4725167"/>
            <a:ext cx="1975104" cy="1975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600" spc="-20" baseline="0">
                <a:solidFill>
                  <a:schemeClr val="tx1"/>
                </a:solidFill>
              </a:rPr>
              <a:t>Add QR </a:t>
            </a:r>
            <a:br>
              <a:rPr lang="en-GB" sz="600" spc="-20" baseline="0">
                <a:solidFill>
                  <a:schemeClr val="tx1"/>
                </a:solidFill>
              </a:rPr>
            </a:br>
            <a:r>
              <a:rPr lang="en-GB" sz="600" spc="-20" baseline="0">
                <a:solidFill>
                  <a:schemeClr val="tx1"/>
                </a:solidFill>
              </a:rPr>
              <a:t>code here on </a:t>
            </a:r>
            <a:br>
              <a:rPr lang="en-GB" sz="600" spc="-20" baseline="0">
                <a:solidFill>
                  <a:schemeClr val="tx1"/>
                </a:solidFill>
              </a:rPr>
            </a:br>
            <a:r>
              <a:rPr lang="en-GB" sz="600" spc="-20" baseline="0">
                <a:solidFill>
                  <a:schemeClr val="tx1"/>
                </a:solidFill>
              </a:rPr>
              <a:t>slide master</a:t>
            </a:r>
          </a:p>
        </p:txBody>
      </p:sp>
    </p:spTree>
    <p:extLst>
      <p:ext uri="{BB962C8B-B14F-4D97-AF65-F5344CB8AC3E}">
        <p14:creationId xmlns:p14="http://schemas.microsoft.com/office/powerpoint/2010/main" val="403105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1CE69450-2538-40C7-9286-176F3E38E61C}"/>
              </a:ext>
            </a:extLst>
          </p:cNvPr>
          <p:cNvSpPr/>
          <p:nvPr userDrawn="1"/>
        </p:nvSpPr>
        <p:spPr>
          <a:xfrm rot="10800000">
            <a:off x="-408" y="1"/>
            <a:ext cx="12192817" cy="6857999"/>
          </a:xfrm>
          <a:custGeom>
            <a:avLst/>
            <a:gdLst>
              <a:gd name="connsiteX0" fmla="*/ 13 w 16905417"/>
              <a:gd name="connsiteY0" fmla="*/ 0 h 18527425"/>
              <a:gd name="connsiteX1" fmla="*/ 16905432 w 16905417"/>
              <a:gd name="connsiteY1" fmla="*/ 0 h 18527425"/>
              <a:gd name="connsiteX2" fmla="*/ 16905432 w 16905417"/>
              <a:gd name="connsiteY2" fmla="*/ 18527426 h 18527425"/>
              <a:gd name="connsiteX3" fmla="*/ 14 w 16905417"/>
              <a:gd name="connsiteY3" fmla="*/ 18527426 h 1852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5417" h="18527425">
                <a:moveTo>
                  <a:pt x="13" y="0"/>
                </a:moveTo>
                <a:lnTo>
                  <a:pt x="16905432" y="0"/>
                </a:lnTo>
                <a:lnTo>
                  <a:pt x="16905432" y="18527426"/>
                </a:lnTo>
                <a:lnTo>
                  <a:pt x="14" y="18527426"/>
                </a:lnTo>
                <a:close/>
              </a:path>
            </a:pathLst>
          </a:custGeom>
          <a:solidFill>
            <a:schemeClr val="tx2"/>
          </a:solidFill>
          <a:ln w="17143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95000"/>
              </a:lnSpc>
              <a:spcAft>
                <a:spcPts val="375"/>
              </a:spcAft>
            </a:pPr>
            <a:endParaRPr lang="en-US" sz="262" noProof="0"/>
          </a:p>
        </p:txBody>
      </p:sp>
    </p:spTree>
    <p:extLst>
      <p:ext uri="{BB962C8B-B14F-4D97-AF65-F5344CB8AC3E}">
        <p14:creationId xmlns:p14="http://schemas.microsoft.com/office/powerpoint/2010/main" val="3019876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1CE69450-2538-40C7-9286-176F3E38E61C}"/>
              </a:ext>
            </a:extLst>
          </p:cNvPr>
          <p:cNvSpPr/>
          <p:nvPr userDrawn="1"/>
        </p:nvSpPr>
        <p:spPr>
          <a:xfrm rot="10800000">
            <a:off x="-408" y="1"/>
            <a:ext cx="12192817" cy="6857999"/>
          </a:xfrm>
          <a:custGeom>
            <a:avLst/>
            <a:gdLst>
              <a:gd name="connsiteX0" fmla="*/ 13 w 16905417"/>
              <a:gd name="connsiteY0" fmla="*/ 0 h 18527425"/>
              <a:gd name="connsiteX1" fmla="*/ 16905432 w 16905417"/>
              <a:gd name="connsiteY1" fmla="*/ 0 h 18527425"/>
              <a:gd name="connsiteX2" fmla="*/ 16905432 w 16905417"/>
              <a:gd name="connsiteY2" fmla="*/ 18527426 h 18527425"/>
              <a:gd name="connsiteX3" fmla="*/ 14 w 16905417"/>
              <a:gd name="connsiteY3" fmla="*/ 18527426 h 1852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5417" h="18527425">
                <a:moveTo>
                  <a:pt x="13" y="0"/>
                </a:moveTo>
                <a:lnTo>
                  <a:pt x="16905432" y="0"/>
                </a:lnTo>
                <a:lnTo>
                  <a:pt x="16905432" y="18527426"/>
                </a:lnTo>
                <a:lnTo>
                  <a:pt x="14" y="1852742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7143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95000"/>
              </a:lnSpc>
              <a:spcAft>
                <a:spcPts val="375"/>
              </a:spcAft>
            </a:pPr>
            <a:endParaRPr lang="en-US" sz="262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5A858C-AA6E-244F-2B6D-1B3C5E4909D0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0" y="1143000"/>
            <a:ext cx="457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pc="-20" baseline="0" noProof="0">
                <a:solidFill>
                  <a:schemeClr val="tx1"/>
                </a:solidFill>
              </a:rPr>
              <a:t>Add QR </a:t>
            </a:r>
            <a:br>
              <a:rPr lang="en-US" sz="1200" spc="-20" baseline="0" noProof="0">
                <a:solidFill>
                  <a:schemeClr val="tx1"/>
                </a:solidFill>
              </a:rPr>
            </a:br>
            <a:r>
              <a:rPr lang="en-US" sz="1200" spc="-20" baseline="0" noProof="0">
                <a:solidFill>
                  <a:schemeClr val="tx1"/>
                </a:solidFill>
              </a:rPr>
              <a:t>code here on </a:t>
            </a:r>
            <a:br>
              <a:rPr lang="en-US" sz="1200" spc="-20" baseline="0" noProof="0">
                <a:solidFill>
                  <a:schemeClr val="tx1"/>
                </a:solidFill>
              </a:rPr>
            </a:br>
            <a:r>
              <a:rPr lang="en-US" sz="1200" spc="-20" baseline="0" noProof="0">
                <a:solidFill>
                  <a:schemeClr val="tx1"/>
                </a:solidFill>
              </a:rPr>
              <a:t>slide master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21C271-0123-7D38-2DFB-B3133FB9FDA4}"/>
              </a:ext>
            </a:extLst>
          </p:cNvPr>
          <p:cNvSpPr/>
          <p:nvPr userDrawn="1"/>
        </p:nvSpPr>
        <p:spPr>
          <a:xfrm>
            <a:off x="883920" y="1004501"/>
            <a:ext cx="2560320" cy="104644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 defTabSz="139812">
              <a:lnSpc>
                <a:spcPct val="100000"/>
              </a:lnSpc>
              <a:spcAft>
                <a:spcPts val="600"/>
              </a:spcAft>
            </a:pPr>
            <a:r>
              <a:rPr lang="en-US" sz="900" spc="-10" baseline="0" noProof="0">
                <a:solidFill>
                  <a:schemeClr val="bg1"/>
                </a:solidFill>
              </a:rPr>
              <a:t>https://www.congresshub.com/Oncology/</a:t>
            </a:r>
            <a:br>
              <a:rPr lang="en-US" sz="900" spc="-10" baseline="0" noProof="0">
                <a:solidFill>
                  <a:schemeClr val="bg1"/>
                </a:solidFill>
              </a:rPr>
            </a:br>
            <a:r>
              <a:rPr lang="en-US" sz="900" spc="-10" baseline="0" noProof="0">
                <a:solidFill>
                  <a:schemeClr val="bg1"/>
                </a:solidFill>
              </a:rPr>
              <a:t>CONGRESS2024/PRODUCT/AUTHOR LAST NAME</a:t>
            </a:r>
          </a:p>
          <a:p>
            <a:pPr algn="l" defTabSz="139812">
              <a:lnSpc>
                <a:spcPct val="100000"/>
              </a:lnSpc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The QR code is intended to provide scientific information for individual reference, and the information should not be altered or reproduced in any way. </a:t>
            </a: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28677A49-6A9C-D798-7E8C-463A3CB18E17}"/>
              </a:ext>
            </a:extLst>
          </p:cNvPr>
          <p:cNvSpPr txBox="1">
            <a:spLocks/>
          </p:cNvSpPr>
          <p:nvPr userDrawn="1"/>
        </p:nvSpPr>
        <p:spPr>
          <a:xfrm>
            <a:off x="1" y="6675120"/>
            <a:ext cx="12192000" cy="18288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 algn="l" defTabSz="9143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396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396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Open Sans" panose="020B0606030504020204" pitchFamily="34" charset="0"/>
              <a:buChar char="–"/>
              <a:defRPr sz="1500" kern="120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396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300" kern="120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0100" indent="-114300" algn="l" defTabSz="914396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100" kern="120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0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8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6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GB" sz="800">
                <a:solidFill>
                  <a:schemeClr val="bg1"/>
                </a:solidFill>
              </a:rPr>
              <a:t>Presented by [Initial Last Name] at [Congress]; [Month Day, Year]; [City, State (if US), Country]</a:t>
            </a:r>
          </a:p>
        </p:txBody>
      </p:sp>
    </p:spTree>
    <p:extLst>
      <p:ext uri="{BB962C8B-B14F-4D97-AF65-F5344CB8AC3E}">
        <p14:creationId xmlns:p14="http://schemas.microsoft.com/office/powerpoint/2010/main" val="115570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ience H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13BE3-8B2E-426E-8DF4-C16274D58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7400" y="791622"/>
            <a:ext cx="8964000" cy="2387600"/>
          </a:xfrm>
        </p:spPr>
        <p:txBody>
          <a:bodyPr anchor="b">
            <a:noAutofit/>
          </a:bodyPr>
          <a:lstStyle>
            <a:lvl1pPr algn="l">
              <a:defRPr sz="3200" spc="0" baseline="0">
                <a:solidFill>
                  <a:schemeClr val="tx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D1FD0-1253-453F-ABA3-40888EE49F9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7399" y="3709046"/>
            <a:ext cx="8964000" cy="30777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AUTHORS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AF8BE8-2060-4182-B96D-D8149371D68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87400" y="4829175"/>
            <a:ext cx="8964000" cy="215444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Affiliations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31A0F-BCE7-4F39-A304-F0F446787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400" y="6387132"/>
            <a:ext cx="8964000" cy="470865"/>
          </a:xfrm>
        </p:spPr>
        <p:txBody>
          <a:bodyPr tIns="46800" bIns="46800">
            <a:noAutofit/>
          </a:bodyPr>
          <a:lstStyle>
            <a:lvl1pPr>
              <a:lnSpc>
                <a:spcPct val="100000"/>
              </a:lnSpc>
              <a:spcAft>
                <a:spcPts val="0"/>
              </a:spcAft>
              <a:def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Presented at [Congress]; [Month Day, Year]; [City, State (if US), Country]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B77D57-5A71-4995-EF51-08CAF4B7817B}"/>
              </a:ext>
            </a:extLst>
          </p:cNvPr>
          <p:cNvSpPr/>
          <p:nvPr userDrawn="1"/>
        </p:nvSpPr>
        <p:spPr>
          <a:xfrm>
            <a:off x="10062487" y="3736441"/>
            <a:ext cx="1972443" cy="830997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 defTabSz="139812">
              <a:lnSpc>
                <a:spcPct val="100000"/>
              </a:lnSpc>
              <a:spcAft>
                <a:spcPts val="600"/>
              </a:spcAft>
            </a:pPr>
            <a:r>
              <a:rPr lang="en-US" sz="700" spc="-10" baseline="0" noProof="0">
                <a:solidFill>
                  <a:schemeClr val="tx1"/>
                </a:solidFill>
              </a:rPr>
              <a:t>https://www.congresshub.com/Oncology/</a:t>
            </a:r>
            <a:br>
              <a:rPr lang="en-US" sz="700" spc="-10" baseline="0" noProof="0">
                <a:solidFill>
                  <a:schemeClr val="tx1"/>
                </a:solidFill>
              </a:rPr>
            </a:br>
            <a:r>
              <a:rPr lang="en-US" sz="700" spc="-10" baseline="0" noProof="0">
                <a:solidFill>
                  <a:schemeClr val="tx1"/>
                </a:solidFill>
              </a:rPr>
              <a:t>CONGRESS2024/PRODUCT/AUTHOR LAST NAME</a:t>
            </a:r>
          </a:p>
          <a:p>
            <a:pPr algn="l" defTabSz="139812">
              <a:lnSpc>
                <a:spcPct val="100000"/>
              </a:lnSpc>
              <a:spcAft>
                <a:spcPts val="600"/>
              </a:spcAft>
            </a:pPr>
            <a:r>
              <a:rPr lang="en-US" sz="700" noProof="0">
                <a:solidFill>
                  <a:schemeClr val="tx1"/>
                </a:solidFill>
              </a:rPr>
              <a:t>The QR code is intended to provide scientific information for individual reference, and the information should not be altered or reproduced in any way.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E0E7D2-24F6-B44C-A4D9-37865C6656A8}"/>
              </a:ext>
            </a:extLst>
          </p:cNvPr>
          <p:cNvSpPr>
            <a:spLocks noChangeAspect="1"/>
          </p:cNvSpPr>
          <p:nvPr userDrawn="1"/>
        </p:nvSpPr>
        <p:spPr>
          <a:xfrm>
            <a:off x="10059826" y="4725167"/>
            <a:ext cx="1975104" cy="19751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spc="-20" baseline="0" noProof="0">
                <a:solidFill>
                  <a:schemeClr val="bg1"/>
                </a:solidFill>
              </a:rPr>
              <a:t>Add QR </a:t>
            </a:r>
            <a:br>
              <a:rPr lang="en-US" sz="600" spc="-20" baseline="0" noProof="0">
                <a:solidFill>
                  <a:schemeClr val="bg1"/>
                </a:solidFill>
              </a:rPr>
            </a:br>
            <a:r>
              <a:rPr lang="en-US" sz="600" spc="-20" baseline="0" noProof="0">
                <a:solidFill>
                  <a:schemeClr val="bg1"/>
                </a:solidFill>
              </a:rPr>
              <a:t>code here on </a:t>
            </a:r>
            <a:br>
              <a:rPr lang="en-US" sz="600" spc="-20" baseline="0" noProof="0">
                <a:solidFill>
                  <a:schemeClr val="bg1"/>
                </a:solidFill>
              </a:rPr>
            </a:br>
            <a:r>
              <a:rPr lang="en-US" sz="600" spc="-20" baseline="0" noProof="0">
                <a:solidFill>
                  <a:schemeClr val="bg1"/>
                </a:solidFill>
              </a:rPr>
              <a:t>slide master</a:t>
            </a:r>
          </a:p>
        </p:txBody>
      </p:sp>
    </p:spTree>
    <p:extLst>
      <p:ext uri="{BB962C8B-B14F-4D97-AF65-F5344CB8AC3E}">
        <p14:creationId xmlns:p14="http://schemas.microsoft.com/office/powerpoint/2010/main" val="18651612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D0894-85A6-46E4-9E73-D6EBA4C4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7D8A1-C774-47F3-9B70-82CD6A88C88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55598" y="1597025"/>
            <a:ext cx="11484000" cy="176971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 marL="171450" indent="-171450">
              <a:lnSpc>
                <a:spcPct val="100000"/>
              </a:lnSpc>
              <a:defRPr sz="1800">
                <a:solidFill>
                  <a:schemeClr val="tx1"/>
                </a:solidFill>
              </a:defRPr>
            </a:lvl2pPr>
            <a:lvl3pPr marL="341313" indent="-171450">
              <a:lnSpc>
                <a:spcPct val="100000"/>
              </a:lnSpc>
              <a:defRPr sz="1800">
                <a:solidFill>
                  <a:schemeClr val="tx1"/>
                </a:solidFill>
              </a:defRPr>
            </a:lvl3pPr>
            <a:lvl4pPr marL="512763" indent="-1714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Subhead if necessary</a:t>
            </a:r>
          </a:p>
          <a:p>
            <a:pPr marL="171450" lvl="1"/>
            <a:r>
              <a:rPr lang="en-US" noProof="0"/>
              <a:t>First bullet</a:t>
            </a:r>
          </a:p>
          <a:p>
            <a:pPr marL="341313" lvl="2"/>
            <a:r>
              <a:rPr lang="en-US" noProof="0"/>
              <a:t>Second bullet</a:t>
            </a:r>
          </a:p>
          <a:p>
            <a:pPr marL="512763" marR="0" lvl="3" indent="-152400" algn="l" defTabSz="91439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en-US" noProof="0"/>
              <a:t>Third bullet</a:t>
            </a:r>
          </a:p>
          <a:p>
            <a:pPr marL="719138" marR="0" lvl="4" indent="-179388" algn="l" defTabSz="91439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◦"/>
              <a:tabLst/>
              <a:defRPr/>
            </a:pPr>
            <a:r>
              <a:rPr lang="en-US" noProof="0"/>
              <a:t>Fourth bullet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F14A3-C928-5DC7-5A29-EE3ADA13A5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C58D0-E676-8789-E6C1-9B23BCBB8B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2D1BBCB-56E8-744E-B233-22800C75D8C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5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5">
            <a:extLst>
              <a:ext uri="{FF2B5EF4-FFF2-40B4-BE49-F238E27FC236}">
                <a16:creationId xmlns:a16="http://schemas.microsoft.com/office/drawing/2014/main" id="{2C09AFA7-CF9C-439D-B9BF-DA67D0950110}"/>
              </a:ext>
            </a:extLst>
          </p:cNvPr>
          <p:cNvSpPr/>
          <p:nvPr userDrawn="1"/>
        </p:nvSpPr>
        <p:spPr>
          <a:xfrm>
            <a:off x="2986391" y="0"/>
            <a:ext cx="9205609" cy="6858000"/>
          </a:xfrm>
          <a:custGeom>
            <a:avLst/>
            <a:gdLst>
              <a:gd name="connsiteX0" fmla="*/ -1 w 7798411"/>
              <a:gd name="connsiteY0" fmla="*/ 0 h 18527425"/>
              <a:gd name="connsiteX1" fmla="*/ 7798410 w 7798411"/>
              <a:gd name="connsiteY1" fmla="*/ 0 h 18527425"/>
              <a:gd name="connsiteX2" fmla="*/ 7798410 w 7798411"/>
              <a:gd name="connsiteY2" fmla="*/ 18527426 h 18527425"/>
              <a:gd name="connsiteX3" fmla="*/ -1 w 7798411"/>
              <a:gd name="connsiteY3" fmla="*/ 18527426 h 1852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411" h="18527425">
                <a:moveTo>
                  <a:pt x="-1" y="0"/>
                </a:moveTo>
                <a:lnTo>
                  <a:pt x="7798410" y="0"/>
                </a:lnTo>
                <a:lnTo>
                  <a:pt x="7798410" y="18527426"/>
                </a:lnTo>
                <a:lnTo>
                  <a:pt x="-1" y="1852742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7143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95000"/>
              </a:lnSpc>
              <a:spcAft>
                <a:spcPts val="375"/>
              </a:spcAft>
            </a:pPr>
            <a:endParaRPr lang="en-US" sz="262" noProof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891A76-5D78-4891-87B3-FE0B5A174DEC}"/>
              </a:ext>
            </a:extLst>
          </p:cNvPr>
          <p:cNvGrpSpPr/>
          <p:nvPr userDrawn="1"/>
        </p:nvGrpSpPr>
        <p:grpSpPr>
          <a:xfrm>
            <a:off x="-817" y="-4"/>
            <a:ext cx="12192817" cy="1022685"/>
            <a:chOff x="-2206" y="-9497404"/>
            <a:chExt cx="32920606" cy="4476176"/>
          </a:xfrm>
        </p:grpSpPr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10BEB4D4-1AAF-4A2D-8E8B-6FB16CB32623}"/>
                </a:ext>
              </a:extLst>
            </p:cNvPr>
            <p:cNvSpPr/>
            <p:nvPr/>
          </p:nvSpPr>
          <p:spPr>
            <a:xfrm>
              <a:off x="-2206" y="-5411222"/>
              <a:ext cx="32920606" cy="389994"/>
            </a:xfrm>
            <a:custGeom>
              <a:avLst/>
              <a:gdLst>
                <a:gd name="connsiteX0" fmla="*/ 0 w 32920606"/>
                <a:gd name="connsiteY0" fmla="*/ 0 h 81829"/>
                <a:gd name="connsiteX1" fmla="*/ 32920606 w 32920606"/>
                <a:gd name="connsiteY1" fmla="*/ 0 h 81829"/>
                <a:gd name="connsiteX2" fmla="*/ 32920606 w 32920606"/>
                <a:gd name="connsiteY2" fmla="*/ 81829 h 81829"/>
                <a:gd name="connsiteX3" fmla="*/ 0 w 32920606"/>
                <a:gd name="connsiteY3" fmla="*/ 81829 h 8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20606" h="81829">
                  <a:moveTo>
                    <a:pt x="0" y="0"/>
                  </a:moveTo>
                  <a:lnTo>
                    <a:pt x="32920606" y="0"/>
                  </a:lnTo>
                  <a:lnTo>
                    <a:pt x="32920606" y="81829"/>
                  </a:lnTo>
                  <a:lnTo>
                    <a:pt x="0" y="81829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714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5000"/>
                </a:lnSpc>
                <a:spcAft>
                  <a:spcPts val="375"/>
                </a:spcAft>
              </a:pPr>
              <a:endParaRPr lang="en-US" sz="262" noProof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C05A27FF-2D78-4884-8ED1-FB1B2CE950DB}"/>
                </a:ext>
              </a:extLst>
            </p:cNvPr>
            <p:cNvSpPr/>
            <p:nvPr/>
          </p:nvSpPr>
          <p:spPr>
            <a:xfrm>
              <a:off x="-2206" y="-9497404"/>
              <a:ext cx="32920606" cy="4086181"/>
            </a:xfrm>
            <a:custGeom>
              <a:avLst/>
              <a:gdLst>
                <a:gd name="connsiteX0" fmla="*/ 0 w 32920606"/>
                <a:gd name="connsiteY0" fmla="*/ 0 h 4426167"/>
                <a:gd name="connsiteX1" fmla="*/ 32920606 w 32920606"/>
                <a:gd name="connsiteY1" fmla="*/ 0 h 4426167"/>
                <a:gd name="connsiteX2" fmla="*/ 32920606 w 32920606"/>
                <a:gd name="connsiteY2" fmla="*/ 4426168 h 4426167"/>
                <a:gd name="connsiteX3" fmla="*/ 0 w 32920606"/>
                <a:gd name="connsiteY3" fmla="*/ 4426168 h 442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2920606" h="4426167">
                  <a:moveTo>
                    <a:pt x="0" y="0"/>
                  </a:moveTo>
                  <a:lnTo>
                    <a:pt x="32920606" y="0"/>
                  </a:lnTo>
                  <a:lnTo>
                    <a:pt x="32920606" y="4426168"/>
                  </a:lnTo>
                  <a:lnTo>
                    <a:pt x="0" y="4426168"/>
                  </a:lnTo>
                  <a:close/>
                </a:path>
              </a:pathLst>
            </a:custGeom>
            <a:solidFill>
              <a:schemeClr val="accent1"/>
            </a:solidFill>
            <a:ln w="17143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lnSpc>
                  <a:spcPct val="95000"/>
                </a:lnSpc>
                <a:spcAft>
                  <a:spcPts val="375"/>
                </a:spcAft>
              </a:pPr>
              <a:endParaRPr lang="en-US" sz="200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3F31318-DCD0-4FAB-97AF-463E1A8C8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770" y="1680554"/>
            <a:ext cx="7863181" cy="2560705"/>
          </a:xfrm>
        </p:spPr>
        <p:txBody>
          <a:bodyPr anchor="b">
            <a:noAutofit/>
          </a:bodyPr>
          <a:lstStyle>
            <a:lvl1pPr>
              <a:defRPr sz="36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2E529-7197-47D8-A737-068AFBD37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65770" y="4589463"/>
            <a:ext cx="7863181" cy="150018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042D-F240-45BE-9B11-CF2D9B34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9EC47FE-8A01-4867-B742-54144C5B6A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A938B-4CFA-4325-BC5E-17713FEF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41739-0057-4B70-89DD-306580A4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9EC47FE-8A01-4867-B742-54144C5B6A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593CAF3-DB71-41DC-A2E8-E3C8A0C2283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55598" y="1597023"/>
            <a:ext cx="5559130" cy="17851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 marL="171450" indent="-171450">
              <a:lnSpc>
                <a:spcPct val="100000"/>
              </a:lnSpc>
              <a:defRPr sz="1800">
                <a:solidFill>
                  <a:schemeClr val="tx1"/>
                </a:solidFill>
              </a:defRPr>
            </a:lvl2pPr>
            <a:lvl3pPr marL="341313" indent="-171450">
              <a:lnSpc>
                <a:spcPct val="100000"/>
              </a:lnSpc>
              <a:defRPr sz="1800">
                <a:solidFill>
                  <a:schemeClr val="tx1"/>
                </a:solidFill>
              </a:defRPr>
            </a:lvl3pPr>
            <a:lvl4pPr marL="512763" indent="-1714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719138" indent="-179388">
              <a:lnSpc>
                <a:spcPct val="100000"/>
              </a:lnSpc>
              <a:buClr>
                <a:schemeClr val="accent1"/>
              </a:buClr>
              <a:buSzPct val="100000"/>
              <a:buFontTx/>
              <a:buChar char="◦"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Subhead if necessary</a:t>
            </a:r>
          </a:p>
          <a:p>
            <a:pPr lvl="1"/>
            <a:r>
              <a:rPr lang="en-US" noProof="0"/>
              <a:t>First bullet</a:t>
            </a:r>
          </a:p>
          <a:p>
            <a:pPr lvl="2"/>
            <a:r>
              <a:rPr lang="en-US" noProof="0"/>
              <a:t>Second bullet</a:t>
            </a:r>
          </a:p>
          <a:p>
            <a:pPr lvl="3"/>
            <a:r>
              <a:rPr lang="en-US" noProof="0"/>
              <a:t>Third bullet</a:t>
            </a:r>
          </a:p>
          <a:p>
            <a:pPr lvl="4"/>
            <a:r>
              <a:rPr lang="en-US" noProof="0"/>
              <a:t>Fourth bullet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15F7CF3-A47E-48D9-9E98-80C5AD3A520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91628" y="1597023"/>
            <a:ext cx="5544000" cy="17774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1">
                <a:solidFill>
                  <a:schemeClr val="tx1"/>
                </a:solidFill>
              </a:defRPr>
            </a:lvl1pPr>
            <a:lvl2pPr marL="171450" indent="-171450">
              <a:lnSpc>
                <a:spcPct val="100000"/>
              </a:lnSpc>
              <a:defRPr sz="1800">
                <a:solidFill>
                  <a:schemeClr val="tx1"/>
                </a:solidFill>
              </a:defRPr>
            </a:lvl2pPr>
            <a:lvl3pPr marL="341313" indent="-171450">
              <a:lnSpc>
                <a:spcPct val="100000"/>
              </a:lnSpc>
              <a:defRPr sz="1800">
                <a:solidFill>
                  <a:schemeClr val="tx1"/>
                </a:solidFill>
              </a:defRPr>
            </a:lvl3pPr>
            <a:lvl4pPr marL="512763" indent="-171450">
              <a:lnSpc>
                <a:spcPct val="1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4pPr>
            <a:lvl5pPr marL="719138" indent="-179388">
              <a:lnSpc>
                <a:spcPct val="100000"/>
              </a:lnSpc>
              <a:buClr>
                <a:schemeClr val="bg2"/>
              </a:buClr>
              <a:buSzPct val="80000"/>
              <a:buFont typeface="Courier New" panose="02070309020205020404" pitchFamily="49" charset="0"/>
              <a:buChar char="o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Subhead if necessary</a:t>
            </a:r>
          </a:p>
          <a:p>
            <a:pPr marL="171450" lvl="1"/>
            <a:r>
              <a:rPr lang="en-US" noProof="0"/>
              <a:t>First bullet</a:t>
            </a:r>
          </a:p>
          <a:p>
            <a:pPr marL="341313" lvl="2"/>
            <a:r>
              <a:rPr lang="en-US" noProof="0"/>
              <a:t>Second bullet</a:t>
            </a:r>
          </a:p>
          <a:p>
            <a:pPr marL="512763" marR="0" lvl="3" indent="-152400" algn="l" defTabSz="91439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en-US" noProof="0"/>
              <a:t>Third bullet</a:t>
            </a:r>
          </a:p>
          <a:p>
            <a:pPr marL="719138" marR="0" lvl="4" indent="-179388" algn="l" defTabSz="91439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◦"/>
              <a:tabLst/>
              <a:defRPr/>
            </a:pPr>
            <a:r>
              <a:rPr lang="en-US" noProof="0"/>
              <a:t>Fourth bullet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AE25E-E084-D033-9AC7-EA560161A6E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96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C93412-0C7C-4209-8707-DA00AC6708F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54013" y="1443038"/>
            <a:ext cx="5560715" cy="82391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cap="none" spc="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78EC5-484A-4AE0-BA8B-F023AD9E40F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91627" y="1443038"/>
            <a:ext cx="5547971" cy="82391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 cap="none" spc="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4299D-031D-46DC-87AD-A15FE77A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9EC47FE-8A01-4867-B742-54144C5B6A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2A048E4-5FD8-470E-B762-7FC84241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953DCE-4CE5-4074-A23E-1058E7E1B0E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56616" y="2412459"/>
            <a:ext cx="5544000" cy="176971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1pPr>
            <a:lvl2pPr marL="171450" indent="-171450" algn="l" defTabSz="914396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41313" indent="-171450" algn="l" defTabSz="914396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12763" indent="-171450" algn="l" defTabSz="914396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9138" indent="-179388" algn="l" defTabSz="914396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marL="171450" lvl="1" indent="-171450" algn="l" defTabSz="914396" rtl="0" eaLnBrk="1" latinLnBrk="0" hangingPunct="1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noProof="0"/>
              <a:t>First bullet</a:t>
            </a:r>
          </a:p>
          <a:p>
            <a:pPr lvl="2"/>
            <a:r>
              <a:rPr lang="en-US" noProof="0"/>
              <a:t>Second bullet</a:t>
            </a:r>
          </a:p>
          <a:p>
            <a:pPr lvl="3"/>
            <a:r>
              <a:rPr lang="en-US" noProof="0"/>
              <a:t>Third bullet</a:t>
            </a:r>
          </a:p>
          <a:p>
            <a:pPr marL="719138" lvl="4" indent="-179388" algn="l" defTabSz="914396" rtl="0" eaLnBrk="1" latinLnBrk="0" hangingPunct="1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  <a:buSzPct val="100000"/>
              <a:buFontTx/>
              <a:buChar char="◦"/>
            </a:pPr>
            <a:r>
              <a:rPr lang="en-US" noProof="0"/>
              <a:t>Fourth bullet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25FC2F-3604-461E-8829-58404C41750A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91628" y="2412459"/>
            <a:ext cx="5544000" cy="176971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>
                <a:solidFill>
                  <a:schemeClr val="tx1"/>
                </a:solidFill>
              </a:defRPr>
            </a:lvl1pPr>
            <a:lvl2pPr marL="171450" indent="-171450">
              <a:lnSpc>
                <a:spcPct val="100000"/>
              </a:lnSpc>
              <a:defRPr sz="1800">
                <a:solidFill>
                  <a:schemeClr val="tx1"/>
                </a:solidFill>
              </a:defRPr>
            </a:lvl2pPr>
            <a:lvl3pPr marL="341313" indent="-171450">
              <a:lnSpc>
                <a:spcPct val="100000"/>
              </a:lnSpc>
              <a:defRPr sz="1800">
                <a:solidFill>
                  <a:schemeClr val="tx1"/>
                </a:solidFill>
              </a:defRPr>
            </a:lvl3pPr>
            <a:lvl4pPr marL="627063" indent="-28575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5500" indent="-285750">
              <a:lnSpc>
                <a:spcPct val="100000"/>
              </a:lnSpc>
              <a:buClr>
                <a:schemeClr val="accent5">
                  <a:lumMod val="60000"/>
                  <a:lumOff val="40000"/>
                </a:schemeClr>
              </a:buClr>
              <a:buFontTx/>
              <a:buChar char="–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First bullet</a:t>
            </a:r>
          </a:p>
          <a:p>
            <a:pPr lvl="2"/>
            <a:r>
              <a:rPr lang="en-US" noProof="0"/>
              <a:t>Second bullet</a:t>
            </a:r>
          </a:p>
          <a:p>
            <a:pPr marL="512763" lvl="3" indent="-171450" algn="l" defTabSz="914396" rtl="0" eaLnBrk="1" latinLnBrk="0" hangingPunct="1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</a:pPr>
            <a:r>
              <a:rPr lang="en-US" noProof="0"/>
              <a:t>Third bullet</a:t>
            </a:r>
          </a:p>
          <a:p>
            <a:pPr marL="719138" lvl="4" indent="-179388" algn="l" defTabSz="914396" rtl="0" eaLnBrk="1" latinLnBrk="0" hangingPunct="1">
              <a:lnSpc>
                <a:spcPts val="2100"/>
              </a:lnSpc>
              <a:spcBef>
                <a:spcPts val="600"/>
              </a:spcBef>
              <a:buClr>
                <a:schemeClr val="accent1"/>
              </a:buClr>
              <a:buSzPct val="100000"/>
              <a:buFontTx/>
              <a:buChar char="◦"/>
            </a:pPr>
            <a:r>
              <a:rPr lang="en-US" noProof="0"/>
              <a:t>Fourth bullet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2D136DA-A91F-4DEA-CBC8-E75975E944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83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B7A1-679B-4A0D-88DA-489AE3BB1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3E023-7291-47FA-B80D-FCD2A8ED0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9EC47FE-8A01-4867-B742-54144C5B6A6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4A701C-0F9E-134A-262C-E1E054CA6C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6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1CE69450-2538-40C7-9286-176F3E38E61C}"/>
              </a:ext>
            </a:extLst>
          </p:cNvPr>
          <p:cNvSpPr/>
          <p:nvPr userDrawn="1"/>
        </p:nvSpPr>
        <p:spPr>
          <a:xfrm rot="10800000">
            <a:off x="-817" y="-6"/>
            <a:ext cx="12192817" cy="6857999"/>
          </a:xfrm>
          <a:custGeom>
            <a:avLst/>
            <a:gdLst>
              <a:gd name="connsiteX0" fmla="*/ 13 w 16905417"/>
              <a:gd name="connsiteY0" fmla="*/ 0 h 18527425"/>
              <a:gd name="connsiteX1" fmla="*/ 16905432 w 16905417"/>
              <a:gd name="connsiteY1" fmla="*/ 0 h 18527425"/>
              <a:gd name="connsiteX2" fmla="*/ 16905432 w 16905417"/>
              <a:gd name="connsiteY2" fmla="*/ 18527426 h 18527425"/>
              <a:gd name="connsiteX3" fmla="*/ 14 w 16905417"/>
              <a:gd name="connsiteY3" fmla="*/ 18527426 h 1852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5417" h="18527425">
                <a:moveTo>
                  <a:pt x="13" y="0"/>
                </a:moveTo>
                <a:lnTo>
                  <a:pt x="16905432" y="0"/>
                </a:lnTo>
                <a:lnTo>
                  <a:pt x="16905432" y="18527426"/>
                </a:lnTo>
                <a:lnTo>
                  <a:pt x="14" y="18527426"/>
                </a:lnTo>
                <a:close/>
              </a:path>
            </a:pathLst>
          </a:custGeom>
          <a:solidFill>
            <a:srgbClr val="F2F2F2"/>
          </a:solidFill>
          <a:ln w="17143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95000"/>
              </a:lnSpc>
              <a:spcAft>
                <a:spcPts val="375"/>
              </a:spcAft>
            </a:pPr>
            <a:endParaRPr lang="en-US" sz="262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472DE0-8DFB-4C31-BD91-A7B13C1DBD0B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F30C89-5B4A-472E-2E82-BF8E38D5951D}"/>
              </a:ext>
            </a:extLst>
          </p:cNvPr>
          <p:cNvSpPr/>
          <p:nvPr userDrawn="1"/>
        </p:nvSpPr>
        <p:spPr>
          <a:xfrm>
            <a:off x="11350637" y="6015789"/>
            <a:ext cx="685800" cy="6856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spc="-20" baseline="0" noProof="0">
                <a:solidFill>
                  <a:sysClr val="windowText" lastClr="000000"/>
                </a:solidFill>
              </a:rPr>
              <a:t>Add QR </a:t>
            </a:r>
            <a:br>
              <a:rPr lang="en-US" sz="600" spc="-20" baseline="0" noProof="0">
                <a:solidFill>
                  <a:sysClr val="windowText" lastClr="000000"/>
                </a:solidFill>
              </a:rPr>
            </a:br>
            <a:r>
              <a:rPr lang="en-US" sz="600" spc="-20" baseline="0" noProof="0">
                <a:solidFill>
                  <a:sysClr val="windowText" lastClr="000000"/>
                </a:solidFill>
              </a:rPr>
              <a:t>code here on </a:t>
            </a:r>
            <a:br>
              <a:rPr lang="en-US" sz="600" spc="-20" baseline="0" noProof="0">
                <a:solidFill>
                  <a:sysClr val="windowText" lastClr="000000"/>
                </a:solidFill>
              </a:rPr>
            </a:br>
            <a:r>
              <a:rPr lang="en-US" sz="600" spc="-20" baseline="0" noProof="0">
                <a:solidFill>
                  <a:sysClr val="windowText" lastClr="000000"/>
                </a:solidFill>
              </a:rPr>
              <a:t>slide master</a:t>
            </a:r>
          </a:p>
          <a:p>
            <a:pPr algn="ctr"/>
            <a:r>
              <a:rPr lang="en-US" sz="600" spc="-20" baseline="0" noProof="0">
                <a:solidFill>
                  <a:sysClr val="windowText" lastClr="000000"/>
                </a:solidFill>
              </a:rPr>
              <a:t>0.75” x 0.75“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13658-F1A3-4166-AFBB-ECDFDC33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9EC47FE-8A01-4867-B742-54144C5B6A6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85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6">
            <a:extLst>
              <a:ext uri="{FF2B5EF4-FFF2-40B4-BE49-F238E27FC236}">
                <a16:creationId xmlns:a16="http://schemas.microsoft.com/office/drawing/2014/main" id="{1CE69450-2538-40C7-9286-176F3E38E61C}"/>
              </a:ext>
            </a:extLst>
          </p:cNvPr>
          <p:cNvSpPr/>
          <p:nvPr userDrawn="1"/>
        </p:nvSpPr>
        <p:spPr>
          <a:xfrm rot="10800000">
            <a:off x="-408" y="1"/>
            <a:ext cx="12192817" cy="6857999"/>
          </a:xfrm>
          <a:custGeom>
            <a:avLst/>
            <a:gdLst>
              <a:gd name="connsiteX0" fmla="*/ 13 w 16905417"/>
              <a:gd name="connsiteY0" fmla="*/ 0 h 18527425"/>
              <a:gd name="connsiteX1" fmla="*/ 16905432 w 16905417"/>
              <a:gd name="connsiteY1" fmla="*/ 0 h 18527425"/>
              <a:gd name="connsiteX2" fmla="*/ 16905432 w 16905417"/>
              <a:gd name="connsiteY2" fmla="*/ 18527426 h 18527425"/>
              <a:gd name="connsiteX3" fmla="*/ 14 w 16905417"/>
              <a:gd name="connsiteY3" fmla="*/ 18527426 h 1852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05417" h="18527425">
                <a:moveTo>
                  <a:pt x="13" y="0"/>
                </a:moveTo>
                <a:lnTo>
                  <a:pt x="16905432" y="0"/>
                </a:lnTo>
                <a:lnTo>
                  <a:pt x="16905432" y="18527426"/>
                </a:lnTo>
                <a:lnTo>
                  <a:pt x="14" y="18527426"/>
                </a:lnTo>
                <a:close/>
              </a:path>
            </a:pathLst>
          </a:custGeom>
          <a:solidFill>
            <a:schemeClr val="tx2"/>
          </a:solidFill>
          <a:ln w="17143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95000"/>
              </a:lnSpc>
              <a:spcAft>
                <a:spcPts val="375"/>
              </a:spcAft>
            </a:pPr>
            <a:endParaRPr lang="en-US" sz="262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5A858C-AA6E-244F-2B6D-1B3C5E4909D0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0" y="1143000"/>
            <a:ext cx="4572000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spc="-20" baseline="0" noProof="0">
                <a:solidFill>
                  <a:schemeClr val="tx1"/>
                </a:solidFill>
              </a:rPr>
              <a:t>Add QR </a:t>
            </a:r>
            <a:br>
              <a:rPr lang="en-US" sz="1200" spc="-20" baseline="0" noProof="0">
                <a:solidFill>
                  <a:schemeClr val="tx1"/>
                </a:solidFill>
              </a:rPr>
            </a:br>
            <a:r>
              <a:rPr lang="en-US" sz="1200" spc="-20" baseline="0" noProof="0">
                <a:solidFill>
                  <a:schemeClr val="tx1"/>
                </a:solidFill>
              </a:rPr>
              <a:t>code here on </a:t>
            </a:r>
            <a:br>
              <a:rPr lang="en-US" sz="1200" spc="-20" baseline="0" noProof="0">
                <a:solidFill>
                  <a:schemeClr val="tx1"/>
                </a:solidFill>
              </a:rPr>
            </a:br>
            <a:r>
              <a:rPr lang="en-US" sz="1200" spc="-20" baseline="0" noProof="0">
                <a:solidFill>
                  <a:schemeClr val="tx1"/>
                </a:solidFill>
              </a:rPr>
              <a:t>slide master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21C271-0123-7D38-2DFB-B3133FB9FDA4}"/>
              </a:ext>
            </a:extLst>
          </p:cNvPr>
          <p:cNvSpPr/>
          <p:nvPr userDrawn="1"/>
        </p:nvSpPr>
        <p:spPr>
          <a:xfrm>
            <a:off x="883920" y="1496943"/>
            <a:ext cx="2560320" cy="553998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algn="l" defTabSz="139812">
              <a:lnSpc>
                <a:spcPct val="100000"/>
              </a:lnSpc>
              <a:spcAft>
                <a:spcPts val="600"/>
              </a:spcAft>
            </a:pPr>
            <a:r>
              <a:rPr lang="en-US" sz="900" noProof="0">
                <a:solidFill>
                  <a:schemeClr val="bg1"/>
                </a:solidFill>
              </a:rPr>
              <a:t>The QR code is intended to provide scientific information for individual reference, and the information should not be altered or reproduced in any way. </a:t>
            </a:r>
          </a:p>
        </p:txBody>
      </p:sp>
      <p:sp>
        <p:nvSpPr>
          <p:cNvPr id="2" name="Content Placeholder 11">
            <a:extLst>
              <a:ext uri="{FF2B5EF4-FFF2-40B4-BE49-F238E27FC236}">
                <a16:creationId xmlns:a16="http://schemas.microsoft.com/office/drawing/2014/main" id="{28677A49-6A9C-D798-7E8C-463A3CB18E17}"/>
              </a:ext>
            </a:extLst>
          </p:cNvPr>
          <p:cNvSpPr txBox="1">
            <a:spLocks/>
          </p:cNvSpPr>
          <p:nvPr userDrawn="1"/>
        </p:nvSpPr>
        <p:spPr>
          <a:xfrm>
            <a:off x="1" y="6492240"/>
            <a:ext cx="12192000" cy="182880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lvl1pPr marL="0" indent="0" algn="l" defTabSz="914396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05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-171450" algn="l" defTabSz="914396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700" kern="120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14350" indent="-171450" algn="l" defTabSz="914396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Open Sans" panose="020B0606030504020204" pitchFamily="34" charset="0"/>
              <a:buChar char="–"/>
              <a:defRPr sz="1500" kern="120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685800" indent="-171450" algn="l" defTabSz="914396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300" kern="120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800100" indent="-114300" algn="l" defTabSz="914396" rtl="0" eaLnBrk="1" latinLnBrk="0" hangingPunct="1">
              <a:lnSpc>
                <a:spcPct val="95000"/>
              </a:lnSpc>
              <a:spcBef>
                <a:spcPts val="6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1100" kern="1200">
                <a:solidFill>
                  <a:schemeClr val="tx2"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90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88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86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85" indent="-228599" algn="l" defTabSz="91439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96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 noProof="0"/>
              <a:t>Presented at OHDSI Symposium; October 23, 2024; New Brunswick, NJ USA</a:t>
            </a:r>
          </a:p>
          <a:p>
            <a:pPr algn="ctr">
              <a:lnSpc>
                <a:spcPct val="120000"/>
              </a:lnSpc>
            </a:pPr>
            <a:endParaRPr lang="en-US" sz="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057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 userDrawn="1">
            <p:ph type="sldNum" sz="quarter" idx="4"/>
          </p:nvPr>
        </p:nvSpPr>
        <p:spPr>
          <a:xfrm>
            <a:off x="10954631" y="6387133"/>
            <a:ext cx="274320" cy="31429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100" b="1">
                <a:solidFill>
                  <a:schemeClr val="tx1"/>
                </a:solidFill>
              </a:defRPr>
            </a:lvl1pPr>
          </a:lstStyle>
          <a:p>
            <a:fld id="{D2D1BBCB-56E8-744E-B233-22800C75D8C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Freeform 11">
            <a:extLst>
              <a:ext uri="{FF2B5EF4-FFF2-40B4-BE49-F238E27FC236}">
                <a16:creationId xmlns:a16="http://schemas.microsoft.com/office/drawing/2014/main" id="{5870EB36-E00E-4EC6-833E-65B7D29D3A12}"/>
              </a:ext>
            </a:extLst>
          </p:cNvPr>
          <p:cNvSpPr/>
          <p:nvPr/>
        </p:nvSpPr>
        <p:spPr>
          <a:xfrm>
            <a:off x="-817" y="1254072"/>
            <a:ext cx="12192817" cy="91440"/>
          </a:xfrm>
          <a:custGeom>
            <a:avLst/>
            <a:gdLst>
              <a:gd name="connsiteX0" fmla="*/ 0 w 32920606"/>
              <a:gd name="connsiteY0" fmla="*/ 0 h 81829"/>
              <a:gd name="connsiteX1" fmla="*/ 32920606 w 32920606"/>
              <a:gd name="connsiteY1" fmla="*/ 0 h 81829"/>
              <a:gd name="connsiteX2" fmla="*/ 32920606 w 32920606"/>
              <a:gd name="connsiteY2" fmla="*/ 81829 h 81829"/>
              <a:gd name="connsiteX3" fmla="*/ 0 w 32920606"/>
              <a:gd name="connsiteY3" fmla="*/ 81829 h 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20606" h="81829">
                <a:moveTo>
                  <a:pt x="0" y="0"/>
                </a:moveTo>
                <a:lnTo>
                  <a:pt x="32920606" y="0"/>
                </a:lnTo>
                <a:lnTo>
                  <a:pt x="32920606" y="81829"/>
                </a:lnTo>
                <a:lnTo>
                  <a:pt x="0" y="81829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7143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95000"/>
              </a:lnSpc>
              <a:spcAft>
                <a:spcPts val="375"/>
              </a:spcAft>
            </a:pPr>
            <a:endParaRPr lang="en-US" sz="262"/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9283B3D2-27B7-4105-8E5F-78F95B14FD82}"/>
              </a:ext>
            </a:extLst>
          </p:cNvPr>
          <p:cNvSpPr/>
          <p:nvPr/>
        </p:nvSpPr>
        <p:spPr>
          <a:xfrm>
            <a:off x="-817" y="1"/>
            <a:ext cx="12192817" cy="1287099"/>
          </a:xfrm>
          <a:custGeom>
            <a:avLst/>
            <a:gdLst>
              <a:gd name="connsiteX0" fmla="*/ 0 w 32920606"/>
              <a:gd name="connsiteY0" fmla="*/ 0 h 4426167"/>
              <a:gd name="connsiteX1" fmla="*/ 32920606 w 32920606"/>
              <a:gd name="connsiteY1" fmla="*/ 0 h 4426167"/>
              <a:gd name="connsiteX2" fmla="*/ 32920606 w 32920606"/>
              <a:gd name="connsiteY2" fmla="*/ 4426168 h 4426167"/>
              <a:gd name="connsiteX3" fmla="*/ 0 w 32920606"/>
              <a:gd name="connsiteY3" fmla="*/ 4426168 h 4426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20606" h="4426167">
                <a:moveTo>
                  <a:pt x="0" y="0"/>
                </a:moveTo>
                <a:lnTo>
                  <a:pt x="32920606" y="0"/>
                </a:lnTo>
                <a:lnTo>
                  <a:pt x="32920606" y="4426168"/>
                </a:lnTo>
                <a:lnTo>
                  <a:pt x="0" y="4426168"/>
                </a:lnTo>
                <a:close/>
              </a:path>
            </a:pathLst>
          </a:custGeom>
          <a:solidFill>
            <a:schemeClr val="accent1"/>
          </a:solidFill>
          <a:ln w="17143" cap="flat">
            <a:noFill/>
            <a:prstDash val="solid"/>
            <a:miter/>
          </a:ln>
        </p:spPr>
        <p:txBody>
          <a:bodyPr rtlCol="0" anchor="ctr"/>
          <a:lstStyle/>
          <a:p>
            <a:pPr>
              <a:lnSpc>
                <a:spcPct val="95000"/>
              </a:lnSpc>
              <a:spcAft>
                <a:spcPts val="375"/>
              </a:spcAft>
            </a:pPr>
            <a:endParaRPr lang="en-US" sz="262"/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/>
          </p:nvPr>
        </p:nvSpPr>
        <p:spPr>
          <a:xfrm>
            <a:off x="355597" y="1597025"/>
            <a:ext cx="11484001" cy="17851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Subhead if necessary</a:t>
            </a:r>
          </a:p>
          <a:p>
            <a:pPr marL="171450" lvl="1"/>
            <a:r>
              <a:rPr lang="en-US" noProof="0"/>
              <a:t>First bullet</a:t>
            </a:r>
          </a:p>
          <a:p>
            <a:pPr marL="341313" lvl="2"/>
            <a:r>
              <a:rPr lang="en-US" noProof="0"/>
              <a:t>Second bullet</a:t>
            </a:r>
          </a:p>
          <a:p>
            <a:pPr marL="512763" marR="0" lvl="3" indent="-152400" algn="l" defTabSz="91439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en-US" noProof="0"/>
              <a:t>Third bullet</a:t>
            </a:r>
          </a:p>
          <a:p>
            <a:pPr marL="719138" marR="0" lvl="4" indent="-179388" algn="l" defTabSz="914396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100000"/>
              <a:buFontTx/>
              <a:buChar char="◦"/>
              <a:tabLst/>
              <a:defRPr/>
            </a:pPr>
            <a:r>
              <a:rPr lang="en-US" noProof="0"/>
              <a:t>Fourth bullet</a:t>
            </a:r>
          </a:p>
        </p:txBody>
      </p:sp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355598" y="142267"/>
            <a:ext cx="11484000" cy="9751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668E0-239C-4BAA-B894-B6C5F7E263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5597" y="6309360"/>
            <a:ext cx="10473747" cy="314298"/>
          </a:xfrm>
          <a:prstGeom prst="rect">
            <a:avLst/>
          </a:prstGeom>
        </p:spPr>
        <p:txBody>
          <a:bodyPr vert="horz" lIns="90000" tIns="0" rIns="90000" bIns="0" rtlCol="0" anchor="b" anchorCtr="0">
            <a:noAutofit/>
          </a:bodyPr>
          <a:lstStyle>
            <a:lvl1pPr algn="l">
              <a:lnSpc>
                <a:spcPct val="100000"/>
              </a:lnSpc>
              <a:spcAft>
                <a:spcPts val="0"/>
              </a:spcAft>
              <a:defRPr sz="800">
                <a:solidFill>
                  <a:schemeClr val="bg1"/>
                </a:solidFill>
              </a:defRPr>
            </a:lvl1pPr>
          </a:lstStyle>
          <a:p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2166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3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4" r:id="rId9"/>
    <p:sldLayoutId id="2147483686" r:id="rId10"/>
    <p:sldLayoutId id="2147483685" r:id="rId11"/>
  </p:sldLayoutIdLst>
  <p:hf hdr="0" dt="0"/>
  <p:txStyles>
    <p:titleStyle>
      <a:lvl1pPr marL="0" marR="0" indent="0" algn="l" defTabSz="142861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kumimoji="0" lang="en-US" sz="2800" b="1" i="0" u="none" strike="noStrike" kern="1200" cap="none" spc="0" normalizeH="0" baseline="0" dirty="0">
          <a:ln>
            <a:noFill/>
          </a:ln>
          <a:solidFill>
            <a:schemeClr val="bg1"/>
          </a:solidFill>
          <a:effectLst/>
          <a:uLnTx/>
          <a:uFillTx/>
          <a:latin typeface="+mj-lt"/>
          <a:ea typeface="+mj-ea"/>
          <a:cs typeface="+mj-cs"/>
          <a:rtl val="0"/>
        </a:defRPr>
      </a:lvl1pPr>
    </p:titleStyle>
    <p:bodyStyle>
      <a:lvl1pPr marL="0" indent="0" algn="l" defTabSz="914396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None/>
        <a:defRPr lang="en-US" sz="1800" b="1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71450" algn="l" defTabSz="914396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71450" algn="l" defTabSz="914396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Open Sans" panose="020B0606030504020204" pitchFamily="34" charset="0"/>
        <a:buChar char="–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825500" indent="-285750" algn="l" defTabSz="914396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" panose="05000000000000000000" pitchFamily="2" charset="2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825500" indent="-285750" algn="l" defTabSz="914396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Courier New" panose="02070309020205020404" pitchFamily="49" charset="0"/>
        <a:buChar char="o"/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590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8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6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85" indent="-228599" algn="l" defTabSz="9143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5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93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91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9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8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86" algn="l" defTabSz="9143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06D0A-9901-747D-9BFA-B251AE8C78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Evaluating the effectiveness of using Large Language Models for the development of concept sets.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7D234-9E96-6204-3E0B-8A743D6475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929" y="3709046"/>
            <a:ext cx="9102470" cy="307777"/>
          </a:xfrm>
        </p:spPr>
        <p:txBody>
          <a:bodyPr/>
          <a:lstStyle/>
          <a:p>
            <a:r>
              <a:rPr lang="en-US" sz="2400"/>
              <a:t>Joel Swerdel, PhD MS MPH</a:t>
            </a:r>
            <a:r>
              <a:rPr lang="en-US" sz="2400" baseline="30000"/>
              <a:t>1,2</a:t>
            </a:r>
            <a:r>
              <a:rPr lang="en-US" sz="2400"/>
              <a:t>, Dmytro Dymshyts MD</a:t>
            </a:r>
            <a:r>
              <a:rPr lang="en-US" sz="2400" baseline="30000"/>
              <a:t>1,2</a:t>
            </a:r>
            <a:r>
              <a:rPr lang="en-US" sz="2400"/>
              <a:t>, Anna Ostropolets MD PhD</a:t>
            </a:r>
            <a:r>
              <a:rPr lang="en-US" sz="2400" baseline="30000"/>
              <a:t>1,2</a:t>
            </a:r>
            <a:r>
              <a:rPr lang="en-US" sz="2400"/>
              <a:t>, Azza Shoaibi, PhD</a:t>
            </a:r>
            <a:r>
              <a:rPr lang="en-US" sz="2400" baseline="30000"/>
              <a:t>1,2</a:t>
            </a:r>
            <a:r>
              <a:rPr lang="en-US" sz="2400"/>
              <a:t>, Patrick Ryan, PhD</a:t>
            </a:r>
            <a:r>
              <a:rPr lang="en-US" sz="2400" baseline="30000"/>
              <a:t>1,2</a:t>
            </a:r>
            <a:r>
              <a:rPr lang="en-US" sz="2400"/>
              <a:t>, and Martijn Schuemie PhD</a:t>
            </a:r>
            <a:r>
              <a:rPr lang="en-US" sz="2400" baseline="30000"/>
              <a:t>1,2</a:t>
            </a:r>
            <a:endParaRPr lang="en-US" sz="2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55B5F-4F20-EA7F-3D44-AD12FF0F086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10333" y="5137729"/>
            <a:ext cx="9179661" cy="215444"/>
          </a:xfrm>
        </p:spPr>
        <p:txBody>
          <a:bodyPr/>
          <a:lstStyle/>
          <a:p>
            <a:r>
              <a:rPr lang="en-US" sz="2400" baseline="30000"/>
              <a:t>1</a:t>
            </a:r>
            <a:r>
              <a:rPr lang="en-US" sz="2400"/>
              <a:t>Johnson &amp; Johnson, Titusville, NJ USA; </a:t>
            </a:r>
            <a:r>
              <a:rPr lang="en-US" sz="2400" baseline="30000"/>
              <a:t>2</a:t>
            </a:r>
            <a:r>
              <a:rPr lang="en-US" sz="2400"/>
              <a:t>Observational Health Data Sciences and Informatics (OHDSI), New York, NY, USA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134EA-D4F4-3876-E914-5E6B10E6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71739" y="6253174"/>
            <a:ext cx="8964000" cy="470865"/>
          </a:xfrm>
        </p:spPr>
        <p:txBody>
          <a:bodyPr/>
          <a:lstStyle/>
          <a:p>
            <a:r>
              <a:rPr lang="en-US" noProof="0" dirty="0"/>
              <a:t>Presented at OHDSI Symposium; October 8, 2025; New Brunswick, NJ USA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740B84-09A4-9B69-7473-24EB6F239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018" y="4879123"/>
            <a:ext cx="1609483" cy="160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9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3D582-0222-5473-1D7F-660D3376C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9EC12-D6F0-9200-0949-06380EF5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3F18-343F-C11D-2901-2AAC07A84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Concept Evaluation:</a:t>
            </a:r>
          </a:p>
          <a:p>
            <a:r>
              <a:rPr lang="en-US" sz="2000" b="0" dirty="0"/>
              <a:t>1) The number of </a:t>
            </a:r>
            <a:r>
              <a:rPr lang="en-US" sz="2000" dirty="0"/>
              <a:t>common concepts</a:t>
            </a:r>
            <a:r>
              <a:rPr lang="en-US" sz="2000" b="0" dirty="0"/>
              <a:t> in the LLM and human generated concept sets</a:t>
            </a:r>
          </a:p>
          <a:p>
            <a:r>
              <a:rPr lang="en-US" sz="2000" b="0" dirty="0"/>
              <a:t>2) The number of </a:t>
            </a:r>
            <a:r>
              <a:rPr lang="en-US" sz="2000" dirty="0"/>
              <a:t>concepts only in the LLM</a:t>
            </a:r>
            <a:r>
              <a:rPr lang="en-US" sz="2000" b="0" dirty="0"/>
              <a:t> generated concept set</a:t>
            </a:r>
          </a:p>
          <a:p>
            <a:r>
              <a:rPr lang="en-US" sz="2000" b="0" dirty="0"/>
              <a:t>3) The number of </a:t>
            </a:r>
            <a:r>
              <a:rPr lang="en-US" sz="2000" dirty="0"/>
              <a:t>concepts only in the human</a:t>
            </a:r>
            <a:r>
              <a:rPr lang="en-US" sz="2000" b="0" dirty="0"/>
              <a:t> generated concept set</a:t>
            </a:r>
          </a:p>
          <a:p>
            <a:endParaRPr lang="en-US" sz="2000" b="0" dirty="0"/>
          </a:p>
          <a:p>
            <a:r>
              <a:rPr lang="en-US" sz="2000" dirty="0"/>
              <a:t>Subject Evaluation: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Cohort comparison using cohorts based on the LLM and human-generated concept sets.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b="0" dirty="0"/>
              <a:t>Used the </a:t>
            </a:r>
            <a:r>
              <a:rPr lang="en-US" sz="2000" b="0" dirty="0" err="1"/>
              <a:t>Merative</a:t>
            </a:r>
            <a:r>
              <a:rPr lang="en-US" sz="2000" b="0" dirty="0"/>
              <a:t> Commercial Claims and Encounters (CCAE) database.</a:t>
            </a:r>
          </a:p>
          <a:p>
            <a:r>
              <a:rPr lang="en-US" sz="2000" b="0" dirty="0"/>
              <a:t>1) The number of </a:t>
            </a:r>
            <a:r>
              <a:rPr lang="en-US" sz="2000" dirty="0"/>
              <a:t>common subjects</a:t>
            </a:r>
            <a:r>
              <a:rPr lang="en-US" sz="2000" b="0" dirty="0"/>
              <a:t> in the LLM and human generated concept set cohorts</a:t>
            </a:r>
          </a:p>
          <a:p>
            <a:r>
              <a:rPr lang="en-US" sz="2000" b="0" dirty="0"/>
              <a:t>2) The number of </a:t>
            </a:r>
            <a:r>
              <a:rPr lang="en-US" sz="2000" dirty="0"/>
              <a:t>subjects only in the LLM</a:t>
            </a:r>
            <a:r>
              <a:rPr lang="en-US" sz="2000" b="0" dirty="0"/>
              <a:t> generated concept set cohorts</a:t>
            </a:r>
          </a:p>
          <a:p>
            <a:r>
              <a:rPr lang="en-US" sz="2000" b="0" dirty="0"/>
              <a:t>3) The number of </a:t>
            </a:r>
            <a:r>
              <a:rPr lang="en-US" sz="2000" dirty="0"/>
              <a:t>subjects only in the human</a:t>
            </a:r>
            <a:r>
              <a:rPr lang="en-US" sz="2000" b="0" dirty="0"/>
              <a:t> generated concept set cohorts</a:t>
            </a:r>
          </a:p>
          <a:p>
            <a:endParaRPr lang="en-US" sz="2000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158295-2F73-8304-CAB8-C6C0701C2A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34126-2E1F-7CD1-1B27-9A5FC5D6EC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1BBCB-56E8-744E-B233-22800C75D8C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2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A5FC-C87E-8956-0123-CF4EB91B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16113-4EDD-9A7C-9F9B-3E62EEBA3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B6630-EF6D-D01D-690C-A41B2B45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C47FE-8A01-4867-B742-54144C5B6A6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8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7A47C-1BE7-324D-F136-5DA5B98D6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45886-0FDE-19F4-023C-9C7180CB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C47FE-8A01-4867-B742-54144C5B6A6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39A8B8B-8FAD-A811-EDD4-DE1FECC9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 Comparison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D1822A1-1286-327E-713B-555ABE1C67C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101780" y="1622324"/>
            <a:ext cx="3737817" cy="476481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majority of concepts were shared by the human and the LLM adjudicated concept sets.  (10 conditions/15 total conditions)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the other five conditions, the LLM determined more concepts than were overall shared.  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44C5C0-6017-1E2D-2F7D-8169FBF04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0" y="1365601"/>
            <a:ext cx="7717457" cy="543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48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05B0C-CC9F-021A-19B0-0B1C5203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C47FE-8A01-4867-B742-54144C5B6A63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D32A37-1070-AA20-04CA-E7988FB4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Errors – LLM vs. Human for Obesity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22713-93AC-BD45-5383-006DACB026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E0DF0E0A-6AA5-4489-37CE-83B342983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32490"/>
              </p:ext>
            </p:extLst>
          </p:nvPr>
        </p:nvGraphicFramePr>
        <p:xfrm>
          <a:off x="1005228" y="1843497"/>
          <a:ext cx="9824116" cy="3829716"/>
        </p:xfrm>
        <a:graphic>
          <a:graphicData uri="http://schemas.openxmlformats.org/drawingml/2006/table">
            <a:tbl>
              <a:tblPr/>
              <a:tblGrid>
                <a:gridCol w="1178157">
                  <a:extLst>
                    <a:ext uri="{9D8B030D-6E8A-4147-A177-3AD203B41FA5}">
                      <a16:colId xmlns:a16="http://schemas.microsoft.com/office/drawing/2014/main" val="3410879437"/>
                    </a:ext>
                  </a:extLst>
                </a:gridCol>
                <a:gridCol w="4988762">
                  <a:extLst>
                    <a:ext uri="{9D8B030D-6E8A-4147-A177-3AD203B41FA5}">
                      <a16:colId xmlns:a16="http://schemas.microsoft.com/office/drawing/2014/main" val="3094440542"/>
                    </a:ext>
                  </a:extLst>
                </a:gridCol>
                <a:gridCol w="3657197">
                  <a:extLst>
                    <a:ext uri="{9D8B030D-6E8A-4147-A177-3AD203B41FA5}">
                      <a16:colId xmlns:a16="http://schemas.microsoft.com/office/drawing/2014/main" val="460925244"/>
                    </a:ext>
                  </a:extLst>
                </a:gridCol>
              </a:tblGrid>
              <a:tr h="44433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False Negatives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False Positives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287859"/>
                  </a:ext>
                </a:extLst>
              </a:tr>
              <a:tr h="846346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LLM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Obesity in mother complicating childbirth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 body mass index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924259"/>
                  </a:ext>
                </a:extLst>
              </a:tr>
              <a:tr h="846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Childhood obesity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Follow-up obesity assessment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675958"/>
                  </a:ext>
                </a:extLst>
              </a:tr>
              <a:tr h="846346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Human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D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Obesity monitoring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D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Localized adiposity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9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056484"/>
                  </a:ext>
                </a:extLst>
              </a:tr>
              <a:tr h="84634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Has seen dietitian – obesity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D0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Fat pad syndrome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9D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401751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7B9D06D2-2CEE-AD38-2BD2-1EB169ED55FB}"/>
              </a:ext>
            </a:extLst>
          </p:cNvPr>
          <p:cNvSpPr/>
          <p:nvPr/>
        </p:nvSpPr>
        <p:spPr>
          <a:xfrm>
            <a:off x="2025445" y="2310581"/>
            <a:ext cx="4277032" cy="1641987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5A5D73-2017-C699-AA59-2BD78C54F3E8}"/>
              </a:ext>
            </a:extLst>
          </p:cNvPr>
          <p:cNvSpPr/>
          <p:nvPr/>
        </p:nvSpPr>
        <p:spPr>
          <a:xfrm>
            <a:off x="6529624" y="2310581"/>
            <a:ext cx="4177705" cy="1641987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B11CE1-688F-663D-F917-9236C0CE30F0}"/>
              </a:ext>
            </a:extLst>
          </p:cNvPr>
          <p:cNvSpPr/>
          <p:nvPr/>
        </p:nvSpPr>
        <p:spPr>
          <a:xfrm>
            <a:off x="2025445" y="3991897"/>
            <a:ext cx="4277032" cy="1641987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203402-CB8C-F9C0-6340-FCCFB3E8E05D}"/>
              </a:ext>
            </a:extLst>
          </p:cNvPr>
          <p:cNvSpPr/>
          <p:nvPr/>
        </p:nvSpPr>
        <p:spPr>
          <a:xfrm>
            <a:off x="6529624" y="4016478"/>
            <a:ext cx="4177705" cy="1641987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4C4EBE-2240-87C1-42B0-DA84763B8CFE}"/>
              </a:ext>
            </a:extLst>
          </p:cNvPr>
          <p:cNvSpPr/>
          <p:nvPr/>
        </p:nvSpPr>
        <p:spPr>
          <a:xfrm>
            <a:off x="1790299" y="2310581"/>
            <a:ext cx="4617310" cy="16419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FB1AB7-882B-8E48-F103-681CED7192AA}"/>
              </a:ext>
            </a:extLst>
          </p:cNvPr>
          <p:cNvSpPr/>
          <p:nvPr/>
        </p:nvSpPr>
        <p:spPr>
          <a:xfrm>
            <a:off x="6552312" y="2317955"/>
            <a:ext cx="4277032" cy="164198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AF4DF6-05CB-30C4-879C-D3751E9FF69E}"/>
              </a:ext>
            </a:extLst>
          </p:cNvPr>
          <p:cNvSpPr/>
          <p:nvPr/>
        </p:nvSpPr>
        <p:spPr>
          <a:xfrm>
            <a:off x="2025445" y="3988209"/>
            <a:ext cx="4617310" cy="1641987"/>
          </a:xfrm>
          <a:prstGeom prst="rect">
            <a:avLst/>
          </a:prstGeom>
          <a:solidFill>
            <a:srgbClr val="69D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66D553-76B0-FD68-59B8-FE3AF5563764}"/>
              </a:ext>
            </a:extLst>
          </p:cNvPr>
          <p:cNvSpPr/>
          <p:nvPr/>
        </p:nvSpPr>
        <p:spPr>
          <a:xfrm>
            <a:off x="6474481" y="3988210"/>
            <a:ext cx="4277033" cy="1641987"/>
          </a:xfrm>
          <a:prstGeom prst="rect">
            <a:avLst/>
          </a:prstGeom>
          <a:solidFill>
            <a:srgbClr val="69D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36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" grpId="0" animBg="1"/>
      <p:bldP spid="3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0EE7B20-0352-CCBF-1F47-8887420A4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97" y="1343633"/>
            <a:ext cx="7432903" cy="52583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05B0C-CC9F-021A-19B0-0B1C5203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C47FE-8A01-4867-B742-54144C5B6A6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D32A37-1070-AA20-04CA-E7988FB42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Subject Comparison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922713-93AC-BD45-5383-006DACB026C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552D861-38AB-E225-63B6-7ABEF1250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56206" y="5463727"/>
            <a:ext cx="4583392" cy="8239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In 10 conditions, the LLM and human created similar subject counts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In 2 conditions, the human concept set had more subjects. Example: Angina - human inclusion of the code for concept of “chest pain”. The LLM argued that most people with chest pain do not have angina.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In 3 conditions the LLM had more subjects than the human concept set.  Example: Nausea:  LLM included vomiting where it argued that 95% or greater of the subjects with vomiting also have nausea.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5B1977-8598-AAAD-6203-97256AB8AA35}"/>
              </a:ext>
            </a:extLst>
          </p:cNvPr>
          <p:cNvSpPr/>
          <p:nvPr/>
        </p:nvSpPr>
        <p:spPr>
          <a:xfrm>
            <a:off x="588095" y="4935845"/>
            <a:ext cx="5279306" cy="419421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0D2BA8-A908-14F3-7F9B-997A8F053C5A}"/>
              </a:ext>
            </a:extLst>
          </p:cNvPr>
          <p:cNvSpPr/>
          <p:nvPr/>
        </p:nvSpPr>
        <p:spPr>
          <a:xfrm>
            <a:off x="588095" y="4404857"/>
            <a:ext cx="5279306" cy="30480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A98217-75FA-E670-FBB4-73F9C30483DE}"/>
              </a:ext>
            </a:extLst>
          </p:cNvPr>
          <p:cNvSpPr/>
          <p:nvPr/>
        </p:nvSpPr>
        <p:spPr>
          <a:xfrm>
            <a:off x="657225" y="1919139"/>
            <a:ext cx="5210175" cy="304800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DEADED-3B71-A4B9-EA4E-4F74DFD255A5}"/>
              </a:ext>
            </a:extLst>
          </p:cNvPr>
          <p:cNvSpPr/>
          <p:nvPr/>
        </p:nvSpPr>
        <p:spPr>
          <a:xfrm>
            <a:off x="588094" y="3178032"/>
            <a:ext cx="5279306" cy="645609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0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29CE2-CE99-7213-3F3C-85B26A189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F7E22-9002-0589-5A7F-E8B8426C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41F58-4591-9576-F8E8-E5AB8EF4D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98" y="1597025"/>
            <a:ext cx="11484000" cy="440913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In our use of Large Language models to adjudicate whether concepts belong in a concept set, we found many differences in those generated by the LLM compared to those generated by humans.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We found that it is valuable to use the LLM to adjudicate concepts for concept sets as a starting point to help reduce the recommended concepts by PHOEBE and speed development.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Further evaluation is required to determine whether the use of LLM constitutes a significant improvement in quality in the overall phenotype development and evaluation process.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46D9EC-A4FB-291E-00F8-3D9C6F8140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A05546-0A00-82A9-CA6D-89A3449958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1BBCB-56E8-744E-B233-22800C75D8C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588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A5AF84-0900-8596-705D-B57CB6989900}"/>
              </a:ext>
            </a:extLst>
          </p:cNvPr>
          <p:cNvSpPr txBox="1"/>
          <p:nvPr/>
        </p:nvSpPr>
        <p:spPr>
          <a:xfrm>
            <a:off x="3467393" y="217674"/>
            <a:ext cx="508023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/>
              <a:t>Thank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52231E-152F-E229-DA0B-49A074947F9A}"/>
              </a:ext>
            </a:extLst>
          </p:cNvPr>
          <p:cNvSpPr txBox="1"/>
          <p:nvPr/>
        </p:nvSpPr>
        <p:spPr>
          <a:xfrm>
            <a:off x="0" y="4202525"/>
            <a:ext cx="120150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Questions?  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</a:rPr>
              <a:t>Come to Poster </a:t>
            </a:r>
          </a:p>
          <a:p>
            <a:pPr algn="ctr"/>
            <a:r>
              <a:rPr lang="en-US" sz="8000" dirty="0">
                <a:solidFill>
                  <a:schemeClr val="bg1"/>
                </a:solidFill>
              </a:rPr>
              <a:t>604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62EF49-879A-A5CD-B220-FF368D7C9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0384" y="1754692"/>
            <a:ext cx="2234254" cy="223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306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BD294-796F-F959-2761-C6C8BF44C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E0887-F854-DD1A-DDC2-5F4630743140}"/>
              </a:ext>
            </a:extLst>
          </p:cNvPr>
          <p:cNvSpPr txBox="1"/>
          <p:nvPr/>
        </p:nvSpPr>
        <p:spPr>
          <a:xfrm>
            <a:off x="143256" y="179165"/>
            <a:ext cx="11871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Want some real excitement?!?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B6EAA-E0C4-B23F-EA5B-8F01F1585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6178" y="1112532"/>
            <a:ext cx="3755133" cy="5649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2557E1-94FE-8697-13B2-1CAEDA69768E}"/>
              </a:ext>
            </a:extLst>
          </p:cNvPr>
          <p:cNvSpPr txBox="1"/>
          <p:nvPr/>
        </p:nvSpPr>
        <p:spPr>
          <a:xfrm>
            <a:off x="-294131" y="1843950"/>
            <a:ext cx="536752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Come to the Phenotype Development Workshop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Thursday 8am!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6A4D0-18E8-C295-50B0-75459395E92F}"/>
              </a:ext>
            </a:extLst>
          </p:cNvPr>
          <p:cNvSpPr txBox="1"/>
          <p:nvPr/>
        </p:nvSpPr>
        <p:spPr>
          <a:xfrm>
            <a:off x="8462771" y="3357877"/>
            <a:ext cx="3273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(actual 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</a:rPr>
              <a:t>participants)</a:t>
            </a:r>
          </a:p>
        </p:txBody>
      </p:sp>
    </p:spTree>
    <p:extLst>
      <p:ext uri="{BB962C8B-B14F-4D97-AF65-F5344CB8AC3E}">
        <p14:creationId xmlns:p14="http://schemas.microsoft.com/office/powerpoint/2010/main" val="151004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500"/>
                            </p:stCondLst>
                            <p:childTnLst>
                              <p:par>
                                <p:cTn id="16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500"/>
                            </p:stCondLst>
                            <p:childTnLst>
                              <p:par>
                                <p:cTn id="22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" presetClass="exit" presetSubtype="0" fill="hold" grpId="5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1" presetClass="entr" presetSubtype="0" fill="hold" grpId="6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6000"/>
                            </p:stCondLst>
                            <p:childTnLst>
                              <p:par>
                                <p:cTn id="31" presetID="1" presetClass="exit" presetSubtype="0" fill="hold" grpId="7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" presetClass="entr" presetSubtype="0" fill="hold" grpId="8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7" grpId="1"/>
      <p:bldP spid="7" grpId="2"/>
      <p:bldP spid="7" grpId="3"/>
      <p:bldP spid="7" grpId="4"/>
      <p:bldP spid="7" grpId="5"/>
      <p:bldP spid="7" grpId="6"/>
      <p:bldP spid="7" grpId="7"/>
      <p:bldP spid="7" grpId="8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EF180-5477-9FD5-8F12-CA13EBFC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6246-1FA4-547F-CDC8-F6B61A34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2800" b="0" dirty="0"/>
              <a:t>Joel Swerdel, Dmytro Dymshyts, Anna Ostropolets, Azza Shoaibi, Patrick Ryan, and Martijn Schuemie are employees and shareholders of Johnson &amp; Johnson. </a:t>
            </a:r>
            <a:endParaRPr lang="en-US" sz="2800" b="0" baseline="30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C9740A-9CB3-3B38-2CDF-D1C8EBC29CE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45E02-AE5B-AFA5-49AD-F303FF5863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1BBCB-56E8-744E-B233-22800C75D8C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7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D634-CD37-8507-CFF6-50A75F9D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4B915-61F5-8B47-7044-9CBEAE3E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When developing phenotype definitions for health conditions, one of the first steps is to develop the list of codes used to determine the phenotype.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In OHDSI, health condition standard codes are usually SNOMED concepts mapped from diagnosis source codes (such as ICD-10-CM) used in the native data.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Selected concepts are then grouped into concept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Our current method for creating concept sets for phenotype development is inefficient, subjective, and inconsistent.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ECB17-E547-5248-AABA-CD0853463A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33EFB-8922-02F5-21F5-901AA9B01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1BBCB-56E8-744E-B233-22800C75D8C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8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BB3B-7348-8326-911A-FF8E15933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4705D-0235-5CE2-5850-41AAA6248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objective of this study was to evaluate the use of Large Language Models (LLMs) for the selection of appropriate condition codes for concept sets used in phenotype algorithms.</a:t>
            </a:r>
            <a:endParaRPr lang="en-US" sz="3200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33ECC5-8759-E855-81DE-55EBCCB90F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8ECB49-DEA8-1984-DAA5-19890E172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1BBCB-56E8-744E-B233-22800C75D8C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00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A5FC-C87E-8956-0123-CF4EB91B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16113-4EDD-9A7C-9F9B-3E62EEBA3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B6630-EF6D-D01D-690C-A41B2B45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EC47FE-8A01-4867-B742-54144C5B6A6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6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AEB6-0000-7A0D-8926-FFB0A3E9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LLM to adjudicate concepts for a concept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8C28A-D58B-386E-A95F-F7144360CF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65278" y="6398892"/>
            <a:ext cx="274320" cy="314298"/>
          </a:xfrm>
        </p:spPr>
        <p:txBody>
          <a:bodyPr/>
          <a:lstStyle/>
          <a:p>
            <a:fld id="{D2D1BBCB-56E8-744E-B233-22800C75D8C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235A00-BAA1-3BFF-B133-5F83A1FE4B66}"/>
              </a:ext>
            </a:extLst>
          </p:cNvPr>
          <p:cNvSpPr txBox="1"/>
          <p:nvPr/>
        </p:nvSpPr>
        <p:spPr>
          <a:xfrm>
            <a:off x="300316" y="1410717"/>
            <a:ext cx="109286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used the LLM to adjudicate whether a concept belongs in a concept set for a clinical idea.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 does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“Coronary occlusion” (suggested concept)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belong in a concept set for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“Acute Myocardial Infarction” (clinical idea)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LLM was prompted to tell us whether “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greater than 95% of patients with </a:t>
            </a:r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Coronary occlusion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have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</a:rPr>
              <a:t>Acute Myocardial Infarction”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60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0DA7E-12C3-50C3-93EC-46C59DFE2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F3F3-3B14-E3D8-E45D-AFE99079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Process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0B963-42EA-FD21-9468-D89C6B95B5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47B23-46D5-3DC4-2BCB-EB8B19D0A86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1BBCB-56E8-744E-B233-22800C75D8C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A62446-B582-C85F-003E-4DE0FF14CB52}"/>
              </a:ext>
            </a:extLst>
          </p:cNvPr>
          <p:cNvSpPr/>
          <p:nvPr/>
        </p:nvSpPr>
        <p:spPr>
          <a:xfrm>
            <a:off x="355596" y="1685925"/>
            <a:ext cx="2692403" cy="9751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Define Clinical idea</a:t>
            </a:r>
          </a:p>
          <a:p>
            <a:pPr algn="ctr"/>
            <a:r>
              <a:rPr lang="en-US" dirty="0"/>
              <a:t>e.g., Acute Myocardial Infarction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89A3999-84F7-0B1D-40BD-CD3E306B19A5}"/>
              </a:ext>
            </a:extLst>
          </p:cNvPr>
          <p:cNvSpPr/>
          <p:nvPr/>
        </p:nvSpPr>
        <p:spPr>
          <a:xfrm>
            <a:off x="3190875" y="2047875"/>
            <a:ext cx="657225" cy="3142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61517E-9A0E-DC90-14C5-EB6A84ECEAD1}"/>
              </a:ext>
            </a:extLst>
          </p:cNvPr>
          <p:cNvSpPr/>
          <p:nvPr/>
        </p:nvSpPr>
        <p:spPr>
          <a:xfrm>
            <a:off x="3924301" y="1541702"/>
            <a:ext cx="3400424" cy="1447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starting concept from SNOMED</a:t>
            </a:r>
          </a:p>
          <a:p>
            <a:pPr algn="ctr"/>
            <a:r>
              <a:rPr lang="en-US" dirty="0"/>
              <a:t>e.g., Acute Myocardial Infarction, </a:t>
            </a:r>
          </a:p>
          <a:p>
            <a:pPr algn="ctr"/>
            <a:r>
              <a:rPr lang="en-US" dirty="0"/>
              <a:t>Concept ID =	312327 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60730B7-8DA2-F0F8-ADFA-884589F5D093}"/>
              </a:ext>
            </a:extLst>
          </p:cNvPr>
          <p:cNvSpPr/>
          <p:nvPr/>
        </p:nvSpPr>
        <p:spPr>
          <a:xfrm>
            <a:off x="7540230" y="2047875"/>
            <a:ext cx="657225" cy="3142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F6EAC1B-CE14-4AE3-DDA8-7A45669AA751}"/>
              </a:ext>
            </a:extLst>
          </p:cNvPr>
          <p:cNvSpPr/>
          <p:nvPr/>
        </p:nvSpPr>
        <p:spPr>
          <a:xfrm>
            <a:off x="8312156" y="1560285"/>
            <a:ext cx="3528300" cy="14158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a list of the starting concept, descendants, and PHOEBE </a:t>
            </a:r>
            <a:r>
              <a:rPr lang="en-US" dirty="0" err="1"/>
              <a:t>recomendations</a:t>
            </a:r>
            <a:endParaRPr lang="en-US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FD09A29-2250-27A9-6F7D-DF2C21FDC68F}"/>
              </a:ext>
            </a:extLst>
          </p:cNvPr>
          <p:cNvSpPr/>
          <p:nvPr/>
        </p:nvSpPr>
        <p:spPr>
          <a:xfrm rot="5400000">
            <a:off x="9856556" y="3167561"/>
            <a:ext cx="439499" cy="3142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36EC684-1A94-7E4A-1FEF-378D7EAA1FBA}"/>
              </a:ext>
            </a:extLst>
          </p:cNvPr>
          <p:cNvSpPr/>
          <p:nvPr/>
        </p:nvSpPr>
        <p:spPr>
          <a:xfrm>
            <a:off x="8399388" y="3626791"/>
            <a:ext cx="3440210" cy="9153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the LLM with each concept in the list for analysis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FA01B45-9223-9E6F-F831-538F8E52E439}"/>
              </a:ext>
            </a:extLst>
          </p:cNvPr>
          <p:cNvSpPr/>
          <p:nvPr/>
        </p:nvSpPr>
        <p:spPr>
          <a:xfrm rot="10800000">
            <a:off x="7549056" y="3924686"/>
            <a:ext cx="657225" cy="3142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622C41E-DC3F-6702-0456-0BF39671577E}"/>
              </a:ext>
            </a:extLst>
          </p:cNvPr>
          <p:cNvSpPr/>
          <p:nvPr/>
        </p:nvSpPr>
        <p:spPr>
          <a:xfrm>
            <a:off x="4019552" y="3364009"/>
            <a:ext cx="3305173" cy="14477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through LLM-selected concepts and create a new list of “&gt; 95%” concepts and descendants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4C60460-D278-8319-9419-5632590D49C1}"/>
              </a:ext>
            </a:extLst>
          </p:cNvPr>
          <p:cNvSpPr/>
          <p:nvPr/>
        </p:nvSpPr>
        <p:spPr>
          <a:xfrm>
            <a:off x="498472" y="3653073"/>
            <a:ext cx="2692403" cy="9352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 the LLM with each new concept in the list for analysis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E441CE4-D1D8-A3C2-9513-7E68B2259F06}"/>
              </a:ext>
            </a:extLst>
          </p:cNvPr>
          <p:cNvSpPr/>
          <p:nvPr/>
        </p:nvSpPr>
        <p:spPr>
          <a:xfrm rot="10800000">
            <a:off x="3276600" y="4021468"/>
            <a:ext cx="657225" cy="3142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277D6D2-B6C9-D992-1F80-DFC87FCA084C}"/>
              </a:ext>
            </a:extLst>
          </p:cNvPr>
          <p:cNvSpPr/>
          <p:nvPr/>
        </p:nvSpPr>
        <p:spPr>
          <a:xfrm rot="5400000">
            <a:off x="1639196" y="4818036"/>
            <a:ext cx="439499" cy="3142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AECFE55-FF4C-8C5D-67F9-88A76A439C55}"/>
              </a:ext>
            </a:extLst>
          </p:cNvPr>
          <p:cNvSpPr/>
          <p:nvPr/>
        </p:nvSpPr>
        <p:spPr>
          <a:xfrm>
            <a:off x="584196" y="5327736"/>
            <a:ext cx="2692403" cy="7919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final list of all </a:t>
            </a:r>
          </a:p>
          <a:p>
            <a:pPr algn="ctr"/>
            <a:r>
              <a:rPr lang="en-US" dirty="0"/>
              <a:t>“&gt; 95%” concepts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2E37D08-1059-5CD2-6A99-69742000F5F6}"/>
              </a:ext>
            </a:extLst>
          </p:cNvPr>
          <p:cNvSpPr/>
          <p:nvPr/>
        </p:nvSpPr>
        <p:spPr>
          <a:xfrm>
            <a:off x="3409952" y="5524882"/>
            <a:ext cx="657225" cy="3142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3F7B931-198B-6700-14E9-6A6B3C910955}"/>
              </a:ext>
            </a:extLst>
          </p:cNvPr>
          <p:cNvSpPr/>
          <p:nvPr/>
        </p:nvSpPr>
        <p:spPr>
          <a:xfrm>
            <a:off x="4200530" y="5281988"/>
            <a:ext cx="2692403" cy="7919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 concept set to ATLAS</a:t>
            </a:r>
          </a:p>
        </p:txBody>
      </p:sp>
    </p:spTree>
    <p:extLst>
      <p:ext uri="{BB962C8B-B14F-4D97-AF65-F5344CB8AC3E}">
        <p14:creationId xmlns:p14="http://schemas.microsoft.com/office/powerpoint/2010/main" val="3204932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D634-CD37-8507-CFF6-50A75F9D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4B915-61F5-8B47-7044-9CBEAE3E2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598" y="1587400"/>
            <a:ext cx="11484000" cy="17697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We tested the LLM process on 15 health conditions</a:t>
            </a:r>
          </a:p>
          <a:p>
            <a:pPr marL="627063" lvl="2" indent="-285750"/>
            <a:r>
              <a:rPr lang="en-US" sz="2800" dirty="0"/>
              <a:t>Acute health conditions such as </a:t>
            </a:r>
            <a:r>
              <a:rPr lang="en-US" sz="2800" b="0" dirty="0"/>
              <a:t>acute myocardial infarction</a:t>
            </a:r>
          </a:p>
          <a:p>
            <a:pPr marL="627063" lvl="2" indent="-285750"/>
            <a:r>
              <a:rPr lang="en-US" sz="2800" dirty="0"/>
              <a:t>Chronic health conditions such as </a:t>
            </a:r>
            <a:r>
              <a:rPr lang="en-US" sz="2800" b="0" dirty="0"/>
              <a:t>plaque psoriasis</a:t>
            </a:r>
          </a:p>
          <a:p>
            <a:pPr marL="627063" lvl="2" indent="-285750"/>
            <a:endParaRPr lang="en-US" sz="2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For each condition, we created a human-adjudicated concept set developed through a collaboration of at least two researchers knowledgeable in concept set development.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These concept sets were the “reference standard” to be used for comparison with the LLM-adjudicated concept sets.</a:t>
            </a:r>
            <a:endParaRPr lang="en-US" sz="2800" b="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33EFB-8922-02F5-21F5-901AA9B01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1BBCB-56E8-744E-B233-22800C75D8C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7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2D634-CD37-8507-CFF6-50A75F9D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4B915-61F5-8B47-7044-9CBEAE3E2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57200" lvl="1" indent="-285750"/>
            <a:r>
              <a:rPr lang="en-US" sz="2800" dirty="0">
                <a:effectLst/>
                <a:latin typeface="Calibri"/>
                <a:ea typeface="Calibri"/>
                <a:cs typeface="Times New Roman"/>
              </a:rPr>
              <a:t>For this study we used the licensed Johnson </a:t>
            </a:r>
            <a:r>
              <a:rPr lang="en-US" sz="2800" dirty="0">
                <a:latin typeface="Calibri"/>
                <a:ea typeface="Calibri"/>
                <a:cs typeface="Times New Roman"/>
              </a:rPr>
              <a:t>&amp;</a:t>
            </a:r>
            <a:r>
              <a:rPr lang="en-US" sz="2800" dirty="0">
                <a:effectLst/>
                <a:latin typeface="Calibri"/>
                <a:ea typeface="Calibri"/>
                <a:cs typeface="Times New Roman"/>
              </a:rPr>
              <a:t> Johnson version of the OpenAI LLM, (OpenAI Model GPT-4o, trained through October 2023).  </a:t>
            </a:r>
          </a:p>
          <a:p>
            <a:pPr marL="457200" lvl="1" indent="-285750"/>
            <a:r>
              <a:rPr lang="en-US" sz="2800" dirty="0">
                <a:effectLst/>
                <a:latin typeface="Calibri"/>
                <a:ea typeface="Calibri"/>
                <a:cs typeface="Times New Roman"/>
              </a:rPr>
              <a:t>Procedural calls to the application programming interface (API) for the LLM were made using the R platform.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ECB17-E547-5248-AABA-CD0853463A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33EFB-8922-02F5-21F5-901AA9B01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2D1BBCB-56E8-744E-B233-22800C75D8C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00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&amp;J Red">
      <a:dk1>
        <a:srgbClr val="000000"/>
      </a:dk1>
      <a:lt1>
        <a:srgbClr val="FFFFFF"/>
      </a:lt1>
      <a:dk2>
        <a:srgbClr val="EB1700"/>
      </a:dk2>
      <a:lt2>
        <a:srgbClr val="564C47"/>
      </a:lt2>
      <a:accent1>
        <a:srgbClr val="EB1700"/>
      </a:accent1>
      <a:accent2>
        <a:srgbClr val="000000"/>
      </a:accent2>
      <a:accent3>
        <a:srgbClr val="C4BDB6"/>
      </a:accent3>
      <a:accent4>
        <a:srgbClr val="004686"/>
      </a:accent4>
      <a:accent5>
        <a:srgbClr val="68D2FF"/>
      </a:accent5>
      <a:accent6>
        <a:srgbClr val="541981"/>
      </a:accent6>
      <a:hlink>
        <a:srgbClr val="000000"/>
      </a:hlink>
      <a:folHlink>
        <a:srgbClr val="000000"/>
      </a:folHlink>
    </a:clrScheme>
    <a:fontScheme name="Custom 3">
      <a:majorFont>
        <a:latin typeface="Johnson Display"/>
        <a:ea typeface=""/>
        <a:cs typeface=""/>
      </a:majorFont>
      <a:minorFont>
        <a:latin typeface="Johnson Tex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BA6EF1FCD1BE4A9E2350D8E145550E" ma:contentTypeVersion="15" ma:contentTypeDescription="Create a new document." ma:contentTypeScope="" ma:versionID="8ac841f40cf0593a91914f232d3f99fc">
  <xsd:schema xmlns:xsd="http://www.w3.org/2001/XMLSchema" xmlns:xs="http://www.w3.org/2001/XMLSchema" xmlns:p="http://schemas.microsoft.com/office/2006/metadata/properties" xmlns:ns2="4d041a11-93f2-4cca-a44a-bfb4266942dd" xmlns:ns3="6db53922-8e01-4602-9a7a-5805eb2cbf1b" targetNamespace="http://schemas.microsoft.com/office/2006/metadata/properties" ma:root="true" ma:fieldsID="9fb6e87baf3af13ddfa7730f92787927" ns2:_="" ns3:_="">
    <xsd:import namespace="4d041a11-93f2-4cca-a44a-bfb4266942dd"/>
    <xsd:import namespace="6db53922-8e01-4602-9a7a-5805eb2cbf1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041a11-93f2-4cca-a44a-bfb4266942d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b53922-8e01-4602-9a7a-5805eb2cbf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B3C55F-985C-4897-B82D-9F57903201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F8894E-18AB-48A6-A8BC-5C90B6A6337A}">
  <ds:schemaRefs>
    <ds:schemaRef ds:uri="6db53922-8e01-4602-9a7a-5805eb2cbf1b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4d041a11-93f2-4cca-a44a-bfb4266942dd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8022460-7A37-469D-A2A3-B93A579FEB09}">
  <ds:schemaRefs>
    <ds:schemaRef ds:uri="4d041a11-93f2-4cca-a44a-bfb4266942dd"/>
    <ds:schemaRef ds:uri="6db53922-8e01-4602-9a7a-5805eb2cbf1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3ca48ea3-8c75-4d36-b64f-70604b11fd22}" enabled="1" method="Standard" siteId="{3ac94b33-9135-4821-9502-eafda6592a3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JJ Red Theme</Template>
  <TotalTime>3451</TotalTime>
  <Words>954</Words>
  <Application>Microsoft Office PowerPoint</Application>
  <PresentationFormat>Widescreen</PresentationFormat>
  <Paragraphs>110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Open Sans</vt:lpstr>
      <vt:lpstr>Johnson Text</vt:lpstr>
      <vt:lpstr>Calibri</vt:lpstr>
      <vt:lpstr>Courier New</vt:lpstr>
      <vt:lpstr>Arial</vt:lpstr>
      <vt:lpstr>Aptos Narrow</vt:lpstr>
      <vt:lpstr>Wingdings</vt:lpstr>
      <vt:lpstr>Johnson Display</vt:lpstr>
      <vt:lpstr>Office Theme</vt:lpstr>
      <vt:lpstr>Evaluating the effectiveness of using Large Language Models for the development of concept sets.</vt:lpstr>
      <vt:lpstr>Disclosures</vt:lpstr>
      <vt:lpstr>Background</vt:lpstr>
      <vt:lpstr>Objective</vt:lpstr>
      <vt:lpstr>Methods</vt:lpstr>
      <vt:lpstr>Using the LLM to adjudicate concepts for a concept set</vt:lpstr>
      <vt:lpstr>Process Steps</vt:lpstr>
      <vt:lpstr>Methods</vt:lpstr>
      <vt:lpstr>Methods (cont.)</vt:lpstr>
      <vt:lpstr>Evaluation</vt:lpstr>
      <vt:lpstr>Results</vt:lpstr>
      <vt:lpstr>Concept Comparison</vt:lpstr>
      <vt:lpstr>Example Errors – LLM vs. Human for Obesity</vt:lpstr>
      <vt:lpstr>Subject Comparison</vt:lpstr>
      <vt:lpstr>Conclusions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Swerdel, Joel [JRDUS]</cp:lastModifiedBy>
  <cp:revision>5</cp:revision>
  <dcterms:created xsi:type="dcterms:W3CDTF">2021-09-28T15:34:26Z</dcterms:created>
  <dcterms:modified xsi:type="dcterms:W3CDTF">2025-10-03T19:49:11Z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0x010100C0BA6EF1FCD1BE4A9E2350D8E145550E</vt:lpwstr>
  </property>
</Properties>
</file>