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274" r:id="rId4"/>
    <p:sldId id="262" r:id="rId5"/>
    <p:sldId id="284" r:id="rId6"/>
    <p:sldId id="263" r:id="rId7"/>
    <p:sldId id="264" r:id="rId8"/>
    <p:sldId id="260" r:id="rId9"/>
    <p:sldId id="261" r:id="rId10"/>
    <p:sldId id="265" r:id="rId11"/>
    <p:sldId id="266" r:id="rId12"/>
    <p:sldId id="268" r:id="rId13"/>
    <p:sldId id="269" r:id="rId14"/>
    <p:sldId id="270" r:id="rId15"/>
    <p:sldId id="273" r:id="rId16"/>
    <p:sldId id="282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5" r:id="rId25"/>
    <p:sldId id="286" r:id="rId26"/>
    <p:sldId id="281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8A4B3-551D-4960-870D-153E7F61D3D1}" type="datetimeFigureOut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E30F-02B9-4931-9E39-4D026CA55D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04045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06CB-AC51-47B5-8A64-B5CA8D212DD2}" type="datetimeFigureOut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438A-BBCF-459F-8882-3413095223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1235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868-9D0A-46F3-BF60-CBCE3D61DC72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9E5-1E9B-4BE5-A9C5-B58FE2D0E37E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0E41-EA41-4444-8C13-0ED33B052BA6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15370" cy="57148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642918"/>
            <a:ext cx="8115328" cy="54832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2577-453D-486D-86B9-3442E8876031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8DF-276A-4BBF-A858-E3D0AAF83D16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6429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472" y="64291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472" y="1285860"/>
            <a:ext cx="4040188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8" y="64291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285860"/>
            <a:ext cx="4041775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2211-7D00-44E7-A4E0-CCFF1F66B937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D71-252D-4935-AC3A-B9706FB5A50A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5A06-1A3A-4C79-8F21-BEA559CADC82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81E3-9937-4F38-A4C7-31C9A2237718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9CF-1357-4CE8-AC32-D6B7F495EA5F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94000"/>
            <a:lum bright="-9000" contrast="56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60E1-2EE2-4D53-9C0E-5B3E1E43B46B}" type="datetime1">
              <a:rPr lang="zh-CN" altLang="en-US" smtClean="0"/>
              <a:pPr/>
              <a:t>2017/12/8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D44-77B9-42B2-9276-8B700022C41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IQxel</a:t>
            </a:r>
            <a:r>
              <a:rPr lang="zh-CN" altLang="en-US" dirty="0" smtClean="0"/>
              <a:t>仪器</a:t>
            </a:r>
            <a:r>
              <a:rPr lang="zh-CN" altLang="en-US" dirty="0"/>
              <a:t>手动</a:t>
            </a:r>
            <a:r>
              <a:rPr lang="zh-CN" altLang="en-US" dirty="0" smtClean="0"/>
              <a:t>操作说明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香港华清电子（集团）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有限公司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地址：深圳市南山区高新区南区科苑南路中地数码大楼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座</a:t>
            </a:r>
            <a:r>
              <a:rPr lang="en-US" altLang="zh-CN" sz="2000" dirty="0">
                <a:solidFill>
                  <a:schemeClr val="tx1"/>
                </a:solidFill>
              </a:rPr>
              <a:t>701--710</a:t>
            </a:r>
            <a:r>
              <a:rPr lang="zh-CN" altLang="en-US" sz="2000" dirty="0">
                <a:solidFill>
                  <a:schemeClr val="tx1"/>
                </a:solidFill>
              </a:rPr>
              <a:t>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、测试</a:t>
            </a:r>
            <a:r>
              <a:rPr lang="zh-CN" altLang="en-US" dirty="0"/>
              <a:t>页面分三个部分</a:t>
            </a:r>
            <a:r>
              <a:rPr lang="zh-CN" altLang="en-US" dirty="0" smtClean="0"/>
              <a:t>：菜单栏部分，</a:t>
            </a:r>
            <a:r>
              <a:rPr lang="zh-CN" altLang="en-US" dirty="0"/>
              <a:t>控制参数部分，及结果显示</a:t>
            </a:r>
            <a:r>
              <a:rPr lang="zh-CN" altLang="en-US" dirty="0" smtClean="0"/>
              <a:t>部分。</a:t>
            </a:r>
            <a:endParaRPr lang="en-US" altLang="zh-CN" dirty="0" smtClean="0"/>
          </a:p>
          <a:p>
            <a:r>
              <a:rPr lang="zh-CN" altLang="en-US" dirty="0" smtClean="0"/>
              <a:t>这里以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-SISO</a:t>
            </a:r>
            <a:r>
              <a:rPr lang="zh-CN" altLang="en-US" dirty="0" smtClean="0"/>
              <a:t>测试为例，在</a:t>
            </a:r>
            <a:r>
              <a:rPr lang="en-US" altLang="zh-CN" dirty="0" smtClean="0"/>
              <a:t>Technology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SISO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1153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472" y="642918"/>
            <a:ext cx="3924328" cy="54832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2400" dirty="0" smtClean="0"/>
              <a:t>菜单栏中</a:t>
            </a:r>
            <a:r>
              <a:rPr lang="en-US" altLang="zh-CN" sz="2400" dirty="0"/>
              <a:t>VSA</a:t>
            </a:r>
            <a:r>
              <a:rPr lang="zh-CN" altLang="en-US" sz="2400" dirty="0"/>
              <a:t>和</a:t>
            </a:r>
            <a:r>
              <a:rPr lang="en-US" altLang="zh-CN" sz="2400" dirty="0"/>
              <a:t>VSG</a:t>
            </a:r>
            <a:r>
              <a:rPr lang="zh-CN" altLang="en-US" sz="2400" dirty="0"/>
              <a:t>按钮可以使我们进入相关的页面设置仪器参数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000" b="1" dirty="0" smtClean="0"/>
              <a:t>设置</a:t>
            </a:r>
            <a:r>
              <a:rPr lang="en-US" altLang="zh-CN" sz="2000" b="1" dirty="0" smtClean="0"/>
              <a:t>VSA</a:t>
            </a:r>
            <a:r>
              <a:rPr lang="zh-CN" altLang="en-US" sz="2000" b="1" dirty="0" smtClean="0"/>
              <a:t>参数</a:t>
            </a:r>
            <a:endParaRPr lang="zh-CN" altLang="en-US" sz="2000" b="1" dirty="0"/>
          </a:p>
          <a:p>
            <a:r>
              <a:rPr lang="en-US" altLang="zh-CN" sz="2000" dirty="0"/>
              <a:t>VSA</a:t>
            </a:r>
            <a:r>
              <a:rPr lang="zh-CN" altLang="en-US" sz="2000" dirty="0"/>
              <a:t>页面又包含</a:t>
            </a:r>
            <a:r>
              <a:rPr lang="en-US" altLang="zh-CN" sz="2000" dirty="0"/>
              <a:t>Hardware</a:t>
            </a:r>
            <a:r>
              <a:rPr lang="zh-CN" altLang="en-US" sz="2000" dirty="0"/>
              <a:t>，</a:t>
            </a:r>
            <a:r>
              <a:rPr lang="en-US" altLang="zh-CN" sz="2000" dirty="0"/>
              <a:t>Result</a:t>
            </a:r>
            <a:r>
              <a:rPr lang="zh-CN" altLang="en-US" sz="2000" dirty="0"/>
              <a:t>和</a:t>
            </a:r>
            <a:r>
              <a:rPr lang="en-US" altLang="zh-CN" sz="2000" dirty="0"/>
              <a:t>Setting</a:t>
            </a:r>
            <a:r>
              <a:rPr lang="zh-CN" altLang="en-US" sz="2000" dirty="0"/>
              <a:t>三个小</a:t>
            </a:r>
            <a:r>
              <a:rPr lang="zh-CN" altLang="en-US" sz="2000" dirty="0" smtClean="0"/>
              <a:t>页面。</a:t>
            </a:r>
            <a:endParaRPr lang="zh-CN" altLang="en-US" sz="2000" dirty="0"/>
          </a:p>
          <a:p>
            <a:r>
              <a:rPr lang="en-US" altLang="zh-CN" sz="2000" dirty="0"/>
              <a:t>Hardware</a:t>
            </a:r>
            <a:r>
              <a:rPr lang="zh-CN" altLang="en-US" sz="2000" dirty="0"/>
              <a:t>页面中需要设置测试中心频点，输入最大电平，采样带宽和触发模式。 </a:t>
            </a:r>
          </a:p>
          <a:p>
            <a:r>
              <a:rPr lang="en-US" altLang="zh-CN" sz="2000" dirty="0"/>
              <a:t>Result</a:t>
            </a:r>
            <a:r>
              <a:rPr lang="zh-CN" altLang="en-US" sz="2000" dirty="0"/>
              <a:t>页面是根据自身需要，最多选择</a:t>
            </a:r>
            <a:r>
              <a:rPr lang="en-US" altLang="zh-CN" sz="2000" dirty="0"/>
              <a:t>4</a:t>
            </a:r>
            <a:r>
              <a:rPr lang="zh-CN" altLang="en-US" sz="2000" dirty="0"/>
              <a:t>种显示结果方式，并把选中的项目</a:t>
            </a:r>
            <a:r>
              <a:rPr lang="zh-CN" altLang="en-US" sz="2000" dirty="0" smtClean="0"/>
              <a:t>依次拉放</a:t>
            </a:r>
            <a:r>
              <a:rPr lang="zh-CN" altLang="en-US" sz="2000" dirty="0"/>
              <a:t>到右侧。 </a:t>
            </a:r>
          </a:p>
          <a:p>
            <a:r>
              <a:rPr lang="en-US" altLang="zh-CN" sz="2000" dirty="0"/>
              <a:t>Setting</a:t>
            </a:r>
            <a:r>
              <a:rPr lang="zh-CN" altLang="en-US" sz="2000" dirty="0"/>
              <a:t>页面是设置仪器捕捉波形模式，</a:t>
            </a:r>
            <a:r>
              <a:rPr lang="en-US" altLang="zh-CN" sz="2000" dirty="0"/>
              <a:t>11b</a:t>
            </a:r>
            <a:r>
              <a:rPr lang="zh-CN" altLang="en-US" sz="2000" dirty="0"/>
              <a:t>选择</a:t>
            </a:r>
            <a:r>
              <a:rPr lang="en-US" altLang="zh-CN" sz="2000" dirty="0"/>
              <a:t>DSSS</a:t>
            </a:r>
            <a:r>
              <a:rPr lang="zh-CN" altLang="en-US" sz="2000" dirty="0"/>
              <a:t>，</a:t>
            </a:r>
            <a:r>
              <a:rPr lang="en-US" altLang="zh-CN" sz="2000" dirty="0"/>
              <a:t>11a/g/n/ac</a:t>
            </a:r>
            <a:r>
              <a:rPr lang="zh-CN" altLang="en-US" sz="2000" dirty="0"/>
              <a:t>选择</a:t>
            </a:r>
            <a:r>
              <a:rPr lang="en-US" altLang="zh-CN" sz="2000" dirty="0"/>
              <a:t>OFDM</a:t>
            </a:r>
            <a:endParaRPr lang="zh-CN" altLang="en-US" sz="2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8DF-276A-4BBF-A858-E3D0AAF83D16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642918"/>
            <a:ext cx="3500462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4572008"/>
            <a:ext cx="35719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868" y="5572140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标准的选择包括</a:t>
            </a:r>
            <a:r>
              <a:rPr lang="en-US" dirty="0" smtClean="0">
                <a:solidFill>
                  <a:srgbClr val="C00000"/>
                </a:solidFill>
              </a:rPr>
              <a:t>802.11a/b/g/n/ac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572132" y="5500702"/>
            <a:ext cx="107157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0"/>
            <a:ext cx="8043890" cy="6429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642918"/>
            <a:ext cx="4038600" cy="548324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 smtClean="0"/>
              <a:t>设置</a:t>
            </a:r>
            <a:r>
              <a:rPr lang="en-US" altLang="zh-CN" b="1" dirty="0" smtClean="0"/>
              <a:t>VSG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r>
              <a:rPr lang="en-US" altLang="zh-CN" dirty="0" smtClean="0"/>
              <a:t>VSG</a:t>
            </a:r>
            <a:r>
              <a:rPr lang="zh-CN" altLang="en-US" dirty="0"/>
              <a:t>中</a:t>
            </a:r>
            <a:r>
              <a:rPr lang="en-US" altLang="zh-CN" dirty="0" smtClean="0"/>
              <a:t>Hardware</a:t>
            </a:r>
            <a:r>
              <a:rPr lang="zh-CN" altLang="en-US" dirty="0" smtClean="0"/>
              <a:t>页面 与</a:t>
            </a:r>
            <a:r>
              <a:rPr lang="en-US" altLang="zh-CN" dirty="0"/>
              <a:t>VSA</a:t>
            </a:r>
            <a:r>
              <a:rPr lang="zh-CN" altLang="en-US" dirty="0"/>
              <a:t>的</a:t>
            </a:r>
            <a:r>
              <a:rPr lang="en-US" altLang="zh-CN" dirty="0"/>
              <a:t>Hardware</a:t>
            </a:r>
            <a:r>
              <a:rPr lang="zh-CN" altLang="en-US" dirty="0"/>
              <a:t>页面相似，需要设置测试中心频点，发射功率以及载入波形。 </a:t>
            </a:r>
          </a:p>
          <a:p>
            <a:r>
              <a:rPr lang="zh-CN" altLang="en-US" dirty="0"/>
              <a:t>右图为波形选择页面，其中</a:t>
            </a:r>
            <a:r>
              <a:rPr lang="en-US" altLang="zh-CN" dirty="0"/>
              <a:t>user</a:t>
            </a:r>
            <a:r>
              <a:rPr lang="zh-CN" altLang="en-US" dirty="0"/>
              <a:t>文件夹为自定义波形；</a:t>
            </a:r>
            <a:r>
              <a:rPr lang="en-US" altLang="zh-CN" dirty="0"/>
              <a:t>WIFI</a:t>
            </a:r>
            <a:r>
              <a:rPr lang="zh-CN" altLang="en-US" dirty="0"/>
              <a:t>文件夹为仪器自带波形。 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文件夹所自定义的波形可以通过</a:t>
            </a:r>
            <a:r>
              <a:rPr lang="en-US" altLang="zh-CN" dirty="0"/>
              <a:t>Wave Gen</a:t>
            </a:r>
            <a:r>
              <a:rPr lang="zh-CN" altLang="en-US" dirty="0"/>
              <a:t>页面</a:t>
            </a:r>
            <a:r>
              <a:rPr lang="zh-CN" altLang="en-US" dirty="0" smtClean="0"/>
              <a:t>生成（另作说明） 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8DF-276A-4BBF-A858-E3D0AAF83D16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714356"/>
            <a:ext cx="42862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115328" cy="6429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测试（回环测试）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472" y="642918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VSG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8" y="64291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VSA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2211-7D00-44E7-A4E0-CCFF1F66B937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400052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400052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5025" y="1285860"/>
            <a:ext cx="4041775" cy="484030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 smtClean="0"/>
              <a:t>两边设置相对应频点，信道值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点击运行</a:t>
            </a:r>
            <a:endParaRPr lang="zh-CN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8640" y="1285860"/>
            <a:ext cx="465536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85918" y="78579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频段选择</a:t>
            </a:r>
            <a:r>
              <a:rPr lang="en-US" altLang="zh-CN" dirty="0" smtClean="0">
                <a:solidFill>
                  <a:srgbClr val="C00000"/>
                </a:solidFill>
              </a:rPr>
              <a:t>2.4G/5G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857488" y="1142984"/>
            <a:ext cx="142876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、测试结果分析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3"/>
            <a:ext cx="835824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143240" y="3286124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测试项目拖动到此方框可以查看测试结果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1643042" y="3571876"/>
            <a:ext cx="1428760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Session </a:t>
            </a:r>
            <a:r>
              <a:rPr lang="en-US" altLang="zh-CN" dirty="0"/>
              <a:t>Status</a:t>
            </a:r>
            <a:r>
              <a:rPr lang="zh-CN" altLang="en-US" dirty="0"/>
              <a:t>有三种状态。绿色，红色和灰色。 </a:t>
            </a:r>
            <a:endParaRPr lang="en-US" altLang="zh-CN" dirty="0" smtClean="0"/>
          </a:p>
          <a:p>
            <a:r>
              <a:rPr lang="zh-CN" altLang="en-US" dirty="0" smtClean="0"/>
              <a:t>绿色</a:t>
            </a:r>
            <a:r>
              <a:rPr lang="zh-CN" altLang="en-US" dirty="0"/>
              <a:t>表示运行正常； </a:t>
            </a:r>
          </a:p>
          <a:p>
            <a:r>
              <a:rPr lang="zh-CN" altLang="en-US" dirty="0"/>
              <a:t>红色表示操作错误或捕捉分析失败，同时</a:t>
            </a:r>
            <a:r>
              <a:rPr lang="en-US" altLang="zh-CN" dirty="0"/>
              <a:t>Error Messages</a:t>
            </a:r>
            <a:r>
              <a:rPr lang="zh-CN" altLang="en-US" dirty="0"/>
              <a:t>中会有相应的问题描述； </a:t>
            </a:r>
          </a:p>
          <a:p>
            <a:r>
              <a:rPr lang="zh-CN" altLang="en-US" dirty="0"/>
              <a:t>灰色表示</a:t>
            </a:r>
            <a:r>
              <a:rPr lang="en-US" altLang="zh-CN" dirty="0"/>
              <a:t>WIFI</a:t>
            </a:r>
            <a:r>
              <a:rPr lang="zh-CN" altLang="en-US" dirty="0"/>
              <a:t>模块未正常</a:t>
            </a:r>
            <a:r>
              <a:rPr lang="zh-CN" altLang="en-US" dirty="0" smtClean="0"/>
              <a:t>启动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821537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产品测试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RX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接收测试主要测试灵敏度，此时仪器需要选择为</a:t>
            </a:r>
            <a:r>
              <a:rPr lang="en-US" dirty="0" smtClean="0"/>
              <a:t>VSG</a:t>
            </a:r>
            <a:r>
              <a:rPr lang="zh-CN" altLang="en-US" dirty="0" smtClean="0"/>
              <a:t>模式，用来进行数据包的发送，首先我们要根据不通的速率和模式加载相应的数据包，</a:t>
            </a:r>
            <a:r>
              <a:rPr lang="en-US" dirty="0" err="1" smtClean="0"/>
              <a:t>IQxel</a:t>
            </a:r>
            <a:r>
              <a:rPr lang="en-US" dirty="0" smtClean="0"/>
              <a:t> </a:t>
            </a:r>
            <a:r>
              <a:rPr lang="zh-CN" altLang="en-US" dirty="0" smtClean="0"/>
              <a:t>本身自带了一些波形文件，我们只需要加载这些文件，然后用仪器发出来即可。</a:t>
            </a:r>
            <a:endParaRPr lang="en-US" altLang="zh-CN" dirty="0" smtClean="0"/>
          </a:p>
          <a:p>
            <a:r>
              <a:rPr lang="zh-CN" altLang="en-US" dirty="0" smtClean="0"/>
              <a:t>产品端对应制式，频点，信道。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TX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产品端控制发送信号出来。</a:t>
            </a:r>
            <a:endParaRPr lang="en-US" altLang="zh-CN" dirty="0" smtClean="0"/>
          </a:p>
          <a:p>
            <a:r>
              <a:rPr lang="zh-CN" altLang="en-US" dirty="0" smtClean="0"/>
              <a:t>进行发射测试时，我们选择</a:t>
            </a:r>
            <a:r>
              <a:rPr lang="en-US" dirty="0" smtClean="0"/>
              <a:t>VSA</a:t>
            </a:r>
            <a:r>
              <a:rPr lang="zh-CN" altLang="en-US" dirty="0" smtClean="0"/>
              <a:t>，然后在下拉菜单下经行相应制式，</a:t>
            </a:r>
            <a:r>
              <a:rPr lang="en-US" dirty="0" smtClean="0"/>
              <a:t>band </a:t>
            </a:r>
            <a:r>
              <a:rPr lang="zh-CN" altLang="en-US" dirty="0" smtClean="0"/>
              <a:t>和</a:t>
            </a:r>
            <a:r>
              <a:rPr lang="en-US" dirty="0" err="1" smtClean="0"/>
              <a:t>chanel</a:t>
            </a:r>
            <a:r>
              <a:rPr lang="en-US" dirty="0" smtClean="0"/>
              <a:t> </a:t>
            </a:r>
            <a:r>
              <a:rPr lang="zh-CN" altLang="en-US" dirty="0" smtClean="0"/>
              <a:t>的选择，直接点击运行。</a:t>
            </a:r>
            <a:endParaRPr lang="en-US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2211-7D00-44E7-A4E0-CCFF1F66B937}" type="datetime1">
              <a:rPr lang="zh-CN" altLang="en-US" smtClean="0"/>
              <a:pPr/>
              <a:t>2017/12/8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产品测试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472" y="642918"/>
            <a:ext cx="4040188" cy="6397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VSG  </a:t>
            </a:r>
            <a:r>
              <a:rPr lang="zh-CN" altLang="en-US" sz="3200" dirty="0" smtClean="0"/>
              <a:t>测试（</a:t>
            </a:r>
            <a:r>
              <a:rPr lang="en-US" altLang="zh-CN" sz="3200" dirty="0" smtClean="0"/>
              <a:t>RX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85860"/>
            <a:ext cx="4186238" cy="48403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设置</a:t>
            </a:r>
            <a:r>
              <a:rPr lang="en-US" altLang="zh-CN" sz="2800" dirty="0" smtClean="0"/>
              <a:t>Port</a:t>
            </a:r>
            <a:r>
              <a:rPr lang="zh-CN" altLang="en-US" sz="2800" dirty="0" smtClean="0"/>
              <a:t>口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线损</a:t>
            </a:r>
            <a:r>
              <a:rPr lang="en-US" altLang="zh-CN" sz="2800" dirty="0" err="1" smtClean="0"/>
              <a:t>pathloss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频点设置</a:t>
            </a:r>
            <a:r>
              <a:rPr lang="en-US" altLang="zh-CN" sz="2800" dirty="0" smtClean="0"/>
              <a:t>frequency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发射功率设置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TX power </a:t>
            </a:r>
            <a:r>
              <a:rPr lang="en-US" altLang="zh-CN" sz="2800" dirty="0" smtClean="0">
                <a:sym typeface="Wingdings" pitchFamily="2" charset="2"/>
              </a:rPr>
              <a:t> </a:t>
            </a:r>
            <a:r>
              <a:rPr lang="zh-CN" altLang="en-US" sz="2800" dirty="0" smtClean="0">
                <a:sym typeface="Wingdings" pitchFamily="2" charset="2"/>
              </a:rPr>
              <a:t>加载波形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waveform </a:t>
            </a:r>
            <a:r>
              <a:rPr lang="en-US" altLang="zh-CN" sz="2800" dirty="0" smtClean="0">
                <a:sym typeface="Wingdings" pitchFamily="2" charset="2"/>
              </a:rPr>
              <a:t> </a:t>
            </a:r>
            <a:r>
              <a:rPr lang="zh-CN" altLang="en-US" sz="2800" dirty="0">
                <a:sym typeface="Wingdings" pitchFamily="2" charset="2"/>
              </a:rPr>
              <a:t>发送波形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（个数）</a:t>
            </a:r>
            <a:r>
              <a:rPr lang="en-US" altLang="zh-CN" sz="2800" dirty="0" smtClean="0"/>
              <a:t>play </a:t>
            </a:r>
            <a:r>
              <a:rPr lang="en-US" altLang="zh-CN" sz="2800" dirty="0"/>
              <a:t>on and RF </a:t>
            </a:r>
            <a:r>
              <a:rPr lang="en-US" altLang="zh-CN" sz="2800" dirty="0" smtClean="0"/>
              <a:t>on </a:t>
            </a:r>
            <a:r>
              <a:rPr lang="en-US" altLang="zh-CN" sz="2800" dirty="0" smtClean="0">
                <a:sym typeface="Wingdings" pitchFamily="2" charset="2"/>
              </a:rPr>
              <a:t> </a:t>
            </a:r>
            <a:r>
              <a:rPr lang="zh-CN" altLang="en-US" sz="2800" b="1" dirty="0" smtClean="0">
                <a:sym typeface="Wingdings" pitchFamily="2" charset="2"/>
              </a:rPr>
              <a:t>产品端测</a:t>
            </a:r>
            <a:r>
              <a:rPr lang="en-US" altLang="zh-CN" sz="2800" b="1" dirty="0" smtClean="0">
                <a:sym typeface="Wingdings" pitchFamily="2" charset="2"/>
              </a:rPr>
              <a:t>RX</a:t>
            </a:r>
          </a:p>
          <a:p>
            <a:pPr>
              <a:buNone/>
            </a:pPr>
            <a:endParaRPr lang="en-US" altLang="zh-CN" sz="2800" b="1" dirty="0" smtClean="0">
              <a:sym typeface="Wingdings" pitchFamily="2" charset="2"/>
            </a:endParaRPr>
          </a:p>
          <a:p>
            <a:pPr>
              <a:buNone/>
            </a:pPr>
            <a:endParaRPr lang="zh-CN" altLang="en-US" sz="28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8" y="642918"/>
            <a:ext cx="4041775" cy="6397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VSA  </a:t>
            </a:r>
            <a:r>
              <a:rPr lang="zh-CN" altLang="en-US" sz="3200" dirty="0" smtClean="0"/>
              <a:t>测试（</a:t>
            </a:r>
            <a:r>
              <a:rPr lang="en-US" altLang="zh-CN" sz="3200" dirty="0" smtClean="0"/>
              <a:t>TX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285860"/>
            <a:ext cx="4041775" cy="4840303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设置</a:t>
            </a:r>
            <a:r>
              <a:rPr lang="en-US" altLang="zh-CN" sz="2800" dirty="0" smtClean="0"/>
              <a:t>Port</a:t>
            </a:r>
            <a:r>
              <a:rPr lang="zh-CN" altLang="en-US" sz="2800" dirty="0" smtClean="0"/>
              <a:t>口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线损</a:t>
            </a:r>
            <a:r>
              <a:rPr lang="en-US" altLang="zh-CN" sz="2800" dirty="0" err="1" smtClean="0"/>
              <a:t>pathloss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设置频点</a:t>
            </a:r>
            <a:r>
              <a:rPr lang="en-US" altLang="zh-CN" sz="2800" dirty="0" smtClean="0"/>
              <a:t>frequency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/>
              <a:t>参考电平设置</a:t>
            </a:r>
            <a:r>
              <a:rPr lang="en-US" altLang="zh-CN" sz="2800" dirty="0" smtClean="0"/>
              <a:t>reference </a:t>
            </a:r>
            <a:r>
              <a:rPr lang="en-US" altLang="zh-CN" sz="2800" dirty="0"/>
              <a:t>level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分析结果（产品</a:t>
            </a:r>
            <a:r>
              <a:rPr lang="en-US" altLang="zh-CN" sz="2800" dirty="0" smtClean="0">
                <a:sym typeface="Wingdings" pitchFamily="2" charset="2"/>
              </a:rPr>
              <a:t>TX</a:t>
            </a:r>
            <a:r>
              <a:rPr lang="zh-CN" altLang="en-US" sz="2800" dirty="0" smtClean="0">
                <a:sym typeface="Wingdings" pitchFamily="2" charset="2"/>
              </a:rPr>
              <a:t>测试）</a:t>
            </a:r>
            <a:endParaRPr lang="en-US" altLang="zh-CN" sz="2800" dirty="0" smtClean="0">
              <a:sym typeface="Wingdings" pitchFamily="2" charset="2"/>
            </a:endParaRPr>
          </a:p>
          <a:p>
            <a:pPr>
              <a:buNone/>
            </a:pPr>
            <a:endParaRPr lang="en-US" altLang="zh-CN" dirty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	</a:t>
            </a:r>
            <a:r>
              <a:rPr lang="zh-CN" altLang="en-US" b="1" dirty="0" smtClean="0">
                <a:sym typeface="Wingdings" pitchFamily="2" charset="2"/>
              </a:rPr>
              <a:t>产品端发波形，仪器端对应频点，信道等</a:t>
            </a:r>
            <a:endParaRPr lang="en-US" altLang="zh-CN" b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2211-7D00-44E7-A4E0-CCFF1F66B937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3643338" cy="16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MIMO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MIMO</a:t>
            </a:r>
            <a:r>
              <a:rPr lang="zh-CN" altLang="en-US" dirty="0" smtClean="0"/>
              <a:t>测试步骤如下：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、仪器使用中必须要有一台是</a:t>
            </a:r>
            <a:r>
              <a:rPr lang="en-US" altLang="zh-CN" dirty="0" smtClean="0"/>
              <a:t>MIMO license</a:t>
            </a:r>
            <a:r>
              <a:rPr lang="zh-CN" altLang="en-US" dirty="0" smtClean="0"/>
              <a:t>的，具有</a:t>
            </a:r>
            <a:r>
              <a:rPr lang="en-US" altLang="zh-CN" dirty="0" smtClean="0"/>
              <a:t>MIMO license</a:t>
            </a:r>
            <a:r>
              <a:rPr lang="zh-CN" altLang="en-US" dirty="0" smtClean="0"/>
              <a:t>的仪器成为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（主）机，其他的成为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（从）机。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、按照下图连接仪器（仪器之间用三根同步线相连接）；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HUB</a:t>
            </a:r>
            <a:r>
              <a:rPr lang="zh-CN" altLang="en-US" dirty="0" smtClean="0"/>
              <a:t>把每一台仪器与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相连，确保每一台仪器都能连接上（设置不同的仪器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MIMO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5357850" cy="548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仪器特性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sz="2600" dirty="0"/>
              <a:t>可以做</a:t>
            </a:r>
            <a:r>
              <a:rPr lang="en-US" altLang="zh-CN" sz="2600" dirty="0"/>
              <a:t>802.11ac</a:t>
            </a:r>
            <a:r>
              <a:rPr lang="zh-CN" altLang="en-US" sz="2600" dirty="0"/>
              <a:t>测试，采样带宽达到</a:t>
            </a:r>
            <a:r>
              <a:rPr lang="en-US" altLang="zh-CN" sz="2600" dirty="0"/>
              <a:t>160MHz </a:t>
            </a:r>
          </a:p>
          <a:p>
            <a:r>
              <a:rPr lang="zh-CN" altLang="en-US" sz="2600" dirty="0" smtClean="0"/>
              <a:t>可</a:t>
            </a:r>
            <a:r>
              <a:rPr lang="zh-CN" altLang="en-US" sz="2600" dirty="0"/>
              <a:t>支持</a:t>
            </a:r>
            <a:r>
              <a:rPr lang="en-US" altLang="zh-CN" sz="2600" dirty="0"/>
              <a:t>BT1.0-4.0</a:t>
            </a:r>
            <a:r>
              <a:rPr lang="zh-CN" altLang="en-US" sz="2600" dirty="0"/>
              <a:t>测试需求 </a:t>
            </a:r>
          </a:p>
          <a:p>
            <a:r>
              <a:rPr lang="zh-CN" altLang="en-US" sz="2600" dirty="0" smtClean="0"/>
              <a:t>测试</a:t>
            </a:r>
            <a:r>
              <a:rPr lang="zh-CN" altLang="en-US" sz="2600" dirty="0"/>
              <a:t>时间大大减少，有利于研发，生产测试 </a:t>
            </a:r>
          </a:p>
          <a:p>
            <a:r>
              <a:rPr lang="zh-CN" altLang="en-US" sz="2600" dirty="0" smtClean="0"/>
              <a:t>对</a:t>
            </a:r>
            <a:r>
              <a:rPr lang="zh-CN" altLang="en-US" sz="2600" dirty="0"/>
              <a:t>客户端</a:t>
            </a:r>
            <a:r>
              <a:rPr lang="en-US" altLang="zh-CN" sz="2600" dirty="0"/>
              <a:t>OS</a:t>
            </a:r>
            <a:r>
              <a:rPr lang="zh-CN" altLang="en-US" sz="2600" dirty="0"/>
              <a:t>依赖性很小，控制页面功能强大 </a:t>
            </a:r>
          </a:p>
          <a:p>
            <a:r>
              <a:rPr lang="zh-CN" altLang="en-US" sz="2600" dirty="0" smtClean="0"/>
              <a:t>封装</a:t>
            </a:r>
            <a:r>
              <a:rPr lang="zh-CN" altLang="en-US" sz="2600" dirty="0"/>
              <a:t>接口，方便自动化测试 </a:t>
            </a:r>
          </a:p>
          <a:p>
            <a:r>
              <a:rPr lang="zh-CN" altLang="en-US" sz="2600" dirty="0" smtClean="0"/>
              <a:t>内置</a:t>
            </a:r>
            <a:r>
              <a:rPr lang="zh-CN" altLang="en-US" sz="2600" dirty="0"/>
              <a:t>同步源，目前最大可支持</a:t>
            </a:r>
            <a:r>
              <a:rPr lang="en-US" altLang="zh-CN" sz="2600" dirty="0"/>
              <a:t>4*4 MIMO 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2" descr="C:\Users\Administrator\Desktop\QQ图片201608181204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8"/>
            <a:ext cx="7000924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MIMO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、利用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MIMO</a:t>
            </a:r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、在浏览器输入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仪器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地址，打开操作界面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tools</a:t>
            </a:r>
            <a:r>
              <a:rPr lang="en-US" altLang="zh-CN" dirty="0" err="1" smtClean="0">
                <a:sym typeface="Wingdings" pitchFamily="2" charset="2"/>
              </a:rPr>
              <a:t>port</a:t>
            </a:r>
            <a:r>
              <a:rPr lang="en-US" altLang="zh-CN" dirty="0" smtClean="0">
                <a:sym typeface="Wingdings" pitchFamily="2" charset="2"/>
              </a:rPr>
              <a:t> routing MIMO set up </a:t>
            </a:r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MIMO SETUP</a:t>
            </a:r>
            <a:r>
              <a:rPr lang="zh-CN" altLang="en-US" dirty="0" smtClean="0"/>
              <a:t>里面只需要在</a:t>
            </a:r>
            <a:r>
              <a:rPr lang="en-US" altLang="zh-CN" dirty="0" smtClean="0"/>
              <a:t>Remote1...</a:t>
            </a:r>
            <a:r>
              <a:rPr lang="zh-CN" altLang="en-US" dirty="0" smtClean="0"/>
              <a:t>（最多支持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）输入从机地址或序列号，然后将所有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添加就行了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D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zh-CN" altLang="en-US" dirty="0" smtClean="0"/>
              <a:t>设置好</a:t>
            </a:r>
            <a:r>
              <a:rPr lang="en-US" altLang="zh-CN" dirty="0" smtClean="0"/>
              <a:t>MIMO setup </a:t>
            </a:r>
            <a:r>
              <a:rPr lang="zh-CN" altLang="en-US" dirty="0" smtClean="0"/>
              <a:t>后，返回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设置框中还要设置好每一台仪器的端口，将</a:t>
            </a:r>
            <a:r>
              <a:rPr lang="en-US" altLang="zh-CN" dirty="0" smtClean="0"/>
              <a:t>VSG/VSA</a:t>
            </a:r>
            <a:r>
              <a:rPr lang="zh-CN" altLang="en-US" dirty="0" smtClean="0"/>
              <a:t>打开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MIMO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5200000" cy="49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MIMO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、选择</a:t>
            </a:r>
            <a:r>
              <a:rPr lang="en-US" altLang="zh-CN" dirty="0" err="1" smtClean="0"/>
              <a:t>Technology</a:t>
            </a:r>
            <a:r>
              <a:rPr lang="en-US" altLang="zh-CN" dirty="0" err="1" smtClean="0">
                <a:sym typeface="Wingdings" pitchFamily="2" charset="2"/>
              </a:rPr>
              <a:t>wifi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mimo</a:t>
            </a:r>
            <a:r>
              <a:rPr lang="en-US" altLang="zh-CN" dirty="0" smtClean="0">
                <a:sym typeface="Wingdings" pitchFamily="2" charset="2"/>
              </a:rPr>
              <a:t>,</a:t>
            </a:r>
            <a:r>
              <a:rPr lang="zh-CN" altLang="en-US" dirty="0" smtClean="0">
                <a:sym typeface="Wingdings" pitchFamily="2" charset="2"/>
              </a:rPr>
              <a:t>进入</a:t>
            </a:r>
            <a:r>
              <a:rPr lang="en-US" altLang="zh-CN" dirty="0" smtClean="0">
                <a:sym typeface="Wingdings" pitchFamily="2" charset="2"/>
              </a:rPr>
              <a:t>MIMO</a:t>
            </a:r>
            <a:r>
              <a:rPr lang="zh-CN" altLang="en-US" dirty="0" smtClean="0">
                <a:sym typeface="Wingdings" pitchFamily="2" charset="2"/>
              </a:rPr>
              <a:t>测试界面（测试方法因各个仪器版本而不同）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zh-CN" altLang="en-US" dirty="0" smtClean="0"/>
              <a:t>注：</a:t>
            </a:r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2.4GMIMO</a:t>
            </a:r>
            <a:r>
              <a:rPr lang="zh-CN" altLang="en-US" dirty="0" smtClean="0"/>
              <a:t>测试的时候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BT</a:t>
            </a:r>
            <a:r>
              <a:rPr lang="zh-CN" altLang="en-US" dirty="0" smtClean="0"/>
              <a:t>共线可能相互之间会产生干扰，测试数据会有影响，理论上应该关闭</a:t>
            </a:r>
            <a:r>
              <a:rPr lang="en-US" altLang="zh-CN" dirty="0" smtClean="0"/>
              <a:t>BT</a:t>
            </a:r>
            <a:r>
              <a:rPr lang="zh-CN" altLang="en-US" dirty="0" smtClean="0"/>
              <a:t>来测试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、有些芯片设计的时候基准频率会有一定频偏，在</a:t>
            </a:r>
            <a:r>
              <a:rPr lang="en-US" altLang="zh-CN" dirty="0" smtClean="0"/>
              <a:t>MIMO</a:t>
            </a:r>
            <a:r>
              <a:rPr lang="zh-CN" altLang="en-US" dirty="0" smtClean="0"/>
              <a:t>测试的时候仪器端需要设置一下频偏，从频谱模板可以判断。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Firmware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仪器版本升级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upgrade</a:t>
            </a:r>
            <a:r>
              <a:rPr lang="zh-CN" altLang="en-US" dirty="0" smtClean="0"/>
              <a:t>，找到需要添加的升级包，升级即可。等待仪器升级完成，重启。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5"/>
            <a:ext cx="757242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license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817" y="692696"/>
            <a:ext cx="8115328" cy="54832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后期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添加，提供下图仪器</a:t>
            </a:r>
            <a:r>
              <a:rPr lang="en-US" altLang="zh-CN" dirty="0" smtClean="0"/>
              <a:t>SN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地址信息。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1772816"/>
            <a:ext cx="880903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7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升级</a:t>
            </a:r>
            <a:r>
              <a:rPr lang="en-US" altLang="zh-CN" dirty="0" smtClean="0"/>
              <a:t>license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817" y="692696"/>
            <a:ext cx="8115328" cy="5483245"/>
          </a:xfrm>
        </p:spPr>
        <p:txBody>
          <a:bodyPr/>
          <a:lstStyle/>
          <a:p>
            <a:r>
              <a:rPr lang="zh-CN" altLang="en-US" dirty="0" smtClean="0"/>
              <a:t>将我们提供的对应的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文件下载到电脑上。</a:t>
            </a:r>
            <a:r>
              <a:rPr lang="en-US" altLang="zh-CN" dirty="0" smtClean="0"/>
              <a:t>upgrade</a:t>
            </a:r>
            <a:r>
              <a:rPr lang="zh-CN" altLang="en-US" dirty="0" smtClean="0"/>
              <a:t>加载升级。如发现升级的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不可用，请检查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文件是否对应仪器</a:t>
            </a:r>
            <a:r>
              <a:rPr lang="en-US" altLang="zh-CN" dirty="0" smtClean="0"/>
              <a:t>SN</a:t>
            </a:r>
            <a:r>
              <a:rPr lang="zh-CN" altLang="en-US" dirty="0" smtClean="0"/>
              <a:t>及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地址信息和仪器</a:t>
            </a:r>
            <a:r>
              <a:rPr lang="en-US" altLang="zh-CN" dirty="0" smtClean="0"/>
              <a:t>FW</a:t>
            </a:r>
            <a:r>
              <a:rPr lang="zh-CN" altLang="en-US" dirty="0" smtClean="0"/>
              <a:t>是否支持。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8" y="2708920"/>
            <a:ext cx="8358074" cy="363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6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波形加载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71472" y="642919"/>
            <a:ext cx="8115328" cy="535785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里面添加本地波形到仪器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8143932" cy="478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5313" y="2073275"/>
            <a:ext cx="5083175" cy="1285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6000" smtClean="0">
                <a:solidFill>
                  <a:srgbClr val="0000FF"/>
                </a:solidFill>
                <a:latin typeface="Times New Roman" pitchFamily="18" charset="0"/>
              </a:rPr>
              <a:t>FriendShip </a:t>
            </a:r>
            <a:r>
              <a:rPr lang="zh-CN" altLang="en-US" sz="6000" smtClean="0">
                <a:solidFill>
                  <a:srgbClr val="0000FF"/>
                </a:solidFill>
                <a:latin typeface="Times New Roman" pitchFamily="18" charset="0"/>
              </a:rPr>
              <a:t>！</a:t>
            </a:r>
          </a:p>
        </p:txBody>
      </p:sp>
      <p:pic>
        <p:nvPicPr>
          <p:cNvPr id="13315" name="Picture 3" descr="vidivia24_t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8075" y="4292600"/>
            <a:ext cx="332581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IQxel</a:t>
            </a:r>
            <a:r>
              <a:rPr lang="zh-CN" altLang="en-US" dirty="0" smtClean="0"/>
              <a:t>仪器操作说明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一、仪器连接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二、回环测试介绍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三、产品测试方法（</a:t>
            </a:r>
            <a:r>
              <a:rPr lang="en-US" altLang="zh-CN" dirty="0" smtClean="0"/>
              <a:t>RX,TX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四、</a:t>
            </a:r>
            <a:r>
              <a:rPr lang="en-US" altLang="zh-CN" dirty="0" smtClean="0"/>
              <a:t>MIMO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五、升级，波形加载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仪器信息检查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8352928" cy="56166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仪器开机，通过</a:t>
            </a:r>
            <a:r>
              <a:rPr lang="en-US" altLang="zh-CN" dirty="0" smtClean="0"/>
              <a:t>VGA</a:t>
            </a:r>
            <a:r>
              <a:rPr lang="zh-CN" altLang="en-US" dirty="0" smtClean="0"/>
              <a:t>连接显示器可看到如下主要信息：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8352928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仪器连接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仪器通过网线连接，在浏览器地址栏输入仪器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地址或者仪器</a:t>
            </a:r>
            <a:r>
              <a:rPr lang="en-US" altLang="zh-CN" dirty="0" smtClean="0"/>
              <a:t>SN</a:t>
            </a:r>
            <a:r>
              <a:rPr lang="zh-CN" altLang="en-US" dirty="0" smtClean="0"/>
              <a:t>号，打开操作界面。</a:t>
            </a:r>
            <a:endParaRPr lang="en-US" altLang="zh-CN" dirty="0" smtClean="0"/>
          </a:p>
          <a:p>
            <a:r>
              <a:rPr lang="zh-CN" altLang="en-US" dirty="0" smtClean="0"/>
              <a:t>当仪器为静态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192.168.100.254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zh-CN" altLang="en-US" dirty="0" smtClean="0"/>
              <a:t>电脑</a:t>
            </a:r>
            <a:r>
              <a:rPr lang="en-US" altLang="zh-CN" dirty="0" smtClean="0"/>
              <a:t>IP </a:t>
            </a:r>
            <a:r>
              <a:rPr lang="zh-CN" altLang="en-US" dirty="0" smtClean="0"/>
              <a:t>为同网段</a:t>
            </a:r>
            <a:r>
              <a:rPr lang="en-US" altLang="zh-CN" dirty="0" smtClean="0"/>
              <a:t>IP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028" y="2924944"/>
            <a:ext cx="81153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6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仪器连接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/>
              <a:t>打开</a:t>
            </a:r>
            <a:r>
              <a:rPr lang="zh-CN" altLang="en-US" sz="2800" dirty="0" smtClean="0"/>
              <a:t>浏览器，输入仪器默认</a:t>
            </a:r>
            <a:r>
              <a:rPr lang="en-US" altLang="zh-CN" sz="2800" dirty="0" smtClean="0"/>
              <a:t>IP 192.168.100.254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方法二：电脑</a:t>
            </a:r>
            <a:r>
              <a:rPr lang="en-US" altLang="zh-CN" dirty="0" smtClean="0"/>
              <a:t>IP</a:t>
            </a:r>
            <a:r>
              <a:rPr lang="zh-CN" altLang="en-US" dirty="0" smtClean="0"/>
              <a:t>设置成自动获取；仪器地址设置成动态</a:t>
            </a:r>
            <a:r>
              <a:rPr lang="en-US" altLang="zh-CN" dirty="0" smtClean="0"/>
              <a:t>IP</a:t>
            </a:r>
            <a:r>
              <a:rPr lang="zh-CN" altLang="en-US" dirty="0"/>
              <a:t>；</a:t>
            </a:r>
            <a:r>
              <a:rPr lang="zh-CN" altLang="en-US" dirty="0" smtClean="0"/>
              <a:t>在浏览器中输入仪器的</a:t>
            </a:r>
            <a:r>
              <a:rPr lang="en-US" altLang="zh-CN" dirty="0" smtClean="0"/>
              <a:t>SN</a:t>
            </a:r>
            <a:r>
              <a:rPr lang="zh-CN" altLang="en-US" dirty="0" smtClean="0"/>
              <a:t>（序列号）号；打开浏览器进入操作界面。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35824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仪器连接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3582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3429000"/>
            <a:ext cx="8286808" cy="284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4286256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也可以通过用显示器直接与仪器相连，仪器接鼠标来修改成动态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仪器主界面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857252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71481"/>
            <a:ext cx="85725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642918"/>
            <a:ext cx="8115328" cy="62150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以仪器回环测试为例，做简单介绍。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、如图，首先设置仪器的两个</a:t>
            </a:r>
            <a:r>
              <a:rPr lang="en-US" altLang="zh-CN" sz="2800" dirty="0" smtClean="0"/>
              <a:t>port</a:t>
            </a:r>
            <a:r>
              <a:rPr lang="zh-CN" altLang="en-US" sz="2800" dirty="0" smtClean="0"/>
              <a:t>口，一个为</a:t>
            </a:r>
            <a:r>
              <a:rPr lang="en-US" altLang="zh-CN" sz="2800" dirty="0" smtClean="0"/>
              <a:t>VSA</a:t>
            </a:r>
            <a:r>
              <a:rPr lang="zh-CN" altLang="en-US" sz="2800" dirty="0" smtClean="0"/>
              <a:t>（分析），另一个为</a:t>
            </a:r>
            <a:r>
              <a:rPr lang="en-US" altLang="zh-CN" sz="2800" dirty="0" smtClean="0"/>
              <a:t>VSG</a:t>
            </a:r>
            <a:r>
              <a:rPr lang="zh-CN" altLang="en-US" sz="2800" dirty="0" smtClean="0"/>
              <a:t>（发射），端口是双工的（但使用时不能设置成相同功能）；仪器端用射频线连接好两个端口，形成回环。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注</a:t>
            </a:r>
            <a:r>
              <a:rPr lang="zh-CN" altLang="en-US" sz="2800" dirty="0" smtClean="0"/>
              <a:t>：线损设置部分另作说明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288-58F6-45F3-BE9E-B45FD30C924D}" type="datetime1">
              <a:rPr lang="zh-CN" altLang="en-US" smtClean="0"/>
              <a:pPr/>
              <a:t>2017/12/8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800105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1138</Words>
  <Application>Microsoft Office PowerPoint</Application>
  <PresentationFormat>全屏显示(4:3)</PresentationFormat>
  <Paragraphs>198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自定义设计方案</vt:lpstr>
      <vt:lpstr>IQxel仪器手动操作说明</vt:lpstr>
      <vt:lpstr>仪器特性</vt:lpstr>
      <vt:lpstr>IQxel仪器操作说明</vt:lpstr>
      <vt:lpstr>仪器信息检查</vt:lpstr>
      <vt:lpstr>仪器连接</vt:lpstr>
      <vt:lpstr>仪器连接</vt:lpstr>
      <vt:lpstr>仪器连接</vt:lpstr>
      <vt:lpstr>仪器主界面 </vt:lpstr>
      <vt:lpstr>测试</vt:lpstr>
      <vt:lpstr>测试</vt:lpstr>
      <vt:lpstr>测试</vt:lpstr>
      <vt:lpstr>测试</vt:lpstr>
      <vt:lpstr>测试（回环测试）</vt:lpstr>
      <vt:lpstr>测试</vt:lpstr>
      <vt:lpstr>测试</vt:lpstr>
      <vt:lpstr>产品测试</vt:lpstr>
      <vt:lpstr>产品测试</vt:lpstr>
      <vt:lpstr>MIMO测试</vt:lpstr>
      <vt:lpstr>MIMO测试</vt:lpstr>
      <vt:lpstr>MIMO测试</vt:lpstr>
      <vt:lpstr>MIMO测试</vt:lpstr>
      <vt:lpstr>MIMO测试</vt:lpstr>
      <vt:lpstr>升级Firmware</vt:lpstr>
      <vt:lpstr>升级license</vt:lpstr>
      <vt:lpstr>升级license</vt:lpstr>
      <vt:lpstr>波形加载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IQxel仪器操作说明</dc:title>
  <dc:creator>Administrator</dc:creator>
  <cp:lastModifiedBy>Ray</cp:lastModifiedBy>
  <cp:revision>45</cp:revision>
  <dcterms:created xsi:type="dcterms:W3CDTF">2016-08-18T03:20:26Z</dcterms:created>
  <dcterms:modified xsi:type="dcterms:W3CDTF">2017-12-08T06:37:14Z</dcterms:modified>
</cp:coreProperties>
</file>