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Project Schedule</a:t>
            </a:r>
          </a:p>
          <a:p>
            <a:pPr>
              <a:defRPr/>
            </a:pPr>
            <a:endParaRPr lang="en-US" dirty="0"/>
          </a:p>
        </c:rich>
      </c:tx>
      <c:layout>
        <c:manualLayout>
          <c:xMode val="edge"/>
          <c:yMode val="edge"/>
          <c:x val="0.4199877149877149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Preparatory Phase</c:v>
                </c:pt>
                <c:pt idx="1">
                  <c:v>Phase 1 Work Effort</c:v>
                </c:pt>
                <c:pt idx="2">
                  <c:v>Phase 2 Work Effort</c:v>
                </c:pt>
                <c:pt idx="3">
                  <c:v>Phase 3 Work Effort</c:v>
                </c:pt>
                <c:pt idx="4">
                  <c:v>Testing Phase</c:v>
                </c:pt>
                <c:pt idx="5">
                  <c:v>Delivery</c:v>
                </c:pt>
              </c:strCache>
            </c:strRef>
          </c:cat>
          <c:val>
            <c:numRef>
              <c:f>Sheet1!$B$2:$B$7</c:f>
              <c:numCache>
                <c:formatCode>m/d;@</c:formatCode>
                <c:ptCount val="6"/>
                <c:pt idx="0">
                  <c:v>43306</c:v>
                </c:pt>
                <c:pt idx="1">
                  <c:v>43317</c:v>
                </c:pt>
                <c:pt idx="2">
                  <c:v>43327</c:v>
                </c:pt>
                <c:pt idx="3">
                  <c:v>43351</c:v>
                </c:pt>
                <c:pt idx="4">
                  <c:v>43377</c:v>
                </c:pt>
                <c:pt idx="5">
                  <c:v>43415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C8-4A9D-9496-F8BC925C5D0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Duration (days)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C68-4145-971F-7DCE929001BC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C68-4145-971F-7DCE929001BC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2C68-4145-971F-7DCE929001BC}"/>
              </c:ext>
            </c:extLst>
          </c:dPt>
          <c:cat>
            <c:strRef>
              <c:f>Sheet1!$A$2:$A$7</c:f>
              <c:strCache>
                <c:ptCount val="6"/>
                <c:pt idx="0">
                  <c:v>Preparatory Phase</c:v>
                </c:pt>
                <c:pt idx="1">
                  <c:v>Phase 1 Work Effort</c:v>
                </c:pt>
                <c:pt idx="2">
                  <c:v>Phase 2 Work Effort</c:v>
                </c:pt>
                <c:pt idx="3">
                  <c:v>Phase 3 Work Effort</c:v>
                </c:pt>
                <c:pt idx="4">
                  <c:v>Testing Phase</c:v>
                </c:pt>
                <c:pt idx="5">
                  <c:v>Delivery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7</c:v>
                </c:pt>
                <c:pt idx="1">
                  <c:v>33</c:v>
                </c:pt>
                <c:pt idx="2">
                  <c:v>33</c:v>
                </c:pt>
                <c:pt idx="3">
                  <c:v>22</c:v>
                </c:pt>
                <c:pt idx="4">
                  <c:v>34</c:v>
                </c:pt>
                <c:pt idx="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C8-4A9D-9496-F8BC925C5D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1101599"/>
        <c:axId val="141101183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End Date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Preparatory Phase</c:v>
                      </c:pt>
                      <c:pt idx="1">
                        <c:v>Phase 1 Work Effort</c:v>
                      </c:pt>
                      <c:pt idx="2">
                        <c:v>Phase 2 Work Effort</c:v>
                      </c:pt>
                      <c:pt idx="3">
                        <c:v>Phase 3 Work Effort</c:v>
                      </c:pt>
                      <c:pt idx="4">
                        <c:v>Testing Phase</c:v>
                      </c:pt>
                      <c:pt idx="5">
                        <c:v>Delivery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Sheet1!$C$2:$C$7</c15:sqref>
                        </c15:formulaRef>
                      </c:ext>
                    </c:extLst>
                    <c:numCache>
                      <c:formatCode>m/d;@</c:formatCode>
                      <c:ptCount val="6"/>
                      <c:pt idx="0">
                        <c:v>43313</c:v>
                      </c:pt>
                      <c:pt idx="1">
                        <c:v>43350</c:v>
                      </c:pt>
                      <c:pt idx="2">
                        <c:v>43360</c:v>
                      </c:pt>
                      <c:pt idx="3">
                        <c:v>43373</c:v>
                      </c:pt>
                      <c:pt idx="4">
                        <c:v>43411</c:v>
                      </c:pt>
                      <c:pt idx="5">
                        <c:v>43445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7C8-4A9D-9496-F8BC925C5D05}"/>
                  </c:ext>
                </c:extLst>
              </c15:ser>
            </c15:filteredBarSeries>
          </c:ext>
        </c:extLst>
      </c:barChart>
      <c:catAx>
        <c:axId val="14110159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01183"/>
        <c:crosses val="autoZero"/>
        <c:auto val="1"/>
        <c:lblAlgn val="ctr"/>
        <c:lblOffset val="100"/>
        <c:noMultiLvlLbl val="0"/>
      </c:catAx>
      <c:valAx>
        <c:axId val="141101183"/>
        <c:scaling>
          <c:orientation val="minMax"/>
          <c:min val="433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01599"/>
        <c:crosses val="autoZero"/>
        <c:crossBetween val="between"/>
      </c:valAx>
      <c:spPr>
        <a:noFill/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05.09.2018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60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05.09.2018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12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05.09.2018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43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05.09.2018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2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05.09.2018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40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05.09.2018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33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05.09.2018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72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05.09.2018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9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05.09.2018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26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05.09.2018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25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05.09.2018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45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7B933-7372-40DD-AAEA-DAAEC97D68CE}" type="datetimeFigureOut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05.09.2018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026455-04BB-4581-9FE0-C5EA279381B9}" type="slidenum">
              <a:rPr kumimoji="0" lang="ro-R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o-R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40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/>
          </p:nvPr>
        </p:nvGraphicFramePr>
        <p:xfrm>
          <a:off x="529389" y="719666"/>
          <a:ext cx="11117179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86791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2018-09-05T06:32:58Z</dcterms:created>
  <dcterms:modified xsi:type="dcterms:W3CDTF">2018-09-05T06:33:53Z</dcterms:modified>
</cp:coreProperties>
</file>