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370" r:id="rId3"/>
    <p:sldId id="257" r:id="rId4"/>
    <p:sldId id="375" r:id="rId5"/>
    <p:sldId id="369" r:id="rId6"/>
    <p:sldId id="372" r:id="rId7"/>
    <p:sldId id="373" r:id="rId8"/>
    <p:sldId id="374" r:id="rId9"/>
    <p:sldId id="258" r:id="rId10"/>
    <p:sldId id="259" r:id="rId11"/>
    <p:sldId id="260" r:id="rId12"/>
    <p:sldId id="261" r:id="rId13"/>
    <p:sldId id="311" r:id="rId14"/>
    <p:sldId id="262" r:id="rId15"/>
    <p:sldId id="263" r:id="rId16"/>
    <p:sldId id="350" r:id="rId17"/>
    <p:sldId id="266" r:id="rId18"/>
    <p:sldId id="267" r:id="rId19"/>
    <p:sldId id="268" r:id="rId20"/>
    <p:sldId id="336" r:id="rId21"/>
    <p:sldId id="339" r:id="rId22"/>
    <p:sldId id="337" r:id="rId23"/>
    <p:sldId id="338" r:id="rId24"/>
    <p:sldId id="340" r:id="rId25"/>
    <p:sldId id="273" r:id="rId26"/>
    <p:sldId id="341" r:id="rId27"/>
    <p:sldId id="274" r:id="rId28"/>
    <p:sldId id="275" r:id="rId29"/>
    <p:sldId id="276" r:id="rId30"/>
    <p:sldId id="280" r:id="rId31"/>
    <p:sldId id="281" r:id="rId32"/>
    <p:sldId id="282" r:id="rId33"/>
    <p:sldId id="313" r:id="rId34"/>
    <p:sldId id="335" r:id="rId35"/>
    <p:sldId id="283" r:id="rId36"/>
    <p:sldId id="327" r:id="rId37"/>
    <p:sldId id="289" r:id="rId38"/>
    <p:sldId id="296" r:id="rId39"/>
    <p:sldId id="295" r:id="rId40"/>
    <p:sldId id="330" r:id="rId41"/>
    <p:sldId id="297" r:id="rId42"/>
    <p:sldId id="334" r:id="rId43"/>
    <p:sldId id="368" r:id="rId44"/>
    <p:sldId id="331" r:id="rId45"/>
    <p:sldId id="300" r:id="rId46"/>
    <p:sldId id="301" r:id="rId47"/>
    <p:sldId id="302" r:id="rId48"/>
    <p:sldId id="303" r:id="rId49"/>
    <p:sldId id="304" r:id="rId50"/>
    <p:sldId id="305" r:id="rId51"/>
    <p:sldId id="306" r:id="rId52"/>
    <p:sldId id="316" r:id="rId53"/>
    <p:sldId id="317" r:id="rId54"/>
    <p:sldId id="308" r:id="rId55"/>
    <p:sldId id="309" r:id="rId56"/>
    <p:sldId id="310" r:id="rId57"/>
    <p:sldId id="318" r:id="rId58"/>
    <p:sldId id="332" r:id="rId59"/>
    <p:sldId id="333" r:id="rId60"/>
    <p:sldId id="319" r:id="rId61"/>
    <p:sldId id="320" r:id="rId62"/>
    <p:sldId id="321" r:id="rId63"/>
    <p:sldId id="322" r:id="rId64"/>
    <p:sldId id="356" r:id="rId65"/>
    <p:sldId id="357" r:id="rId66"/>
    <p:sldId id="358" r:id="rId67"/>
    <p:sldId id="359" r:id="rId68"/>
    <p:sldId id="360" r:id="rId69"/>
    <p:sldId id="361" r:id="rId70"/>
    <p:sldId id="362" r:id="rId71"/>
    <p:sldId id="363" r:id="rId72"/>
    <p:sldId id="364" r:id="rId73"/>
    <p:sldId id="365" r:id="rId74"/>
    <p:sldId id="366" r:id="rId75"/>
    <p:sldId id="367" r:id="rId76"/>
    <p:sldId id="323" r:id="rId77"/>
    <p:sldId id="324" r:id="rId78"/>
    <p:sldId id="325" r:id="rId79"/>
    <p:sldId id="326" r:id="rId80"/>
    <p:sldId id="328" r:id="rId81"/>
    <p:sldId id="329"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40A42-4388-4AA6-8967-6CEF9805EC54}" type="datetimeFigureOut">
              <a:rPr lang="en-CA" smtClean="0"/>
              <a:pPr/>
              <a:t>2022-03-19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CC87DA-5B23-4F02-BD8D-1BDF7015FEB0}" type="slidenum">
              <a:rPr lang="en-CA" smtClean="0"/>
              <a:pPr/>
              <a:t>‹#›</a:t>
            </a:fld>
            <a:endParaRPr lang="en-CA"/>
          </a:p>
        </p:txBody>
      </p:sp>
    </p:spTree>
    <p:extLst>
      <p:ext uri="{BB962C8B-B14F-4D97-AF65-F5344CB8AC3E}">
        <p14:creationId xmlns:p14="http://schemas.microsoft.com/office/powerpoint/2010/main" val="299598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167AEF-19B3-4ABD-8DB1-6EBAA71651EB}" type="datetime1">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F720E-0CE8-406A-9910-1F694CB8C04F}" type="datetime1">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922046-231D-431B-B7D2-E6C04B2FE771}" type="datetime1">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AA509-1C89-475A-98E9-E66B4142F507}" type="datetime1">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9E8327-9C96-49FF-BFB6-D7B27A0B2EA1}" type="datetime1">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331647-F1EF-4EC7-AADA-6C9C77C9FCB1}" type="datetime1">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CF339E-DA46-4445-B4B2-E6F02D710770}" type="datetime1">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934D65-E9C0-4556-942F-7BC37AF5CEE3}" type="datetime1">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1766-1E7F-41E7-A7C2-8187B817D1EB}" type="datetime1">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7D727C-214E-4349-8EC4-50FA5B4B5216}" type="datetime1">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4DEDF-96E4-49FB-B4B1-05CEA878AA22}" type="datetime1">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C5A6F-57E7-4B54-B133-E055A1629B99}" type="datetime1">
              <a:rPr lang="en-US" smtClean="0"/>
              <a:pPr/>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HelloForm?first_name=Mohammad&amp;last_name=Al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docs.oracle.com/cd/E13222_01/wls/docs81/webapp/web_xml.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a:t>Server Side Programming</a:t>
            </a:r>
            <a:br>
              <a:rPr lang="en-CA" b="1" dirty="0"/>
            </a:br>
            <a:r>
              <a:rPr lang="en-CA" b="1" dirty="0"/>
              <a:t>Java Servlets</a:t>
            </a:r>
          </a:p>
        </p:txBody>
      </p:sp>
      <p:sp>
        <p:nvSpPr>
          <p:cNvPr id="3" name="Subtitle 2"/>
          <p:cNvSpPr>
            <a:spLocks noGrp="1"/>
          </p:cNvSpPr>
          <p:nvPr>
            <p:ph type="subTitle" idx="1"/>
          </p:nvPr>
        </p:nvSpPr>
        <p:spPr/>
        <p:txBody>
          <a:bodyPr/>
          <a:lstStyle/>
          <a:p>
            <a:r>
              <a:rPr lang="en-CA" dirty="0"/>
              <a:t>SE432 – Software Engineering for Web Applications</a:t>
            </a:r>
          </a:p>
          <a:p>
            <a:r>
              <a:rPr lang="en-CA" dirty="0"/>
              <a:t>Dr. </a:t>
            </a:r>
            <a:r>
              <a:rPr lang="en-CA" dirty="0" err="1"/>
              <a:t>Luay</a:t>
            </a:r>
            <a:r>
              <a:rPr lang="en-CA" dirty="0"/>
              <a:t> </a:t>
            </a:r>
            <a:r>
              <a:rPr lang="en-CA" dirty="0" err="1"/>
              <a:t>Alawneh</a:t>
            </a:r>
            <a:endParaRPr lang="en-CA" dirty="0"/>
          </a:p>
        </p:txBody>
      </p:sp>
    </p:spTree>
    <p:extLst>
      <p:ext uri="{BB962C8B-B14F-4D97-AF65-F5344CB8AC3E}">
        <p14:creationId xmlns:p14="http://schemas.microsoft.com/office/powerpoint/2010/main" val="53692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CA" b="1" dirty="0"/>
              <a:t>The </a:t>
            </a:r>
            <a:r>
              <a:rPr lang="en-CA" b="1" dirty="0" err="1"/>
              <a:t>init</a:t>
            </a:r>
            <a:r>
              <a:rPr lang="en-CA" b="1" dirty="0"/>
              <a:t>() method</a:t>
            </a:r>
          </a:p>
        </p:txBody>
      </p:sp>
      <p:sp>
        <p:nvSpPr>
          <p:cNvPr id="3" name="Content Placeholder 2"/>
          <p:cNvSpPr>
            <a:spLocks noGrp="1"/>
          </p:cNvSpPr>
          <p:nvPr>
            <p:ph idx="1"/>
          </p:nvPr>
        </p:nvSpPr>
        <p:spPr>
          <a:xfrm>
            <a:off x="457200" y="914400"/>
            <a:ext cx="8229600" cy="5668963"/>
          </a:xfrm>
        </p:spPr>
        <p:txBody>
          <a:bodyPr>
            <a:noAutofit/>
          </a:bodyPr>
          <a:lstStyle/>
          <a:p>
            <a:pPr>
              <a:spcAft>
                <a:spcPts val="600"/>
              </a:spcAft>
            </a:pPr>
            <a:r>
              <a:rPr lang="en-CA" sz="2400" dirty="0"/>
              <a:t>The </a:t>
            </a:r>
            <a:r>
              <a:rPr lang="en-CA" sz="2400" dirty="0" err="1"/>
              <a:t>init</a:t>
            </a:r>
            <a:r>
              <a:rPr lang="en-CA" sz="2400" dirty="0"/>
              <a:t>() method is designed to be called only once when the servlet is first created, and not called again for each user request</a:t>
            </a:r>
          </a:p>
          <a:p>
            <a:pPr lvl="1">
              <a:spcAft>
                <a:spcPts val="600"/>
              </a:spcAft>
            </a:pPr>
            <a:r>
              <a:rPr lang="en-CA" sz="2000" dirty="0"/>
              <a:t>it is used for one-time initializations</a:t>
            </a:r>
          </a:p>
          <a:p>
            <a:pPr>
              <a:spcAft>
                <a:spcPts val="600"/>
              </a:spcAft>
            </a:pPr>
            <a:r>
              <a:rPr lang="en-CA" sz="2400" dirty="0"/>
              <a:t>The servlet is normally created in the following two cases</a:t>
            </a:r>
          </a:p>
          <a:p>
            <a:pPr lvl="1">
              <a:spcAft>
                <a:spcPts val="600"/>
              </a:spcAft>
            </a:pPr>
            <a:r>
              <a:rPr lang="en-CA" sz="2000" dirty="0"/>
              <a:t>The servlet can be configured to be loaded when the server is started</a:t>
            </a:r>
          </a:p>
          <a:p>
            <a:pPr lvl="1">
              <a:spcAft>
                <a:spcPts val="600"/>
              </a:spcAft>
            </a:pPr>
            <a:r>
              <a:rPr lang="en-CA" sz="2000" dirty="0"/>
              <a:t>When a user invokes a servlet</a:t>
            </a:r>
          </a:p>
          <a:p>
            <a:pPr>
              <a:spcAft>
                <a:spcPts val="600"/>
              </a:spcAft>
            </a:pPr>
            <a:r>
              <a:rPr lang="en-CA" sz="2400" dirty="0"/>
              <a:t>The </a:t>
            </a:r>
            <a:r>
              <a:rPr lang="en-CA" sz="2400" dirty="0" err="1"/>
              <a:t>init</a:t>
            </a:r>
            <a:r>
              <a:rPr lang="en-CA" sz="2400" dirty="0"/>
              <a:t>() method simply creates or loads some data that will be used throughout the life of the servlet</a:t>
            </a:r>
          </a:p>
          <a:p>
            <a:pPr>
              <a:spcAft>
                <a:spcPts val="600"/>
              </a:spcAft>
            </a:pPr>
            <a:r>
              <a:rPr lang="en-CA" sz="2400" dirty="0"/>
              <a:t>The </a:t>
            </a:r>
            <a:r>
              <a:rPr lang="en-CA" sz="2400" dirty="0" err="1"/>
              <a:t>init</a:t>
            </a:r>
            <a:r>
              <a:rPr lang="en-CA" sz="2400" dirty="0"/>
              <a:t> method definition looks like this: </a:t>
            </a:r>
          </a:p>
          <a:p>
            <a:pPr marL="457200" lvl="1" indent="0">
              <a:spcAft>
                <a:spcPts val="600"/>
              </a:spcAft>
              <a:buNone/>
            </a:pPr>
            <a:r>
              <a:rPr lang="en-CA" sz="2000" dirty="0"/>
              <a:t>     Public void init() throws </a:t>
            </a:r>
            <a:r>
              <a:rPr lang="en-CA" sz="2000" dirty="0" err="1"/>
              <a:t>ServletException</a:t>
            </a:r>
            <a:r>
              <a:rPr lang="en-CA" sz="2000" dirty="0"/>
              <a:t>  </a:t>
            </a:r>
          </a:p>
          <a:p>
            <a:pPr marL="457200" lvl="1" indent="0">
              <a:spcAft>
                <a:spcPts val="600"/>
              </a:spcAft>
              <a:buNone/>
            </a:pPr>
            <a:r>
              <a:rPr lang="en-CA" sz="2000" dirty="0"/>
              <a:t>     {     // Initialization code...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689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CA" b="1" dirty="0"/>
              <a:t>The service() method</a:t>
            </a:r>
          </a:p>
        </p:txBody>
      </p:sp>
      <p:sp>
        <p:nvSpPr>
          <p:cNvPr id="3" name="Content Placeholder 2"/>
          <p:cNvSpPr>
            <a:spLocks noGrp="1"/>
          </p:cNvSpPr>
          <p:nvPr>
            <p:ph idx="1"/>
          </p:nvPr>
        </p:nvSpPr>
        <p:spPr>
          <a:xfrm>
            <a:off x="228600" y="914400"/>
            <a:ext cx="8839200" cy="5486400"/>
          </a:xfrm>
        </p:spPr>
        <p:txBody>
          <a:bodyPr>
            <a:normAutofit fontScale="62500" lnSpcReduction="20000"/>
          </a:bodyPr>
          <a:lstStyle/>
          <a:p>
            <a:pPr>
              <a:spcBef>
                <a:spcPts val="1800"/>
              </a:spcBef>
            </a:pPr>
            <a:r>
              <a:rPr lang="en-CA" dirty="0"/>
              <a:t>The servlet container calls the service() method to handle requests coming from the client</a:t>
            </a:r>
          </a:p>
          <a:p>
            <a:pPr>
              <a:spcBef>
                <a:spcPts val="1800"/>
              </a:spcBef>
            </a:pPr>
            <a:r>
              <a:rPr lang="en-CA" dirty="0"/>
              <a:t>Each time the server receives a request for a servlet, the server </a:t>
            </a:r>
            <a:r>
              <a:rPr lang="en-CA" b="1" dirty="0"/>
              <a:t>spawns</a:t>
            </a:r>
            <a:r>
              <a:rPr lang="en-CA" dirty="0"/>
              <a:t> a new </a:t>
            </a:r>
            <a:r>
              <a:rPr lang="en-CA" b="1" dirty="0"/>
              <a:t>thread</a:t>
            </a:r>
            <a:r>
              <a:rPr lang="en-CA" dirty="0"/>
              <a:t> and calls the service method. </a:t>
            </a:r>
          </a:p>
          <a:p>
            <a:pPr>
              <a:spcBef>
                <a:spcPts val="1800"/>
              </a:spcBef>
            </a:pPr>
            <a:r>
              <a:rPr lang="en-CA" dirty="0"/>
              <a:t>The service() method checks the HTTP request type (GET, POST, PUT, DELETE, etc.) and calls </a:t>
            </a:r>
            <a:r>
              <a:rPr lang="en-CA" dirty="0" err="1"/>
              <a:t>doGet</a:t>
            </a:r>
            <a:r>
              <a:rPr lang="en-CA" dirty="0"/>
              <a:t>, </a:t>
            </a:r>
            <a:r>
              <a:rPr lang="en-CA" dirty="0" err="1"/>
              <a:t>doPost</a:t>
            </a:r>
            <a:r>
              <a:rPr lang="en-CA" dirty="0"/>
              <a:t>, </a:t>
            </a:r>
            <a:r>
              <a:rPr lang="en-CA" dirty="0" err="1"/>
              <a:t>doPut</a:t>
            </a:r>
            <a:r>
              <a:rPr lang="en-CA" dirty="0"/>
              <a:t>, </a:t>
            </a:r>
            <a:r>
              <a:rPr lang="en-CA" dirty="0" err="1"/>
              <a:t>doDelete</a:t>
            </a:r>
            <a:r>
              <a:rPr lang="en-CA" dirty="0"/>
              <a:t>, etc. methods as appropriate. </a:t>
            </a:r>
          </a:p>
          <a:p>
            <a:pPr>
              <a:spcBef>
                <a:spcPts val="1800"/>
              </a:spcBef>
            </a:pPr>
            <a:r>
              <a:rPr lang="en-CA" dirty="0"/>
              <a:t>Here is the signature of this method: </a:t>
            </a:r>
          </a:p>
          <a:p>
            <a:pPr marL="0" indent="0">
              <a:spcBef>
                <a:spcPts val="1800"/>
              </a:spcBef>
              <a:buNone/>
            </a:pPr>
            <a:r>
              <a:rPr lang="en-CA" dirty="0"/>
              <a:t>           Public void service(</a:t>
            </a:r>
            <a:r>
              <a:rPr lang="en-CA" dirty="0" err="1"/>
              <a:t>ServletRequest</a:t>
            </a:r>
            <a:r>
              <a:rPr lang="en-CA" dirty="0"/>
              <a:t> request, </a:t>
            </a:r>
            <a:r>
              <a:rPr lang="en-CA" dirty="0" err="1"/>
              <a:t>ServletResponse</a:t>
            </a:r>
            <a:r>
              <a:rPr lang="en-CA" dirty="0"/>
              <a:t> response)              	throws </a:t>
            </a:r>
            <a:r>
              <a:rPr lang="en-CA" dirty="0" err="1"/>
              <a:t>ServletException</a:t>
            </a:r>
            <a:r>
              <a:rPr lang="en-CA" dirty="0"/>
              <a:t>, </a:t>
            </a:r>
            <a:r>
              <a:rPr lang="en-CA" dirty="0" err="1"/>
              <a:t>IOException</a:t>
            </a:r>
            <a:r>
              <a:rPr lang="en-CA" dirty="0"/>
              <a:t> {  	} </a:t>
            </a:r>
          </a:p>
          <a:p>
            <a:pPr>
              <a:spcBef>
                <a:spcPts val="1800"/>
              </a:spcBef>
            </a:pPr>
            <a:r>
              <a:rPr lang="en-CA" dirty="0"/>
              <a:t>In </a:t>
            </a:r>
            <a:r>
              <a:rPr lang="en-CA" dirty="0" err="1"/>
              <a:t>HttpServlet</a:t>
            </a:r>
            <a:r>
              <a:rPr lang="en-CA" dirty="0"/>
              <a:t> class, the service method invokes </a:t>
            </a:r>
            <a:r>
              <a:rPr lang="en-CA" dirty="0" err="1"/>
              <a:t>doGet</a:t>
            </a:r>
            <a:r>
              <a:rPr lang="en-CA" dirty="0"/>
              <a:t>, </a:t>
            </a:r>
            <a:r>
              <a:rPr lang="en-CA" dirty="0" err="1"/>
              <a:t>doPost</a:t>
            </a:r>
            <a:r>
              <a:rPr lang="en-CA" dirty="0"/>
              <a:t>, </a:t>
            </a:r>
            <a:r>
              <a:rPr lang="en-CA" dirty="0" err="1"/>
              <a:t>doPut</a:t>
            </a:r>
            <a:r>
              <a:rPr lang="en-CA" dirty="0"/>
              <a:t>, </a:t>
            </a:r>
            <a:r>
              <a:rPr lang="en-CA" dirty="0" err="1"/>
              <a:t>doDelete</a:t>
            </a:r>
            <a:r>
              <a:rPr lang="en-CA" dirty="0"/>
              <a:t>, etc. methods as appropriate. </a:t>
            </a:r>
          </a:p>
          <a:p>
            <a:pPr>
              <a:spcBef>
                <a:spcPts val="1800"/>
              </a:spcBef>
            </a:pPr>
            <a:r>
              <a:rPr lang="en-CA" b="1" dirty="0"/>
              <a:t>No need to override the service() method</a:t>
            </a:r>
            <a:r>
              <a:rPr lang="en-CA" dirty="0"/>
              <a:t>; you override either </a:t>
            </a:r>
            <a:r>
              <a:rPr lang="en-CA" dirty="0" err="1"/>
              <a:t>doGet</a:t>
            </a:r>
            <a:r>
              <a:rPr lang="en-CA" dirty="0"/>
              <a:t>() or </a:t>
            </a:r>
            <a:r>
              <a:rPr lang="en-CA" dirty="0" err="1"/>
              <a:t>doPost</a:t>
            </a:r>
            <a:r>
              <a:rPr lang="en-CA" dirty="0"/>
              <a:t>() depending on what type of request you receive from the client. </a:t>
            </a:r>
          </a:p>
          <a:p>
            <a:pPr>
              <a:spcBef>
                <a:spcPts val="1800"/>
              </a:spcBef>
            </a:pPr>
            <a:r>
              <a:rPr lang="en-CA" dirty="0"/>
              <a:t>In </a:t>
            </a:r>
            <a:r>
              <a:rPr lang="en-CA" b="1" dirty="0" err="1"/>
              <a:t>GenericServlet</a:t>
            </a:r>
            <a:r>
              <a:rPr lang="en-CA" dirty="0"/>
              <a:t> class you need to </a:t>
            </a:r>
            <a:r>
              <a:rPr lang="en-CA" b="1" dirty="0"/>
              <a:t>override</a:t>
            </a:r>
            <a:r>
              <a:rPr lang="en-CA" dirty="0"/>
              <a:t> the </a:t>
            </a:r>
            <a:r>
              <a:rPr lang="en-CA" b="1" dirty="0"/>
              <a:t>service()</a:t>
            </a:r>
            <a:r>
              <a:rPr lang="en-CA" dirty="0"/>
              <a:t> method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77909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CA" b="1" dirty="0"/>
              <a:t>The destroy() method</a:t>
            </a:r>
          </a:p>
        </p:txBody>
      </p:sp>
      <p:sp>
        <p:nvSpPr>
          <p:cNvPr id="3" name="Content Placeholder 2"/>
          <p:cNvSpPr>
            <a:spLocks noGrp="1"/>
          </p:cNvSpPr>
          <p:nvPr>
            <p:ph idx="1"/>
          </p:nvPr>
        </p:nvSpPr>
        <p:spPr>
          <a:xfrm>
            <a:off x="304800" y="1066800"/>
            <a:ext cx="8458200" cy="4953000"/>
          </a:xfrm>
        </p:spPr>
        <p:txBody>
          <a:bodyPr>
            <a:normAutofit fontScale="77500" lnSpcReduction="20000"/>
          </a:bodyPr>
          <a:lstStyle/>
          <a:p>
            <a:pPr>
              <a:spcBef>
                <a:spcPts val="1800"/>
              </a:spcBef>
            </a:pPr>
            <a:r>
              <a:rPr lang="en-CA" dirty="0"/>
              <a:t>The destroy() method is called only once at the end of the life cycle of a servlet. </a:t>
            </a:r>
          </a:p>
          <a:p>
            <a:pPr>
              <a:spcBef>
                <a:spcPts val="1800"/>
              </a:spcBef>
            </a:pPr>
            <a:r>
              <a:rPr lang="en-CA" dirty="0"/>
              <a:t>This method gives your servlet a chance </a:t>
            </a:r>
          </a:p>
          <a:p>
            <a:pPr lvl="1">
              <a:spcBef>
                <a:spcPts val="1800"/>
              </a:spcBef>
            </a:pPr>
            <a:r>
              <a:rPr lang="en-CA" dirty="0"/>
              <a:t>to close database connections, </a:t>
            </a:r>
          </a:p>
          <a:p>
            <a:pPr lvl="1">
              <a:spcBef>
                <a:spcPts val="1800"/>
              </a:spcBef>
            </a:pPr>
            <a:r>
              <a:rPr lang="en-CA" dirty="0"/>
              <a:t>halt background threads, </a:t>
            </a:r>
          </a:p>
          <a:p>
            <a:pPr lvl="1">
              <a:spcBef>
                <a:spcPts val="1800"/>
              </a:spcBef>
            </a:pPr>
            <a:r>
              <a:rPr lang="en-CA" dirty="0"/>
              <a:t>write cookie lists or hit counts to disk, and perform other such cleanup activities. </a:t>
            </a:r>
          </a:p>
          <a:p>
            <a:pPr>
              <a:spcBef>
                <a:spcPts val="1800"/>
              </a:spcBef>
            </a:pPr>
            <a:r>
              <a:rPr lang="en-CA" dirty="0"/>
              <a:t>After the destroy() method is called, the servlet object is marked for garbage collection.</a:t>
            </a:r>
          </a:p>
          <a:p>
            <a:pPr>
              <a:spcBef>
                <a:spcPts val="1800"/>
              </a:spcBef>
            </a:pPr>
            <a:r>
              <a:rPr lang="en-CA" dirty="0"/>
              <a:t> The destroy method definition looks like this: </a:t>
            </a:r>
          </a:p>
          <a:p>
            <a:pPr marL="0" indent="0">
              <a:spcBef>
                <a:spcPts val="1800"/>
              </a:spcBef>
              <a:buNone/>
            </a:pPr>
            <a:r>
              <a:rPr lang="en-CA" dirty="0"/>
              <a:t>      public void destroy() {  // Finalization code...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01428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CA" b="1" dirty="0" err="1"/>
              <a:t>HttpServlet</a:t>
            </a:r>
            <a:r>
              <a:rPr lang="en-CA" b="1" dirty="0"/>
              <a:t> Class</a:t>
            </a:r>
          </a:p>
        </p:txBody>
      </p:sp>
      <p:sp>
        <p:nvSpPr>
          <p:cNvPr id="3" name="Content Placeholder 2"/>
          <p:cNvSpPr>
            <a:spLocks noGrp="1"/>
          </p:cNvSpPr>
          <p:nvPr>
            <p:ph idx="1"/>
          </p:nvPr>
        </p:nvSpPr>
        <p:spPr>
          <a:xfrm>
            <a:off x="228600" y="1143000"/>
            <a:ext cx="8610600" cy="5029200"/>
          </a:xfrm>
        </p:spPr>
        <p:txBody>
          <a:bodyPr>
            <a:normAutofit/>
          </a:bodyPr>
          <a:lstStyle/>
          <a:p>
            <a:r>
              <a:rPr lang="en-CA" dirty="0"/>
              <a:t>The </a:t>
            </a:r>
            <a:r>
              <a:rPr lang="en-CA" b="1" dirty="0" err="1"/>
              <a:t>HttpServlet</a:t>
            </a:r>
            <a:r>
              <a:rPr lang="en-CA" dirty="0"/>
              <a:t> class </a:t>
            </a:r>
          </a:p>
          <a:p>
            <a:pPr lvl="1"/>
            <a:r>
              <a:rPr lang="en-CA" dirty="0"/>
              <a:t>extends the </a:t>
            </a:r>
            <a:r>
              <a:rPr lang="en-CA" b="1" dirty="0" err="1"/>
              <a:t>GenericServlet</a:t>
            </a:r>
            <a:r>
              <a:rPr lang="en-CA" dirty="0"/>
              <a:t> class and</a:t>
            </a:r>
          </a:p>
          <a:p>
            <a:pPr lvl="1"/>
            <a:r>
              <a:rPr lang="en-CA" dirty="0"/>
              <a:t>implements </a:t>
            </a:r>
            <a:r>
              <a:rPr lang="en-CA" b="1" dirty="0"/>
              <a:t>Serializable</a:t>
            </a:r>
            <a:r>
              <a:rPr lang="en-CA" dirty="0"/>
              <a:t> interface. </a:t>
            </a:r>
          </a:p>
          <a:p>
            <a:pPr lvl="1"/>
            <a:r>
              <a:rPr lang="en-CA" dirty="0"/>
              <a:t>It provides http specific methods such as </a:t>
            </a:r>
          </a:p>
          <a:p>
            <a:pPr lvl="2"/>
            <a:r>
              <a:rPr lang="en-CA" dirty="0" err="1"/>
              <a:t>doGet</a:t>
            </a:r>
            <a:r>
              <a:rPr lang="en-CA" dirty="0"/>
              <a:t>, </a:t>
            </a:r>
          </a:p>
          <a:p>
            <a:pPr lvl="2"/>
            <a:r>
              <a:rPr lang="en-CA" dirty="0" err="1"/>
              <a:t>doPost</a:t>
            </a:r>
            <a:r>
              <a:rPr lang="en-CA" dirty="0"/>
              <a:t>, </a:t>
            </a:r>
          </a:p>
          <a:p>
            <a:pPr lvl="2"/>
            <a:r>
              <a:rPr lang="en-CA" dirty="0" err="1"/>
              <a:t>doPut</a:t>
            </a:r>
            <a:r>
              <a:rPr lang="en-CA" dirty="0"/>
              <a:t>, </a:t>
            </a:r>
          </a:p>
          <a:p>
            <a:pPr lvl="2"/>
            <a:r>
              <a:rPr lang="en-CA" dirty="0" err="1"/>
              <a:t>doDelete</a:t>
            </a:r>
            <a:r>
              <a:rPr lang="en-CA" dirty="0"/>
              <a:t>, etc.</a:t>
            </a:r>
          </a:p>
          <a:p>
            <a:pPr>
              <a:buFont typeface="Wingdings" pitchFamily="2" charset="2"/>
              <a:buChar char="Ø"/>
            </a:pPr>
            <a:r>
              <a:rPr lang="en-CA" dirty="0" err="1"/>
              <a:t>HttpServlet</a:t>
            </a:r>
            <a:r>
              <a:rPr lang="en-CA" dirty="0"/>
              <a:t> class has more convenient methods than </a:t>
            </a:r>
            <a:r>
              <a:rPr lang="en-CA" dirty="0" err="1"/>
              <a:t>GenericServlet</a:t>
            </a:r>
            <a:r>
              <a:rPr lang="en-CA"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3037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CA" b="1" dirty="0"/>
              <a:t>Servlet Architecture Diagram</a:t>
            </a:r>
          </a:p>
        </p:txBody>
      </p:sp>
      <p:sp>
        <p:nvSpPr>
          <p:cNvPr id="3" name="Content Placeholder 2"/>
          <p:cNvSpPr>
            <a:spLocks noGrp="1"/>
          </p:cNvSpPr>
          <p:nvPr>
            <p:ph idx="1"/>
          </p:nvPr>
        </p:nvSpPr>
        <p:spPr>
          <a:xfrm>
            <a:off x="457200" y="1066800"/>
            <a:ext cx="8305800" cy="4876800"/>
          </a:xfrm>
        </p:spPr>
        <p:txBody>
          <a:bodyPr>
            <a:normAutofit/>
          </a:bodyPr>
          <a:lstStyle/>
          <a:p>
            <a:r>
              <a:rPr lang="en-CA" dirty="0"/>
              <a:t>First the HTTP requests coming to the server are delegated to the servlet container. </a:t>
            </a:r>
          </a:p>
          <a:p>
            <a:r>
              <a:rPr lang="en-CA" dirty="0"/>
              <a:t>The servlet container loads the servlet before invoking the service() method. </a:t>
            </a:r>
          </a:p>
          <a:p>
            <a:r>
              <a:rPr lang="en-CA" dirty="0"/>
              <a:t>Then the servlet container handles multiple requests by </a:t>
            </a:r>
          </a:p>
          <a:p>
            <a:pPr lvl="1"/>
            <a:r>
              <a:rPr lang="en-CA" dirty="0"/>
              <a:t>spawning multiple </a:t>
            </a:r>
            <a:r>
              <a:rPr lang="en-CA" b="1" dirty="0"/>
              <a:t>threads</a:t>
            </a:r>
            <a:r>
              <a:rPr lang="en-CA" dirty="0"/>
              <a:t>, </a:t>
            </a:r>
          </a:p>
          <a:p>
            <a:pPr lvl="1"/>
            <a:r>
              <a:rPr lang="en-CA" dirty="0"/>
              <a:t>each thread executing the service() method of a single instance of the servlet.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9916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CA" b="1" dirty="0"/>
              <a:t>Servlet Architecture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990600"/>
            <a:ext cx="6705600" cy="5638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9468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CA" sz="4900" b="1" dirty="0"/>
              <a:t>Form Data - GET method</a:t>
            </a:r>
          </a:p>
        </p:txBody>
      </p:sp>
      <p:sp>
        <p:nvSpPr>
          <p:cNvPr id="3" name="Content Placeholder 2"/>
          <p:cNvSpPr>
            <a:spLocks noGrp="1"/>
          </p:cNvSpPr>
          <p:nvPr>
            <p:ph idx="1"/>
          </p:nvPr>
        </p:nvSpPr>
        <p:spPr>
          <a:xfrm>
            <a:off x="76200" y="1447800"/>
            <a:ext cx="8839200" cy="5105400"/>
          </a:xfrm>
        </p:spPr>
        <p:txBody>
          <a:bodyPr>
            <a:normAutofit fontScale="70000" lnSpcReduction="20000"/>
          </a:bodyPr>
          <a:lstStyle/>
          <a:p>
            <a:pPr>
              <a:spcBef>
                <a:spcPts val="1200"/>
              </a:spcBef>
            </a:pPr>
            <a:r>
              <a:rPr lang="en-CA" dirty="0"/>
              <a:t>The GET method sends the encoded user information appended to the page request. The page and the encoded information are separated by the ? character as follows: </a:t>
            </a:r>
          </a:p>
          <a:p>
            <a:pPr marL="0" indent="0">
              <a:spcBef>
                <a:spcPts val="1200"/>
              </a:spcBef>
              <a:buNone/>
            </a:pPr>
            <a:r>
              <a:rPr lang="en-CA" dirty="0"/>
              <a:t>	</a:t>
            </a:r>
            <a:r>
              <a:rPr lang="en-CA" b="1" dirty="0">
                <a:solidFill>
                  <a:srgbClr val="FF0000"/>
                </a:solidFill>
              </a:rPr>
              <a:t>http://www.test.com/hello?key1=value1&amp;key2=value2 </a:t>
            </a:r>
          </a:p>
          <a:p>
            <a:pPr>
              <a:spcBef>
                <a:spcPts val="1200"/>
              </a:spcBef>
            </a:pPr>
            <a:r>
              <a:rPr lang="en-CA" dirty="0"/>
              <a:t>The GET method is the default method to pass information from browser to web server</a:t>
            </a:r>
          </a:p>
          <a:p>
            <a:pPr>
              <a:spcBef>
                <a:spcPts val="1200"/>
              </a:spcBef>
            </a:pPr>
            <a:r>
              <a:rPr lang="en-CA" dirty="0"/>
              <a:t>It produces a long string that appears in your browser's Location box</a:t>
            </a:r>
          </a:p>
          <a:p>
            <a:pPr>
              <a:spcBef>
                <a:spcPts val="1200"/>
              </a:spcBef>
            </a:pPr>
            <a:r>
              <a:rPr lang="en-CA" dirty="0"/>
              <a:t>Never use the GET method if you have password or other sensitive information to pass to the server. </a:t>
            </a:r>
          </a:p>
          <a:p>
            <a:pPr>
              <a:spcBef>
                <a:spcPts val="1200"/>
              </a:spcBef>
            </a:pPr>
            <a:r>
              <a:rPr lang="en-CA" dirty="0"/>
              <a:t>The GET method has size limitation: only 8 KB can be in a request string ()</a:t>
            </a:r>
          </a:p>
          <a:p>
            <a:pPr>
              <a:spcBef>
                <a:spcPts val="1200"/>
              </a:spcBef>
            </a:pPr>
            <a:r>
              <a:rPr lang="en-CA" dirty="0"/>
              <a:t>This information is passed using QUERY_STRING header</a:t>
            </a:r>
          </a:p>
          <a:p>
            <a:pPr>
              <a:spcBef>
                <a:spcPts val="1200"/>
              </a:spcBef>
            </a:pPr>
            <a:r>
              <a:rPr lang="en-CA" dirty="0"/>
              <a:t>The </a:t>
            </a:r>
            <a:r>
              <a:rPr lang="en-CA" dirty="0" err="1"/>
              <a:t>Servlet</a:t>
            </a:r>
            <a:r>
              <a:rPr lang="en-CA" dirty="0"/>
              <a:t> handles this type of requests using </a:t>
            </a:r>
            <a:r>
              <a:rPr lang="en-CA" b="1" dirty="0" err="1"/>
              <a:t>doGet</a:t>
            </a:r>
            <a:r>
              <a:rPr lang="en-CA" b="1" dirty="0"/>
              <a:t>()</a:t>
            </a:r>
            <a:r>
              <a:rPr lang="en-CA" dirty="0"/>
              <a:t>method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45128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944562"/>
          </a:xfrm>
        </p:spPr>
        <p:txBody>
          <a:bodyPr/>
          <a:lstStyle/>
          <a:p>
            <a:r>
              <a:rPr lang="en-CA" b="1" dirty="0"/>
              <a:t>POST method</a:t>
            </a:r>
          </a:p>
        </p:txBody>
      </p:sp>
      <p:sp>
        <p:nvSpPr>
          <p:cNvPr id="3" name="Content Placeholder 2"/>
          <p:cNvSpPr>
            <a:spLocks noGrp="1"/>
          </p:cNvSpPr>
          <p:nvPr>
            <p:ph idx="1"/>
          </p:nvPr>
        </p:nvSpPr>
        <p:spPr>
          <a:xfrm>
            <a:off x="304800" y="1371600"/>
            <a:ext cx="8534400" cy="3962400"/>
          </a:xfrm>
        </p:spPr>
        <p:txBody>
          <a:bodyPr>
            <a:normAutofit/>
          </a:bodyPr>
          <a:lstStyle/>
          <a:p>
            <a:r>
              <a:rPr lang="en-CA" sz="2400" dirty="0"/>
              <a:t>A generally more reliable method of passing information to a backend program is the POST method</a:t>
            </a:r>
          </a:p>
          <a:p>
            <a:r>
              <a:rPr lang="en-CA" sz="2400" dirty="0"/>
              <a:t>It packages the information in exactly the same way as GET methods, but instead of sending it as a text string after a ? in the URL it sends it in the body section of the http message.</a:t>
            </a:r>
          </a:p>
          <a:p>
            <a:r>
              <a:rPr lang="en-CA" sz="2400" dirty="0"/>
              <a:t>This message comes to the backend program in the form of the standard input which you can parse and use for your processing.</a:t>
            </a:r>
          </a:p>
          <a:p>
            <a:r>
              <a:rPr lang="en-CA" sz="2400" dirty="0"/>
              <a:t>Servlet handles this type of requests using </a:t>
            </a:r>
            <a:r>
              <a:rPr lang="en-CA" sz="2400" b="1" dirty="0" err="1"/>
              <a:t>doPost</a:t>
            </a:r>
            <a:r>
              <a:rPr lang="en-CA" sz="2400" b="1" dirty="0"/>
              <a:t>() </a:t>
            </a:r>
            <a:r>
              <a:rPr lang="en-CA" sz="2400" dirty="0"/>
              <a:t>method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21166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CA" b="1" dirty="0"/>
              <a:t>Reading Form Data</a:t>
            </a:r>
          </a:p>
        </p:txBody>
      </p:sp>
      <p:sp>
        <p:nvSpPr>
          <p:cNvPr id="3" name="Content Placeholder 2"/>
          <p:cNvSpPr>
            <a:spLocks noGrp="1"/>
          </p:cNvSpPr>
          <p:nvPr>
            <p:ph idx="1"/>
          </p:nvPr>
        </p:nvSpPr>
        <p:spPr>
          <a:xfrm>
            <a:off x="304800" y="1143000"/>
            <a:ext cx="8534400" cy="5105400"/>
          </a:xfrm>
        </p:spPr>
        <p:txBody>
          <a:bodyPr>
            <a:normAutofit/>
          </a:bodyPr>
          <a:lstStyle/>
          <a:p>
            <a:r>
              <a:rPr lang="en-CA" sz="2800" dirty="0"/>
              <a:t>Servlets handle form data parsing automatically using the following methods depending on the situation: </a:t>
            </a:r>
          </a:p>
          <a:p>
            <a:endParaRPr lang="en-CA" sz="2800" dirty="0"/>
          </a:p>
          <a:p>
            <a:pPr lvl="1"/>
            <a:r>
              <a:rPr lang="en-CA" sz="2400" b="1" dirty="0" err="1"/>
              <a:t>getParameter</a:t>
            </a:r>
            <a:r>
              <a:rPr lang="en-CA" sz="2400" b="1" dirty="0"/>
              <a:t>(): </a:t>
            </a:r>
            <a:r>
              <a:rPr lang="en-CA" sz="2400" dirty="0"/>
              <a:t>call this method to get the value of a form parameter. </a:t>
            </a:r>
          </a:p>
          <a:p>
            <a:pPr lvl="1"/>
            <a:r>
              <a:rPr lang="en-CA" sz="2400" b="1" dirty="0" err="1"/>
              <a:t>getParameterValues</a:t>
            </a:r>
            <a:r>
              <a:rPr lang="en-CA" sz="2400" b="1" dirty="0"/>
              <a:t>(): </a:t>
            </a:r>
            <a:r>
              <a:rPr lang="en-CA" sz="2400" dirty="0"/>
              <a:t>call this method if the parameter appears more than once and returns multiple values, for example checkbox. </a:t>
            </a:r>
          </a:p>
          <a:p>
            <a:pPr lvl="1"/>
            <a:r>
              <a:rPr lang="en-CA" sz="2400" b="1" dirty="0" err="1"/>
              <a:t>getParameterNames</a:t>
            </a:r>
            <a:r>
              <a:rPr lang="en-CA" sz="2400" b="1" dirty="0"/>
              <a:t>(): </a:t>
            </a:r>
            <a:r>
              <a:rPr lang="en-CA" sz="2400" dirty="0"/>
              <a:t>call this method if you want a complete list of all parameters in the current request </a:t>
            </a:r>
          </a:p>
          <a:p>
            <a:endParaRPr lang="en-CA"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96641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CA" b="1" dirty="0"/>
              <a:t>GET Method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2611304"/>
              </p:ext>
            </p:extLst>
          </p:nvPr>
        </p:nvGraphicFramePr>
        <p:xfrm>
          <a:off x="381000" y="1295400"/>
          <a:ext cx="8382000" cy="5029200"/>
        </p:xfrm>
        <a:graphic>
          <a:graphicData uri="http://schemas.openxmlformats.org/drawingml/2006/table">
            <a:tbl>
              <a:tblPr firstRow="1" bandRow="1">
                <a:tableStyleId>{5C22544A-7EE6-4342-B048-85BDC9FD1C3A}</a:tableStyleId>
              </a:tblPr>
              <a:tblGrid>
                <a:gridCol w="8382000">
                  <a:extLst>
                    <a:ext uri="{9D8B030D-6E8A-4147-A177-3AD203B41FA5}">
                      <a16:colId xmlns:a16="http://schemas.microsoft.com/office/drawing/2014/main" val="20000"/>
                    </a:ext>
                  </a:extLst>
                </a:gridCol>
              </a:tblGrid>
              <a:tr h="370840">
                <a:tc>
                  <a:txBody>
                    <a:bodyPr/>
                    <a:lstStyle/>
                    <a:p>
                      <a:pPr marL="0" indent="0">
                        <a:buNone/>
                      </a:pPr>
                      <a:r>
                        <a:rPr lang="en-CA" sz="1800" b="0" dirty="0">
                          <a:solidFill>
                            <a:schemeClr val="tx1"/>
                          </a:solidFill>
                        </a:rPr>
                        <a:t>import java.io.*; </a:t>
                      </a:r>
                    </a:p>
                    <a:p>
                      <a:pPr marL="0" indent="0">
                        <a:buNone/>
                      </a:pPr>
                      <a:r>
                        <a:rPr lang="en-CA" sz="1800" b="0" dirty="0">
                          <a:solidFill>
                            <a:schemeClr val="tx1"/>
                          </a:solidFill>
                        </a:rPr>
                        <a:t>import </a:t>
                      </a:r>
                      <a:r>
                        <a:rPr lang="en-CA" sz="1800" b="0" dirty="0" err="1">
                          <a:solidFill>
                            <a:schemeClr val="tx1"/>
                          </a:solidFill>
                        </a:rPr>
                        <a:t>javax.servlet</a:t>
                      </a:r>
                      <a:r>
                        <a:rPr lang="en-CA" sz="1800" b="0" dirty="0">
                          <a:solidFill>
                            <a:schemeClr val="tx1"/>
                          </a:solidFill>
                        </a:rPr>
                        <a:t>.*; </a:t>
                      </a:r>
                    </a:p>
                    <a:p>
                      <a:pPr marL="0" indent="0">
                        <a:buNone/>
                      </a:pPr>
                      <a:r>
                        <a:rPr lang="en-CA" sz="1800" b="0" dirty="0">
                          <a:solidFill>
                            <a:schemeClr val="tx1"/>
                          </a:solidFill>
                        </a:rPr>
                        <a:t>import </a:t>
                      </a:r>
                      <a:r>
                        <a:rPr lang="en-CA" sz="1800" b="0" dirty="0" err="1">
                          <a:solidFill>
                            <a:schemeClr val="tx1"/>
                          </a:solidFill>
                        </a:rPr>
                        <a:t>javax.servlet.http</a:t>
                      </a:r>
                      <a:r>
                        <a:rPr lang="en-CA" sz="1800" b="0" dirty="0">
                          <a:solidFill>
                            <a:schemeClr val="tx1"/>
                          </a:solidFill>
                        </a:rPr>
                        <a:t>.*; </a:t>
                      </a:r>
                    </a:p>
                    <a:p>
                      <a:pPr marL="0" indent="0">
                        <a:buNone/>
                      </a:pPr>
                      <a:r>
                        <a:rPr lang="en-CA" sz="1800" b="0" dirty="0">
                          <a:solidFill>
                            <a:schemeClr val="tx1"/>
                          </a:solidFill>
                        </a:rPr>
                        <a:t>public class </a:t>
                      </a:r>
                      <a:r>
                        <a:rPr lang="en-CA" sz="1800" b="1" dirty="0" err="1">
                          <a:solidFill>
                            <a:schemeClr val="tx1"/>
                          </a:solidFill>
                        </a:rPr>
                        <a:t>HelloForm</a:t>
                      </a:r>
                      <a:r>
                        <a:rPr lang="en-CA" sz="1800" b="0" dirty="0">
                          <a:solidFill>
                            <a:schemeClr val="tx1"/>
                          </a:solidFill>
                        </a:rPr>
                        <a:t> extends </a:t>
                      </a:r>
                      <a:r>
                        <a:rPr lang="en-CA" sz="1800" b="1" dirty="0" err="1">
                          <a:solidFill>
                            <a:schemeClr val="tx1"/>
                          </a:solidFill>
                        </a:rPr>
                        <a:t>HttpServlet</a:t>
                      </a:r>
                      <a:r>
                        <a:rPr lang="en-CA" sz="1800" b="0" dirty="0">
                          <a:solidFill>
                            <a:schemeClr val="tx1"/>
                          </a:solidFill>
                        </a:rPr>
                        <a:t> </a:t>
                      </a:r>
                      <a:r>
                        <a:rPr lang="en-CA" sz="1800" b="1" dirty="0">
                          <a:solidFill>
                            <a:schemeClr val="tx2">
                              <a:lumMod val="60000"/>
                              <a:lumOff val="40000"/>
                            </a:schemeClr>
                          </a:solidFill>
                        </a:rPr>
                        <a:t>{</a:t>
                      </a:r>
                      <a:r>
                        <a:rPr lang="en-CA" sz="1800" b="0" dirty="0">
                          <a:solidFill>
                            <a:schemeClr val="tx1"/>
                          </a:solidFill>
                        </a:rPr>
                        <a:t> </a:t>
                      </a:r>
                    </a:p>
                    <a:p>
                      <a:pPr marL="0" indent="0">
                        <a:buNone/>
                      </a:pPr>
                      <a:endParaRPr lang="en-CA" sz="1800" b="0" dirty="0">
                        <a:solidFill>
                          <a:schemeClr val="tx1"/>
                        </a:solidFill>
                      </a:endParaRPr>
                    </a:p>
                    <a:p>
                      <a:pPr marL="0" indent="0">
                        <a:buNone/>
                      </a:pPr>
                      <a:r>
                        <a:rPr lang="en-CA" sz="1800" b="0" dirty="0">
                          <a:solidFill>
                            <a:schemeClr val="tx1"/>
                          </a:solidFill>
                        </a:rPr>
                        <a:t>public void </a:t>
                      </a:r>
                      <a:r>
                        <a:rPr lang="en-CA" sz="1800" b="1" dirty="0" err="1">
                          <a:solidFill>
                            <a:schemeClr val="tx1"/>
                          </a:solidFill>
                        </a:rPr>
                        <a:t>doGet</a:t>
                      </a:r>
                      <a:r>
                        <a:rPr lang="en-CA" sz="1800" b="0" dirty="0">
                          <a:solidFill>
                            <a:schemeClr val="tx1"/>
                          </a:solidFill>
                        </a:rPr>
                        <a:t>(</a:t>
                      </a:r>
                      <a:r>
                        <a:rPr lang="en-CA" sz="1800" b="0" dirty="0" err="1">
                          <a:solidFill>
                            <a:schemeClr val="tx1"/>
                          </a:solidFill>
                        </a:rPr>
                        <a:t>HttpServletRequest</a:t>
                      </a:r>
                      <a:r>
                        <a:rPr lang="en-CA" sz="1800" b="0" dirty="0">
                          <a:solidFill>
                            <a:schemeClr val="tx1"/>
                          </a:solidFill>
                        </a:rPr>
                        <a:t> request, </a:t>
                      </a:r>
                      <a:r>
                        <a:rPr lang="en-CA" sz="1800" b="0" dirty="0" err="1">
                          <a:solidFill>
                            <a:schemeClr val="tx1"/>
                          </a:solidFill>
                        </a:rPr>
                        <a:t>HttpServletResponse</a:t>
                      </a:r>
                      <a:r>
                        <a:rPr lang="en-CA" sz="1800" b="0" dirty="0">
                          <a:solidFill>
                            <a:schemeClr val="tx1"/>
                          </a:solidFill>
                        </a:rPr>
                        <a:t> response) </a:t>
                      </a:r>
                    </a:p>
                    <a:p>
                      <a:pPr marL="0" indent="0">
                        <a:buNone/>
                      </a:pPr>
                      <a:r>
                        <a:rPr lang="en-CA" sz="1800" b="0" dirty="0">
                          <a:solidFill>
                            <a:schemeClr val="tx1"/>
                          </a:solidFill>
                        </a:rPr>
                        <a:t>throws </a:t>
                      </a:r>
                      <a:r>
                        <a:rPr lang="en-CA" sz="1800" b="0" dirty="0" err="1">
                          <a:solidFill>
                            <a:schemeClr val="tx1"/>
                          </a:solidFill>
                        </a:rPr>
                        <a:t>ServletException,IOException</a:t>
                      </a:r>
                      <a:r>
                        <a:rPr lang="en-CA" sz="1800" b="0" dirty="0">
                          <a:solidFill>
                            <a:schemeClr val="tx1"/>
                          </a:solidFill>
                        </a:rPr>
                        <a:t>  </a:t>
                      </a:r>
                      <a:r>
                        <a:rPr lang="en-CA" sz="1800" b="1" dirty="0">
                          <a:solidFill>
                            <a:srgbClr val="FF0000"/>
                          </a:solidFill>
                        </a:rPr>
                        <a:t>{ </a:t>
                      </a:r>
                      <a:r>
                        <a:rPr lang="en-CA" sz="1800" b="0" dirty="0">
                          <a:solidFill>
                            <a:schemeClr val="tx1"/>
                          </a:solidFill>
                        </a:rPr>
                        <a:t>   </a:t>
                      </a:r>
                    </a:p>
                    <a:p>
                      <a:pPr marL="0" indent="0">
                        <a:buNone/>
                      </a:pPr>
                      <a:r>
                        <a:rPr lang="en-CA" sz="1800" b="0" dirty="0">
                          <a:solidFill>
                            <a:schemeClr val="tx1"/>
                          </a:solidFill>
                        </a:rPr>
                        <a:t>   </a:t>
                      </a:r>
                      <a:r>
                        <a:rPr lang="en-CA" sz="1800" b="0" dirty="0" err="1">
                          <a:solidFill>
                            <a:schemeClr val="tx1"/>
                          </a:solidFill>
                        </a:rPr>
                        <a:t>response.setContentType</a:t>
                      </a:r>
                      <a:r>
                        <a:rPr lang="en-CA" sz="1800" b="0" dirty="0">
                          <a:solidFill>
                            <a:schemeClr val="tx1"/>
                          </a:solidFill>
                        </a:rPr>
                        <a:t>("text/html"); </a:t>
                      </a:r>
                    </a:p>
                    <a:p>
                      <a:pPr marL="0" indent="0">
                        <a:buNone/>
                      </a:pPr>
                      <a:r>
                        <a:rPr lang="en-CA" sz="1800" b="0" dirty="0">
                          <a:solidFill>
                            <a:schemeClr val="tx1"/>
                          </a:solidFill>
                        </a:rPr>
                        <a:t>   </a:t>
                      </a:r>
                      <a:r>
                        <a:rPr lang="en-CA" sz="1800" b="1" dirty="0" err="1">
                          <a:solidFill>
                            <a:schemeClr val="tx1"/>
                          </a:solidFill>
                        </a:rPr>
                        <a:t>PrintWriter</a:t>
                      </a:r>
                      <a:r>
                        <a:rPr lang="en-CA" sz="1800" b="0" dirty="0">
                          <a:solidFill>
                            <a:schemeClr val="tx1"/>
                          </a:solidFill>
                        </a:rPr>
                        <a:t> out= </a:t>
                      </a:r>
                      <a:r>
                        <a:rPr lang="en-CA" sz="1800" b="0" dirty="0" err="1">
                          <a:solidFill>
                            <a:schemeClr val="tx1"/>
                          </a:solidFill>
                        </a:rPr>
                        <a:t>response.getWriter</a:t>
                      </a:r>
                      <a:r>
                        <a:rPr lang="en-CA" sz="1800" b="0" dirty="0">
                          <a:solidFill>
                            <a:schemeClr val="tx1"/>
                          </a:solidFill>
                        </a:rPr>
                        <a:t>(); </a:t>
                      </a:r>
                    </a:p>
                    <a:p>
                      <a:pPr marL="0" indent="0">
                        <a:buNone/>
                      </a:pPr>
                      <a:r>
                        <a:rPr lang="en-CA" sz="1800" b="0" dirty="0">
                          <a:solidFill>
                            <a:schemeClr val="tx1"/>
                          </a:solidFill>
                        </a:rPr>
                        <a:t>   String title ="Using GET Method to Read Form Data"; </a:t>
                      </a:r>
                    </a:p>
                    <a:p>
                      <a:pPr marL="0" indent="0">
                        <a:buNone/>
                      </a:pPr>
                      <a:r>
                        <a:rPr lang="en-CA" sz="1800" b="0" dirty="0">
                          <a:solidFill>
                            <a:schemeClr val="tx1"/>
                          </a:solidFill>
                        </a:rPr>
                        <a:t>    </a:t>
                      </a:r>
                      <a:r>
                        <a:rPr lang="en-CA" sz="1800" b="0" dirty="0" err="1">
                          <a:solidFill>
                            <a:schemeClr val="tx1"/>
                          </a:solidFill>
                        </a:rPr>
                        <a:t>out.println</a:t>
                      </a:r>
                      <a:r>
                        <a:rPr lang="en-CA" sz="1800" b="0" dirty="0">
                          <a:solidFill>
                            <a:schemeClr val="tx1"/>
                          </a:solidFill>
                        </a:rPr>
                        <a:t>( </a:t>
                      </a:r>
                    </a:p>
                    <a:p>
                      <a:pPr marL="0" indent="0">
                        <a:buNone/>
                      </a:pPr>
                      <a:r>
                        <a:rPr lang="en-CA" sz="1800" b="0" dirty="0">
                          <a:solidFill>
                            <a:schemeClr val="tx1"/>
                          </a:solidFill>
                        </a:rPr>
                        <a:t>     “First Name: “ +  </a:t>
                      </a:r>
                      <a:r>
                        <a:rPr lang="en-CA" sz="1800" b="0" dirty="0" err="1">
                          <a:solidFill>
                            <a:schemeClr val="tx1"/>
                          </a:solidFill>
                        </a:rPr>
                        <a:t>request.getParameter</a:t>
                      </a:r>
                      <a:r>
                        <a:rPr lang="en-CA" sz="1800" b="0" dirty="0">
                          <a:solidFill>
                            <a:schemeClr val="tx1"/>
                          </a:solidFill>
                        </a:rPr>
                        <a:t>("</a:t>
                      </a:r>
                      <a:r>
                        <a:rPr lang="en-CA" sz="1800" b="0" dirty="0" err="1">
                          <a:solidFill>
                            <a:schemeClr val="tx1"/>
                          </a:solidFill>
                        </a:rPr>
                        <a:t>first_name</a:t>
                      </a:r>
                      <a:r>
                        <a:rPr lang="en-CA" sz="1800" b="0" dirty="0">
                          <a:solidFill>
                            <a:schemeClr val="tx1"/>
                          </a:solidFill>
                        </a:rPr>
                        <a:t>")+   "\n"+ </a:t>
                      </a:r>
                    </a:p>
                    <a:p>
                      <a:pPr marL="0" indent="0">
                        <a:buNone/>
                      </a:pPr>
                      <a:r>
                        <a:rPr lang="en-CA" sz="1800" b="0" dirty="0">
                          <a:solidFill>
                            <a:schemeClr val="tx1"/>
                          </a:solidFill>
                        </a:rPr>
                        <a:t>     “Last Name: " + </a:t>
                      </a:r>
                      <a:r>
                        <a:rPr lang="en-CA" sz="1800" b="0" dirty="0" err="1">
                          <a:solidFill>
                            <a:schemeClr val="tx1"/>
                          </a:solidFill>
                        </a:rPr>
                        <a:t>request.getParameter</a:t>
                      </a:r>
                      <a:r>
                        <a:rPr lang="en-CA" sz="1800" b="0" dirty="0">
                          <a:solidFill>
                            <a:schemeClr val="tx1"/>
                          </a:solidFill>
                        </a:rPr>
                        <a:t>("</a:t>
                      </a:r>
                      <a:r>
                        <a:rPr lang="en-CA" sz="1800" b="0" dirty="0" err="1">
                          <a:solidFill>
                            <a:schemeClr val="tx1"/>
                          </a:solidFill>
                        </a:rPr>
                        <a:t>last_name</a:t>
                      </a:r>
                      <a:r>
                        <a:rPr lang="en-CA" sz="1800" b="0" dirty="0">
                          <a:solidFill>
                            <a:schemeClr val="tx1"/>
                          </a:solidFill>
                        </a:rPr>
                        <a:t>")+"\n“  ); </a:t>
                      </a:r>
                    </a:p>
                    <a:p>
                      <a:pPr marL="0" indent="0">
                        <a:buNone/>
                      </a:pPr>
                      <a:r>
                        <a:rPr lang="en-CA" sz="1800" b="0" dirty="0">
                          <a:solidFill>
                            <a:schemeClr val="tx1"/>
                          </a:solidFill>
                        </a:rPr>
                        <a:t>   </a:t>
                      </a:r>
                      <a:r>
                        <a:rPr lang="en-CA" sz="1800" b="1" dirty="0">
                          <a:solidFill>
                            <a:srgbClr val="FF0000"/>
                          </a:solidFill>
                        </a:rPr>
                        <a:t>}</a:t>
                      </a:r>
                      <a:r>
                        <a:rPr lang="en-CA" sz="1800" b="0" dirty="0">
                          <a:solidFill>
                            <a:schemeClr val="tx1"/>
                          </a:solidFill>
                        </a:rPr>
                        <a:t> </a:t>
                      </a:r>
                    </a:p>
                    <a:p>
                      <a:pPr marL="0" indent="0">
                        <a:buNone/>
                      </a:pPr>
                      <a:endParaRPr lang="en-CA" sz="1800" b="0" dirty="0">
                        <a:solidFill>
                          <a:schemeClr val="tx1"/>
                        </a:solidFill>
                      </a:endParaRPr>
                    </a:p>
                    <a:p>
                      <a:pPr marL="0" indent="0">
                        <a:buNone/>
                      </a:pPr>
                      <a:r>
                        <a:rPr lang="en-CA" sz="1800" b="0" dirty="0">
                          <a:solidFill>
                            <a:schemeClr val="tx1"/>
                          </a:solidFill>
                        </a:rPr>
                        <a:t>public void </a:t>
                      </a:r>
                      <a:r>
                        <a:rPr lang="en-CA" sz="1800" b="1" dirty="0" err="1">
                          <a:solidFill>
                            <a:schemeClr val="tx1"/>
                          </a:solidFill>
                        </a:rPr>
                        <a:t>doPost</a:t>
                      </a:r>
                      <a:r>
                        <a:rPr lang="en-CA" sz="1800" b="0" dirty="0">
                          <a:solidFill>
                            <a:schemeClr val="tx1"/>
                          </a:solidFill>
                        </a:rPr>
                        <a:t>(</a:t>
                      </a:r>
                      <a:r>
                        <a:rPr lang="en-CA" sz="1800" b="0" dirty="0" err="1">
                          <a:solidFill>
                            <a:schemeClr val="tx1"/>
                          </a:solidFill>
                        </a:rPr>
                        <a:t>HttpServletRequest</a:t>
                      </a:r>
                      <a:r>
                        <a:rPr lang="en-CA" sz="1800" b="0" dirty="0">
                          <a:solidFill>
                            <a:schemeClr val="tx1"/>
                          </a:solidFill>
                        </a:rPr>
                        <a:t> request, </a:t>
                      </a:r>
                      <a:r>
                        <a:rPr lang="en-CA" sz="1800" b="0" dirty="0" err="1">
                          <a:solidFill>
                            <a:schemeClr val="tx1"/>
                          </a:solidFill>
                        </a:rPr>
                        <a:t>HttpServletResponse</a:t>
                      </a:r>
                      <a:r>
                        <a:rPr lang="en-CA" sz="1800" b="0" dirty="0">
                          <a:solidFill>
                            <a:schemeClr val="tx1"/>
                          </a:solidFill>
                        </a:rPr>
                        <a:t> response) </a:t>
                      </a:r>
                    </a:p>
                    <a:p>
                      <a:pPr marL="0" indent="0">
                        <a:buNone/>
                      </a:pPr>
                      <a:r>
                        <a:rPr lang="en-CA" sz="1800" b="0" dirty="0">
                          <a:solidFill>
                            <a:schemeClr val="tx1"/>
                          </a:solidFill>
                        </a:rPr>
                        <a:t>throws </a:t>
                      </a:r>
                      <a:r>
                        <a:rPr lang="en-CA" sz="1800" b="0" dirty="0" err="1">
                          <a:solidFill>
                            <a:schemeClr val="tx1"/>
                          </a:solidFill>
                        </a:rPr>
                        <a:t>ServletException,IOException</a:t>
                      </a:r>
                      <a:r>
                        <a:rPr lang="en-CA" sz="1800" b="0" dirty="0">
                          <a:solidFill>
                            <a:schemeClr val="tx1"/>
                          </a:solidFill>
                        </a:rPr>
                        <a:t>  </a:t>
                      </a:r>
                      <a:r>
                        <a:rPr lang="en-CA" sz="1800" b="1" dirty="0">
                          <a:solidFill>
                            <a:srgbClr val="FF0000"/>
                          </a:solidFill>
                        </a:rPr>
                        <a:t>{ </a:t>
                      </a:r>
                      <a:r>
                        <a:rPr lang="en-CA" sz="1800" b="0" dirty="0">
                          <a:solidFill>
                            <a:schemeClr val="tx1"/>
                          </a:solidFill>
                        </a:rPr>
                        <a:t>   </a:t>
                      </a:r>
                      <a:r>
                        <a:rPr lang="en-CA" sz="1800" b="0" dirty="0" err="1">
                          <a:solidFill>
                            <a:schemeClr val="tx1"/>
                          </a:solidFill>
                        </a:rPr>
                        <a:t>doGet</a:t>
                      </a:r>
                      <a:r>
                        <a:rPr lang="en-CA" sz="1800" b="0" dirty="0">
                          <a:solidFill>
                            <a:schemeClr val="tx1"/>
                          </a:solidFill>
                        </a:rPr>
                        <a:t>(request,</a:t>
                      </a:r>
                      <a:r>
                        <a:rPr lang="en-CA" sz="1800" b="0" baseline="0" dirty="0">
                          <a:solidFill>
                            <a:schemeClr val="tx1"/>
                          </a:solidFill>
                        </a:rPr>
                        <a:t> response); </a:t>
                      </a:r>
                      <a:r>
                        <a:rPr lang="en-CA" sz="1800" b="0" dirty="0">
                          <a:solidFill>
                            <a:schemeClr val="tx1"/>
                          </a:solidFill>
                        </a:rPr>
                        <a:t> </a:t>
                      </a:r>
                      <a:r>
                        <a:rPr lang="en-CA" sz="1800" b="1" dirty="0">
                          <a:solidFill>
                            <a:srgbClr val="FF0000"/>
                          </a:solidFill>
                        </a:rPr>
                        <a:t>}</a:t>
                      </a:r>
                      <a:r>
                        <a:rPr lang="en-CA" sz="1800" b="0" dirty="0">
                          <a:solidFill>
                            <a:schemeClr val="tx1"/>
                          </a:solidFill>
                        </a:rPr>
                        <a:t> </a:t>
                      </a:r>
                    </a:p>
                    <a:p>
                      <a:pPr marL="0" indent="0">
                        <a:buNone/>
                      </a:pPr>
                      <a:r>
                        <a:rPr lang="en-CA" sz="1800" b="1" dirty="0">
                          <a:solidFill>
                            <a:schemeClr val="tx2">
                              <a:lumMod val="60000"/>
                              <a:lumOff val="40000"/>
                            </a:schemeClr>
                          </a:solidFill>
                        </a:rPr>
                        <a:t>} </a:t>
                      </a:r>
                    </a:p>
                  </a:txBody>
                  <a:tcPr>
                    <a:solidFill>
                      <a:schemeClr val="bg1"/>
                    </a:solidFill>
                  </a:tcPr>
                </a:tc>
                <a:extLst>
                  <a:ext uri="{0D108BD9-81ED-4DB2-BD59-A6C34878D82A}">
                    <a16:rowId xmlns:a16="http://schemas.microsoft.com/office/drawing/2014/main" val="10000"/>
                  </a:ext>
                </a:extLst>
              </a:tr>
            </a:tbl>
          </a:graphicData>
        </a:graphic>
      </p:graphicFrame>
      <p:sp>
        <p:nvSpPr>
          <p:cNvPr id="4" name="Rectangle 3"/>
          <p:cNvSpPr/>
          <p:nvPr/>
        </p:nvSpPr>
        <p:spPr>
          <a:xfrm>
            <a:off x="381000" y="819090"/>
            <a:ext cx="8458200" cy="400110"/>
          </a:xfrm>
          <a:prstGeom prst="rect">
            <a:avLst/>
          </a:prstGeom>
        </p:spPr>
        <p:txBody>
          <a:bodyPr wrap="square">
            <a:spAutoFit/>
          </a:bodyPr>
          <a:lstStyle/>
          <a:p>
            <a:r>
              <a:rPr lang="en-CA" sz="2000" dirty="0">
                <a:hlinkClick r:id="rId2"/>
              </a:rPr>
              <a:t>http://localhost:8080/</a:t>
            </a:r>
            <a:r>
              <a:rPr lang="en-CA" sz="2000" b="1" dirty="0">
                <a:hlinkClick r:id="rId2"/>
              </a:rPr>
              <a:t>HelloForm</a:t>
            </a:r>
            <a:r>
              <a:rPr lang="en-CA" sz="2000" dirty="0">
                <a:hlinkClick r:id="rId2"/>
              </a:rPr>
              <a:t>?first_name=Mohammad&amp;last_name=Ali</a:t>
            </a:r>
            <a:endParaRPr lang="en-CA"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02580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Server</a:t>
            </a:r>
            <a:endParaRPr lang="ar-JO" b="1" dirty="0"/>
          </a:p>
        </p:txBody>
      </p:sp>
      <p:sp>
        <p:nvSpPr>
          <p:cNvPr id="3" name="Content Placeholder 2"/>
          <p:cNvSpPr>
            <a:spLocks noGrp="1"/>
          </p:cNvSpPr>
          <p:nvPr>
            <p:ph idx="1"/>
          </p:nvPr>
        </p:nvSpPr>
        <p:spPr/>
        <p:txBody>
          <a:bodyPr>
            <a:normAutofit lnSpcReduction="10000"/>
          </a:bodyPr>
          <a:lstStyle/>
          <a:p>
            <a:r>
              <a:rPr lang="en-US" dirty="0"/>
              <a:t>A Web server is a program that, using the client/server model and the Hypertext Transfer Protocol ( HTTP ), serves the files that form Web pages to Web users</a:t>
            </a:r>
          </a:p>
          <a:p>
            <a:r>
              <a:rPr lang="en-US" dirty="0"/>
              <a:t>Sends back an HTML page (static content) or delegates the dynamic response generation to some other program such as CGI scripts, Servlets, JSPs, ASPs, Node.js, or PHP scripts in the application server.</a:t>
            </a:r>
            <a:endParaRPr lang="ar-JO"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0196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CA" b="1" dirty="0"/>
              <a:t>Handling raw data - </a:t>
            </a:r>
            <a:r>
              <a:rPr lang="en-CA" b="1" dirty="0" err="1"/>
              <a:t>InputStream</a:t>
            </a:r>
            <a:r>
              <a:rPr lang="en-CA" b="1" dirty="0"/>
              <a:t> </a:t>
            </a:r>
          </a:p>
        </p:txBody>
      </p:sp>
      <p:sp>
        <p:nvSpPr>
          <p:cNvPr id="3" name="Content Placeholder 2"/>
          <p:cNvSpPr>
            <a:spLocks noGrp="1"/>
          </p:cNvSpPr>
          <p:nvPr>
            <p:ph idx="1"/>
          </p:nvPr>
        </p:nvSpPr>
        <p:spPr>
          <a:xfrm>
            <a:off x="228600" y="1066800"/>
            <a:ext cx="8686800" cy="5181600"/>
          </a:xfrm>
        </p:spPr>
        <p:txBody>
          <a:bodyPr>
            <a:noAutofit/>
          </a:bodyPr>
          <a:lstStyle/>
          <a:p>
            <a:pPr>
              <a:spcBef>
                <a:spcPts val="1200"/>
              </a:spcBef>
            </a:pPr>
            <a:r>
              <a:rPr lang="en-CA" sz="2000" dirty="0"/>
              <a:t>If the browser sends an HTTP POST request, request parameters and other potential data is sent to the server in the HTTP request body</a:t>
            </a:r>
          </a:p>
          <a:p>
            <a:pPr>
              <a:spcBef>
                <a:spcPts val="1200"/>
              </a:spcBef>
            </a:pPr>
            <a:r>
              <a:rPr lang="en-CA" sz="2000" dirty="0"/>
              <a:t>It doesn't have to be request parameters that is sent in the HTTP request body. It could be pretty much any data, like a file or a SOAP request (web service request)</a:t>
            </a:r>
          </a:p>
          <a:p>
            <a:pPr>
              <a:spcBef>
                <a:spcPts val="1200"/>
              </a:spcBef>
            </a:pPr>
            <a:r>
              <a:rPr lang="en-CA" sz="2000" dirty="0"/>
              <a:t>To give you access to the request body of an HTTP POST request, you can obtain an </a:t>
            </a:r>
            <a:r>
              <a:rPr lang="en-CA" sz="2000" dirty="0" err="1"/>
              <a:t>InputStream</a:t>
            </a:r>
            <a:r>
              <a:rPr lang="en-CA" sz="2000" dirty="0"/>
              <a:t> pointing to the HTTP request body:</a:t>
            </a:r>
          </a:p>
          <a:p>
            <a:pPr marL="400050" lvl="1" indent="0">
              <a:spcBef>
                <a:spcPts val="1200"/>
              </a:spcBef>
              <a:buNone/>
            </a:pPr>
            <a:r>
              <a:rPr lang="en-CA" sz="2000" dirty="0" err="1">
                <a:solidFill>
                  <a:srgbClr val="FF0000"/>
                </a:solidFill>
              </a:rPr>
              <a:t>InputStream</a:t>
            </a:r>
            <a:r>
              <a:rPr lang="en-CA" sz="2000" dirty="0">
                <a:solidFill>
                  <a:srgbClr val="FF0000"/>
                </a:solidFill>
              </a:rPr>
              <a:t> </a:t>
            </a:r>
            <a:r>
              <a:rPr lang="en-CA" sz="2000" dirty="0" err="1">
                <a:solidFill>
                  <a:srgbClr val="FF0000"/>
                </a:solidFill>
              </a:rPr>
              <a:t>requestBodyInput</a:t>
            </a:r>
            <a:r>
              <a:rPr lang="en-CA" sz="2000" dirty="0">
                <a:solidFill>
                  <a:srgbClr val="FF0000"/>
                </a:solidFill>
              </a:rPr>
              <a:t> = </a:t>
            </a:r>
            <a:r>
              <a:rPr lang="en-CA" sz="2000" dirty="0" err="1">
                <a:solidFill>
                  <a:srgbClr val="FF0000"/>
                </a:solidFill>
              </a:rPr>
              <a:t>request.getInputStream</a:t>
            </a:r>
            <a:r>
              <a:rPr lang="en-CA" sz="2000" dirty="0">
                <a:solidFill>
                  <a:srgbClr val="FF0000"/>
                </a:solidFill>
              </a:rPr>
              <a:t>();</a:t>
            </a:r>
          </a:p>
          <a:p>
            <a:pPr>
              <a:spcBef>
                <a:spcPts val="1200"/>
              </a:spcBef>
            </a:pPr>
            <a:r>
              <a:rPr lang="en-CA" sz="2000" dirty="0"/>
              <a:t>What you do with the data read from the </a:t>
            </a:r>
            <a:r>
              <a:rPr lang="en-CA" sz="2000" dirty="0" err="1"/>
              <a:t>InputStream</a:t>
            </a:r>
            <a:r>
              <a:rPr lang="en-CA" sz="2000" dirty="0"/>
              <a:t> is up to you. The servlet engine does not help you parse or interpret that data. You just get it raw.</a:t>
            </a:r>
          </a:p>
          <a:p>
            <a:pPr>
              <a:spcBef>
                <a:spcPts val="1200"/>
              </a:spcBef>
            </a:pPr>
            <a:r>
              <a:rPr lang="en-CA" sz="2000" b="1" dirty="0"/>
              <a:t>You will have to call this method before calling any </a:t>
            </a:r>
            <a:r>
              <a:rPr lang="en-CA" sz="2000" b="1" dirty="0" err="1"/>
              <a:t>getParameter</a:t>
            </a:r>
            <a:r>
              <a:rPr lang="en-CA" sz="2000" b="1" dirty="0"/>
              <a:t>() method</a:t>
            </a:r>
            <a:r>
              <a:rPr lang="en-CA" sz="2000" dirty="0"/>
              <a:t>, because calling the </a:t>
            </a:r>
            <a:r>
              <a:rPr lang="en-CA" sz="2000" dirty="0" err="1"/>
              <a:t>getParameter</a:t>
            </a:r>
            <a:r>
              <a:rPr lang="en-CA" sz="2000" dirty="0"/>
              <a:t>() method on an HTTP POST request will cause the </a:t>
            </a:r>
            <a:r>
              <a:rPr lang="en-CA" sz="2000" dirty="0" err="1"/>
              <a:t>servlet</a:t>
            </a:r>
            <a:r>
              <a:rPr lang="en-CA" sz="2000" dirty="0"/>
              <a:t> engine to </a:t>
            </a:r>
            <a:r>
              <a:rPr lang="en-CA" sz="2000" b="1" dirty="0"/>
              <a:t>parse</a:t>
            </a:r>
            <a:r>
              <a:rPr lang="en-CA" sz="2000" dirty="0"/>
              <a:t> the HTTP request body for parameters. Once parsed, you cannot access the body as a raw stream of bytes anymore.</a:t>
            </a:r>
          </a:p>
          <a:p>
            <a:pPr>
              <a:spcBef>
                <a:spcPts val="1200"/>
              </a:spcBef>
            </a:pPr>
            <a:endParaRPr lang="en-CA" sz="2000" dirty="0"/>
          </a:p>
          <a:p>
            <a:pPr>
              <a:spcBef>
                <a:spcPts val="1200"/>
              </a:spcBef>
            </a:pP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53778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CA" b="1" dirty="0" err="1"/>
              <a:t>InputStream</a:t>
            </a:r>
            <a:endParaRPr lang="en-CA" b="1" dirty="0"/>
          </a:p>
        </p:txBody>
      </p:sp>
      <p:sp>
        <p:nvSpPr>
          <p:cNvPr id="3" name="Content Placeholder 2"/>
          <p:cNvSpPr>
            <a:spLocks noGrp="1"/>
          </p:cNvSpPr>
          <p:nvPr>
            <p:ph idx="1"/>
          </p:nvPr>
        </p:nvSpPr>
        <p:spPr>
          <a:xfrm>
            <a:off x="228600" y="1219200"/>
            <a:ext cx="8686800" cy="4724400"/>
          </a:xfrm>
        </p:spPr>
        <p:txBody>
          <a:bodyPr>
            <a:noAutofit/>
          </a:bodyPr>
          <a:lstStyle/>
          <a:p>
            <a:r>
              <a:rPr lang="en-CA" sz="2000" dirty="0"/>
              <a:t>Should not use </a:t>
            </a:r>
            <a:r>
              <a:rPr lang="en-CA" sz="2000" dirty="0" err="1"/>
              <a:t>request.getParameter</a:t>
            </a:r>
            <a:r>
              <a:rPr lang="en-CA" sz="2000" dirty="0"/>
              <a:t>() before calling </a:t>
            </a:r>
            <a:r>
              <a:rPr lang="en-CA" sz="2000" dirty="0" err="1"/>
              <a:t>request.getInputStream</a:t>
            </a:r>
            <a:r>
              <a:rPr lang="en-CA" sz="2000" dirty="0"/>
              <a:t>()</a:t>
            </a:r>
          </a:p>
          <a:p>
            <a:r>
              <a:rPr lang="en-CA" sz="2000" dirty="0"/>
              <a:t>Also, calling </a:t>
            </a:r>
            <a:r>
              <a:rPr lang="en-CA" sz="2000" dirty="0" err="1"/>
              <a:t>request.getParameter</a:t>
            </a:r>
            <a:r>
              <a:rPr lang="en-CA" sz="2000" dirty="0"/>
              <a:t>() after calling </a:t>
            </a:r>
            <a:r>
              <a:rPr lang="en-CA" sz="2000" dirty="0" err="1"/>
              <a:t>request.getInputStream</a:t>
            </a:r>
            <a:r>
              <a:rPr lang="en-CA" sz="2000" dirty="0"/>
              <a:t>() will return null</a:t>
            </a:r>
          </a:p>
          <a:p>
            <a:pPr marL="400050" lvl="1" indent="0">
              <a:buNone/>
            </a:pPr>
            <a:r>
              <a:rPr lang="en-CA" sz="1600" dirty="0" err="1"/>
              <a:t>OutputStream</a:t>
            </a:r>
            <a:r>
              <a:rPr lang="en-CA" sz="1600" dirty="0"/>
              <a:t> out = null;</a:t>
            </a:r>
          </a:p>
          <a:p>
            <a:pPr marL="400050" lvl="1" indent="0">
              <a:buNone/>
            </a:pPr>
            <a:r>
              <a:rPr lang="en-CA" sz="1600" dirty="0" err="1"/>
              <a:t>InputStream</a:t>
            </a:r>
            <a:r>
              <a:rPr lang="en-CA" sz="1600" dirty="0"/>
              <a:t> input = </a:t>
            </a:r>
            <a:r>
              <a:rPr lang="en-CA" sz="1600" dirty="0" err="1"/>
              <a:t>request.getInputStream</a:t>
            </a:r>
            <a:r>
              <a:rPr lang="en-CA" sz="1600" dirty="0"/>
              <a:t>();</a:t>
            </a:r>
          </a:p>
          <a:p>
            <a:pPr marL="400050" lvl="1" indent="0">
              <a:buNone/>
            </a:pPr>
            <a:r>
              <a:rPr lang="en-CA" sz="1600" dirty="0" err="1"/>
              <a:t>PrintWriter</a:t>
            </a:r>
            <a:r>
              <a:rPr lang="en-CA" sz="1600" dirty="0"/>
              <a:t> writer = </a:t>
            </a:r>
            <a:r>
              <a:rPr lang="en-CA" sz="1600" dirty="0" err="1"/>
              <a:t>response.getWriter</a:t>
            </a:r>
            <a:r>
              <a:rPr lang="en-CA" sz="1600" dirty="0"/>
              <a:t>();</a:t>
            </a:r>
          </a:p>
          <a:p>
            <a:pPr marL="400050" lvl="1" indent="0">
              <a:buNone/>
            </a:pPr>
            <a:r>
              <a:rPr lang="en-CA" sz="1600" dirty="0"/>
              <a:t>out = new </a:t>
            </a:r>
            <a:r>
              <a:rPr lang="en-CA" sz="1600" dirty="0" err="1"/>
              <a:t>FileOutputStream</a:t>
            </a:r>
            <a:r>
              <a:rPr lang="en-CA" sz="1600" dirty="0"/>
              <a:t>(new File(" path\\file "));</a:t>
            </a:r>
          </a:p>
          <a:p>
            <a:pPr marL="400050" lvl="1" indent="0">
              <a:buNone/>
            </a:pPr>
            <a:r>
              <a:rPr lang="en-CA" sz="1600" dirty="0" err="1"/>
              <a:t>int</a:t>
            </a:r>
            <a:r>
              <a:rPr lang="en-CA" sz="1600" dirty="0"/>
              <a:t> read;</a:t>
            </a:r>
          </a:p>
          <a:p>
            <a:pPr marL="400050" lvl="1" indent="0">
              <a:buNone/>
            </a:pPr>
            <a:r>
              <a:rPr lang="en-CA" sz="1600" dirty="0"/>
              <a:t>final byte[] bytes = new byte[1024];</a:t>
            </a:r>
          </a:p>
          <a:p>
            <a:pPr marL="400050" lvl="1" indent="0">
              <a:buNone/>
            </a:pPr>
            <a:r>
              <a:rPr lang="en-CA" sz="1600" dirty="0"/>
              <a:t>while ((read = </a:t>
            </a:r>
            <a:r>
              <a:rPr lang="en-CA" sz="1600" dirty="0" err="1"/>
              <a:t>input.read</a:t>
            </a:r>
            <a:r>
              <a:rPr lang="en-CA" sz="1600" dirty="0"/>
              <a:t>(bytes)) != -1) {</a:t>
            </a:r>
          </a:p>
          <a:p>
            <a:pPr marL="400050" lvl="1" indent="0">
              <a:buNone/>
            </a:pPr>
            <a:r>
              <a:rPr lang="en-CA" sz="1600" dirty="0"/>
              <a:t>      </a:t>
            </a:r>
            <a:r>
              <a:rPr lang="en-CA" sz="1600" dirty="0" err="1"/>
              <a:t>out.write</a:t>
            </a:r>
            <a:r>
              <a:rPr lang="en-CA" sz="1600" dirty="0"/>
              <a:t>(bytes, 0, read);</a:t>
            </a:r>
          </a:p>
          <a:p>
            <a:pPr marL="400050" lvl="1" indent="0">
              <a:buNone/>
            </a:pPr>
            <a:r>
              <a:rPr lang="en-CA" sz="1600" dirty="0"/>
              <a:t>}</a:t>
            </a:r>
          </a:p>
          <a:p>
            <a:pPr marL="400050" lvl="1" indent="0">
              <a:buNone/>
            </a:pPr>
            <a:r>
              <a:rPr lang="en-CA" sz="1600" dirty="0"/>
              <a:t>//don’t forget to close the files!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1219200" y="5818604"/>
            <a:ext cx="6858000" cy="369332"/>
          </a:xfrm>
          <a:prstGeom prst="rect">
            <a:avLst/>
          </a:prstGeom>
        </p:spPr>
        <p:txBody>
          <a:bodyPr wrap="square">
            <a:spAutoFit/>
          </a:bodyPr>
          <a:lstStyle/>
          <a:p>
            <a:r>
              <a:rPr lang="en-CA" dirty="0"/>
              <a:t>https://docs.oracle.com/javaee/6/tutorial/doc/glraq.html</a:t>
            </a:r>
          </a:p>
        </p:txBody>
      </p:sp>
    </p:spTree>
    <p:extLst>
      <p:ext uri="{BB962C8B-B14F-4D97-AF65-F5344CB8AC3E}">
        <p14:creationId xmlns:p14="http://schemas.microsoft.com/office/powerpoint/2010/main" val="925136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CA" b="1" dirty="0"/>
              <a:t>Multipart Form Data</a:t>
            </a:r>
          </a:p>
        </p:txBody>
      </p:sp>
      <p:sp>
        <p:nvSpPr>
          <p:cNvPr id="3" name="Content Placeholder 2"/>
          <p:cNvSpPr>
            <a:spLocks noGrp="1"/>
          </p:cNvSpPr>
          <p:nvPr>
            <p:ph idx="1"/>
          </p:nvPr>
        </p:nvSpPr>
        <p:spPr>
          <a:xfrm>
            <a:off x="457200" y="960437"/>
            <a:ext cx="8534400" cy="5364163"/>
          </a:xfrm>
        </p:spPr>
        <p:txBody>
          <a:bodyPr>
            <a:normAutofit fontScale="92500" lnSpcReduction="20000"/>
          </a:bodyPr>
          <a:lstStyle/>
          <a:p>
            <a:r>
              <a:rPr lang="en-CA" sz="2000" dirty="0"/>
              <a:t>enctype='</a:t>
            </a:r>
            <a:r>
              <a:rPr lang="en-CA" sz="2000" b="1" dirty="0"/>
              <a:t>multipart</a:t>
            </a:r>
            <a:r>
              <a:rPr lang="en-CA" sz="2000" dirty="0"/>
              <a:t>/</a:t>
            </a:r>
            <a:r>
              <a:rPr lang="en-CA" sz="2000" b="1" dirty="0"/>
              <a:t>form</a:t>
            </a:r>
            <a:r>
              <a:rPr lang="en-CA" sz="2000" dirty="0"/>
              <a:t>-</a:t>
            </a:r>
            <a:r>
              <a:rPr lang="en-CA" sz="2000" b="1" dirty="0"/>
              <a:t>data</a:t>
            </a:r>
            <a:r>
              <a:rPr lang="en-CA" sz="2000" dirty="0"/>
              <a:t> is an encoding type that allows files to be sent through a POST http message</a:t>
            </a:r>
          </a:p>
          <a:p>
            <a:pPr marL="0" indent="0">
              <a:buNone/>
            </a:pPr>
            <a:endParaRPr lang="en-CA" sz="2000" dirty="0"/>
          </a:p>
          <a:p>
            <a:r>
              <a:rPr lang="en-CA" sz="2000" dirty="0"/>
              <a:t>Example:</a:t>
            </a:r>
          </a:p>
          <a:p>
            <a:pPr marL="0" indent="0">
              <a:buNone/>
            </a:pPr>
            <a:endParaRPr lang="en-CA" sz="2000" dirty="0"/>
          </a:p>
          <a:p>
            <a:pPr marL="400050" lvl="1" indent="0">
              <a:buNone/>
            </a:pPr>
            <a:r>
              <a:rPr lang="en-CA" sz="2000" dirty="0"/>
              <a:t>&lt;html </a:t>
            </a:r>
            <a:r>
              <a:rPr lang="en-CA" sz="2000" dirty="0" err="1"/>
              <a:t>lang</a:t>
            </a:r>
            <a:r>
              <a:rPr lang="en-CA" sz="2000" dirty="0"/>
              <a:t>=</a:t>
            </a:r>
            <a:r>
              <a:rPr lang="en-CA" sz="2000" i="1" dirty="0"/>
              <a:t>"</a:t>
            </a:r>
            <a:r>
              <a:rPr lang="en-CA" sz="2000" i="1" dirty="0" err="1"/>
              <a:t>en</a:t>
            </a:r>
            <a:r>
              <a:rPr lang="en-CA" sz="2000" i="1" dirty="0"/>
              <a:t>"&gt;</a:t>
            </a:r>
          </a:p>
          <a:p>
            <a:pPr marL="400050" lvl="1" indent="0">
              <a:buNone/>
            </a:pPr>
            <a:r>
              <a:rPr lang="en-CA" sz="2000" dirty="0"/>
              <a:t>    &lt;head&gt;</a:t>
            </a:r>
          </a:p>
          <a:p>
            <a:pPr marL="400050" lvl="1" indent="0">
              <a:buNone/>
            </a:pPr>
            <a:r>
              <a:rPr lang="en-CA" sz="2000" dirty="0"/>
              <a:t>        &lt;title&gt;File Upload&lt;/title&gt;</a:t>
            </a:r>
          </a:p>
          <a:p>
            <a:pPr marL="400050" lvl="1" indent="0">
              <a:buNone/>
            </a:pPr>
            <a:r>
              <a:rPr lang="en-CA" sz="2000" dirty="0"/>
              <a:t>        &lt;meta http-</a:t>
            </a:r>
            <a:r>
              <a:rPr lang="en-CA" sz="2000" dirty="0" err="1"/>
              <a:t>equiv</a:t>
            </a:r>
            <a:r>
              <a:rPr lang="en-CA" sz="2000" dirty="0"/>
              <a:t>=</a:t>
            </a:r>
            <a:r>
              <a:rPr lang="en-CA" sz="2000" i="1" dirty="0"/>
              <a:t>"Content-Type" content="text/html; charset=UTF-8"&gt;</a:t>
            </a:r>
          </a:p>
          <a:p>
            <a:pPr marL="400050" lvl="1" indent="0">
              <a:buNone/>
            </a:pPr>
            <a:r>
              <a:rPr lang="en-CA" sz="2000" dirty="0"/>
              <a:t>    &lt;/head&gt;</a:t>
            </a:r>
          </a:p>
          <a:p>
            <a:pPr marL="400050" lvl="1" indent="0">
              <a:buNone/>
            </a:pPr>
            <a:r>
              <a:rPr lang="en-CA" sz="2000" dirty="0"/>
              <a:t>    &lt;body&gt;</a:t>
            </a:r>
          </a:p>
          <a:p>
            <a:pPr marL="400050" lvl="1" indent="0">
              <a:buNone/>
            </a:pPr>
            <a:r>
              <a:rPr lang="en-CA" sz="2000" dirty="0"/>
              <a:t>        &lt;form method=</a:t>
            </a:r>
            <a:r>
              <a:rPr lang="en-CA" sz="2000" i="1" dirty="0"/>
              <a:t>"POST" action="upload" enctype="multipart/form-data"&gt;</a:t>
            </a:r>
          </a:p>
          <a:p>
            <a:pPr marL="400050" lvl="1" indent="0">
              <a:buNone/>
            </a:pPr>
            <a:r>
              <a:rPr lang="en-CA" sz="2000" dirty="0"/>
              <a:t>            &lt;input type=</a:t>
            </a:r>
            <a:r>
              <a:rPr lang="en-CA" sz="2000" i="1" dirty="0"/>
              <a:t>"text" name="name" /&gt;</a:t>
            </a:r>
          </a:p>
          <a:p>
            <a:pPr marL="400050" lvl="1" indent="0">
              <a:buNone/>
            </a:pPr>
            <a:r>
              <a:rPr lang="en-CA" sz="2000" dirty="0"/>
              <a:t>            &lt;input type=</a:t>
            </a:r>
            <a:r>
              <a:rPr lang="en-CA" sz="2000" i="1" dirty="0"/>
              <a:t>"file" name="file" /&gt;</a:t>
            </a:r>
          </a:p>
          <a:p>
            <a:pPr marL="400050" lvl="1" indent="0">
              <a:buNone/>
            </a:pPr>
            <a:r>
              <a:rPr lang="en-CA" sz="2000" dirty="0"/>
              <a:t>            &lt;input type=</a:t>
            </a:r>
            <a:r>
              <a:rPr lang="en-CA" sz="2000" i="1" dirty="0"/>
              <a:t>"submit" value="Upload" name="upload" id="upload" /&gt;</a:t>
            </a:r>
          </a:p>
          <a:p>
            <a:pPr marL="400050" lvl="1" indent="0">
              <a:buNone/>
            </a:pPr>
            <a:r>
              <a:rPr lang="en-CA" sz="2000" dirty="0"/>
              <a:t>        &lt;/form&gt;</a:t>
            </a:r>
          </a:p>
          <a:p>
            <a:pPr marL="400050" lvl="1" indent="0">
              <a:buNone/>
            </a:pPr>
            <a:r>
              <a:rPr lang="en-CA" sz="2000" dirty="0"/>
              <a:t>    &lt;/body&gt;</a:t>
            </a:r>
          </a:p>
          <a:p>
            <a:pPr marL="400050" lvl="1" indent="0">
              <a:buNone/>
            </a:pPr>
            <a:r>
              <a:rPr lang="en-CA" sz="2000" dirty="0"/>
              <a:t>&lt;/html&gt;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8721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CA" b="1" dirty="0"/>
              <a:t>Multipart (cont’d)</a:t>
            </a:r>
          </a:p>
        </p:txBody>
      </p:sp>
      <p:sp>
        <p:nvSpPr>
          <p:cNvPr id="3" name="Content Placeholder 2"/>
          <p:cNvSpPr>
            <a:spLocks noGrp="1"/>
          </p:cNvSpPr>
          <p:nvPr>
            <p:ph idx="1"/>
          </p:nvPr>
        </p:nvSpPr>
        <p:spPr>
          <a:xfrm>
            <a:off x="457200" y="1066800"/>
            <a:ext cx="8229600" cy="5029200"/>
          </a:xfrm>
        </p:spPr>
        <p:txBody>
          <a:bodyPr>
            <a:normAutofit fontScale="55000" lnSpcReduction="20000"/>
          </a:bodyPr>
          <a:lstStyle/>
          <a:p>
            <a:r>
              <a:rPr lang="en-CA" sz="4400" dirty="0"/>
              <a:t>The POST body will look like this (multiple parts):</a:t>
            </a:r>
          </a:p>
          <a:p>
            <a:pPr marL="0" indent="0">
              <a:buNone/>
            </a:pPr>
            <a:endParaRPr lang="en-CA" dirty="0"/>
          </a:p>
          <a:p>
            <a:pPr marL="0" indent="0">
              <a:buNone/>
            </a:pPr>
            <a:r>
              <a:rPr lang="en-CA" dirty="0"/>
              <a:t>-----------------------------7e0505130ae4</a:t>
            </a:r>
          </a:p>
          <a:p>
            <a:pPr marL="0" indent="0">
              <a:buNone/>
            </a:pPr>
            <a:r>
              <a:rPr lang="en-CA" dirty="0"/>
              <a:t>Content-Disposition: form-data; name="name"</a:t>
            </a:r>
          </a:p>
          <a:p>
            <a:pPr marL="0" indent="0">
              <a:buNone/>
            </a:pPr>
            <a:endParaRPr lang="en-CA" dirty="0"/>
          </a:p>
          <a:p>
            <a:pPr marL="0" indent="0">
              <a:buNone/>
            </a:pPr>
            <a:r>
              <a:rPr lang="en-CA" dirty="0"/>
              <a:t>name=</a:t>
            </a:r>
            <a:r>
              <a:rPr lang="en-CA" dirty="0" err="1"/>
              <a:t>Luay</a:t>
            </a:r>
            <a:endParaRPr lang="en-CA" dirty="0"/>
          </a:p>
          <a:p>
            <a:pPr marL="0" indent="0">
              <a:buNone/>
            </a:pPr>
            <a:r>
              <a:rPr lang="en-CA" dirty="0"/>
              <a:t>-----------------------------7e0505130ae4</a:t>
            </a:r>
          </a:p>
          <a:p>
            <a:pPr marL="0" indent="0">
              <a:buNone/>
            </a:pPr>
            <a:r>
              <a:rPr lang="en-CA" dirty="0"/>
              <a:t>Content-Disposition: form-data; name="file"; filename="C:\Users\</a:t>
            </a:r>
            <a:r>
              <a:rPr lang="en-CA" dirty="0" err="1"/>
              <a:t>alawneh</a:t>
            </a:r>
            <a:r>
              <a:rPr lang="en-CA" dirty="0"/>
              <a:t>\Pictures\download.jpg"</a:t>
            </a:r>
          </a:p>
          <a:p>
            <a:pPr marL="0" indent="0">
              <a:buNone/>
            </a:pPr>
            <a:r>
              <a:rPr lang="en-CA" dirty="0"/>
              <a:t>Content-Type: image/</a:t>
            </a:r>
            <a:r>
              <a:rPr lang="en-CA" dirty="0" err="1"/>
              <a:t>pjpeg</a:t>
            </a:r>
            <a:endParaRPr lang="en-CA" dirty="0"/>
          </a:p>
          <a:p>
            <a:pPr marL="0" indent="0">
              <a:buNone/>
            </a:pPr>
            <a:endParaRPr lang="en-CA" dirty="0"/>
          </a:p>
          <a:p>
            <a:pPr marL="0" indent="0">
              <a:buNone/>
            </a:pPr>
            <a:r>
              <a:rPr lang="en-CA" dirty="0" err="1"/>
              <a:t>ÿØÿà</a:t>
            </a:r>
            <a:r>
              <a:rPr lang="en-CA" dirty="0"/>
              <a:t> JFIF      </a:t>
            </a:r>
            <a:r>
              <a:rPr lang="en-CA" dirty="0" err="1"/>
              <a:t>ÿÛ</a:t>
            </a:r>
            <a:r>
              <a:rPr lang="en-CA" dirty="0"/>
              <a:t> „ 		 -----(TRUNCATED)</a:t>
            </a:r>
          </a:p>
          <a:p>
            <a:pPr marL="0" indent="0">
              <a:buNone/>
            </a:pPr>
            <a:r>
              <a:rPr lang="en-CA" dirty="0"/>
              <a:t>-----------------------------7e0505130ae4</a:t>
            </a:r>
          </a:p>
          <a:p>
            <a:pPr marL="0" indent="0">
              <a:buNone/>
            </a:pPr>
            <a:r>
              <a:rPr lang="en-CA" dirty="0"/>
              <a:t>Content-Disposition: form-data; name="upload"</a:t>
            </a:r>
          </a:p>
          <a:p>
            <a:pPr marL="0" indent="0">
              <a:buNone/>
            </a:pPr>
            <a:endParaRPr lang="en-CA" dirty="0"/>
          </a:p>
          <a:p>
            <a:pPr marL="0" indent="0">
              <a:buNone/>
            </a:pPr>
            <a:r>
              <a:rPr lang="en-CA" dirty="0"/>
              <a:t>Upload</a:t>
            </a:r>
          </a:p>
          <a:p>
            <a:pPr marL="0" indent="0">
              <a:buNone/>
            </a:pPr>
            <a:r>
              <a:rPr lang="en-CA" dirty="0"/>
              <a:t>-----------------------------7e0505130ae4--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8737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r>
              <a:rPr lang="en-CA" b="1" dirty="0"/>
              <a:t>Using Part Object</a:t>
            </a:r>
          </a:p>
        </p:txBody>
      </p:sp>
      <p:sp>
        <p:nvSpPr>
          <p:cNvPr id="3" name="Content Placeholder 2"/>
          <p:cNvSpPr>
            <a:spLocks noGrp="1"/>
          </p:cNvSpPr>
          <p:nvPr>
            <p:ph idx="1"/>
          </p:nvPr>
        </p:nvSpPr>
        <p:spPr>
          <a:xfrm>
            <a:off x="457200" y="1066800"/>
            <a:ext cx="8229600" cy="5410200"/>
          </a:xfrm>
        </p:spPr>
        <p:txBody>
          <a:bodyPr>
            <a:noAutofit/>
          </a:bodyPr>
          <a:lstStyle/>
          <a:p>
            <a:r>
              <a:rPr lang="en-CA" sz="2400" dirty="0"/>
              <a:t>You can solve this by importing </a:t>
            </a:r>
            <a:r>
              <a:rPr lang="en-CA" sz="2400" b="1" dirty="0" err="1"/>
              <a:t>javax.servlet.http.Part</a:t>
            </a:r>
            <a:r>
              <a:rPr lang="en-CA" sz="2400" b="1" dirty="0"/>
              <a:t> </a:t>
            </a:r>
            <a:r>
              <a:rPr lang="en-CA" sz="2400" dirty="0"/>
              <a:t>class:</a:t>
            </a:r>
          </a:p>
          <a:p>
            <a:pPr marL="400050" lvl="1" indent="0">
              <a:buNone/>
            </a:pPr>
            <a:endParaRPr lang="en-CA" sz="1400" dirty="0"/>
          </a:p>
          <a:p>
            <a:pPr marL="400050" lvl="1" indent="0">
              <a:buNone/>
            </a:pPr>
            <a:r>
              <a:rPr lang="en-CA" sz="1800" dirty="0"/>
              <a:t>String path = </a:t>
            </a:r>
            <a:r>
              <a:rPr lang="en-CA" sz="1800" dirty="0" err="1"/>
              <a:t>request.getParameter</a:t>
            </a:r>
            <a:r>
              <a:rPr lang="en-CA" sz="1800" dirty="0"/>
              <a:t>("name");</a:t>
            </a:r>
          </a:p>
          <a:p>
            <a:pPr marL="400050" lvl="1" indent="0">
              <a:buNone/>
            </a:pPr>
            <a:r>
              <a:rPr lang="en-CA" sz="1800" dirty="0"/>
              <a:t>Part </a:t>
            </a:r>
            <a:r>
              <a:rPr lang="en-CA" sz="1800" dirty="0" err="1"/>
              <a:t>filePart</a:t>
            </a:r>
            <a:r>
              <a:rPr lang="en-CA" sz="1800" dirty="0"/>
              <a:t> = </a:t>
            </a:r>
            <a:r>
              <a:rPr lang="en-CA" sz="1800" dirty="0" err="1"/>
              <a:t>request.getPart</a:t>
            </a:r>
            <a:r>
              <a:rPr lang="en-CA" sz="1800" dirty="0"/>
              <a:t>("file");</a:t>
            </a:r>
          </a:p>
          <a:p>
            <a:pPr marL="400050" lvl="1" indent="0">
              <a:buNone/>
            </a:pPr>
            <a:r>
              <a:rPr lang="en-CA" sz="1800" dirty="0"/>
              <a:t>String </a:t>
            </a:r>
            <a:r>
              <a:rPr lang="en-CA" sz="1800" dirty="0" err="1"/>
              <a:t>fileName</a:t>
            </a:r>
            <a:r>
              <a:rPr lang="en-CA" sz="1800" dirty="0"/>
              <a:t> = </a:t>
            </a:r>
            <a:r>
              <a:rPr lang="en-CA" sz="1800" dirty="0" err="1"/>
              <a:t>getFileName</a:t>
            </a:r>
            <a:r>
              <a:rPr lang="en-CA" sz="1800" dirty="0"/>
              <a:t>(</a:t>
            </a:r>
            <a:r>
              <a:rPr lang="en-CA" sz="1800" dirty="0" err="1"/>
              <a:t>filePart</a:t>
            </a:r>
            <a:r>
              <a:rPr lang="en-CA" sz="1800" dirty="0"/>
              <a:t>);</a:t>
            </a:r>
          </a:p>
          <a:p>
            <a:pPr marL="400050" lvl="1" indent="0">
              <a:buNone/>
            </a:pPr>
            <a:r>
              <a:rPr lang="en-CA" sz="1800" dirty="0" err="1"/>
              <a:t>PrintWriter</a:t>
            </a:r>
            <a:r>
              <a:rPr lang="en-CA" sz="1800" dirty="0"/>
              <a:t> writer = </a:t>
            </a:r>
            <a:r>
              <a:rPr lang="en-CA" sz="1800" dirty="0" err="1"/>
              <a:t>response.getWriter</a:t>
            </a:r>
            <a:r>
              <a:rPr lang="en-CA" sz="1800" dirty="0"/>
              <a:t>();</a:t>
            </a:r>
          </a:p>
          <a:p>
            <a:pPr marL="400050" lvl="1" indent="0">
              <a:buNone/>
            </a:pPr>
            <a:r>
              <a:rPr lang="en-CA" sz="1800" dirty="0" err="1"/>
              <a:t>OutputStream</a:t>
            </a:r>
            <a:r>
              <a:rPr lang="en-CA" sz="1800" dirty="0"/>
              <a:t> out = new </a:t>
            </a:r>
            <a:r>
              <a:rPr lang="en-CA" sz="1800" dirty="0" err="1"/>
              <a:t>FileOutputStream</a:t>
            </a:r>
            <a:r>
              <a:rPr lang="en-CA" sz="1800" dirty="0"/>
              <a:t>(new File("path\\file"));</a:t>
            </a:r>
          </a:p>
          <a:p>
            <a:pPr marL="400050" lvl="1" indent="0">
              <a:buNone/>
            </a:pPr>
            <a:r>
              <a:rPr lang="en-CA" sz="1800" dirty="0" err="1"/>
              <a:t>InputStream</a:t>
            </a:r>
            <a:r>
              <a:rPr lang="en-CA" sz="1800" dirty="0"/>
              <a:t> </a:t>
            </a:r>
            <a:r>
              <a:rPr lang="en-CA" sz="1800" dirty="0" err="1"/>
              <a:t>filecontent</a:t>
            </a:r>
            <a:r>
              <a:rPr lang="en-CA" sz="1800" dirty="0"/>
              <a:t> = </a:t>
            </a:r>
            <a:r>
              <a:rPr lang="en-CA" sz="1800" dirty="0" err="1"/>
              <a:t>filePart.getInputStream</a:t>
            </a:r>
            <a:r>
              <a:rPr lang="en-CA" sz="1800" dirty="0"/>
              <a:t>();</a:t>
            </a:r>
          </a:p>
          <a:p>
            <a:pPr marL="400050" lvl="1" indent="0">
              <a:buNone/>
            </a:pPr>
            <a:endParaRPr lang="en-CA" sz="1800" dirty="0"/>
          </a:p>
          <a:p>
            <a:pPr marL="400050" lvl="1" indent="0">
              <a:buNone/>
            </a:pPr>
            <a:r>
              <a:rPr lang="en-CA" sz="1800" dirty="0" err="1"/>
              <a:t>int</a:t>
            </a:r>
            <a:r>
              <a:rPr lang="en-CA" sz="1800" dirty="0"/>
              <a:t> read;</a:t>
            </a:r>
          </a:p>
          <a:p>
            <a:pPr marL="400050" lvl="1" indent="0">
              <a:buNone/>
            </a:pPr>
            <a:r>
              <a:rPr lang="en-CA" sz="1800" dirty="0"/>
              <a:t>final byte[] bytes = new byte[1024];</a:t>
            </a:r>
          </a:p>
          <a:p>
            <a:pPr marL="400050" lvl="1" indent="0">
              <a:buNone/>
            </a:pPr>
            <a:r>
              <a:rPr lang="en-CA" sz="1800" dirty="0"/>
              <a:t>while ((read = </a:t>
            </a:r>
            <a:r>
              <a:rPr lang="en-CA" sz="1800" dirty="0" err="1"/>
              <a:t>filecontent.read</a:t>
            </a:r>
            <a:r>
              <a:rPr lang="en-CA" sz="1800" dirty="0"/>
              <a:t>(bytes)) != -1) {</a:t>
            </a:r>
          </a:p>
          <a:p>
            <a:pPr marL="400050" lvl="1" indent="0">
              <a:buNone/>
            </a:pPr>
            <a:r>
              <a:rPr lang="en-CA" sz="1800" dirty="0"/>
              <a:t>      </a:t>
            </a:r>
            <a:r>
              <a:rPr lang="en-CA" sz="1800" dirty="0" err="1"/>
              <a:t>out.write</a:t>
            </a:r>
            <a:r>
              <a:rPr lang="en-CA" sz="1800" dirty="0"/>
              <a:t>(bytes, 0, read);</a:t>
            </a:r>
          </a:p>
          <a:p>
            <a:pPr marL="400050" lvl="1" indent="0">
              <a:buNone/>
            </a:pPr>
            <a:r>
              <a:rPr lang="en-CA" sz="1800" dirty="0"/>
              <a:t>}</a:t>
            </a:r>
          </a:p>
          <a:p>
            <a:pPr marL="400050" lvl="1" indent="0">
              <a:buNone/>
            </a:pPr>
            <a:endParaRPr lang="en-CA" sz="1800" dirty="0"/>
          </a:p>
          <a:p>
            <a:pPr marL="400050" lvl="1" indent="0">
              <a:buNone/>
            </a:pPr>
            <a:r>
              <a:rPr lang="en-CA" sz="1800" dirty="0"/>
              <a:t>//don’t forget to close the files!</a:t>
            </a:r>
          </a:p>
          <a:p>
            <a:pPr marL="400050" lvl="1" indent="0">
              <a:buNone/>
            </a:pPr>
            <a:endParaRPr lang="en-CA"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063664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53303624"/>
              </p:ext>
            </p:extLst>
          </p:nvPr>
        </p:nvGraphicFramePr>
        <p:xfrm>
          <a:off x="228600" y="457200"/>
          <a:ext cx="8763000" cy="6278880"/>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val="20000"/>
                    </a:ext>
                  </a:extLst>
                </a:gridCol>
              </a:tblGrid>
              <a:tr h="370840">
                <a:tc>
                  <a:txBody>
                    <a:bodyPr/>
                    <a:lstStyle/>
                    <a:p>
                      <a:r>
                        <a:rPr lang="en-CA" sz="1450" b="0" i="0" u="none" strike="noStrike" kern="1200" baseline="0" dirty="0">
                          <a:solidFill>
                            <a:schemeClr val="tx1"/>
                          </a:solidFill>
                          <a:latin typeface="+mn-lt"/>
                          <a:ea typeface="+mn-ea"/>
                          <a:cs typeface="+mn-cs"/>
                        </a:rPr>
                        <a:t>public class </a:t>
                      </a:r>
                      <a:r>
                        <a:rPr lang="en-CA" sz="1450" b="0" i="0" u="none" strike="noStrike" kern="1200" baseline="0" dirty="0" err="1">
                          <a:solidFill>
                            <a:schemeClr val="tx1"/>
                          </a:solidFill>
                          <a:latin typeface="+mn-lt"/>
                          <a:ea typeface="+mn-ea"/>
                          <a:cs typeface="+mn-cs"/>
                        </a:rPr>
                        <a:t>ReadParams</a:t>
                      </a:r>
                      <a:r>
                        <a:rPr lang="en-CA" sz="1450" b="0" i="0" u="none" strike="noStrike" kern="1200" baseline="0" dirty="0">
                          <a:solidFill>
                            <a:schemeClr val="tx1"/>
                          </a:solidFill>
                          <a:latin typeface="+mn-lt"/>
                          <a:ea typeface="+mn-ea"/>
                          <a:cs typeface="+mn-cs"/>
                        </a:rPr>
                        <a:t> extends </a:t>
                      </a:r>
                      <a:r>
                        <a:rPr lang="en-CA" sz="1450" b="0" i="0" u="none" strike="noStrike" kern="1200" baseline="0" dirty="0" err="1">
                          <a:solidFill>
                            <a:schemeClr val="tx1"/>
                          </a:solidFill>
                          <a:latin typeface="+mn-lt"/>
                          <a:ea typeface="+mn-ea"/>
                          <a:cs typeface="+mn-cs"/>
                        </a:rPr>
                        <a:t>HttpServlet</a:t>
                      </a:r>
                      <a:r>
                        <a:rPr lang="en-CA" sz="1450" b="0" i="0" u="none" strike="noStrike" kern="1200" baseline="0" dirty="0">
                          <a:solidFill>
                            <a:schemeClr val="tx1"/>
                          </a:solidFill>
                          <a:latin typeface="+mn-lt"/>
                          <a:ea typeface="+mn-ea"/>
                          <a:cs typeface="+mn-cs"/>
                        </a:rPr>
                        <a:t> {  </a:t>
                      </a:r>
                    </a:p>
                    <a:p>
                      <a:r>
                        <a:rPr lang="en-CA" sz="1450" b="0" i="0" u="none" strike="noStrike" kern="1200" baseline="0" dirty="0">
                          <a:solidFill>
                            <a:schemeClr val="tx1"/>
                          </a:solidFill>
                          <a:latin typeface="+mn-lt"/>
                          <a:ea typeface="+mn-ea"/>
                          <a:cs typeface="+mn-cs"/>
                        </a:rPr>
                        <a:t>public void </a:t>
                      </a:r>
                      <a:r>
                        <a:rPr lang="en-CA" sz="1450" b="0" i="0" u="none" strike="noStrike" kern="1200" baseline="0" dirty="0" err="1">
                          <a:solidFill>
                            <a:schemeClr val="tx1"/>
                          </a:solidFill>
                          <a:latin typeface="+mn-lt"/>
                          <a:ea typeface="+mn-ea"/>
                          <a:cs typeface="+mn-cs"/>
                        </a:rPr>
                        <a:t>doGet</a:t>
                      </a:r>
                      <a:r>
                        <a:rPr lang="en-CA" sz="1450" b="0" i="0" u="none" strike="noStrike" kern="1200" baseline="0" dirty="0">
                          <a:solidFill>
                            <a:schemeClr val="tx1"/>
                          </a:solidFill>
                          <a:latin typeface="+mn-lt"/>
                          <a:ea typeface="+mn-ea"/>
                          <a:cs typeface="+mn-cs"/>
                        </a:rPr>
                        <a:t>(</a:t>
                      </a:r>
                      <a:r>
                        <a:rPr lang="en-CA" sz="1450" b="0" i="0" u="none" strike="noStrike" kern="1200" baseline="0" dirty="0" err="1">
                          <a:solidFill>
                            <a:schemeClr val="tx1"/>
                          </a:solidFill>
                          <a:latin typeface="+mn-lt"/>
                          <a:ea typeface="+mn-ea"/>
                          <a:cs typeface="+mn-cs"/>
                        </a:rPr>
                        <a:t>HttpServletRequest</a:t>
                      </a:r>
                      <a:r>
                        <a:rPr lang="en-CA" sz="1450" b="0" i="0" u="none" strike="noStrike" kern="1200" baseline="0" dirty="0">
                          <a:solidFill>
                            <a:schemeClr val="tx1"/>
                          </a:solidFill>
                          <a:latin typeface="+mn-lt"/>
                          <a:ea typeface="+mn-ea"/>
                          <a:cs typeface="+mn-cs"/>
                        </a:rPr>
                        <a:t> request, </a:t>
                      </a:r>
                      <a:r>
                        <a:rPr lang="en-CA" sz="1450" b="0" i="0" u="none" strike="noStrike" kern="1200" baseline="0" dirty="0" err="1">
                          <a:solidFill>
                            <a:schemeClr val="tx1"/>
                          </a:solidFill>
                          <a:latin typeface="+mn-lt"/>
                          <a:ea typeface="+mn-ea"/>
                          <a:cs typeface="+mn-cs"/>
                        </a:rPr>
                        <a:t>HttpServletResponse</a:t>
                      </a:r>
                      <a:r>
                        <a:rPr lang="en-CA" sz="1450" b="0" i="0" u="none" strike="noStrike" kern="1200" baseline="0" dirty="0">
                          <a:solidFill>
                            <a:schemeClr val="tx1"/>
                          </a:solidFill>
                          <a:latin typeface="+mn-lt"/>
                          <a:ea typeface="+mn-ea"/>
                          <a:cs typeface="+mn-cs"/>
                        </a:rPr>
                        <a:t> response) throws </a:t>
                      </a:r>
                      <a:r>
                        <a:rPr lang="en-CA" sz="1450" b="0" i="0" u="none" strike="noStrike" kern="1200" baseline="0" dirty="0" err="1">
                          <a:solidFill>
                            <a:schemeClr val="tx1"/>
                          </a:solidFill>
                          <a:latin typeface="+mn-lt"/>
                          <a:ea typeface="+mn-ea"/>
                          <a:cs typeface="+mn-cs"/>
                        </a:rPr>
                        <a:t>ServletException,IOException</a:t>
                      </a:r>
                      <a:r>
                        <a:rPr lang="en-CA" sz="1450" b="0" i="0" u="none" strike="noStrike" kern="1200" baseline="0" dirty="0">
                          <a:solidFill>
                            <a:schemeClr val="tx1"/>
                          </a:solidFill>
                          <a:latin typeface="+mn-lt"/>
                          <a:ea typeface="+mn-ea"/>
                          <a:cs typeface="+mn-cs"/>
                        </a:rPr>
                        <a:t>  {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response.setContentType</a:t>
                      </a:r>
                      <a:r>
                        <a:rPr lang="en-CA" sz="1450" b="0" i="0" u="none" strike="noStrike" kern="1200" baseline="0" dirty="0">
                          <a:solidFill>
                            <a:schemeClr val="tx1"/>
                          </a:solidFill>
                          <a:latin typeface="+mn-lt"/>
                          <a:ea typeface="+mn-ea"/>
                          <a:cs typeface="+mn-cs"/>
                        </a:rPr>
                        <a:t>("text/html");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PrintWriter</a:t>
                      </a:r>
                      <a:r>
                        <a:rPr lang="en-CA" sz="1450" b="0" i="0" u="none" strike="noStrike" kern="1200" baseline="0" dirty="0">
                          <a:solidFill>
                            <a:schemeClr val="tx1"/>
                          </a:solidFill>
                          <a:latin typeface="+mn-lt"/>
                          <a:ea typeface="+mn-ea"/>
                          <a:cs typeface="+mn-cs"/>
                        </a:rPr>
                        <a:t> out= </a:t>
                      </a:r>
                      <a:r>
                        <a:rPr lang="en-CA" sz="1450" b="0" i="0" u="none" strike="noStrike" kern="1200" baseline="0" dirty="0" err="1">
                          <a:solidFill>
                            <a:schemeClr val="tx1"/>
                          </a:solidFill>
                          <a:latin typeface="+mn-lt"/>
                          <a:ea typeface="+mn-ea"/>
                          <a:cs typeface="+mn-cs"/>
                        </a:rPr>
                        <a:t>response.getWriter</a:t>
                      </a:r>
                      <a:r>
                        <a:rPr lang="en-CA" sz="1450" b="0" i="0" u="none" strike="noStrike" kern="1200" baseline="0" dirty="0">
                          <a:solidFill>
                            <a:schemeClr val="tx1"/>
                          </a:solidFill>
                          <a:latin typeface="+mn-lt"/>
                          <a:ea typeface="+mn-ea"/>
                          <a:cs typeface="+mn-cs"/>
                        </a:rPr>
                        <a:t>();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("&lt;html&gt;\n"+ "&lt;head&gt;&lt;title&gt;"+ "Reading All Form Parameters“ +"&lt;/title&gt;&lt;/head&gt;\n"+ </a:t>
                      </a:r>
                    </a:p>
                    <a:p>
                      <a:r>
                        <a:rPr lang="en-CA" sz="1450" b="0" i="0" u="none" strike="noStrike" kern="1200" baseline="0" dirty="0">
                          <a:solidFill>
                            <a:schemeClr val="tx1"/>
                          </a:solidFill>
                          <a:latin typeface="+mn-lt"/>
                          <a:ea typeface="+mn-ea"/>
                          <a:cs typeface="+mn-cs"/>
                        </a:rPr>
                        <a:t>   "&lt;table width=\"100%\" border=\"1\" align=\"center\"&gt;\n"+ "&lt;</a:t>
                      </a:r>
                      <a:r>
                        <a:rPr lang="en-CA" sz="1450" b="0" i="0" u="none" strike="noStrike" kern="1200" baseline="0" dirty="0" err="1">
                          <a:solidFill>
                            <a:schemeClr val="tx1"/>
                          </a:solidFill>
                          <a:latin typeface="+mn-lt"/>
                          <a:ea typeface="+mn-ea"/>
                          <a:cs typeface="+mn-cs"/>
                        </a:rPr>
                        <a:t>tr</a:t>
                      </a:r>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bgcolor</a:t>
                      </a:r>
                      <a:r>
                        <a:rPr lang="en-CA" sz="1450" b="0" i="0" u="none" strike="noStrike" kern="1200" baseline="0" dirty="0">
                          <a:solidFill>
                            <a:schemeClr val="tx1"/>
                          </a:solidFill>
                          <a:latin typeface="+mn-lt"/>
                          <a:ea typeface="+mn-ea"/>
                          <a:cs typeface="+mn-cs"/>
                        </a:rPr>
                        <a:t>=\"#949494\"&gt;\n"+ </a:t>
                      </a:r>
                    </a:p>
                    <a:p>
                      <a:r>
                        <a:rPr lang="en-CA" sz="1450" b="0" i="0" u="none" strike="noStrike" kern="1200" baseline="0" dirty="0">
                          <a:solidFill>
                            <a:schemeClr val="tx1"/>
                          </a:solidFill>
                          <a:latin typeface="+mn-lt"/>
                          <a:ea typeface="+mn-ea"/>
                          <a:cs typeface="+mn-cs"/>
                        </a:rPr>
                        <a:t>   "&lt;</a:t>
                      </a:r>
                      <a:r>
                        <a:rPr lang="en-CA" sz="1450" b="0" i="0" u="none" strike="noStrike" kern="1200" baseline="0" dirty="0" err="1">
                          <a:solidFill>
                            <a:schemeClr val="tx1"/>
                          </a:solidFill>
                          <a:latin typeface="+mn-lt"/>
                          <a:ea typeface="+mn-ea"/>
                          <a:cs typeface="+mn-cs"/>
                        </a:rPr>
                        <a:t>th</a:t>
                      </a:r>
                      <a:r>
                        <a:rPr lang="en-CA" sz="1450" b="0" i="0" u="none" strike="noStrike" kern="1200" baseline="0" dirty="0">
                          <a:solidFill>
                            <a:schemeClr val="tx1"/>
                          </a:solidFill>
                          <a:latin typeface="+mn-lt"/>
                          <a:ea typeface="+mn-ea"/>
                          <a:cs typeface="+mn-cs"/>
                        </a:rPr>
                        <a:t>&gt;</a:t>
                      </a:r>
                      <a:r>
                        <a:rPr lang="en-CA" sz="1450" b="0" i="0" u="none" strike="noStrike" kern="1200" baseline="0" dirty="0" err="1">
                          <a:solidFill>
                            <a:schemeClr val="tx1"/>
                          </a:solidFill>
                          <a:latin typeface="+mn-lt"/>
                          <a:ea typeface="+mn-ea"/>
                          <a:cs typeface="+mn-cs"/>
                        </a:rPr>
                        <a:t>Param</a:t>
                      </a:r>
                      <a:r>
                        <a:rPr lang="en-CA" sz="1450" b="0" i="0" u="none" strike="noStrike" kern="1200" baseline="0" dirty="0">
                          <a:solidFill>
                            <a:schemeClr val="tx1"/>
                          </a:solidFill>
                          <a:latin typeface="+mn-lt"/>
                          <a:ea typeface="+mn-ea"/>
                          <a:cs typeface="+mn-cs"/>
                        </a:rPr>
                        <a:t> Name&lt;/</a:t>
                      </a:r>
                      <a:r>
                        <a:rPr lang="en-CA" sz="1450" b="0" i="0" u="none" strike="noStrike" kern="1200" baseline="0" dirty="0" err="1">
                          <a:solidFill>
                            <a:schemeClr val="tx1"/>
                          </a:solidFill>
                          <a:latin typeface="+mn-lt"/>
                          <a:ea typeface="+mn-ea"/>
                          <a:cs typeface="+mn-cs"/>
                        </a:rPr>
                        <a:t>th</a:t>
                      </a:r>
                      <a:r>
                        <a:rPr lang="en-CA" sz="1450" b="0" i="0" u="none" strike="noStrike" kern="1200" baseline="0" dirty="0">
                          <a:solidFill>
                            <a:schemeClr val="tx1"/>
                          </a:solidFill>
                          <a:latin typeface="+mn-lt"/>
                          <a:ea typeface="+mn-ea"/>
                          <a:cs typeface="+mn-cs"/>
                        </a:rPr>
                        <a:t>&gt;&lt;</a:t>
                      </a:r>
                      <a:r>
                        <a:rPr lang="en-CA" sz="1450" b="0" i="0" u="none" strike="noStrike" kern="1200" baseline="0" dirty="0" err="1">
                          <a:solidFill>
                            <a:schemeClr val="tx1"/>
                          </a:solidFill>
                          <a:latin typeface="+mn-lt"/>
                          <a:ea typeface="+mn-ea"/>
                          <a:cs typeface="+mn-cs"/>
                        </a:rPr>
                        <a:t>th</a:t>
                      </a:r>
                      <a:r>
                        <a:rPr lang="en-CA" sz="1450" b="0" i="0" u="none" strike="noStrike" kern="1200" baseline="0" dirty="0">
                          <a:solidFill>
                            <a:schemeClr val="tx1"/>
                          </a:solidFill>
                          <a:latin typeface="+mn-lt"/>
                          <a:ea typeface="+mn-ea"/>
                          <a:cs typeface="+mn-cs"/>
                        </a:rPr>
                        <a:t>&gt;</a:t>
                      </a:r>
                      <a:r>
                        <a:rPr lang="en-CA" sz="1450" b="0" i="0" u="none" strike="noStrike" kern="1200" baseline="0" dirty="0" err="1">
                          <a:solidFill>
                            <a:schemeClr val="tx1"/>
                          </a:solidFill>
                          <a:latin typeface="+mn-lt"/>
                          <a:ea typeface="+mn-ea"/>
                          <a:cs typeface="+mn-cs"/>
                        </a:rPr>
                        <a:t>Param</a:t>
                      </a:r>
                      <a:r>
                        <a:rPr lang="en-CA" sz="1450" b="0" i="0" u="none" strike="noStrike" kern="1200" baseline="0" dirty="0">
                          <a:solidFill>
                            <a:schemeClr val="tx1"/>
                          </a:solidFill>
                          <a:latin typeface="+mn-lt"/>
                          <a:ea typeface="+mn-ea"/>
                          <a:cs typeface="+mn-cs"/>
                        </a:rPr>
                        <a:t> Value(s)&lt;/</a:t>
                      </a:r>
                      <a:r>
                        <a:rPr lang="en-CA" sz="1450" b="0" i="0" u="none" strike="noStrike" kern="1200" baseline="0" dirty="0" err="1">
                          <a:solidFill>
                            <a:schemeClr val="tx1"/>
                          </a:solidFill>
                          <a:latin typeface="+mn-lt"/>
                          <a:ea typeface="+mn-ea"/>
                          <a:cs typeface="+mn-cs"/>
                        </a:rPr>
                        <a:t>th</a:t>
                      </a:r>
                      <a:r>
                        <a:rPr lang="en-CA" sz="1450" b="0" i="0" u="none" strike="noStrike" kern="1200" baseline="0" dirty="0">
                          <a:solidFill>
                            <a:schemeClr val="tx1"/>
                          </a:solidFill>
                          <a:latin typeface="+mn-lt"/>
                          <a:ea typeface="+mn-ea"/>
                          <a:cs typeface="+mn-cs"/>
                        </a:rPr>
                        <a:t>&gt;\n"+ "&lt;/</a:t>
                      </a:r>
                      <a:r>
                        <a:rPr lang="en-CA" sz="1450" b="0" i="0" u="none" strike="noStrike" kern="1200" baseline="0" dirty="0" err="1">
                          <a:solidFill>
                            <a:schemeClr val="tx1"/>
                          </a:solidFill>
                          <a:latin typeface="+mn-lt"/>
                          <a:ea typeface="+mn-ea"/>
                          <a:cs typeface="+mn-cs"/>
                        </a:rPr>
                        <a:t>tr</a:t>
                      </a:r>
                      <a:r>
                        <a:rPr lang="en-CA" sz="1450" b="0" i="0" u="none" strike="noStrike" kern="1200" baseline="0" dirty="0">
                          <a:solidFill>
                            <a:schemeClr val="tx1"/>
                          </a:solidFill>
                          <a:latin typeface="+mn-lt"/>
                          <a:ea typeface="+mn-ea"/>
                          <a:cs typeface="+mn-cs"/>
                        </a:rPr>
                        <a:t>&gt;\n");  </a:t>
                      </a:r>
                    </a:p>
                    <a:p>
                      <a:r>
                        <a:rPr lang="en-CA" sz="1450" b="1" i="0" u="none" strike="noStrike" kern="1200" baseline="0" dirty="0">
                          <a:solidFill>
                            <a:srgbClr val="FF0000"/>
                          </a:solidFill>
                          <a:latin typeface="+mn-lt"/>
                          <a:ea typeface="+mn-ea"/>
                          <a:cs typeface="+mn-cs"/>
                        </a:rPr>
                        <a:t>   Enumeration </a:t>
                      </a:r>
                      <a:r>
                        <a:rPr lang="en-CA" sz="1450" b="1" i="0" u="none" strike="noStrike" kern="1200" baseline="0" dirty="0" err="1">
                          <a:solidFill>
                            <a:srgbClr val="FF0000"/>
                          </a:solidFill>
                          <a:latin typeface="+mn-lt"/>
                          <a:ea typeface="+mn-ea"/>
                          <a:cs typeface="+mn-cs"/>
                        </a:rPr>
                        <a:t>paramNames</a:t>
                      </a:r>
                      <a:r>
                        <a:rPr lang="en-CA" sz="1450" b="1" i="0" u="none" strike="noStrike" kern="1200" baseline="0" dirty="0">
                          <a:solidFill>
                            <a:srgbClr val="FF0000"/>
                          </a:solidFill>
                          <a:latin typeface="+mn-lt"/>
                          <a:ea typeface="+mn-ea"/>
                          <a:cs typeface="+mn-cs"/>
                        </a:rPr>
                        <a:t> = </a:t>
                      </a:r>
                      <a:r>
                        <a:rPr lang="en-CA" sz="1450" b="1" i="0" u="none" strike="noStrike" kern="1200" baseline="0" dirty="0" err="1">
                          <a:solidFill>
                            <a:srgbClr val="FF0000"/>
                          </a:solidFill>
                          <a:latin typeface="+mn-lt"/>
                          <a:ea typeface="+mn-ea"/>
                          <a:cs typeface="+mn-cs"/>
                        </a:rPr>
                        <a:t>request.getParameterNames</a:t>
                      </a:r>
                      <a:r>
                        <a:rPr lang="en-CA" sz="1450" b="1" i="0" u="none" strike="noStrike" kern="1200" baseline="0" dirty="0">
                          <a:solidFill>
                            <a:srgbClr val="FF0000"/>
                          </a:solidFill>
                          <a:latin typeface="+mn-lt"/>
                          <a:ea typeface="+mn-ea"/>
                          <a:cs typeface="+mn-cs"/>
                        </a:rPr>
                        <a:t>(); </a:t>
                      </a:r>
                    </a:p>
                    <a:p>
                      <a:r>
                        <a:rPr lang="en-CA" sz="1450" b="0" i="0" u="none" strike="noStrike" kern="1200" baseline="0" dirty="0">
                          <a:solidFill>
                            <a:schemeClr val="tx1"/>
                          </a:solidFill>
                          <a:latin typeface="+mn-lt"/>
                          <a:ea typeface="+mn-ea"/>
                          <a:cs typeface="+mn-cs"/>
                        </a:rPr>
                        <a:t>    while (</a:t>
                      </a:r>
                      <a:r>
                        <a:rPr lang="en-CA" sz="1450" b="0" i="0" u="none" strike="noStrike" kern="1200" baseline="0" dirty="0" err="1">
                          <a:solidFill>
                            <a:schemeClr val="tx1"/>
                          </a:solidFill>
                          <a:latin typeface="+mn-lt"/>
                          <a:ea typeface="+mn-ea"/>
                          <a:cs typeface="+mn-cs"/>
                        </a:rPr>
                        <a:t>paramNames.hasMoreElements</a:t>
                      </a:r>
                      <a:r>
                        <a:rPr lang="en-CA" sz="1450" b="0" i="0" u="none" strike="noStrike" kern="1200" baseline="0" dirty="0">
                          <a:solidFill>
                            <a:schemeClr val="tx1"/>
                          </a:solidFill>
                          <a:latin typeface="+mn-lt"/>
                          <a:ea typeface="+mn-ea"/>
                          <a:cs typeface="+mn-cs"/>
                        </a:rPr>
                        <a:t>())  { </a:t>
                      </a:r>
                    </a:p>
                    <a:p>
                      <a:r>
                        <a:rPr lang="en-CA" sz="1450" b="0" i="0" u="none" strike="noStrike" kern="1200" baseline="0" dirty="0">
                          <a:solidFill>
                            <a:schemeClr val="tx1"/>
                          </a:solidFill>
                          <a:latin typeface="+mn-lt"/>
                          <a:ea typeface="+mn-ea"/>
                          <a:cs typeface="+mn-cs"/>
                        </a:rPr>
                        <a:t>         String </a:t>
                      </a:r>
                      <a:r>
                        <a:rPr lang="en-CA" sz="1450" b="0" i="0" u="none" strike="noStrike" kern="1200" baseline="0" dirty="0" err="1">
                          <a:solidFill>
                            <a:schemeClr val="tx1"/>
                          </a:solidFill>
                          <a:latin typeface="+mn-lt"/>
                          <a:ea typeface="+mn-ea"/>
                          <a:cs typeface="+mn-cs"/>
                        </a:rPr>
                        <a:t>paramName</a:t>
                      </a:r>
                      <a:r>
                        <a:rPr lang="en-CA" sz="1450" b="0" i="0" u="none" strike="noStrike" kern="1200" baseline="0" dirty="0">
                          <a:solidFill>
                            <a:schemeClr val="tx1"/>
                          </a:solidFill>
                          <a:latin typeface="+mn-lt"/>
                          <a:ea typeface="+mn-ea"/>
                          <a:cs typeface="+mn-cs"/>
                        </a:rPr>
                        <a:t> =(String)</a:t>
                      </a:r>
                      <a:r>
                        <a:rPr lang="en-CA" sz="1450" b="0" i="0" u="none" strike="noStrike" kern="1200" baseline="0" dirty="0" err="1">
                          <a:solidFill>
                            <a:schemeClr val="tx1"/>
                          </a:solidFill>
                          <a:latin typeface="+mn-lt"/>
                          <a:ea typeface="+mn-ea"/>
                          <a:cs typeface="+mn-cs"/>
                        </a:rPr>
                        <a:t>paramNames.nextElement</a:t>
                      </a:r>
                      <a:r>
                        <a:rPr lang="en-CA" sz="1450" b="0" i="0" u="none" strike="noStrike" kern="1200" baseline="0" dirty="0">
                          <a:solidFill>
                            <a:schemeClr val="tx1"/>
                          </a:solidFill>
                          <a:latin typeface="+mn-lt"/>
                          <a:ea typeface="+mn-ea"/>
                          <a:cs typeface="+mn-cs"/>
                        </a:rPr>
                        <a:t>();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out.print</a:t>
                      </a:r>
                      <a:r>
                        <a:rPr lang="en-CA" sz="1450" b="0" i="0" u="none" strike="noStrike" kern="1200" baseline="0" dirty="0">
                          <a:solidFill>
                            <a:schemeClr val="tx1"/>
                          </a:solidFill>
                          <a:latin typeface="+mn-lt"/>
                          <a:ea typeface="+mn-ea"/>
                          <a:cs typeface="+mn-cs"/>
                        </a:rPr>
                        <a:t>("&lt;</a:t>
                      </a:r>
                      <a:r>
                        <a:rPr lang="en-CA" sz="1450" b="0" i="0" u="none" strike="noStrike" kern="1200" baseline="0" dirty="0" err="1">
                          <a:solidFill>
                            <a:schemeClr val="tx1"/>
                          </a:solidFill>
                          <a:latin typeface="+mn-lt"/>
                          <a:ea typeface="+mn-ea"/>
                          <a:cs typeface="+mn-cs"/>
                        </a:rPr>
                        <a:t>tr</a:t>
                      </a:r>
                      <a:r>
                        <a:rPr lang="en-CA" sz="1450" b="0" i="0" u="none" strike="noStrike" kern="1200" baseline="0" dirty="0">
                          <a:solidFill>
                            <a:schemeClr val="tx1"/>
                          </a:solidFill>
                          <a:latin typeface="+mn-lt"/>
                          <a:ea typeface="+mn-ea"/>
                          <a:cs typeface="+mn-cs"/>
                        </a:rPr>
                        <a:t>&gt;&lt;td&gt;"+ </a:t>
                      </a:r>
                      <a:r>
                        <a:rPr lang="en-CA" sz="1450" b="0" i="0" u="none" strike="noStrike" kern="1200" baseline="0" dirty="0" err="1">
                          <a:solidFill>
                            <a:schemeClr val="tx1"/>
                          </a:solidFill>
                          <a:latin typeface="+mn-lt"/>
                          <a:ea typeface="+mn-ea"/>
                          <a:cs typeface="+mn-cs"/>
                        </a:rPr>
                        <a:t>paramName</a:t>
                      </a:r>
                      <a:r>
                        <a:rPr lang="en-CA" sz="1450" b="0" i="0" u="none" strike="noStrike" kern="1200" baseline="0" dirty="0">
                          <a:solidFill>
                            <a:schemeClr val="tx1"/>
                          </a:solidFill>
                          <a:latin typeface="+mn-lt"/>
                          <a:ea typeface="+mn-ea"/>
                          <a:cs typeface="+mn-cs"/>
                        </a:rPr>
                        <a:t> +"&lt;/td&gt;\n&lt;td&gt;"); </a:t>
                      </a:r>
                    </a:p>
                    <a:p>
                      <a:pPr marL="0" marR="0" indent="0" algn="l" defTabSz="914400" rtl="0" eaLnBrk="1" fontAlgn="auto" latinLnBrk="0" hangingPunct="1">
                        <a:lnSpc>
                          <a:spcPct val="100000"/>
                        </a:lnSpc>
                        <a:spcBef>
                          <a:spcPts val="0"/>
                        </a:spcBef>
                        <a:spcAft>
                          <a:spcPts val="0"/>
                        </a:spcAft>
                        <a:buClrTx/>
                        <a:buSzTx/>
                        <a:buFontTx/>
                        <a:buNone/>
                        <a:tabLst/>
                        <a:defRPr/>
                      </a:pPr>
                      <a:r>
                        <a:rPr lang="en-CA" sz="1450" b="0" i="0" u="none" strike="noStrike" kern="1200" baseline="0" dirty="0">
                          <a:solidFill>
                            <a:schemeClr val="tx1"/>
                          </a:solidFill>
                          <a:latin typeface="+mn-lt"/>
                          <a:ea typeface="+mn-ea"/>
                          <a:cs typeface="+mn-cs"/>
                        </a:rPr>
                        <a:t>         String[] </a:t>
                      </a:r>
                      <a:r>
                        <a:rPr lang="en-CA" sz="1450" b="0" i="0" u="none" strike="noStrike" kern="1200" baseline="0" dirty="0" err="1">
                          <a:solidFill>
                            <a:schemeClr val="tx1"/>
                          </a:solidFill>
                          <a:latin typeface="+mn-lt"/>
                          <a:ea typeface="+mn-ea"/>
                          <a:cs typeface="+mn-cs"/>
                        </a:rPr>
                        <a:t>paramValues</a:t>
                      </a:r>
                      <a:r>
                        <a:rPr lang="en-CA" sz="1450" b="0" i="0" u="none" strike="noStrike" kern="1200" baseline="0" dirty="0">
                          <a:solidFill>
                            <a:schemeClr val="tx1"/>
                          </a:solidFill>
                          <a:latin typeface="+mn-lt"/>
                          <a:ea typeface="+mn-ea"/>
                          <a:cs typeface="+mn-cs"/>
                        </a:rPr>
                        <a:t> = </a:t>
                      </a:r>
                      <a:r>
                        <a:rPr lang="en-CA" sz="1450" b="0" i="0" u="none" strike="noStrike" kern="1200" baseline="0" dirty="0" err="1">
                          <a:solidFill>
                            <a:schemeClr val="tx1"/>
                          </a:solidFill>
                          <a:latin typeface="+mn-lt"/>
                          <a:ea typeface="+mn-ea"/>
                          <a:cs typeface="+mn-cs"/>
                        </a:rPr>
                        <a:t>request.getParameterValues</a:t>
                      </a:r>
                      <a:r>
                        <a:rPr lang="en-CA" sz="1450" b="0" i="0" u="none" strike="noStrike" kern="1200" baseline="0" dirty="0">
                          <a:solidFill>
                            <a:schemeClr val="tx1"/>
                          </a:solidFill>
                          <a:latin typeface="+mn-lt"/>
                          <a:ea typeface="+mn-ea"/>
                          <a:cs typeface="+mn-cs"/>
                        </a:rPr>
                        <a:t>(</a:t>
                      </a:r>
                      <a:r>
                        <a:rPr lang="en-CA" sz="1450" b="0" i="0" u="none" strike="noStrike" kern="1200" baseline="0" dirty="0" err="1">
                          <a:solidFill>
                            <a:schemeClr val="tx1"/>
                          </a:solidFill>
                          <a:latin typeface="+mn-lt"/>
                          <a:ea typeface="+mn-ea"/>
                          <a:cs typeface="+mn-cs"/>
                        </a:rPr>
                        <a:t>paramName</a:t>
                      </a:r>
                      <a:r>
                        <a:rPr lang="en-CA" sz="1450" b="0" i="0" u="none" strike="noStrike" kern="1200" baseline="0" dirty="0">
                          <a:solidFill>
                            <a:schemeClr val="tx1"/>
                          </a:solidFill>
                          <a:latin typeface="+mn-lt"/>
                          <a:ea typeface="+mn-ea"/>
                          <a:cs typeface="+mn-cs"/>
                        </a:rPr>
                        <a:t>); </a:t>
                      </a:r>
                    </a:p>
                    <a:p>
                      <a:r>
                        <a:rPr lang="en-CA" sz="1450" b="0" i="0" u="none" strike="noStrike" kern="1200" baseline="0" dirty="0">
                          <a:solidFill>
                            <a:schemeClr val="tx1"/>
                          </a:solidFill>
                          <a:latin typeface="+mn-lt"/>
                          <a:ea typeface="+mn-ea"/>
                          <a:cs typeface="+mn-cs"/>
                        </a:rPr>
                        <a:t>         If(</a:t>
                      </a:r>
                      <a:r>
                        <a:rPr lang="en-CA" sz="1450" b="0" i="0" u="none" strike="noStrike" kern="1200" baseline="0" dirty="0" err="1">
                          <a:solidFill>
                            <a:schemeClr val="tx1"/>
                          </a:solidFill>
                          <a:latin typeface="+mn-lt"/>
                          <a:ea typeface="+mn-ea"/>
                          <a:cs typeface="+mn-cs"/>
                        </a:rPr>
                        <a:t>paramValues.length</a:t>
                      </a:r>
                      <a:r>
                        <a:rPr lang="en-CA" sz="1450" b="0" i="0" u="none" strike="noStrike" kern="1200" baseline="0" dirty="0">
                          <a:solidFill>
                            <a:schemeClr val="tx1"/>
                          </a:solidFill>
                          <a:latin typeface="+mn-lt"/>
                          <a:ea typeface="+mn-ea"/>
                          <a:cs typeface="+mn-cs"/>
                        </a:rPr>
                        <a:t> ==1) {    // Read single valued data :</a:t>
                      </a:r>
                    </a:p>
                    <a:p>
                      <a:r>
                        <a:rPr lang="en-CA" sz="1450" b="0" i="0" u="none" strike="noStrike" kern="1200" baseline="0" dirty="0">
                          <a:solidFill>
                            <a:schemeClr val="tx1"/>
                          </a:solidFill>
                          <a:latin typeface="+mn-lt"/>
                          <a:ea typeface="+mn-ea"/>
                          <a:cs typeface="+mn-cs"/>
                        </a:rPr>
                        <a:t>               String </a:t>
                      </a:r>
                      <a:r>
                        <a:rPr lang="en-CA" sz="1450" b="0" i="0" u="none" strike="noStrike" kern="1200" baseline="0" dirty="0" err="1">
                          <a:solidFill>
                            <a:schemeClr val="tx1"/>
                          </a:solidFill>
                          <a:latin typeface="+mn-lt"/>
                          <a:ea typeface="+mn-ea"/>
                          <a:cs typeface="+mn-cs"/>
                        </a:rPr>
                        <a:t>paramValue</a:t>
                      </a:r>
                      <a:r>
                        <a:rPr lang="en-CA" sz="1450" b="0" i="0" u="none" strike="noStrike" kern="1200" baseline="0" dirty="0">
                          <a:solidFill>
                            <a:schemeClr val="tx1"/>
                          </a:solidFill>
                          <a:latin typeface="+mn-lt"/>
                          <a:ea typeface="+mn-ea"/>
                          <a:cs typeface="+mn-cs"/>
                        </a:rPr>
                        <a:t> = </a:t>
                      </a:r>
                      <a:r>
                        <a:rPr lang="en-CA" sz="1450" b="0" i="0" u="none" strike="noStrike" kern="1200" baseline="0" dirty="0" err="1">
                          <a:solidFill>
                            <a:schemeClr val="tx1"/>
                          </a:solidFill>
                          <a:latin typeface="+mn-lt"/>
                          <a:ea typeface="+mn-ea"/>
                          <a:cs typeface="+mn-cs"/>
                        </a:rPr>
                        <a:t>paramValues</a:t>
                      </a:r>
                      <a:r>
                        <a:rPr lang="en-CA" sz="1450" b="0" i="0" u="none" strike="noStrike" kern="1200" baseline="0" dirty="0">
                          <a:solidFill>
                            <a:schemeClr val="tx1"/>
                          </a:solidFill>
                          <a:latin typeface="+mn-lt"/>
                          <a:ea typeface="+mn-ea"/>
                          <a:cs typeface="+mn-cs"/>
                        </a:rPr>
                        <a:t>[0]; </a:t>
                      </a:r>
                    </a:p>
                    <a:p>
                      <a:r>
                        <a:rPr lang="en-CA" sz="1450" b="0" i="0" u="none" strike="noStrike" kern="1200" baseline="0" dirty="0">
                          <a:solidFill>
                            <a:schemeClr val="tx1"/>
                          </a:solidFill>
                          <a:latin typeface="+mn-lt"/>
                          <a:ea typeface="+mn-ea"/>
                          <a:cs typeface="+mn-cs"/>
                        </a:rPr>
                        <a:t>               if(</a:t>
                      </a:r>
                      <a:r>
                        <a:rPr lang="en-CA" sz="1450" b="0" i="0" u="none" strike="noStrike" kern="1200" baseline="0" dirty="0" err="1">
                          <a:solidFill>
                            <a:schemeClr val="tx1"/>
                          </a:solidFill>
                          <a:latin typeface="+mn-lt"/>
                          <a:ea typeface="+mn-ea"/>
                          <a:cs typeface="+mn-cs"/>
                        </a:rPr>
                        <a:t>paramValue.length</a:t>
                      </a:r>
                      <a:r>
                        <a:rPr lang="en-CA" sz="1450" b="0" i="0" u="none" strike="noStrike" kern="1200" baseline="0" dirty="0">
                          <a:solidFill>
                            <a:schemeClr val="tx1"/>
                          </a:solidFill>
                          <a:latin typeface="+mn-lt"/>
                          <a:ea typeface="+mn-ea"/>
                          <a:cs typeface="+mn-cs"/>
                        </a:rPr>
                        <a:t>()==0)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("&lt;</a:t>
                      </a:r>
                      <a:r>
                        <a:rPr lang="en-CA" sz="1450" b="0" i="0" u="none" strike="noStrike" kern="1200" baseline="0" dirty="0" err="1">
                          <a:solidFill>
                            <a:schemeClr val="tx1"/>
                          </a:solidFill>
                          <a:latin typeface="+mn-lt"/>
                          <a:ea typeface="+mn-ea"/>
                          <a:cs typeface="+mn-cs"/>
                        </a:rPr>
                        <a:t>i</a:t>
                      </a:r>
                      <a:r>
                        <a:rPr lang="en-CA" sz="1450" b="0" i="0" u="none" strike="noStrike" kern="1200" baseline="0" dirty="0">
                          <a:solidFill>
                            <a:schemeClr val="tx1"/>
                          </a:solidFill>
                          <a:latin typeface="+mn-lt"/>
                          <a:ea typeface="+mn-ea"/>
                          <a:cs typeface="+mn-cs"/>
                        </a:rPr>
                        <a:t>&gt;No Value&lt;/</a:t>
                      </a:r>
                      <a:r>
                        <a:rPr lang="en-CA" sz="1450" b="0" i="0" u="none" strike="noStrike" kern="1200" baseline="0" dirty="0" err="1">
                          <a:solidFill>
                            <a:schemeClr val="tx1"/>
                          </a:solidFill>
                          <a:latin typeface="+mn-lt"/>
                          <a:ea typeface="+mn-ea"/>
                          <a:cs typeface="+mn-cs"/>
                        </a:rPr>
                        <a:t>i</a:t>
                      </a:r>
                      <a:r>
                        <a:rPr lang="en-CA" sz="1450" b="0" i="0" u="none" strike="noStrike" kern="1200" baseline="0" dirty="0">
                          <a:solidFill>
                            <a:schemeClr val="tx1"/>
                          </a:solidFill>
                          <a:latin typeface="+mn-lt"/>
                          <a:ea typeface="+mn-ea"/>
                          <a:cs typeface="+mn-cs"/>
                        </a:rPr>
                        <a:t>&gt;"); </a:t>
                      </a:r>
                    </a:p>
                    <a:p>
                      <a:r>
                        <a:rPr lang="en-CA" sz="1450" b="0" i="0" u="none" strike="noStrike" kern="1200" baseline="0" dirty="0">
                          <a:solidFill>
                            <a:schemeClr val="tx1"/>
                          </a:solidFill>
                          <a:latin typeface="+mn-lt"/>
                          <a:ea typeface="+mn-ea"/>
                          <a:cs typeface="+mn-cs"/>
                        </a:rPr>
                        <a:t>               else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a:t>
                      </a:r>
                      <a:r>
                        <a:rPr lang="en-CA" sz="1450" b="0" i="0" u="none" strike="noStrike" kern="1200" baseline="0" dirty="0" err="1">
                          <a:solidFill>
                            <a:schemeClr val="tx1"/>
                          </a:solidFill>
                          <a:latin typeface="+mn-lt"/>
                          <a:ea typeface="+mn-ea"/>
                          <a:cs typeface="+mn-cs"/>
                        </a:rPr>
                        <a:t>paramValue</a:t>
                      </a:r>
                      <a:r>
                        <a:rPr lang="en-CA" sz="1450" b="0" i="0" u="none" strike="noStrike" kern="1200" baseline="0" dirty="0">
                          <a:solidFill>
                            <a:schemeClr val="tx1"/>
                          </a:solidFill>
                          <a:latin typeface="+mn-lt"/>
                          <a:ea typeface="+mn-ea"/>
                          <a:cs typeface="+mn-cs"/>
                        </a:rPr>
                        <a:t>); </a:t>
                      </a:r>
                    </a:p>
                    <a:p>
                      <a:r>
                        <a:rPr lang="en-CA" sz="1450" b="0" i="0" u="none" strike="noStrike" kern="1200" baseline="0" dirty="0">
                          <a:solidFill>
                            <a:schemeClr val="tx1"/>
                          </a:solidFill>
                          <a:latin typeface="+mn-lt"/>
                          <a:ea typeface="+mn-ea"/>
                          <a:cs typeface="+mn-cs"/>
                        </a:rPr>
                        <a:t>          }</a:t>
                      </a:r>
                    </a:p>
                    <a:p>
                      <a:r>
                        <a:rPr lang="en-CA" sz="1450" b="0" i="0" u="none" strike="noStrike" kern="1200" baseline="0" dirty="0">
                          <a:solidFill>
                            <a:schemeClr val="tx1"/>
                          </a:solidFill>
                          <a:latin typeface="+mn-lt"/>
                          <a:ea typeface="+mn-ea"/>
                          <a:cs typeface="+mn-cs"/>
                        </a:rPr>
                        <a:t>          else  {  // Read multiple valued data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("&lt;</a:t>
                      </a:r>
                      <a:r>
                        <a:rPr lang="en-CA" sz="1450" b="0" i="0" u="none" strike="noStrike" kern="1200" baseline="0" dirty="0" err="1">
                          <a:solidFill>
                            <a:schemeClr val="tx1"/>
                          </a:solidFill>
                          <a:latin typeface="+mn-lt"/>
                          <a:ea typeface="+mn-ea"/>
                          <a:cs typeface="+mn-cs"/>
                        </a:rPr>
                        <a:t>ul</a:t>
                      </a:r>
                      <a:r>
                        <a:rPr lang="en-CA" sz="1450" b="0" i="0" u="none" strike="noStrike" kern="1200" baseline="0" dirty="0">
                          <a:solidFill>
                            <a:schemeClr val="tx1"/>
                          </a:solidFill>
                          <a:latin typeface="+mn-lt"/>
                          <a:ea typeface="+mn-ea"/>
                          <a:cs typeface="+mn-cs"/>
                        </a:rPr>
                        <a:t>&gt;"); </a:t>
                      </a:r>
                    </a:p>
                    <a:p>
                      <a:r>
                        <a:rPr lang="nn-NO" sz="1450" b="0" i="0" u="none" strike="noStrike" kern="1200" baseline="0" dirty="0">
                          <a:solidFill>
                            <a:schemeClr val="tx1"/>
                          </a:solidFill>
                          <a:latin typeface="+mn-lt"/>
                          <a:ea typeface="+mn-ea"/>
                          <a:cs typeface="+mn-cs"/>
                        </a:rPr>
                        <a:t>          for(int i=0; i &lt; paramValues.length; i++){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("&lt;li&gt;"+ </a:t>
                      </a:r>
                      <a:r>
                        <a:rPr lang="en-CA" sz="1450" b="0" i="0" u="none" strike="noStrike" kern="1200" baseline="0" dirty="0" err="1">
                          <a:solidFill>
                            <a:schemeClr val="tx1"/>
                          </a:solidFill>
                          <a:latin typeface="+mn-lt"/>
                          <a:ea typeface="+mn-ea"/>
                          <a:cs typeface="+mn-cs"/>
                        </a:rPr>
                        <a:t>paramValues</a:t>
                      </a:r>
                      <a:r>
                        <a:rPr lang="en-CA" sz="1450" b="0" i="0" u="none" strike="noStrike" kern="1200" baseline="0" dirty="0">
                          <a:solidFill>
                            <a:schemeClr val="tx1"/>
                          </a:solidFill>
                          <a:latin typeface="+mn-lt"/>
                          <a:ea typeface="+mn-ea"/>
                          <a:cs typeface="+mn-cs"/>
                        </a:rPr>
                        <a:t>[</a:t>
                      </a:r>
                      <a:r>
                        <a:rPr lang="en-CA" sz="1450" b="0" i="0" u="none" strike="noStrike" kern="1200" baseline="0" dirty="0" err="1">
                          <a:solidFill>
                            <a:schemeClr val="tx1"/>
                          </a:solidFill>
                          <a:latin typeface="+mn-lt"/>
                          <a:ea typeface="+mn-ea"/>
                          <a:cs typeface="+mn-cs"/>
                        </a:rPr>
                        <a:t>i</a:t>
                      </a:r>
                      <a:r>
                        <a:rPr lang="en-CA" sz="1450" b="0" i="0" u="none" strike="noStrike" kern="1200" baseline="0" dirty="0">
                          <a:solidFill>
                            <a:schemeClr val="tx1"/>
                          </a:solidFill>
                          <a:latin typeface="+mn-lt"/>
                          <a:ea typeface="+mn-ea"/>
                          <a:cs typeface="+mn-cs"/>
                        </a:rPr>
                        <a:t>]);   </a:t>
                      </a:r>
                    </a:p>
                    <a:p>
                      <a:r>
                        <a:rPr lang="en-CA" sz="1450" b="0" i="0" u="none" strike="noStrike" kern="1200" baseline="0" dirty="0">
                          <a:solidFill>
                            <a:schemeClr val="tx1"/>
                          </a:solidFill>
                          <a:latin typeface="+mn-lt"/>
                          <a:ea typeface="+mn-ea"/>
                          <a:cs typeface="+mn-cs"/>
                        </a:rPr>
                        <a:t>          } </a:t>
                      </a: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("&lt;/</a:t>
                      </a:r>
                      <a:r>
                        <a:rPr lang="en-CA" sz="1450" b="0" i="0" u="none" strike="noStrike" kern="1200" baseline="0" dirty="0" err="1">
                          <a:solidFill>
                            <a:schemeClr val="tx1"/>
                          </a:solidFill>
                          <a:latin typeface="+mn-lt"/>
                          <a:ea typeface="+mn-ea"/>
                          <a:cs typeface="+mn-cs"/>
                        </a:rPr>
                        <a:t>ul</a:t>
                      </a:r>
                      <a:r>
                        <a:rPr lang="en-CA" sz="1450" b="0" i="0" u="none" strike="noStrike" kern="1200" baseline="0" dirty="0">
                          <a:solidFill>
                            <a:schemeClr val="tx1"/>
                          </a:solidFill>
                          <a:latin typeface="+mn-lt"/>
                          <a:ea typeface="+mn-ea"/>
                          <a:cs typeface="+mn-cs"/>
                        </a:rPr>
                        <a:t>&gt;"); }  </a:t>
                      </a:r>
                    </a:p>
                    <a:p>
                      <a:r>
                        <a:rPr lang="en-CA" sz="1450" b="0" i="0" u="none" strike="noStrike" kern="1200" baseline="0" dirty="0">
                          <a:solidFill>
                            <a:schemeClr val="tx1"/>
                          </a:solidFill>
                          <a:latin typeface="+mn-lt"/>
                          <a:ea typeface="+mn-ea"/>
                          <a:cs typeface="+mn-cs"/>
                        </a:rPr>
                        <a:t>     } //</a:t>
                      </a:r>
                      <a:r>
                        <a:rPr lang="en-CA" sz="1450" b="0" i="0" u="none" strike="noStrike" kern="1200" baseline="0" dirty="0" err="1">
                          <a:solidFill>
                            <a:schemeClr val="tx1"/>
                          </a:solidFill>
                          <a:latin typeface="+mn-lt"/>
                          <a:ea typeface="+mn-ea"/>
                          <a:cs typeface="+mn-cs"/>
                        </a:rPr>
                        <a:t>end_of_while_loop</a:t>
                      </a:r>
                      <a:endParaRPr lang="en-CA" sz="1450" b="0" i="0" u="none" strike="noStrike" kern="1200" baseline="0" dirty="0">
                        <a:solidFill>
                          <a:schemeClr val="tx1"/>
                        </a:solidFill>
                        <a:latin typeface="+mn-lt"/>
                        <a:ea typeface="+mn-ea"/>
                        <a:cs typeface="+mn-cs"/>
                      </a:endParaRPr>
                    </a:p>
                    <a:p>
                      <a:r>
                        <a:rPr lang="en-CA" sz="1450" b="0" i="0" u="none" strike="noStrike" kern="1200" baseline="0" dirty="0">
                          <a:solidFill>
                            <a:schemeClr val="tx1"/>
                          </a:solidFill>
                          <a:latin typeface="+mn-lt"/>
                          <a:ea typeface="+mn-ea"/>
                          <a:cs typeface="+mn-cs"/>
                        </a:rPr>
                        <a:t>  </a:t>
                      </a:r>
                      <a:r>
                        <a:rPr lang="en-CA" sz="1450" b="0" i="0" u="none" strike="noStrike" kern="1200" baseline="0" dirty="0" err="1">
                          <a:solidFill>
                            <a:schemeClr val="tx1"/>
                          </a:solidFill>
                          <a:latin typeface="+mn-lt"/>
                          <a:ea typeface="+mn-ea"/>
                          <a:cs typeface="+mn-cs"/>
                        </a:rPr>
                        <a:t>out.println</a:t>
                      </a:r>
                      <a:r>
                        <a:rPr lang="en-CA" sz="1450" b="0" i="0" u="none" strike="noStrike" kern="1200" baseline="0" dirty="0">
                          <a:solidFill>
                            <a:schemeClr val="tx1"/>
                          </a:solidFill>
                          <a:latin typeface="+mn-lt"/>
                          <a:ea typeface="+mn-ea"/>
                          <a:cs typeface="+mn-cs"/>
                        </a:rPr>
                        <a:t>("&lt;/</a:t>
                      </a:r>
                      <a:r>
                        <a:rPr lang="en-CA" sz="1450" b="0" i="0" u="none" strike="noStrike" kern="1200" baseline="0" dirty="0" err="1">
                          <a:solidFill>
                            <a:schemeClr val="tx1"/>
                          </a:solidFill>
                          <a:latin typeface="+mn-lt"/>
                          <a:ea typeface="+mn-ea"/>
                          <a:cs typeface="+mn-cs"/>
                        </a:rPr>
                        <a:t>tr</a:t>
                      </a:r>
                      <a:r>
                        <a:rPr lang="en-CA" sz="1450" b="0" i="0" u="none" strike="noStrike" kern="1200" baseline="0" dirty="0">
                          <a:solidFill>
                            <a:schemeClr val="tx1"/>
                          </a:solidFill>
                          <a:latin typeface="+mn-lt"/>
                          <a:ea typeface="+mn-ea"/>
                          <a:cs typeface="+mn-cs"/>
                        </a:rPr>
                        <a:t>&gt;\n&lt;/table&gt;\n&lt;/body&gt;&lt;/html&gt;"); </a:t>
                      </a:r>
                    </a:p>
                    <a:p>
                      <a:r>
                        <a:rPr lang="en-CA" sz="1450" b="0" i="0" u="none" strike="noStrike" kern="1200" baseline="0" dirty="0">
                          <a:solidFill>
                            <a:schemeClr val="tx1"/>
                          </a:solidFill>
                          <a:latin typeface="+mn-lt"/>
                          <a:ea typeface="+mn-ea"/>
                          <a:cs typeface="+mn-cs"/>
                        </a:rPr>
                        <a:t>  } //</a:t>
                      </a:r>
                      <a:r>
                        <a:rPr lang="en-CA" sz="1450" b="0" i="0" u="none" strike="noStrike" kern="1200" baseline="0" dirty="0" err="1">
                          <a:solidFill>
                            <a:schemeClr val="tx1"/>
                          </a:solidFill>
                          <a:latin typeface="+mn-lt"/>
                          <a:ea typeface="+mn-ea"/>
                          <a:cs typeface="+mn-cs"/>
                        </a:rPr>
                        <a:t>doGET</a:t>
                      </a:r>
                      <a:endParaRPr lang="en-CA" sz="1450" b="0" i="0" u="none" strike="noStrike" kern="1200" baseline="0" dirty="0">
                        <a:solidFill>
                          <a:schemeClr val="tx1"/>
                        </a:solidFill>
                        <a:latin typeface="+mn-lt"/>
                        <a:ea typeface="+mn-ea"/>
                        <a:cs typeface="+mn-cs"/>
                      </a:endParaRPr>
                    </a:p>
                    <a:p>
                      <a:r>
                        <a:rPr lang="en-CA" sz="1450" b="0" i="0" u="none" strike="noStrike" kern="1200" baseline="0" dirty="0">
                          <a:solidFill>
                            <a:schemeClr val="tx1"/>
                          </a:solidFill>
                          <a:latin typeface="+mn-lt"/>
                          <a:ea typeface="+mn-ea"/>
                          <a:cs typeface="+mn-cs"/>
                        </a:rPr>
                        <a:t>} //class</a:t>
                      </a:r>
                      <a:endParaRPr lang="en-CA" sz="1450"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5" name="Title 1"/>
          <p:cNvSpPr>
            <a:spLocks noGrp="1"/>
          </p:cNvSpPr>
          <p:nvPr>
            <p:ph type="title"/>
          </p:nvPr>
        </p:nvSpPr>
        <p:spPr>
          <a:xfrm>
            <a:off x="0" y="0"/>
            <a:ext cx="9144000" cy="533400"/>
          </a:xfrm>
        </p:spPr>
        <p:txBody>
          <a:bodyPr>
            <a:noAutofit/>
          </a:bodyPr>
          <a:lstStyle/>
          <a:p>
            <a:r>
              <a:rPr lang="en-CA" sz="2100" b="1" dirty="0"/>
              <a:t>Reading Form Parameters - </a:t>
            </a:r>
            <a:r>
              <a:rPr lang="en-CA" sz="2100" b="1" dirty="0" err="1"/>
              <a:t>getParameterNames</a:t>
            </a:r>
            <a:r>
              <a:rPr lang="en-CA" sz="2100" b="1" dirty="0"/>
              <a:t>() method of </a:t>
            </a:r>
            <a:r>
              <a:rPr lang="en-CA" sz="2100" b="1" dirty="0" err="1"/>
              <a:t>HttpServletRequest</a:t>
            </a:r>
            <a:r>
              <a:rPr lang="en-CA" sz="2100" b="1" dirty="0"/>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22612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CA" b="1" dirty="0"/>
              <a:t>Query String</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CA" sz="2400" dirty="0"/>
              <a:t>The query string is the data appearing in the </a:t>
            </a:r>
            <a:r>
              <a:rPr lang="en-CA" sz="2400" dirty="0" err="1"/>
              <a:t>url</a:t>
            </a:r>
            <a:r>
              <a:rPr lang="en-CA" sz="2400" dirty="0"/>
              <a:t> after the “?” symbol.</a:t>
            </a:r>
          </a:p>
          <a:p>
            <a:r>
              <a:rPr lang="en-CA" sz="2400" dirty="0"/>
              <a:t>Having the following http form:</a:t>
            </a:r>
          </a:p>
          <a:p>
            <a:pPr marL="400050" lvl="1" indent="0">
              <a:spcBef>
                <a:spcPts val="0"/>
              </a:spcBef>
              <a:buNone/>
            </a:pPr>
            <a:endParaRPr lang="en-CA" sz="2000" dirty="0"/>
          </a:p>
          <a:p>
            <a:pPr marL="400050" lvl="1" indent="0">
              <a:spcBef>
                <a:spcPts val="0"/>
              </a:spcBef>
              <a:buNone/>
            </a:pPr>
            <a:r>
              <a:rPr lang="en-CA" sz="2000" dirty="0"/>
              <a:t> &lt;form method=</a:t>
            </a:r>
            <a:r>
              <a:rPr lang="en-CA" sz="2000" i="1" dirty="0"/>
              <a:t>"POST" action=“</a:t>
            </a:r>
            <a:r>
              <a:rPr lang="en-CA" sz="2000" i="1" dirty="0" err="1"/>
              <a:t>servlet?type</a:t>
            </a:r>
            <a:r>
              <a:rPr lang="en-CA" sz="2000" i="1" dirty="0"/>
              <a:t>=x1"&gt;</a:t>
            </a:r>
          </a:p>
          <a:p>
            <a:pPr marL="400050" lvl="1" indent="0">
              <a:spcBef>
                <a:spcPts val="0"/>
              </a:spcBef>
              <a:buNone/>
            </a:pPr>
            <a:r>
              <a:rPr lang="en-CA" sz="2000" dirty="0"/>
              <a:t>            &lt;input type=</a:t>
            </a:r>
            <a:r>
              <a:rPr lang="en-CA" sz="2000" i="1" dirty="0"/>
              <a:t>"text" name="name" /&gt;</a:t>
            </a:r>
          </a:p>
          <a:p>
            <a:pPr marL="400050" lvl="1" indent="0">
              <a:spcBef>
                <a:spcPts val="0"/>
              </a:spcBef>
              <a:buNone/>
            </a:pPr>
            <a:r>
              <a:rPr lang="en-CA" sz="2000" dirty="0"/>
              <a:t>            &lt;input type=</a:t>
            </a:r>
            <a:r>
              <a:rPr lang="en-CA" sz="2000" i="1" dirty="0"/>
              <a:t>"submit" value=“Submit" /&gt;</a:t>
            </a:r>
          </a:p>
          <a:p>
            <a:pPr marL="400050" lvl="1" indent="0">
              <a:spcBef>
                <a:spcPts val="0"/>
              </a:spcBef>
              <a:buNone/>
            </a:pPr>
            <a:r>
              <a:rPr lang="en-CA" sz="2000" dirty="0"/>
              <a:t> &lt;/form&gt;</a:t>
            </a:r>
          </a:p>
          <a:p>
            <a:pPr marL="400050" lvl="1" indent="0">
              <a:spcBef>
                <a:spcPts val="0"/>
              </a:spcBef>
              <a:buNone/>
            </a:pPr>
            <a:endParaRPr lang="en-CA" sz="2000" dirty="0"/>
          </a:p>
          <a:p>
            <a:r>
              <a:rPr lang="en-CA" sz="2400" dirty="0"/>
              <a:t>The good thing is that you still can call </a:t>
            </a:r>
            <a:r>
              <a:rPr lang="en-CA" sz="2400" dirty="0" err="1"/>
              <a:t>getParameter</a:t>
            </a:r>
            <a:r>
              <a:rPr lang="en-CA" sz="2400" dirty="0"/>
              <a:t>() for both of them at the same time.</a:t>
            </a:r>
          </a:p>
          <a:p>
            <a:r>
              <a:rPr lang="en-CA" sz="2400" dirty="0"/>
              <a:t>If the two parameters have the same name then the value in the query string will appear before the value in the body of the http request. Therefore, you should use the </a:t>
            </a:r>
            <a:r>
              <a:rPr lang="en-CA" sz="2400" dirty="0" err="1"/>
              <a:t>getParameterValues</a:t>
            </a:r>
            <a:r>
              <a:rPr lang="en-CA" sz="2400" dirty="0"/>
              <a:t> to get both of them. If you use </a:t>
            </a:r>
            <a:r>
              <a:rPr lang="en-CA" sz="2400" dirty="0" err="1"/>
              <a:t>getParameter</a:t>
            </a:r>
            <a:r>
              <a:rPr lang="en-CA" sz="2400" dirty="0"/>
              <a:t> it will return the value in the query string (the </a:t>
            </a:r>
            <a:r>
              <a:rPr lang="en-CA" sz="2400"/>
              <a:t>parameter after ?).</a:t>
            </a:r>
            <a:endParaRPr lang="en-CA" sz="2400" dirty="0"/>
          </a:p>
          <a:p>
            <a:pPr marL="400050" lvl="1" indent="0">
              <a:buNone/>
            </a:pPr>
            <a:endParaRPr lang="en-CA" sz="2400" dirty="0"/>
          </a:p>
          <a:p>
            <a:pPr marL="0" indent="0">
              <a:buNone/>
            </a:pPr>
            <a:endParaRPr lang="en-CA" sz="2400" dirty="0"/>
          </a:p>
          <a:p>
            <a:pPr marL="0" indent="0">
              <a:buNone/>
            </a:pPr>
            <a:endParaRPr lang="en-CA"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40864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HTTP Client Request</a:t>
            </a:r>
          </a:p>
        </p:txBody>
      </p:sp>
      <p:sp>
        <p:nvSpPr>
          <p:cNvPr id="3" name="Content Placeholder 2"/>
          <p:cNvSpPr>
            <a:spLocks noGrp="1"/>
          </p:cNvSpPr>
          <p:nvPr>
            <p:ph idx="1"/>
          </p:nvPr>
        </p:nvSpPr>
        <p:spPr/>
        <p:txBody>
          <a:bodyPr/>
          <a:lstStyle/>
          <a:p>
            <a:r>
              <a:rPr lang="en-CA" dirty="0"/>
              <a:t>HTTP request format:</a:t>
            </a:r>
          </a:p>
          <a:p>
            <a:pPr marL="0" indent="0">
              <a:buNone/>
            </a:pPr>
            <a:r>
              <a:rPr lang="en-CA" dirty="0"/>
              <a:t>	&lt;request-line&gt;</a:t>
            </a:r>
            <a:br>
              <a:rPr lang="en-CA" dirty="0"/>
            </a:br>
            <a:r>
              <a:rPr lang="en-CA" dirty="0"/>
              <a:t>	&lt;general-headers&gt;</a:t>
            </a:r>
            <a:br>
              <a:rPr lang="en-CA" dirty="0"/>
            </a:br>
            <a:r>
              <a:rPr lang="en-CA" dirty="0"/>
              <a:t>	&lt;request-headers&gt;</a:t>
            </a:r>
            <a:br>
              <a:rPr lang="en-CA" dirty="0"/>
            </a:br>
            <a:r>
              <a:rPr lang="en-CA" dirty="0"/>
              <a:t>	&lt;entity-headers&gt;</a:t>
            </a:r>
            <a:br>
              <a:rPr lang="en-CA" dirty="0"/>
            </a:br>
            <a:r>
              <a:rPr lang="en-CA" dirty="0"/>
              <a:t>	&lt;empty-line&gt;</a:t>
            </a:r>
            <a:br>
              <a:rPr lang="en-CA" dirty="0"/>
            </a:br>
            <a:r>
              <a:rPr lang="en-CA" dirty="0"/>
              <a:t>	[&lt;message-body&gt;]</a:t>
            </a:r>
            <a:br>
              <a:rPr lang="en-CA" dirty="0"/>
            </a:b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02878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Request Example</a:t>
            </a:r>
          </a:p>
        </p:txBody>
      </p:sp>
      <p:pic>
        <p:nvPicPr>
          <p:cNvPr id="2050" name="Picture 2" descr="http://www.tcpipguide.com/free/diagrams/httpreque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712189"/>
            <a:ext cx="8763000" cy="38504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97067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CA" b="1" dirty="0"/>
              <a:t>Request Headers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3898394"/>
              </p:ext>
            </p:extLst>
          </p:nvPr>
        </p:nvGraphicFramePr>
        <p:xfrm>
          <a:off x="381000" y="914400"/>
          <a:ext cx="8534400" cy="54610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40">
                <a:tc>
                  <a:txBody>
                    <a:bodyPr/>
                    <a:lstStyle/>
                    <a:p>
                      <a:r>
                        <a:rPr lang="en-CA" dirty="0"/>
                        <a:t>Header</a:t>
                      </a:r>
                    </a:p>
                  </a:txBody>
                  <a:tcPr/>
                </a:tc>
                <a:tc>
                  <a:txBody>
                    <a:bodyPr/>
                    <a:lstStyle/>
                    <a:p>
                      <a:r>
                        <a:rPr lang="en-CA" dirty="0"/>
                        <a:t>Description</a:t>
                      </a:r>
                    </a:p>
                  </a:txBody>
                  <a:tcPr/>
                </a:tc>
                <a:extLst>
                  <a:ext uri="{0D108BD9-81ED-4DB2-BD59-A6C34878D82A}">
                    <a16:rowId xmlns:a16="http://schemas.microsoft.com/office/drawing/2014/main" val="10000"/>
                  </a:ext>
                </a:extLst>
              </a:tr>
              <a:tr h="391160">
                <a:tc>
                  <a:txBody>
                    <a:bodyPr/>
                    <a:lstStyle/>
                    <a:p>
                      <a:r>
                        <a:rPr lang="en-CA" sz="1600" dirty="0"/>
                        <a:t>Accept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Specifies the MIME types (such as image/</a:t>
                      </a:r>
                      <a:r>
                        <a:rPr lang="en-CA" sz="1600" b="0" i="0" u="none" strike="noStrike" kern="1200" baseline="0" dirty="0" err="1">
                          <a:solidFill>
                            <a:schemeClr val="dk1"/>
                          </a:solidFill>
                          <a:latin typeface="+mn-lt"/>
                          <a:ea typeface="+mn-ea"/>
                          <a:cs typeface="+mn-cs"/>
                        </a:rPr>
                        <a:t>png</a:t>
                      </a:r>
                      <a:r>
                        <a:rPr lang="en-CA" sz="1600" b="0" i="0" u="none" strike="noStrike" kern="1200" baseline="0" dirty="0">
                          <a:solidFill>
                            <a:schemeClr val="dk1"/>
                          </a:solidFill>
                          <a:latin typeface="+mn-lt"/>
                          <a:ea typeface="+mn-ea"/>
                          <a:cs typeface="+mn-cs"/>
                        </a:rPr>
                        <a:t> or image/jpeg)</a:t>
                      </a:r>
                      <a:endParaRPr lang="en-CA" sz="1600" dirty="0"/>
                    </a:p>
                  </a:txBody>
                  <a:tcPr/>
                </a:tc>
                <a:extLst>
                  <a:ext uri="{0D108BD9-81ED-4DB2-BD59-A6C34878D82A}">
                    <a16:rowId xmlns:a16="http://schemas.microsoft.com/office/drawing/2014/main" val="10001"/>
                  </a:ext>
                </a:extLst>
              </a:tr>
              <a:tr h="370840">
                <a:tc>
                  <a:txBody>
                    <a:bodyPr/>
                    <a:lstStyle/>
                    <a:p>
                      <a:r>
                        <a:rPr lang="en-CA" sz="1600" dirty="0"/>
                        <a:t>Accept-Charset</a:t>
                      </a:r>
                    </a:p>
                  </a:txBody>
                  <a:tcPr/>
                </a:tc>
                <a:tc>
                  <a:txBody>
                    <a:bodyPr/>
                    <a:lstStyle/>
                    <a:p>
                      <a:r>
                        <a:rPr lang="en-CA" sz="1600" dirty="0"/>
                        <a:t>Specifies</a:t>
                      </a:r>
                      <a:r>
                        <a:rPr lang="en-CA" sz="1600" baseline="0" dirty="0"/>
                        <a:t> the character set supported by the browser</a:t>
                      </a:r>
                      <a:endParaRPr lang="en-CA" sz="1600" dirty="0"/>
                    </a:p>
                  </a:txBody>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Accept-Encoding </a:t>
                      </a:r>
                      <a:endParaRPr lang="en-CA" sz="1600" dirty="0"/>
                    </a:p>
                  </a:txBody>
                  <a:tcPr/>
                </a:tc>
                <a:tc>
                  <a:txBody>
                    <a:bodyPr/>
                    <a:lstStyle/>
                    <a:p>
                      <a:r>
                        <a:rPr lang="en-CA" sz="1600" dirty="0"/>
                        <a:t>Specifies</a:t>
                      </a:r>
                      <a:r>
                        <a:rPr lang="en-CA" sz="1600" baseline="0" dirty="0"/>
                        <a:t> the types of encodings supported by the browser</a:t>
                      </a:r>
                      <a:endParaRPr lang="en-CA" sz="1600" dirty="0"/>
                    </a:p>
                  </a:txBody>
                  <a:tcPr/>
                </a:tc>
                <a:extLst>
                  <a:ext uri="{0D108BD9-81ED-4DB2-BD59-A6C34878D82A}">
                    <a16:rowId xmlns:a16="http://schemas.microsoft.com/office/drawing/2014/main" val="10003"/>
                  </a:ext>
                </a:extLst>
              </a:tr>
              <a:tr h="370840">
                <a:tc>
                  <a:txBody>
                    <a:bodyPr/>
                    <a:lstStyle/>
                    <a:p>
                      <a:r>
                        <a:rPr lang="en-CA" sz="1600" dirty="0"/>
                        <a:t>Accept-Language</a:t>
                      </a:r>
                    </a:p>
                  </a:txBody>
                  <a:tcPr/>
                </a:tc>
                <a:tc>
                  <a:txBody>
                    <a:bodyPr/>
                    <a:lstStyle/>
                    <a:p>
                      <a:r>
                        <a:rPr lang="en-CA" sz="1600" dirty="0"/>
                        <a:t>Specifies</a:t>
                      </a:r>
                      <a:r>
                        <a:rPr lang="en-CA" sz="1600" baseline="0" dirty="0"/>
                        <a:t> the n</a:t>
                      </a:r>
                      <a:r>
                        <a:rPr lang="en-CA" sz="1600" dirty="0"/>
                        <a:t>atural languages</a:t>
                      </a:r>
                      <a:r>
                        <a:rPr lang="en-CA" sz="1600" baseline="0" dirty="0"/>
                        <a:t> supported by the browser</a:t>
                      </a:r>
                      <a:endParaRPr lang="en-CA" sz="1600" dirty="0"/>
                    </a:p>
                  </a:txBody>
                  <a:tcPr/>
                </a:tc>
                <a:extLst>
                  <a:ext uri="{0D108BD9-81ED-4DB2-BD59-A6C34878D82A}">
                    <a16:rowId xmlns:a16="http://schemas.microsoft.com/office/drawing/2014/main" val="10004"/>
                  </a:ext>
                </a:extLst>
              </a:tr>
              <a:tr h="370840">
                <a:tc>
                  <a:txBody>
                    <a:bodyPr/>
                    <a:lstStyle/>
                    <a:p>
                      <a:r>
                        <a:rPr lang="en-CA" sz="1600" dirty="0"/>
                        <a:t>Authorization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Clients identify themselves when accessing password-protected Web pages</a:t>
                      </a:r>
                      <a:endParaRPr lang="en-CA" sz="1600" dirty="0"/>
                    </a:p>
                  </a:txBody>
                  <a:tcPr/>
                </a:tc>
                <a:extLst>
                  <a:ext uri="{0D108BD9-81ED-4DB2-BD59-A6C34878D82A}">
                    <a16:rowId xmlns:a16="http://schemas.microsoft.com/office/drawing/2014/main" val="10005"/>
                  </a:ext>
                </a:extLst>
              </a:tr>
              <a:tr h="370840">
                <a:tc>
                  <a:txBody>
                    <a:bodyPr/>
                    <a:lstStyle/>
                    <a:p>
                      <a:r>
                        <a:rPr lang="en-CA" sz="1600" dirty="0"/>
                        <a:t>Connection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dirty="0"/>
                        <a:t>Specifies</a:t>
                      </a:r>
                      <a:r>
                        <a:rPr lang="en-CA" sz="1600" baseline="0" dirty="0"/>
                        <a:t> </a:t>
                      </a:r>
                      <a:r>
                        <a:rPr lang="en-CA" sz="1600" b="0" i="0" u="none" strike="noStrike" kern="1200" baseline="0" dirty="0">
                          <a:solidFill>
                            <a:schemeClr val="dk1"/>
                          </a:solidFill>
                          <a:latin typeface="+mn-lt"/>
                          <a:ea typeface="+mn-ea"/>
                          <a:cs typeface="+mn-cs"/>
                        </a:rPr>
                        <a:t>whether the client can handle persistent HTTP connections 	</a:t>
                      </a:r>
                      <a:endParaRPr lang="en-CA" sz="1600" dirty="0"/>
                    </a:p>
                  </a:txBody>
                  <a:tcPr/>
                </a:tc>
                <a:extLst>
                  <a:ext uri="{0D108BD9-81ED-4DB2-BD59-A6C34878D82A}">
                    <a16:rowId xmlns:a16="http://schemas.microsoft.com/office/drawing/2014/main" val="10006"/>
                  </a:ext>
                </a:extLst>
              </a:tr>
              <a:tr h="370840">
                <a:tc>
                  <a:txBody>
                    <a:bodyPr/>
                    <a:lstStyle/>
                    <a:p>
                      <a:r>
                        <a:rPr lang="en-CA" sz="1600" dirty="0"/>
                        <a:t>Content-Length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Applicable only to POST requests and gives the size of the POST data in bytes </a:t>
                      </a:r>
                      <a:endParaRPr lang="en-CA" sz="1600" dirty="0"/>
                    </a:p>
                  </a:txBody>
                  <a:tcPr/>
                </a:tc>
                <a:extLst>
                  <a:ext uri="{0D108BD9-81ED-4DB2-BD59-A6C34878D82A}">
                    <a16:rowId xmlns:a16="http://schemas.microsoft.com/office/drawing/2014/main" val="10007"/>
                  </a:ext>
                </a:extLst>
              </a:tr>
              <a:tr h="370840">
                <a:tc>
                  <a:txBody>
                    <a:bodyPr/>
                    <a:lstStyle/>
                    <a:p>
                      <a:r>
                        <a:rPr lang="en-CA" sz="1600" dirty="0"/>
                        <a:t>Cookie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Returns cookies to servers that previously sent them to the browser </a:t>
                      </a:r>
                      <a:endParaRPr lang="en-CA" sz="1600" dirty="0"/>
                    </a:p>
                  </a:txBody>
                  <a:tcPr/>
                </a:tc>
                <a:extLst>
                  <a:ext uri="{0D108BD9-81ED-4DB2-BD59-A6C34878D82A}">
                    <a16:rowId xmlns:a16="http://schemas.microsoft.com/office/drawing/2014/main" val="10008"/>
                  </a:ext>
                </a:extLst>
              </a:tr>
              <a:tr h="370840">
                <a:tc>
                  <a:txBody>
                    <a:bodyPr/>
                    <a:lstStyle/>
                    <a:p>
                      <a:r>
                        <a:rPr lang="en-CA" sz="1600" dirty="0"/>
                        <a:t>Host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Specifies the host and port as given in the original URL </a:t>
                      </a:r>
                      <a:endParaRPr lang="en-CA" sz="1600" dirty="0"/>
                    </a:p>
                  </a:txBody>
                  <a:tcPr/>
                </a:tc>
                <a:extLst>
                  <a:ext uri="{0D108BD9-81ED-4DB2-BD59-A6C34878D82A}">
                    <a16:rowId xmlns:a16="http://schemas.microsoft.com/office/drawing/2014/main" val="10009"/>
                  </a:ext>
                </a:extLst>
              </a:tr>
              <a:tr h="370840">
                <a:tc>
                  <a:txBody>
                    <a:bodyPr/>
                    <a:lstStyle/>
                    <a:p>
                      <a:r>
                        <a:rPr lang="en-CA" sz="1600" dirty="0"/>
                        <a:t>If-Modified-Since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Client wants the page only if it has been changed after the specified date </a:t>
                      </a:r>
                      <a:endParaRPr lang="en-CA" sz="1600" dirty="0"/>
                    </a:p>
                  </a:txBody>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dirty="0"/>
                        <a:t>If-Unmodified-Since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The reverse of If-Modified-Since</a:t>
                      </a:r>
                      <a:endParaRPr lang="en-CA" sz="1400" dirty="0"/>
                    </a:p>
                  </a:txBody>
                  <a:tcPr/>
                </a:tc>
                <a:extLst>
                  <a:ext uri="{0D108BD9-81ED-4DB2-BD59-A6C34878D82A}">
                    <a16:rowId xmlns:a16="http://schemas.microsoft.com/office/drawing/2014/main" val="10011"/>
                  </a:ext>
                </a:extLst>
              </a:tr>
              <a:tr h="370840">
                <a:tc>
                  <a:txBody>
                    <a:bodyPr/>
                    <a:lstStyle/>
                    <a:p>
                      <a:r>
                        <a:rPr lang="en-CA" sz="1600" dirty="0" err="1"/>
                        <a:t>Referer</a:t>
                      </a:r>
                      <a:endParaRPr lang="en-CA"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Indicates the URL of the referring Web page </a:t>
                      </a:r>
                      <a:endParaRPr lang="en-CA" sz="1400" dirty="0"/>
                    </a:p>
                  </a:txBody>
                  <a:tcPr/>
                </a:tc>
                <a:extLst>
                  <a:ext uri="{0D108BD9-81ED-4DB2-BD59-A6C34878D82A}">
                    <a16:rowId xmlns:a16="http://schemas.microsoft.com/office/drawing/2014/main" val="10012"/>
                  </a:ext>
                </a:extLst>
              </a:tr>
              <a:tr h="370840">
                <a:tc>
                  <a:txBody>
                    <a:bodyPr/>
                    <a:lstStyle/>
                    <a:p>
                      <a:r>
                        <a:rPr lang="en-CA" sz="1600" dirty="0"/>
                        <a:t>User-Agent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baseline="0" dirty="0">
                          <a:solidFill>
                            <a:schemeClr val="dk1"/>
                          </a:solidFill>
                          <a:latin typeface="+mn-lt"/>
                          <a:ea typeface="+mn-ea"/>
                          <a:cs typeface="+mn-cs"/>
                        </a:rPr>
                        <a:t>identifies the browser or other client making the request and can be used to return different content to different types of browsers </a:t>
                      </a:r>
                      <a:endParaRPr lang="en-CA" sz="1400" dirty="0"/>
                    </a:p>
                  </a:txBody>
                  <a:tcPr/>
                </a:tc>
                <a:extLst>
                  <a:ext uri="{0D108BD9-81ED-4DB2-BD59-A6C34878D82A}">
                    <a16:rowId xmlns:a16="http://schemas.microsoft.com/office/drawing/2014/main" val="1001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6774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CA" b="1" dirty="0"/>
              <a:t>Servlet</a:t>
            </a:r>
          </a:p>
        </p:txBody>
      </p:sp>
      <p:sp>
        <p:nvSpPr>
          <p:cNvPr id="3" name="Content Placeholder 2"/>
          <p:cNvSpPr>
            <a:spLocks noGrp="1"/>
          </p:cNvSpPr>
          <p:nvPr>
            <p:ph idx="1"/>
          </p:nvPr>
        </p:nvSpPr>
        <p:spPr>
          <a:xfrm>
            <a:off x="381000" y="1112837"/>
            <a:ext cx="8382000" cy="5059363"/>
          </a:xfrm>
        </p:spPr>
        <p:txBody>
          <a:bodyPr>
            <a:normAutofit/>
          </a:bodyPr>
          <a:lstStyle/>
          <a:p>
            <a:r>
              <a:rPr lang="en-US" dirty="0"/>
              <a:t>A Java Servlet is an object that </a:t>
            </a:r>
          </a:p>
          <a:p>
            <a:pPr lvl="1"/>
            <a:r>
              <a:rPr lang="en-US" dirty="0"/>
              <a:t>runs in a Web container and </a:t>
            </a:r>
          </a:p>
          <a:p>
            <a:pPr lvl="1"/>
            <a:r>
              <a:rPr lang="en-US" dirty="0"/>
              <a:t>acts as a middle layer between a request coming from a Web browser or other HTTP client and databases or applications on the Web server</a:t>
            </a:r>
          </a:p>
          <a:p>
            <a:r>
              <a:rPr lang="en-US" dirty="0"/>
              <a:t>Servlets enable you to </a:t>
            </a:r>
          </a:p>
          <a:p>
            <a:pPr lvl="1"/>
            <a:r>
              <a:rPr lang="en-US" dirty="0"/>
              <a:t>collect input from users through web page forms,</a:t>
            </a:r>
          </a:p>
          <a:p>
            <a:pPr lvl="1"/>
            <a:r>
              <a:rPr lang="en-US" dirty="0"/>
              <a:t>present records from a database or another source</a:t>
            </a:r>
          </a:p>
          <a:p>
            <a:pPr lvl="1"/>
            <a:r>
              <a:rPr lang="en-US" dirty="0"/>
              <a:t>and create web pages dynamically</a:t>
            </a:r>
            <a:endParaRPr lang="ar-JO"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19672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4909439"/>
              </p:ext>
            </p:extLst>
          </p:nvPr>
        </p:nvGraphicFramePr>
        <p:xfrm>
          <a:off x="228600" y="685800"/>
          <a:ext cx="8686800" cy="557784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370840">
                <a:tc>
                  <a:txBody>
                    <a:bodyPr/>
                    <a:lstStyle/>
                    <a:p>
                      <a:pPr marL="0" indent="0">
                        <a:buNone/>
                      </a:pPr>
                      <a:r>
                        <a:rPr lang="en-CA" sz="1800" b="0" dirty="0">
                          <a:solidFill>
                            <a:schemeClr val="tx1"/>
                          </a:solidFill>
                        </a:rPr>
                        <a:t>Public class </a:t>
                      </a:r>
                      <a:r>
                        <a:rPr lang="en-CA" sz="1800" b="0" dirty="0" err="1">
                          <a:solidFill>
                            <a:schemeClr val="tx1"/>
                          </a:solidFill>
                        </a:rPr>
                        <a:t>DisplayHeader</a:t>
                      </a:r>
                      <a:r>
                        <a:rPr lang="en-CA" sz="1800" b="0" dirty="0">
                          <a:solidFill>
                            <a:schemeClr val="tx1"/>
                          </a:solidFill>
                        </a:rPr>
                        <a:t> extends </a:t>
                      </a:r>
                      <a:r>
                        <a:rPr lang="en-CA" sz="1800" b="0" dirty="0" err="1">
                          <a:solidFill>
                            <a:schemeClr val="tx1"/>
                          </a:solidFill>
                        </a:rPr>
                        <a:t>HttpServlet</a:t>
                      </a:r>
                      <a:r>
                        <a:rPr lang="en-CA" sz="1800" b="0" dirty="0">
                          <a:solidFill>
                            <a:schemeClr val="tx1"/>
                          </a:solidFill>
                        </a:rPr>
                        <a:t>{ </a:t>
                      </a:r>
                    </a:p>
                    <a:p>
                      <a:pPr marL="0" indent="0">
                        <a:buNone/>
                      </a:pPr>
                      <a:r>
                        <a:rPr lang="en-CA" sz="1800" b="0" dirty="0">
                          <a:solidFill>
                            <a:schemeClr val="tx1"/>
                          </a:solidFill>
                        </a:rPr>
                        <a:t>public void </a:t>
                      </a:r>
                      <a:r>
                        <a:rPr lang="en-CA" sz="1800" b="0" dirty="0" err="1">
                          <a:solidFill>
                            <a:schemeClr val="tx1"/>
                          </a:solidFill>
                        </a:rPr>
                        <a:t>doGet</a:t>
                      </a:r>
                      <a:r>
                        <a:rPr lang="en-CA" sz="1800" b="0" dirty="0">
                          <a:solidFill>
                            <a:schemeClr val="tx1"/>
                          </a:solidFill>
                        </a:rPr>
                        <a:t>(</a:t>
                      </a:r>
                      <a:r>
                        <a:rPr lang="en-CA" sz="1800" b="0" dirty="0" err="1">
                          <a:solidFill>
                            <a:schemeClr val="tx1"/>
                          </a:solidFill>
                        </a:rPr>
                        <a:t>HttpServletRequest</a:t>
                      </a:r>
                      <a:r>
                        <a:rPr lang="en-CA" sz="1800" b="0" dirty="0">
                          <a:solidFill>
                            <a:schemeClr val="tx1"/>
                          </a:solidFill>
                        </a:rPr>
                        <a:t> request, </a:t>
                      </a:r>
                      <a:r>
                        <a:rPr lang="en-CA" sz="1800" b="0" dirty="0" err="1">
                          <a:solidFill>
                            <a:schemeClr val="tx1"/>
                          </a:solidFill>
                        </a:rPr>
                        <a:t>HttpServletResponse</a:t>
                      </a:r>
                      <a:r>
                        <a:rPr lang="en-CA" sz="1800" b="0" dirty="0">
                          <a:solidFill>
                            <a:schemeClr val="tx1"/>
                          </a:solidFill>
                        </a:rPr>
                        <a:t> response) throws </a:t>
                      </a:r>
                      <a:r>
                        <a:rPr lang="en-CA" sz="1800" b="0" dirty="0" err="1">
                          <a:solidFill>
                            <a:schemeClr val="tx1"/>
                          </a:solidFill>
                        </a:rPr>
                        <a:t>ServletException</a:t>
                      </a:r>
                      <a:r>
                        <a:rPr lang="en-CA" sz="1800" b="0" dirty="0">
                          <a:solidFill>
                            <a:schemeClr val="tx1"/>
                          </a:solidFill>
                        </a:rPr>
                        <a:t> ,</a:t>
                      </a:r>
                      <a:r>
                        <a:rPr lang="en-CA" sz="1800" b="0" dirty="0" err="1">
                          <a:solidFill>
                            <a:schemeClr val="tx1"/>
                          </a:solidFill>
                        </a:rPr>
                        <a:t>IOException</a:t>
                      </a:r>
                      <a:r>
                        <a:rPr lang="en-CA" sz="1800" b="0" dirty="0">
                          <a:solidFill>
                            <a:schemeClr val="tx1"/>
                          </a:solidFill>
                        </a:rPr>
                        <a:t> { </a:t>
                      </a:r>
                    </a:p>
                    <a:p>
                      <a:pPr marL="0" indent="0">
                        <a:buNone/>
                      </a:pPr>
                      <a:r>
                        <a:rPr lang="en-CA" sz="1800" b="0" dirty="0">
                          <a:solidFill>
                            <a:schemeClr val="tx1"/>
                          </a:solidFill>
                        </a:rPr>
                        <a:t>   </a:t>
                      </a:r>
                      <a:r>
                        <a:rPr lang="en-CA" sz="1800" b="0" dirty="0" err="1">
                          <a:solidFill>
                            <a:schemeClr val="tx1"/>
                          </a:solidFill>
                        </a:rPr>
                        <a:t>response.setContentType</a:t>
                      </a:r>
                      <a:r>
                        <a:rPr lang="en-CA" sz="1800" b="0" dirty="0">
                          <a:solidFill>
                            <a:schemeClr val="tx1"/>
                          </a:solidFill>
                        </a:rPr>
                        <a:t>("text/html"); </a:t>
                      </a:r>
                    </a:p>
                    <a:p>
                      <a:pPr marL="0" indent="0">
                        <a:buNone/>
                      </a:pPr>
                      <a:r>
                        <a:rPr lang="en-CA" sz="1800" b="0" dirty="0">
                          <a:solidFill>
                            <a:schemeClr val="tx1"/>
                          </a:solidFill>
                        </a:rPr>
                        <a:t>   </a:t>
                      </a:r>
                      <a:r>
                        <a:rPr lang="en-CA" sz="1800" b="0" dirty="0" err="1">
                          <a:solidFill>
                            <a:schemeClr val="tx1"/>
                          </a:solidFill>
                        </a:rPr>
                        <a:t>PrintWriter</a:t>
                      </a:r>
                      <a:r>
                        <a:rPr lang="en-CA" sz="1800" b="0" dirty="0">
                          <a:solidFill>
                            <a:schemeClr val="tx1"/>
                          </a:solidFill>
                        </a:rPr>
                        <a:t> out= </a:t>
                      </a:r>
                      <a:r>
                        <a:rPr lang="en-CA" sz="1800" b="0" dirty="0" err="1">
                          <a:solidFill>
                            <a:schemeClr val="tx1"/>
                          </a:solidFill>
                        </a:rPr>
                        <a:t>response.getWriter</a:t>
                      </a:r>
                      <a:r>
                        <a:rPr lang="en-CA" sz="1800" b="0" dirty="0">
                          <a:solidFill>
                            <a:schemeClr val="tx1"/>
                          </a:solidFill>
                        </a:rPr>
                        <a:t>(); </a:t>
                      </a:r>
                    </a:p>
                    <a:p>
                      <a:pPr marL="0" indent="0">
                        <a:buNone/>
                      </a:pPr>
                      <a:r>
                        <a:rPr lang="en-CA" sz="1800" b="0" dirty="0">
                          <a:solidFill>
                            <a:schemeClr val="tx1"/>
                          </a:solidFill>
                        </a:rPr>
                        <a:t>   String title ="HTTP Header Request Example"; </a:t>
                      </a:r>
                    </a:p>
                    <a:p>
                      <a:pPr marL="0" indent="0">
                        <a:buNone/>
                      </a:pPr>
                      <a:r>
                        <a:rPr lang="en-CA" sz="1800" b="0" dirty="0">
                          <a:solidFill>
                            <a:schemeClr val="tx1"/>
                          </a:solidFill>
                        </a:rPr>
                        <a:t>   </a:t>
                      </a:r>
                      <a:r>
                        <a:rPr lang="en-CA" sz="1800" b="0" dirty="0" err="1">
                          <a:solidFill>
                            <a:schemeClr val="tx1"/>
                          </a:solidFill>
                        </a:rPr>
                        <a:t>out.println</a:t>
                      </a:r>
                      <a:r>
                        <a:rPr lang="en-CA" sz="1800" b="0" dirty="0">
                          <a:solidFill>
                            <a:schemeClr val="tx1"/>
                          </a:solidFill>
                        </a:rPr>
                        <a:t>("&lt;html&gt;\n"+ "&lt;head&gt;&lt;title&gt;"+ title +"&lt;/title&gt;&lt;/head&gt;\n"+ </a:t>
                      </a:r>
                    </a:p>
                    <a:p>
                      <a:pPr marL="0" indent="0">
                        <a:buNone/>
                      </a:pPr>
                      <a:r>
                        <a:rPr lang="pt-BR" sz="1800" b="0" dirty="0">
                          <a:solidFill>
                            <a:schemeClr val="tx1"/>
                          </a:solidFill>
                        </a:rPr>
                        <a:t>   "&lt;h1 align=\"center\"&gt;"+ title +"&lt;/h1&gt;\n"+ </a:t>
                      </a:r>
                      <a:r>
                        <a:rPr lang="en-CA" sz="1800" b="0" dirty="0">
                          <a:solidFill>
                            <a:schemeClr val="tx1"/>
                          </a:solidFill>
                        </a:rPr>
                        <a:t>"&lt;table width=\"100%\" border=\"1\"  align=\"center\"&gt;\n"+ "&lt;</a:t>
                      </a:r>
                      <a:r>
                        <a:rPr lang="en-CA" sz="1800" b="0" dirty="0" err="1">
                          <a:solidFill>
                            <a:schemeClr val="tx1"/>
                          </a:solidFill>
                        </a:rPr>
                        <a:t>th</a:t>
                      </a:r>
                      <a:r>
                        <a:rPr lang="en-CA" sz="1800" b="0" dirty="0">
                          <a:solidFill>
                            <a:schemeClr val="tx1"/>
                          </a:solidFill>
                        </a:rPr>
                        <a:t>&gt;Header Name&lt;/</a:t>
                      </a:r>
                      <a:r>
                        <a:rPr lang="en-CA" sz="1800" b="0" dirty="0" err="1">
                          <a:solidFill>
                            <a:schemeClr val="tx1"/>
                          </a:solidFill>
                        </a:rPr>
                        <a:t>th</a:t>
                      </a:r>
                      <a:r>
                        <a:rPr lang="en-CA" sz="1800" b="0" dirty="0">
                          <a:solidFill>
                            <a:schemeClr val="tx1"/>
                          </a:solidFill>
                        </a:rPr>
                        <a:t>&gt;&lt;</a:t>
                      </a:r>
                      <a:r>
                        <a:rPr lang="en-CA" sz="1800" b="0" dirty="0" err="1">
                          <a:solidFill>
                            <a:schemeClr val="tx1"/>
                          </a:solidFill>
                        </a:rPr>
                        <a:t>th</a:t>
                      </a:r>
                      <a:r>
                        <a:rPr lang="en-CA" sz="1800" b="0" dirty="0">
                          <a:solidFill>
                            <a:schemeClr val="tx1"/>
                          </a:solidFill>
                        </a:rPr>
                        <a:t>&gt;Header Value(s)&lt;/</a:t>
                      </a:r>
                      <a:r>
                        <a:rPr lang="en-CA" sz="1800" b="0" dirty="0" err="1">
                          <a:solidFill>
                            <a:schemeClr val="tx1"/>
                          </a:solidFill>
                        </a:rPr>
                        <a:t>th</a:t>
                      </a:r>
                      <a:r>
                        <a:rPr lang="en-CA" sz="1800" b="0" dirty="0">
                          <a:solidFill>
                            <a:schemeClr val="tx1"/>
                          </a:solidFill>
                        </a:rPr>
                        <a:t>&gt;\n"+ "&lt;/</a:t>
                      </a:r>
                      <a:r>
                        <a:rPr lang="en-CA" sz="1800" b="0" dirty="0" err="1">
                          <a:solidFill>
                            <a:schemeClr val="tx1"/>
                          </a:solidFill>
                        </a:rPr>
                        <a:t>tr</a:t>
                      </a:r>
                      <a:r>
                        <a:rPr lang="en-CA" sz="1800" b="0" dirty="0">
                          <a:solidFill>
                            <a:schemeClr val="tx1"/>
                          </a:solidFill>
                        </a:rPr>
                        <a:t>&gt;\n"); </a:t>
                      </a:r>
                    </a:p>
                    <a:p>
                      <a:pPr marL="0" indent="0">
                        <a:buNone/>
                      </a:pPr>
                      <a:endParaRPr lang="en-CA" sz="1800" b="1" dirty="0">
                        <a:solidFill>
                          <a:srgbClr val="C00000"/>
                        </a:solidFill>
                      </a:endParaRPr>
                    </a:p>
                    <a:p>
                      <a:pPr marL="0" indent="0">
                        <a:buNone/>
                      </a:pPr>
                      <a:r>
                        <a:rPr lang="en-CA" sz="1800" b="1" dirty="0">
                          <a:solidFill>
                            <a:srgbClr val="C00000"/>
                          </a:solidFill>
                        </a:rPr>
                        <a:t>   Enumeration </a:t>
                      </a:r>
                      <a:r>
                        <a:rPr lang="en-CA" sz="1800" b="1" dirty="0" err="1">
                          <a:solidFill>
                            <a:srgbClr val="C00000"/>
                          </a:solidFill>
                        </a:rPr>
                        <a:t>headerNames</a:t>
                      </a:r>
                      <a:r>
                        <a:rPr lang="en-CA" sz="1800" b="1" dirty="0">
                          <a:solidFill>
                            <a:srgbClr val="C00000"/>
                          </a:solidFill>
                        </a:rPr>
                        <a:t> = </a:t>
                      </a:r>
                      <a:r>
                        <a:rPr lang="en-CA" sz="1800" b="1" dirty="0" err="1">
                          <a:solidFill>
                            <a:srgbClr val="C00000"/>
                          </a:solidFill>
                        </a:rPr>
                        <a:t>request.getHeaderNames</a:t>
                      </a:r>
                      <a:r>
                        <a:rPr lang="en-CA" sz="1800" b="1" dirty="0">
                          <a:solidFill>
                            <a:srgbClr val="C00000"/>
                          </a:solidFill>
                        </a:rPr>
                        <a:t>(); </a:t>
                      </a:r>
                    </a:p>
                    <a:p>
                      <a:pPr marL="0" indent="0">
                        <a:buNone/>
                      </a:pPr>
                      <a:r>
                        <a:rPr lang="en-CA" sz="1800" b="0" dirty="0">
                          <a:solidFill>
                            <a:schemeClr val="tx1"/>
                          </a:solidFill>
                        </a:rPr>
                        <a:t>    while(</a:t>
                      </a:r>
                      <a:r>
                        <a:rPr lang="en-CA" sz="1800" b="0" dirty="0" err="1">
                          <a:solidFill>
                            <a:schemeClr val="tx1"/>
                          </a:solidFill>
                        </a:rPr>
                        <a:t>headerNames.hasMoreElements</a:t>
                      </a:r>
                      <a:r>
                        <a:rPr lang="en-CA" sz="1800" b="0" dirty="0">
                          <a:solidFill>
                            <a:schemeClr val="tx1"/>
                          </a:solidFill>
                        </a:rPr>
                        <a:t>())</a:t>
                      </a:r>
                    </a:p>
                    <a:p>
                      <a:pPr marL="0" indent="0">
                        <a:buNone/>
                      </a:pPr>
                      <a:r>
                        <a:rPr lang="en-CA" sz="1800" b="0" dirty="0">
                          <a:solidFill>
                            <a:schemeClr val="tx1"/>
                          </a:solidFill>
                        </a:rPr>
                        <a:t>    {</a:t>
                      </a:r>
                    </a:p>
                    <a:p>
                      <a:pPr marL="0" indent="0">
                        <a:buNone/>
                      </a:pPr>
                      <a:r>
                        <a:rPr lang="en-CA" sz="1800" b="0" dirty="0">
                          <a:solidFill>
                            <a:schemeClr val="tx1"/>
                          </a:solidFill>
                        </a:rPr>
                        <a:t>       String </a:t>
                      </a:r>
                      <a:r>
                        <a:rPr lang="en-CA" sz="1800" b="0" dirty="0" err="1">
                          <a:solidFill>
                            <a:schemeClr val="tx1"/>
                          </a:solidFill>
                        </a:rPr>
                        <a:t>paramName</a:t>
                      </a:r>
                      <a:r>
                        <a:rPr lang="en-CA" sz="1800" b="0" dirty="0">
                          <a:solidFill>
                            <a:schemeClr val="tx1"/>
                          </a:solidFill>
                        </a:rPr>
                        <a:t> =(String)</a:t>
                      </a:r>
                      <a:r>
                        <a:rPr lang="en-CA" sz="1800" b="0" dirty="0" err="1">
                          <a:solidFill>
                            <a:schemeClr val="tx1"/>
                          </a:solidFill>
                        </a:rPr>
                        <a:t>headerNames.nextElement</a:t>
                      </a:r>
                      <a:r>
                        <a:rPr lang="en-CA" sz="1800" b="0" dirty="0">
                          <a:solidFill>
                            <a:schemeClr val="tx1"/>
                          </a:solidFill>
                        </a:rPr>
                        <a:t>(); </a:t>
                      </a:r>
                    </a:p>
                    <a:p>
                      <a:pPr marL="0" indent="0">
                        <a:buNone/>
                      </a:pPr>
                      <a:r>
                        <a:rPr lang="en-CA" sz="1800" b="0" dirty="0">
                          <a:solidFill>
                            <a:schemeClr val="tx1"/>
                          </a:solidFill>
                        </a:rPr>
                        <a:t>       </a:t>
                      </a:r>
                      <a:r>
                        <a:rPr lang="en-CA" sz="1800" b="0" dirty="0" err="1">
                          <a:solidFill>
                            <a:schemeClr val="tx1"/>
                          </a:solidFill>
                        </a:rPr>
                        <a:t>out.print</a:t>
                      </a:r>
                      <a:r>
                        <a:rPr lang="en-CA" sz="1800" b="0" dirty="0">
                          <a:solidFill>
                            <a:schemeClr val="tx1"/>
                          </a:solidFill>
                        </a:rPr>
                        <a:t>("&lt;</a:t>
                      </a:r>
                      <a:r>
                        <a:rPr lang="en-CA" sz="1800" b="0" dirty="0" err="1">
                          <a:solidFill>
                            <a:schemeClr val="tx1"/>
                          </a:solidFill>
                        </a:rPr>
                        <a:t>tr</a:t>
                      </a:r>
                      <a:r>
                        <a:rPr lang="en-CA" sz="1800" b="0" dirty="0">
                          <a:solidFill>
                            <a:schemeClr val="tx1"/>
                          </a:solidFill>
                        </a:rPr>
                        <a:t>&gt;&lt;td&gt;"+ </a:t>
                      </a:r>
                      <a:r>
                        <a:rPr lang="en-CA" sz="1800" b="0" dirty="0" err="1">
                          <a:solidFill>
                            <a:schemeClr val="tx1"/>
                          </a:solidFill>
                        </a:rPr>
                        <a:t>paramName</a:t>
                      </a:r>
                      <a:r>
                        <a:rPr lang="en-CA" sz="1800" b="0" dirty="0">
                          <a:solidFill>
                            <a:schemeClr val="tx1"/>
                          </a:solidFill>
                        </a:rPr>
                        <a:t> +"&lt;/td&gt;\n"); </a:t>
                      </a:r>
                    </a:p>
                    <a:p>
                      <a:pPr marL="0" indent="0">
                        <a:buNone/>
                      </a:pPr>
                      <a:r>
                        <a:rPr lang="en-CA" sz="1800" b="0" dirty="0">
                          <a:solidFill>
                            <a:schemeClr val="tx1"/>
                          </a:solidFill>
                        </a:rPr>
                        <a:t>       String </a:t>
                      </a:r>
                      <a:r>
                        <a:rPr lang="en-CA" sz="1800" b="0" dirty="0" err="1">
                          <a:solidFill>
                            <a:schemeClr val="tx1"/>
                          </a:solidFill>
                        </a:rPr>
                        <a:t>paramValue</a:t>
                      </a:r>
                      <a:r>
                        <a:rPr lang="en-CA" sz="1800" b="0" dirty="0">
                          <a:solidFill>
                            <a:schemeClr val="tx1"/>
                          </a:solidFill>
                        </a:rPr>
                        <a:t> = </a:t>
                      </a:r>
                      <a:r>
                        <a:rPr lang="en-CA" sz="1800" b="0" dirty="0" err="1">
                          <a:solidFill>
                            <a:schemeClr val="tx1"/>
                          </a:solidFill>
                        </a:rPr>
                        <a:t>request.getHeader</a:t>
                      </a:r>
                      <a:r>
                        <a:rPr lang="en-CA" sz="1800" b="0" dirty="0">
                          <a:solidFill>
                            <a:schemeClr val="tx1"/>
                          </a:solidFill>
                        </a:rPr>
                        <a:t>(</a:t>
                      </a:r>
                      <a:r>
                        <a:rPr lang="en-CA" sz="1800" b="0" dirty="0" err="1">
                          <a:solidFill>
                            <a:schemeClr val="tx1"/>
                          </a:solidFill>
                        </a:rPr>
                        <a:t>paramName</a:t>
                      </a:r>
                      <a:r>
                        <a:rPr lang="en-CA" sz="1800" b="0" dirty="0">
                          <a:solidFill>
                            <a:schemeClr val="tx1"/>
                          </a:solidFill>
                        </a:rPr>
                        <a:t>); </a:t>
                      </a:r>
                    </a:p>
                    <a:p>
                      <a:pPr marL="0" indent="0">
                        <a:buNone/>
                      </a:pPr>
                      <a:r>
                        <a:rPr lang="en-CA" sz="1800" b="0" dirty="0">
                          <a:solidFill>
                            <a:schemeClr val="tx1"/>
                          </a:solidFill>
                        </a:rPr>
                        <a:t>       </a:t>
                      </a:r>
                      <a:r>
                        <a:rPr lang="en-CA" sz="1800" b="0" dirty="0" err="1">
                          <a:solidFill>
                            <a:schemeClr val="tx1"/>
                          </a:solidFill>
                        </a:rPr>
                        <a:t>out.println</a:t>
                      </a:r>
                      <a:r>
                        <a:rPr lang="en-CA" sz="1800" b="0" dirty="0">
                          <a:solidFill>
                            <a:schemeClr val="tx1"/>
                          </a:solidFill>
                        </a:rPr>
                        <a:t>("&lt;td&gt; "+ </a:t>
                      </a:r>
                      <a:r>
                        <a:rPr lang="en-CA" sz="1800" b="0" dirty="0" err="1">
                          <a:solidFill>
                            <a:schemeClr val="tx1"/>
                          </a:solidFill>
                        </a:rPr>
                        <a:t>paramValue</a:t>
                      </a:r>
                      <a:r>
                        <a:rPr lang="en-CA" sz="1800" b="0" dirty="0">
                          <a:solidFill>
                            <a:schemeClr val="tx1"/>
                          </a:solidFill>
                        </a:rPr>
                        <a:t> +"&lt;/td&gt;&lt;/</a:t>
                      </a:r>
                      <a:r>
                        <a:rPr lang="en-CA" sz="1800" b="0" dirty="0" err="1">
                          <a:solidFill>
                            <a:schemeClr val="tx1"/>
                          </a:solidFill>
                        </a:rPr>
                        <a:t>tr</a:t>
                      </a:r>
                      <a:r>
                        <a:rPr lang="en-CA" sz="1800" b="0" dirty="0">
                          <a:solidFill>
                            <a:schemeClr val="tx1"/>
                          </a:solidFill>
                        </a:rPr>
                        <a:t>&gt;\n"); </a:t>
                      </a:r>
                    </a:p>
                    <a:p>
                      <a:pPr marL="0" indent="0">
                        <a:buNone/>
                      </a:pPr>
                      <a:r>
                        <a:rPr lang="en-CA" sz="1800" b="0" dirty="0">
                          <a:solidFill>
                            <a:schemeClr val="tx1"/>
                          </a:solidFill>
                        </a:rPr>
                        <a:t>    } </a:t>
                      </a:r>
                    </a:p>
                    <a:p>
                      <a:pPr marL="0" indent="0">
                        <a:buNone/>
                      </a:pPr>
                      <a:r>
                        <a:rPr lang="en-CA" sz="1800" b="0" dirty="0">
                          <a:solidFill>
                            <a:schemeClr val="tx1"/>
                          </a:solidFill>
                        </a:rPr>
                        <a:t>    </a:t>
                      </a:r>
                      <a:r>
                        <a:rPr lang="en-CA" sz="1800" b="0" dirty="0" err="1">
                          <a:solidFill>
                            <a:schemeClr val="tx1"/>
                          </a:solidFill>
                        </a:rPr>
                        <a:t>out.println</a:t>
                      </a:r>
                      <a:r>
                        <a:rPr lang="en-CA" sz="1800" b="0" dirty="0">
                          <a:solidFill>
                            <a:schemeClr val="tx1"/>
                          </a:solidFill>
                        </a:rPr>
                        <a:t>("&lt;/table&gt;\n&lt;/body&gt;&lt;/html&gt;"); </a:t>
                      </a:r>
                    </a:p>
                    <a:p>
                      <a:pPr marL="0" indent="0">
                        <a:buNone/>
                      </a:pPr>
                      <a:r>
                        <a:rPr lang="en-CA" sz="1800" b="0" dirty="0">
                          <a:solidFill>
                            <a:schemeClr val="tx1"/>
                          </a:solidFill>
                        </a:rPr>
                        <a:t>} </a:t>
                      </a:r>
                      <a:endParaRPr lang="pt-BR" sz="1800"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5" name="Title 1"/>
          <p:cNvSpPr>
            <a:spLocks noGrp="1"/>
          </p:cNvSpPr>
          <p:nvPr>
            <p:ph type="title"/>
          </p:nvPr>
        </p:nvSpPr>
        <p:spPr>
          <a:xfrm>
            <a:off x="457200" y="0"/>
            <a:ext cx="8229600" cy="609600"/>
          </a:xfrm>
        </p:spPr>
        <p:txBody>
          <a:bodyPr>
            <a:noAutofit/>
          </a:bodyPr>
          <a:lstStyle/>
          <a:p>
            <a:r>
              <a:rPr lang="en-CA" sz="3600" b="1" dirty="0"/>
              <a:t>HTTP Request Header Example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47455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HTTP Request Header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8978240"/>
              </p:ext>
            </p:extLst>
          </p:nvPr>
        </p:nvGraphicFramePr>
        <p:xfrm>
          <a:off x="381000" y="1640639"/>
          <a:ext cx="8305799" cy="4379161"/>
        </p:xfrm>
        <a:graphic>
          <a:graphicData uri="http://schemas.openxmlformats.org/drawingml/2006/table">
            <a:tbl>
              <a:tblPr>
                <a:tableStyleId>{5C22544A-7EE6-4342-B048-85BDC9FD1C3A}</a:tableStyleId>
              </a:tblPr>
              <a:tblGrid>
                <a:gridCol w="2567425">
                  <a:extLst>
                    <a:ext uri="{9D8B030D-6E8A-4147-A177-3AD203B41FA5}">
                      <a16:colId xmlns:a16="http://schemas.microsoft.com/office/drawing/2014/main" val="20000"/>
                    </a:ext>
                  </a:extLst>
                </a:gridCol>
                <a:gridCol w="5738374">
                  <a:extLst>
                    <a:ext uri="{9D8B030D-6E8A-4147-A177-3AD203B41FA5}">
                      <a16:colId xmlns:a16="http://schemas.microsoft.com/office/drawing/2014/main" val="20001"/>
                    </a:ext>
                  </a:extLst>
                </a:gridCol>
              </a:tblGrid>
              <a:tr h="445327">
                <a:tc>
                  <a:txBody>
                    <a:bodyPr/>
                    <a:lstStyle/>
                    <a:p>
                      <a:pPr>
                        <a:lnSpc>
                          <a:spcPct val="115000"/>
                        </a:lnSpc>
                        <a:spcAft>
                          <a:spcPts val="0"/>
                        </a:spcAft>
                      </a:pPr>
                      <a:r>
                        <a:rPr lang="en-CA" sz="2400" b="1">
                          <a:effectLst/>
                        </a:rPr>
                        <a:t>Header Name </a:t>
                      </a:r>
                      <a:endParaRPr lang="en-CA" sz="4000" b="1">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b="1" dirty="0">
                          <a:effectLst/>
                        </a:rPr>
                        <a:t>Header Value(s) </a:t>
                      </a:r>
                      <a:endParaRPr lang="en-CA" sz="4000" b="1"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0"/>
                  </a:ext>
                </a:extLst>
              </a:tr>
              <a:tr h="445327">
                <a:tc>
                  <a:txBody>
                    <a:bodyPr/>
                    <a:lstStyle/>
                    <a:p>
                      <a:pPr>
                        <a:lnSpc>
                          <a:spcPct val="115000"/>
                        </a:lnSpc>
                        <a:spcAft>
                          <a:spcPts val="0"/>
                        </a:spcAft>
                      </a:pPr>
                      <a:r>
                        <a:rPr lang="en-CA" sz="2400">
                          <a:effectLst/>
                        </a:rPr>
                        <a:t>accept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a:effectLst/>
                        </a:rPr>
                        <a:t>*/* </a:t>
                      </a:r>
                      <a:endParaRPr lang="en-CA" sz="4000">
                        <a:solidFill>
                          <a:srgbClr val="000000"/>
                        </a:solidFill>
                        <a:effectLst/>
                        <a:latin typeface="Arial"/>
                        <a:ea typeface="Calibri"/>
                      </a:endParaRPr>
                    </a:p>
                  </a:txBody>
                  <a:tcPr marL="68580" marR="68580" marT="0" marB="0"/>
                </a:tc>
                <a:extLst>
                  <a:ext uri="{0D108BD9-81ED-4DB2-BD59-A6C34878D82A}">
                    <a16:rowId xmlns:a16="http://schemas.microsoft.com/office/drawing/2014/main" val="10001"/>
                  </a:ext>
                </a:extLst>
              </a:tr>
              <a:tr h="445327">
                <a:tc>
                  <a:txBody>
                    <a:bodyPr/>
                    <a:lstStyle/>
                    <a:p>
                      <a:pPr>
                        <a:lnSpc>
                          <a:spcPct val="115000"/>
                        </a:lnSpc>
                        <a:spcAft>
                          <a:spcPts val="0"/>
                        </a:spcAft>
                      </a:pPr>
                      <a:r>
                        <a:rPr lang="en-CA" sz="2400">
                          <a:effectLst/>
                        </a:rPr>
                        <a:t>accept-language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a:effectLst/>
                        </a:rPr>
                        <a:t>en-us </a:t>
                      </a:r>
                      <a:endParaRPr lang="en-CA" sz="4000">
                        <a:solidFill>
                          <a:srgbClr val="000000"/>
                        </a:solidFill>
                        <a:effectLst/>
                        <a:latin typeface="Arial"/>
                        <a:ea typeface="Calibri"/>
                      </a:endParaRPr>
                    </a:p>
                  </a:txBody>
                  <a:tcPr marL="68580" marR="68580" marT="0" marB="0"/>
                </a:tc>
                <a:extLst>
                  <a:ext uri="{0D108BD9-81ED-4DB2-BD59-A6C34878D82A}">
                    <a16:rowId xmlns:a16="http://schemas.microsoft.com/office/drawing/2014/main" val="10002"/>
                  </a:ext>
                </a:extLst>
              </a:tr>
              <a:tr h="921313">
                <a:tc>
                  <a:txBody>
                    <a:bodyPr/>
                    <a:lstStyle/>
                    <a:p>
                      <a:pPr>
                        <a:lnSpc>
                          <a:spcPct val="115000"/>
                        </a:lnSpc>
                        <a:spcAft>
                          <a:spcPts val="0"/>
                        </a:spcAft>
                      </a:pPr>
                      <a:r>
                        <a:rPr lang="en-CA" sz="2400">
                          <a:effectLst/>
                        </a:rPr>
                        <a:t>user-agent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a:effectLst/>
                        </a:rPr>
                        <a:t>Mozilla/4.0 (compatible; MSIE 7.0; Windows NT 5.1; Trident/4.0; InfoPath.2; MS-RTC LM 8) </a:t>
                      </a:r>
                      <a:endParaRPr lang="en-CA" sz="4000">
                        <a:solidFill>
                          <a:srgbClr val="000000"/>
                        </a:solidFill>
                        <a:effectLst/>
                        <a:latin typeface="Arial"/>
                        <a:ea typeface="Calibri"/>
                      </a:endParaRPr>
                    </a:p>
                  </a:txBody>
                  <a:tcPr marL="68580" marR="68580" marT="0" marB="0"/>
                </a:tc>
                <a:extLst>
                  <a:ext uri="{0D108BD9-81ED-4DB2-BD59-A6C34878D82A}">
                    <a16:rowId xmlns:a16="http://schemas.microsoft.com/office/drawing/2014/main" val="10003"/>
                  </a:ext>
                </a:extLst>
              </a:tr>
              <a:tr h="445327">
                <a:tc>
                  <a:txBody>
                    <a:bodyPr/>
                    <a:lstStyle/>
                    <a:p>
                      <a:pPr>
                        <a:lnSpc>
                          <a:spcPct val="115000"/>
                        </a:lnSpc>
                        <a:spcAft>
                          <a:spcPts val="0"/>
                        </a:spcAft>
                      </a:pPr>
                      <a:r>
                        <a:rPr lang="en-CA" sz="2400">
                          <a:effectLst/>
                        </a:rPr>
                        <a:t>accept-encoding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a:effectLst/>
                        </a:rPr>
                        <a:t>gzip, deflate </a:t>
                      </a:r>
                      <a:endParaRPr lang="en-CA" sz="4000">
                        <a:solidFill>
                          <a:srgbClr val="000000"/>
                        </a:solidFill>
                        <a:effectLst/>
                        <a:latin typeface="Arial"/>
                        <a:ea typeface="Calibri"/>
                      </a:endParaRPr>
                    </a:p>
                  </a:txBody>
                  <a:tcPr marL="68580" marR="68580" marT="0" marB="0"/>
                </a:tc>
                <a:extLst>
                  <a:ext uri="{0D108BD9-81ED-4DB2-BD59-A6C34878D82A}">
                    <a16:rowId xmlns:a16="http://schemas.microsoft.com/office/drawing/2014/main" val="10004"/>
                  </a:ext>
                </a:extLst>
              </a:tr>
              <a:tr h="445327">
                <a:tc>
                  <a:txBody>
                    <a:bodyPr/>
                    <a:lstStyle/>
                    <a:p>
                      <a:pPr>
                        <a:lnSpc>
                          <a:spcPct val="115000"/>
                        </a:lnSpc>
                        <a:spcAft>
                          <a:spcPts val="0"/>
                        </a:spcAft>
                      </a:pPr>
                      <a:r>
                        <a:rPr lang="en-CA" sz="2400">
                          <a:effectLst/>
                        </a:rPr>
                        <a:t>host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a:effectLst/>
                        </a:rPr>
                        <a:t>localhost:8080 </a:t>
                      </a:r>
                      <a:endParaRPr lang="en-CA" sz="4000">
                        <a:solidFill>
                          <a:srgbClr val="000000"/>
                        </a:solidFill>
                        <a:effectLst/>
                        <a:latin typeface="Arial"/>
                        <a:ea typeface="Calibri"/>
                      </a:endParaRPr>
                    </a:p>
                  </a:txBody>
                  <a:tcPr marL="68580" marR="68580" marT="0" marB="0"/>
                </a:tc>
                <a:extLst>
                  <a:ext uri="{0D108BD9-81ED-4DB2-BD59-A6C34878D82A}">
                    <a16:rowId xmlns:a16="http://schemas.microsoft.com/office/drawing/2014/main" val="10005"/>
                  </a:ext>
                </a:extLst>
              </a:tr>
              <a:tr h="445327">
                <a:tc>
                  <a:txBody>
                    <a:bodyPr/>
                    <a:lstStyle/>
                    <a:p>
                      <a:pPr>
                        <a:lnSpc>
                          <a:spcPct val="115000"/>
                        </a:lnSpc>
                        <a:spcAft>
                          <a:spcPts val="0"/>
                        </a:spcAft>
                      </a:pPr>
                      <a:r>
                        <a:rPr lang="en-CA" sz="2400">
                          <a:effectLst/>
                        </a:rPr>
                        <a:t>connection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a:effectLst/>
                        </a:rPr>
                        <a:t>Keep-Alive </a:t>
                      </a:r>
                      <a:endParaRPr lang="en-CA" sz="4000">
                        <a:solidFill>
                          <a:srgbClr val="000000"/>
                        </a:solidFill>
                        <a:effectLst/>
                        <a:latin typeface="Arial"/>
                        <a:ea typeface="Calibri"/>
                      </a:endParaRPr>
                    </a:p>
                  </a:txBody>
                  <a:tcPr marL="68580" marR="68580" marT="0" marB="0"/>
                </a:tc>
                <a:extLst>
                  <a:ext uri="{0D108BD9-81ED-4DB2-BD59-A6C34878D82A}">
                    <a16:rowId xmlns:a16="http://schemas.microsoft.com/office/drawing/2014/main" val="10006"/>
                  </a:ext>
                </a:extLst>
              </a:tr>
              <a:tr h="445327">
                <a:tc>
                  <a:txBody>
                    <a:bodyPr/>
                    <a:lstStyle/>
                    <a:p>
                      <a:pPr>
                        <a:lnSpc>
                          <a:spcPct val="115000"/>
                        </a:lnSpc>
                        <a:spcAft>
                          <a:spcPts val="0"/>
                        </a:spcAft>
                      </a:pPr>
                      <a:r>
                        <a:rPr lang="en-CA" sz="2400">
                          <a:effectLst/>
                        </a:rPr>
                        <a:t>cache-control </a:t>
                      </a:r>
                      <a:endParaRPr lang="en-CA" sz="40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2400" dirty="0">
                          <a:effectLst/>
                        </a:rPr>
                        <a:t>no-cache </a:t>
                      </a:r>
                      <a:endParaRPr lang="en-CA" sz="40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47354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CA" b="1" dirty="0"/>
              <a:t>Server Response</a:t>
            </a:r>
          </a:p>
        </p:txBody>
      </p:sp>
      <p:sp>
        <p:nvSpPr>
          <p:cNvPr id="3" name="Content Placeholder 2"/>
          <p:cNvSpPr>
            <a:spLocks noGrp="1"/>
          </p:cNvSpPr>
          <p:nvPr>
            <p:ph idx="1"/>
          </p:nvPr>
        </p:nvSpPr>
        <p:spPr>
          <a:xfrm>
            <a:off x="457200" y="990600"/>
            <a:ext cx="8229600" cy="5638800"/>
          </a:xfrm>
        </p:spPr>
        <p:txBody>
          <a:bodyPr>
            <a:noAutofit/>
          </a:bodyPr>
          <a:lstStyle/>
          <a:p>
            <a:r>
              <a:rPr lang="en-CA" sz="2400" dirty="0"/>
              <a:t>The web server responds to the HTTP request with an HTTP response as follows:</a:t>
            </a:r>
          </a:p>
          <a:p>
            <a:endParaRPr lang="en-CA" sz="2000" dirty="0"/>
          </a:p>
          <a:p>
            <a:pPr marL="400050" lvl="1" indent="0">
              <a:buNone/>
            </a:pPr>
            <a:r>
              <a:rPr lang="en-CA" sz="2000" dirty="0"/>
              <a:t>HTTP/1.1  200 OK </a:t>
            </a:r>
          </a:p>
          <a:p>
            <a:pPr marL="400050" lvl="1" indent="0">
              <a:buNone/>
            </a:pPr>
            <a:r>
              <a:rPr lang="en-CA" sz="2000" dirty="0"/>
              <a:t>Content-Type: text/html </a:t>
            </a:r>
          </a:p>
          <a:p>
            <a:pPr marL="400050" lvl="1" indent="0">
              <a:buNone/>
            </a:pPr>
            <a:r>
              <a:rPr lang="en-CA" sz="2000" dirty="0"/>
              <a:t>Header2:... </a:t>
            </a:r>
          </a:p>
          <a:p>
            <a:pPr marL="400050" lvl="1" indent="0">
              <a:buNone/>
            </a:pPr>
            <a:r>
              <a:rPr lang="en-CA" sz="2000" dirty="0"/>
              <a:t>... </a:t>
            </a:r>
          </a:p>
          <a:p>
            <a:pPr marL="400050" lvl="1" indent="0">
              <a:buNone/>
            </a:pPr>
            <a:r>
              <a:rPr lang="en-CA" sz="2000" dirty="0" err="1"/>
              <a:t>HeaderN</a:t>
            </a:r>
            <a:r>
              <a:rPr lang="en-CA" sz="2000" dirty="0"/>
              <a:t>:... </a:t>
            </a:r>
          </a:p>
          <a:p>
            <a:pPr marL="400050" lvl="1" indent="0">
              <a:buNone/>
            </a:pPr>
            <a:r>
              <a:rPr lang="en-CA" sz="2000" dirty="0">
                <a:solidFill>
                  <a:srgbClr val="FF0000"/>
                </a:solidFill>
              </a:rPr>
              <a:t>(</a:t>
            </a:r>
            <a:r>
              <a:rPr lang="en-CA" sz="2000" dirty="0" err="1">
                <a:solidFill>
                  <a:srgbClr val="FF0000"/>
                </a:solidFill>
              </a:rPr>
              <a:t>BlankLine</a:t>
            </a:r>
            <a:r>
              <a:rPr lang="en-CA" sz="2000" dirty="0">
                <a:solidFill>
                  <a:srgbClr val="FF0000"/>
                </a:solidFill>
              </a:rPr>
              <a:t>) </a:t>
            </a:r>
          </a:p>
          <a:p>
            <a:pPr marL="400050" lvl="1" indent="0">
              <a:buNone/>
            </a:pPr>
            <a:r>
              <a:rPr lang="en-CA" sz="2000" dirty="0"/>
              <a:t>&lt;!</a:t>
            </a:r>
            <a:r>
              <a:rPr lang="en-CA" sz="2000" dirty="0" err="1"/>
              <a:t>doctype</a:t>
            </a:r>
            <a:r>
              <a:rPr lang="en-CA" sz="2000" dirty="0"/>
              <a:t> ...&gt; </a:t>
            </a:r>
          </a:p>
          <a:p>
            <a:pPr marL="400050" lvl="1" indent="0">
              <a:buNone/>
            </a:pPr>
            <a:r>
              <a:rPr lang="en-CA" sz="2000" dirty="0"/>
              <a:t>&lt;html&gt; </a:t>
            </a:r>
          </a:p>
          <a:p>
            <a:pPr marL="400050" lvl="1" indent="0">
              <a:buNone/>
            </a:pPr>
            <a:r>
              <a:rPr lang="en-CA" sz="2000" dirty="0"/>
              <a:t>&lt;head&gt;...&lt;/head&gt; </a:t>
            </a:r>
          </a:p>
          <a:p>
            <a:pPr marL="400050" lvl="1" indent="0">
              <a:buNone/>
            </a:pPr>
            <a:r>
              <a:rPr lang="en-CA" sz="2000" dirty="0"/>
              <a:t>&lt;body&gt; ... </a:t>
            </a:r>
          </a:p>
          <a:p>
            <a:pPr marL="400050" lvl="1" indent="0">
              <a:buNone/>
            </a:pPr>
            <a:r>
              <a:rPr lang="en-CA" sz="2000" dirty="0"/>
              <a:t>&lt;/body&gt; </a:t>
            </a:r>
          </a:p>
          <a:p>
            <a:pPr marL="400050" lvl="1" indent="0">
              <a:buNone/>
            </a:pPr>
            <a:r>
              <a:rPr lang="en-CA" sz="2000" dirty="0"/>
              <a:t>&lt;/html&gt;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60973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CA" b="1" dirty="0"/>
              <a:t>Binary Data in Response</a:t>
            </a:r>
          </a:p>
        </p:txBody>
      </p:sp>
      <p:sp>
        <p:nvSpPr>
          <p:cNvPr id="3" name="Content Placeholder 2"/>
          <p:cNvSpPr>
            <a:spLocks noGrp="1"/>
          </p:cNvSpPr>
          <p:nvPr>
            <p:ph idx="1"/>
          </p:nvPr>
        </p:nvSpPr>
        <p:spPr>
          <a:xfrm>
            <a:off x="152400" y="1143000"/>
            <a:ext cx="8839200" cy="5105400"/>
          </a:xfrm>
        </p:spPr>
        <p:txBody>
          <a:bodyPr>
            <a:normAutofit/>
          </a:bodyPr>
          <a:lstStyle/>
          <a:p>
            <a:r>
              <a:rPr lang="en-CA" sz="2800" dirty="0">
                <a:latin typeface="Arial" panose="020B0604020202020204" pitchFamily="34" charset="0"/>
                <a:cs typeface="Arial" panose="020B0604020202020204" pitchFamily="34" charset="0"/>
              </a:rPr>
              <a:t>In order to write binary data back to the browser you cannot use the Writer obtained from </a:t>
            </a:r>
            <a:r>
              <a:rPr lang="en-CA" sz="2800" dirty="0" err="1">
                <a:latin typeface="Arial" panose="020B0604020202020204" pitchFamily="34" charset="0"/>
                <a:cs typeface="Arial" panose="020B0604020202020204" pitchFamily="34" charset="0"/>
              </a:rPr>
              <a:t>getWriter</a:t>
            </a:r>
            <a:r>
              <a:rPr lang="en-CA" sz="2800" dirty="0">
                <a:latin typeface="Arial" panose="020B0604020202020204" pitchFamily="34" charset="0"/>
                <a:cs typeface="Arial" panose="020B0604020202020204" pitchFamily="34" charset="0"/>
              </a:rPr>
              <a:t>()  ”Writer's are intended for text”.</a:t>
            </a:r>
          </a:p>
          <a:p>
            <a:r>
              <a:rPr lang="en-CA" sz="2800" dirty="0">
                <a:latin typeface="Arial" panose="020B0604020202020204" pitchFamily="34" charset="0"/>
                <a:cs typeface="Arial" panose="020B0604020202020204" pitchFamily="34" charset="0"/>
              </a:rPr>
              <a:t>Instead you have to use the </a:t>
            </a:r>
            <a:r>
              <a:rPr lang="en-CA" sz="2800" dirty="0" err="1">
                <a:latin typeface="Arial" panose="020B0604020202020204" pitchFamily="34" charset="0"/>
                <a:cs typeface="Arial" panose="020B0604020202020204" pitchFamily="34" charset="0"/>
              </a:rPr>
              <a:t>OutputStream</a:t>
            </a:r>
            <a:r>
              <a:rPr lang="en-CA" sz="2800" dirty="0">
                <a:latin typeface="Arial" panose="020B0604020202020204" pitchFamily="34" charset="0"/>
                <a:cs typeface="Arial" panose="020B0604020202020204" pitchFamily="34" charset="0"/>
              </a:rPr>
              <a:t> obtained from the </a:t>
            </a:r>
            <a:r>
              <a:rPr lang="en-CA" sz="2800" dirty="0" err="1">
                <a:latin typeface="Arial" panose="020B0604020202020204" pitchFamily="34" charset="0"/>
                <a:cs typeface="Arial" panose="020B0604020202020204" pitchFamily="34" charset="0"/>
              </a:rPr>
              <a:t>response.getOutputStream</a:t>
            </a:r>
            <a:r>
              <a:rPr lang="en-CA" sz="2800" dirty="0">
                <a:latin typeface="Arial" panose="020B0604020202020204" pitchFamily="34" charset="0"/>
                <a:cs typeface="Arial" panose="020B0604020202020204" pitchFamily="34" charset="0"/>
              </a:rPr>
              <a:t>() method. </a:t>
            </a:r>
          </a:p>
          <a:p>
            <a:r>
              <a:rPr lang="en-CA" sz="2800" dirty="0">
                <a:latin typeface="Arial" panose="020B0604020202020204" pitchFamily="34" charset="0"/>
                <a:cs typeface="Arial" panose="020B0604020202020204" pitchFamily="34" charset="0"/>
              </a:rPr>
              <a:t>Here is how:</a:t>
            </a:r>
          </a:p>
          <a:p>
            <a:pPr marL="0" indent="0">
              <a:buNone/>
            </a:pPr>
            <a:r>
              <a:rPr lang="en-CA" sz="2800" dirty="0">
                <a:latin typeface="Arial" panose="020B0604020202020204" pitchFamily="34" charset="0"/>
                <a:cs typeface="Arial" panose="020B0604020202020204" pitchFamily="34" charset="0"/>
              </a:rPr>
              <a:t>	</a:t>
            </a:r>
            <a:r>
              <a:rPr lang="en-CA" sz="2800" dirty="0" err="1">
                <a:latin typeface="Arial" panose="020B0604020202020204" pitchFamily="34" charset="0"/>
                <a:cs typeface="Arial" panose="020B0604020202020204" pitchFamily="34" charset="0"/>
              </a:rPr>
              <a:t>OutputStream</a:t>
            </a:r>
            <a:r>
              <a:rPr lang="en-CA" sz="2800" dirty="0">
                <a:latin typeface="Arial" panose="020B0604020202020204" pitchFamily="34" charset="0"/>
                <a:cs typeface="Arial" panose="020B0604020202020204" pitchFamily="34" charset="0"/>
              </a:rPr>
              <a:t> </a:t>
            </a:r>
            <a:r>
              <a:rPr lang="en-CA" sz="2800" dirty="0" err="1">
                <a:latin typeface="Arial" panose="020B0604020202020204" pitchFamily="34" charset="0"/>
                <a:cs typeface="Arial" panose="020B0604020202020204" pitchFamily="34" charset="0"/>
              </a:rPr>
              <a:t>outputStream</a:t>
            </a:r>
            <a:r>
              <a:rPr lang="en-CA" sz="2800" dirty="0">
                <a:latin typeface="Arial" panose="020B0604020202020204" pitchFamily="34" charset="0"/>
                <a:cs typeface="Arial" panose="020B0604020202020204" pitchFamily="34" charset="0"/>
              </a:rPr>
              <a:t> =    	</a:t>
            </a:r>
            <a:r>
              <a:rPr lang="en-CA" sz="2800" dirty="0" err="1">
                <a:latin typeface="Arial" panose="020B0604020202020204" pitchFamily="34" charset="0"/>
                <a:cs typeface="Arial" panose="020B0604020202020204" pitchFamily="34" charset="0"/>
              </a:rPr>
              <a:t>response.getOutputStream</a:t>
            </a:r>
            <a:r>
              <a:rPr lang="en-CA" sz="2800" dirty="0">
                <a:latin typeface="Arial" panose="020B0604020202020204" pitchFamily="34" charset="0"/>
                <a:cs typeface="Arial" panose="020B0604020202020204" pitchFamily="34" charset="0"/>
              </a:rPr>
              <a:t>(); </a:t>
            </a:r>
          </a:p>
          <a:p>
            <a:pPr marL="0" indent="0">
              <a:buNone/>
            </a:pPr>
            <a:r>
              <a:rPr lang="en-CA" sz="2800" dirty="0">
                <a:latin typeface="Arial" panose="020B0604020202020204" pitchFamily="34" charset="0"/>
                <a:cs typeface="Arial" panose="020B0604020202020204" pitchFamily="34" charset="0"/>
              </a:rPr>
              <a:t>           </a:t>
            </a:r>
            <a:r>
              <a:rPr lang="en-CA" sz="2800" dirty="0" err="1">
                <a:latin typeface="Arial" panose="020B0604020202020204" pitchFamily="34" charset="0"/>
                <a:cs typeface="Arial" panose="020B0604020202020204" pitchFamily="34" charset="0"/>
              </a:rPr>
              <a:t>outputStream.write</a:t>
            </a:r>
            <a:r>
              <a:rPr lang="en-CA" sz="2800" dirty="0">
                <a:latin typeface="Arial" panose="020B0604020202020204" pitchFamily="34" charset="0"/>
                <a:cs typeface="Arial" panose="020B0604020202020204" pitchFamily="34" charset="0"/>
              </a:rPr>
              <a:t>(...);</a:t>
            </a:r>
          </a:p>
          <a:p>
            <a:endParaRPr lang="en-CA"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956059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CA" b="1" dirty="0"/>
              <a:t>Binary </a:t>
            </a:r>
            <a:r>
              <a:rPr lang="en-CA" b="1"/>
              <a:t>Data Response </a:t>
            </a:r>
            <a:r>
              <a:rPr lang="en-CA" b="1" dirty="0"/>
              <a:t>Example</a:t>
            </a:r>
          </a:p>
        </p:txBody>
      </p:sp>
      <p:sp>
        <p:nvSpPr>
          <p:cNvPr id="3" name="Content Placeholder 2"/>
          <p:cNvSpPr>
            <a:spLocks noGrp="1"/>
          </p:cNvSpPr>
          <p:nvPr>
            <p:ph idx="1"/>
          </p:nvPr>
        </p:nvSpPr>
        <p:spPr>
          <a:xfrm>
            <a:off x="152400" y="838200"/>
            <a:ext cx="8839200" cy="5638800"/>
          </a:xfrm>
        </p:spPr>
        <p:txBody>
          <a:bodyPr>
            <a:noAutofit/>
          </a:bodyPr>
          <a:lstStyle/>
          <a:p>
            <a:pPr marL="0" indent="0">
              <a:buNone/>
            </a:pPr>
            <a:r>
              <a:rPr lang="en-CA" sz="1400" dirty="0">
                <a:latin typeface="Arial" panose="020B0604020202020204" pitchFamily="34" charset="0"/>
                <a:cs typeface="Arial" panose="020B0604020202020204" pitchFamily="34" charset="0"/>
              </a:rPr>
              <a:t>import java.io.*;  </a:t>
            </a:r>
          </a:p>
          <a:p>
            <a:pPr marL="0" indent="0">
              <a:buNone/>
            </a:pPr>
            <a:r>
              <a:rPr lang="en-CA" sz="1400" dirty="0">
                <a:latin typeface="Arial" panose="020B0604020202020204" pitchFamily="34" charset="0"/>
                <a:cs typeface="Arial" panose="020B0604020202020204" pitchFamily="34" charset="0"/>
              </a:rPr>
              <a:t>import </a:t>
            </a:r>
            <a:r>
              <a:rPr lang="en-CA" sz="1400" dirty="0" err="1">
                <a:latin typeface="Arial" panose="020B0604020202020204" pitchFamily="34" charset="0"/>
                <a:cs typeface="Arial" panose="020B0604020202020204" pitchFamily="34" charset="0"/>
              </a:rPr>
              <a:t>javax.servlet</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import </a:t>
            </a:r>
            <a:r>
              <a:rPr lang="en-CA" sz="1400" dirty="0" err="1">
                <a:latin typeface="Arial" panose="020B0604020202020204" pitchFamily="34" charset="0"/>
                <a:cs typeface="Arial" panose="020B0604020202020204" pitchFamily="34" charset="0"/>
              </a:rPr>
              <a:t>javax.servlet.http</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public class </a:t>
            </a:r>
            <a:r>
              <a:rPr lang="en-CA" sz="1400" dirty="0" err="1">
                <a:latin typeface="Arial" panose="020B0604020202020204" pitchFamily="34" charset="0"/>
                <a:cs typeface="Arial" panose="020B0604020202020204" pitchFamily="34" charset="0"/>
              </a:rPr>
              <a:t>DisplayImage</a:t>
            </a:r>
            <a:r>
              <a:rPr lang="en-CA" sz="1400" dirty="0">
                <a:latin typeface="Arial" panose="020B0604020202020204" pitchFamily="34" charset="0"/>
                <a:cs typeface="Arial" panose="020B0604020202020204" pitchFamily="34" charset="0"/>
              </a:rPr>
              <a:t> extends </a:t>
            </a:r>
            <a:r>
              <a:rPr lang="en-CA" sz="1400" dirty="0" err="1">
                <a:latin typeface="Arial" panose="020B0604020202020204" pitchFamily="34" charset="0"/>
                <a:cs typeface="Arial" panose="020B0604020202020204" pitchFamily="34" charset="0"/>
              </a:rPr>
              <a:t>HttpServlet</a:t>
            </a:r>
            <a:r>
              <a:rPr lang="en-CA" sz="1400" dirty="0">
                <a:latin typeface="Arial" panose="020B0604020202020204" pitchFamily="34" charset="0"/>
                <a:cs typeface="Arial" panose="020B0604020202020204" pitchFamily="34" charset="0"/>
              </a:rPr>
              <a:t> {  </a:t>
            </a:r>
          </a:p>
          <a:p>
            <a:pPr marL="0" indent="0">
              <a:buNone/>
            </a:pPr>
            <a:r>
              <a:rPr lang="en-CA" sz="1400" dirty="0">
                <a:latin typeface="Arial" panose="020B0604020202020204" pitchFamily="34" charset="0"/>
                <a:cs typeface="Arial" panose="020B0604020202020204" pitchFamily="34" charset="0"/>
              </a:rPr>
              <a:t>   public void </a:t>
            </a:r>
            <a:r>
              <a:rPr lang="en-CA" sz="1400" dirty="0" err="1">
                <a:latin typeface="Arial" panose="020B0604020202020204" pitchFamily="34" charset="0"/>
                <a:cs typeface="Arial" panose="020B0604020202020204" pitchFamily="34" charset="0"/>
              </a:rPr>
              <a:t>doGet</a:t>
            </a:r>
            <a:r>
              <a:rPr lang="en-CA" sz="1400" dirty="0">
                <a:latin typeface="Arial" panose="020B0604020202020204" pitchFamily="34" charset="0"/>
                <a:cs typeface="Arial" panose="020B0604020202020204" pitchFamily="34" charset="0"/>
              </a:rPr>
              <a:t>(</a:t>
            </a:r>
            <a:r>
              <a:rPr lang="en-CA" sz="1400" dirty="0" err="1">
                <a:latin typeface="Arial" panose="020B0604020202020204" pitchFamily="34" charset="0"/>
                <a:cs typeface="Arial" panose="020B0604020202020204" pitchFamily="34" charset="0"/>
              </a:rPr>
              <a:t>HttpServletRequest</a:t>
            </a: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request,HttpServletResponse</a:t>
            </a:r>
            <a:r>
              <a:rPr lang="en-CA" sz="1400" dirty="0">
                <a:latin typeface="Arial" panose="020B0604020202020204" pitchFamily="34" charset="0"/>
                <a:cs typeface="Arial" panose="020B0604020202020204" pitchFamily="34" charset="0"/>
              </a:rPr>
              <a:t> response)  </a:t>
            </a:r>
          </a:p>
          <a:p>
            <a:pPr marL="0" indent="0">
              <a:buNone/>
            </a:pPr>
            <a:r>
              <a:rPr lang="en-CA" sz="1400" dirty="0">
                <a:latin typeface="Arial" panose="020B0604020202020204" pitchFamily="34" charset="0"/>
                <a:cs typeface="Arial" panose="020B0604020202020204" pitchFamily="34" charset="0"/>
              </a:rPr>
              <a:t>             throws </a:t>
            </a:r>
            <a:r>
              <a:rPr lang="en-CA" sz="1400" dirty="0" err="1">
                <a:latin typeface="Arial" panose="020B0604020202020204" pitchFamily="34" charset="0"/>
                <a:cs typeface="Arial" panose="020B0604020202020204" pitchFamily="34" charset="0"/>
              </a:rPr>
              <a:t>IOException</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response.setContentType</a:t>
            </a:r>
            <a:r>
              <a:rPr lang="en-CA" sz="1400" dirty="0">
                <a:latin typeface="Arial" panose="020B0604020202020204" pitchFamily="34" charset="0"/>
                <a:cs typeface="Arial" panose="020B0604020202020204" pitchFamily="34" charset="0"/>
              </a:rPr>
              <a:t>("image/jpeg");  </a:t>
            </a:r>
          </a:p>
          <a:p>
            <a:pPr marL="0" indent="0">
              <a:buNone/>
            </a:pPr>
            <a:r>
              <a:rPr lang="en-CA" sz="1400" b="1" dirty="0">
                <a:latin typeface="Arial" panose="020B0604020202020204" pitchFamily="34" charset="0"/>
                <a:cs typeface="Arial" panose="020B0604020202020204" pitchFamily="34" charset="0"/>
              </a:rPr>
              <a:t>       </a:t>
            </a:r>
            <a:r>
              <a:rPr lang="en-CA" sz="1400" b="1" dirty="0" err="1">
                <a:latin typeface="Arial" panose="020B0604020202020204" pitchFamily="34" charset="0"/>
                <a:cs typeface="Arial" panose="020B0604020202020204" pitchFamily="34" charset="0"/>
              </a:rPr>
              <a:t>ServletOutputStream</a:t>
            </a:r>
            <a:r>
              <a:rPr lang="en-CA" sz="1400" b="1" dirty="0">
                <a:latin typeface="Arial" panose="020B0604020202020204" pitchFamily="34" charset="0"/>
                <a:cs typeface="Arial" panose="020B0604020202020204" pitchFamily="34" charset="0"/>
              </a:rPr>
              <a:t> out = </a:t>
            </a:r>
            <a:r>
              <a:rPr lang="en-CA" sz="1400" b="1" dirty="0" err="1">
                <a:latin typeface="Arial" panose="020B0604020202020204" pitchFamily="34" charset="0"/>
                <a:cs typeface="Arial" panose="020B0604020202020204" pitchFamily="34" charset="0"/>
              </a:rPr>
              <a:t>response.getOutputStream</a:t>
            </a:r>
            <a:r>
              <a:rPr lang="en-CA" sz="1400" b="1"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FileInputStream</a:t>
            </a:r>
            <a:r>
              <a:rPr lang="en-CA" sz="1400" dirty="0">
                <a:latin typeface="Arial" panose="020B0604020202020204" pitchFamily="34" charset="0"/>
                <a:cs typeface="Arial" panose="020B0604020202020204" pitchFamily="34" charset="0"/>
              </a:rPr>
              <a:t> fin = new </a:t>
            </a:r>
            <a:r>
              <a:rPr lang="en-CA" sz="1400" dirty="0" err="1">
                <a:latin typeface="Arial" panose="020B0604020202020204" pitchFamily="34" charset="0"/>
                <a:cs typeface="Arial" panose="020B0604020202020204" pitchFamily="34" charset="0"/>
              </a:rPr>
              <a:t>FileInputStream</a:t>
            </a:r>
            <a:r>
              <a:rPr lang="en-CA" sz="1400" dirty="0">
                <a:latin typeface="Arial" panose="020B0604020202020204" pitchFamily="34" charset="0"/>
                <a:cs typeface="Arial" panose="020B0604020202020204" pitchFamily="34" charset="0"/>
              </a:rPr>
              <a:t>("c:\\test\\java.jpg");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BufferedInputStream</a:t>
            </a:r>
            <a:r>
              <a:rPr lang="en-CA" sz="1400" dirty="0">
                <a:latin typeface="Arial" panose="020B0604020202020204" pitchFamily="34" charset="0"/>
                <a:cs typeface="Arial" panose="020B0604020202020204" pitchFamily="34" charset="0"/>
              </a:rPr>
              <a:t> bin = new </a:t>
            </a:r>
            <a:r>
              <a:rPr lang="en-CA" sz="1400" dirty="0" err="1">
                <a:latin typeface="Arial" panose="020B0604020202020204" pitchFamily="34" charset="0"/>
                <a:cs typeface="Arial" panose="020B0604020202020204" pitchFamily="34" charset="0"/>
              </a:rPr>
              <a:t>BufferedInputStream</a:t>
            </a:r>
            <a:r>
              <a:rPr lang="en-CA" sz="1400" dirty="0">
                <a:latin typeface="Arial" panose="020B0604020202020204" pitchFamily="34" charset="0"/>
                <a:cs typeface="Arial" panose="020B0604020202020204" pitchFamily="34" charset="0"/>
              </a:rPr>
              <a:t>(fin);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BufferedOutputStream</a:t>
            </a:r>
            <a:r>
              <a:rPr lang="en-CA" sz="1400" dirty="0">
                <a:latin typeface="Arial" panose="020B0604020202020204" pitchFamily="34" charset="0"/>
                <a:cs typeface="Arial" panose="020B0604020202020204" pitchFamily="34" charset="0"/>
              </a:rPr>
              <a:t> bout = new </a:t>
            </a:r>
            <a:r>
              <a:rPr lang="en-CA" sz="1400" dirty="0" err="1">
                <a:latin typeface="Arial" panose="020B0604020202020204" pitchFamily="34" charset="0"/>
                <a:cs typeface="Arial" panose="020B0604020202020204" pitchFamily="34" charset="0"/>
              </a:rPr>
              <a:t>BufferedOutputStream</a:t>
            </a:r>
            <a:r>
              <a:rPr lang="en-CA" sz="1400" dirty="0">
                <a:latin typeface="Arial" panose="020B0604020202020204" pitchFamily="34" charset="0"/>
                <a:cs typeface="Arial" panose="020B0604020202020204" pitchFamily="34" charset="0"/>
              </a:rPr>
              <a:t>(out);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int</a:t>
            </a: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ch</a:t>
            </a:r>
            <a:r>
              <a:rPr lang="en-CA" sz="1400" dirty="0">
                <a:latin typeface="Arial" panose="020B0604020202020204" pitchFamily="34" charset="0"/>
                <a:cs typeface="Arial" panose="020B0604020202020204" pitchFamily="34" charset="0"/>
              </a:rPr>
              <a:t> =0; ;  </a:t>
            </a:r>
          </a:p>
          <a:p>
            <a:pPr marL="0" indent="0">
              <a:buNone/>
            </a:pPr>
            <a:r>
              <a:rPr lang="en-CA" sz="1400" dirty="0">
                <a:latin typeface="Arial" panose="020B0604020202020204" pitchFamily="34" charset="0"/>
                <a:cs typeface="Arial" panose="020B0604020202020204" pitchFamily="34" charset="0"/>
              </a:rPr>
              <a:t>       while((</a:t>
            </a:r>
            <a:r>
              <a:rPr lang="en-CA" sz="1400" dirty="0" err="1">
                <a:latin typeface="Arial" panose="020B0604020202020204" pitchFamily="34" charset="0"/>
                <a:cs typeface="Arial" panose="020B0604020202020204" pitchFamily="34" charset="0"/>
              </a:rPr>
              <a:t>ch</a:t>
            </a:r>
            <a:r>
              <a:rPr lang="en-CA" sz="1400" dirty="0">
                <a:latin typeface="Arial" panose="020B0604020202020204" pitchFamily="34" charset="0"/>
                <a:cs typeface="Arial" panose="020B0604020202020204" pitchFamily="34" charset="0"/>
              </a:rPr>
              <a:t>=</a:t>
            </a:r>
            <a:r>
              <a:rPr lang="en-CA" sz="1400" dirty="0" err="1">
                <a:latin typeface="Arial" panose="020B0604020202020204" pitchFamily="34" charset="0"/>
                <a:cs typeface="Arial" panose="020B0604020202020204" pitchFamily="34" charset="0"/>
              </a:rPr>
              <a:t>bin.read</a:t>
            </a:r>
            <a:r>
              <a:rPr lang="en-CA" sz="1400" dirty="0">
                <a:latin typeface="Arial" panose="020B0604020202020204" pitchFamily="34" charset="0"/>
                <a:cs typeface="Arial" panose="020B0604020202020204" pitchFamily="34" charset="0"/>
              </a:rPr>
              <a:t>())!=-1)  </a:t>
            </a:r>
          </a:p>
          <a:p>
            <a:pPr marL="0" indent="0">
              <a:buNone/>
            </a:pPr>
            <a:r>
              <a:rPr lang="en-CA" sz="1400" dirty="0">
                <a:latin typeface="Arial" panose="020B0604020202020204" pitchFamily="34" charset="0"/>
                <a:cs typeface="Arial" panose="020B0604020202020204" pitchFamily="34" charset="0"/>
              </a:rPr>
              <a:t>       {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bout.write</a:t>
            </a:r>
            <a:r>
              <a:rPr lang="en-CA" sz="1400" dirty="0">
                <a:latin typeface="Arial" panose="020B0604020202020204" pitchFamily="34" charset="0"/>
                <a:cs typeface="Arial" panose="020B0604020202020204" pitchFamily="34" charset="0"/>
              </a:rPr>
              <a:t>(</a:t>
            </a:r>
            <a:r>
              <a:rPr lang="en-CA" sz="1400" dirty="0" err="1">
                <a:latin typeface="Arial" panose="020B0604020202020204" pitchFamily="34" charset="0"/>
                <a:cs typeface="Arial" panose="020B0604020202020204" pitchFamily="34" charset="0"/>
              </a:rPr>
              <a:t>ch</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bin.close</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fin.close</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bout.close</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a:t>
            </a:r>
            <a:r>
              <a:rPr lang="en-CA" sz="1400" dirty="0" err="1">
                <a:latin typeface="Arial" panose="020B0604020202020204" pitchFamily="34" charset="0"/>
                <a:cs typeface="Arial" panose="020B0604020202020204" pitchFamily="34" charset="0"/>
              </a:rPr>
              <a:t>out.close</a:t>
            </a:r>
            <a:r>
              <a:rPr lang="en-CA" sz="1400" dirty="0">
                <a:latin typeface="Arial" panose="020B0604020202020204" pitchFamily="34" charset="0"/>
                <a:cs typeface="Arial" panose="020B0604020202020204" pitchFamily="34" charset="0"/>
              </a:rPr>
              <a:t>();  </a:t>
            </a:r>
          </a:p>
          <a:p>
            <a:pPr marL="0" indent="0">
              <a:buNone/>
            </a:pPr>
            <a:r>
              <a:rPr lang="en-CA" sz="1400" dirty="0">
                <a:latin typeface="Arial" panose="020B0604020202020204" pitchFamily="34" charset="0"/>
                <a:cs typeface="Arial" panose="020B0604020202020204" pitchFamily="34" charset="0"/>
              </a:rPr>
              <a:t>    }  </a:t>
            </a:r>
          </a:p>
          <a:p>
            <a:pPr marL="0" indent="0">
              <a:buNone/>
            </a:pPr>
            <a:r>
              <a:rPr lang="en-CA" sz="14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658886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CA" b="1" dirty="0"/>
              <a:t>Response Headers</a:t>
            </a:r>
          </a:p>
        </p:txBody>
      </p:sp>
      <p:graphicFrame>
        <p:nvGraphicFramePr>
          <p:cNvPr id="4" name="Table 3"/>
          <p:cNvGraphicFramePr>
            <a:graphicFrameLocks noGrp="1"/>
          </p:cNvGraphicFramePr>
          <p:nvPr>
            <p:extLst>
              <p:ext uri="{D42A27DB-BD31-4B8C-83A1-F6EECF244321}">
                <p14:modId xmlns:p14="http://schemas.microsoft.com/office/powerpoint/2010/main" val="997688433"/>
              </p:ext>
            </p:extLst>
          </p:nvPr>
        </p:nvGraphicFramePr>
        <p:xfrm>
          <a:off x="457200" y="847397"/>
          <a:ext cx="8458200" cy="5756095"/>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199573">
                <a:tc>
                  <a:txBody>
                    <a:bodyPr/>
                    <a:lstStyle/>
                    <a:p>
                      <a:pPr>
                        <a:lnSpc>
                          <a:spcPct val="115000"/>
                        </a:lnSpc>
                        <a:spcAft>
                          <a:spcPts val="0"/>
                        </a:spcAft>
                      </a:pPr>
                      <a:r>
                        <a:rPr lang="en-CA" sz="1400" b="1" dirty="0">
                          <a:effectLst/>
                        </a:rPr>
                        <a:t>Header </a:t>
                      </a:r>
                      <a:endParaRPr lang="en-CA" sz="2400" b="1" dirty="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b="1" dirty="0">
                          <a:effectLst/>
                        </a:rPr>
                        <a:t>Description </a:t>
                      </a:r>
                      <a:endParaRPr lang="en-CA" sz="2400" b="1"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0"/>
                  </a:ext>
                </a:extLst>
              </a:tr>
              <a:tr h="199573">
                <a:tc>
                  <a:txBody>
                    <a:bodyPr/>
                    <a:lstStyle/>
                    <a:p>
                      <a:pPr>
                        <a:lnSpc>
                          <a:spcPct val="115000"/>
                        </a:lnSpc>
                        <a:spcAft>
                          <a:spcPts val="0"/>
                        </a:spcAft>
                      </a:pPr>
                      <a:r>
                        <a:rPr lang="en-CA" sz="1400">
                          <a:effectLst/>
                        </a:rPr>
                        <a:t>Allow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Specifies the request methods (GET, POST, etc.) that the server supports.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1"/>
                  </a:ext>
                </a:extLst>
              </a:tr>
              <a:tr h="429857">
                <a:tc>
                  <a:txBody>
                    <a:bodyPr/>
                    <a:lstStyle/>
                    <a:p>
                      <a:pPr>
                        <a:lnSpc>
                          <a:spcPct val="115000"/>
                        </a:lnSpc>
                        <a:spcAft>
                          <a:spcPts val="0"/>
                        </a:spcAft>
                      </a:pPr>
                      <a:r>
                        <a:rPr lang="en-CA" sz="1400" dirty="0">
                          <a:effectLst/>
                        </a:rPr>
                        <a:t>Cache-Control </a:t>
                      </a:r>
                      <a:endParaRPr lang="en-CA" sz="2400" dirty="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Specifies the circumstances in which the response document can safely be cached. It can have values public, private (single user) or no-cache etc.</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2"/>
                  </a:ext>
                </a:extLst>
              </a:tr>
              <a:tr h="481745">
                <a:tc>
                  <a:txBody>
                    <a:bodyPr/>
                    <a:lstStyle/>
                    <a:p>
                      <a:pPr>
                        <a:lnSpc>
                          <a:spcPct val="115000"/>
                        </a:lnSpc>
                        <a:spcAft>
                          <a:spcPts val="0"/>
                        </a:spcAft>
                      </a:pPr>
                      <a:r>
                        <a:rPr lang="en-CA" sz="1400" dirty="0">
                          <a:effectLst/>
                        </a:rPr>
                        <a:t>Connection </a:t>
                      </a:r>
                      <a:endParaRPr lang="en-CA" sz="2400" dirty="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Instructs the browser whether to use persistent in HTTP connections or not. A value of close instructs the browser not to use persistent HTTP connections and keep-alive means using persistent connections.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3"/>
                  </a:ext>
                </a:extLst>
              </a:tr>
              <a:tr h="412843">
                <a:tc>
                  <a:txBody>
                    <a:bodyPr/>
                    <a:lstStyle/>
                    <a:p>
                      <a:pPr>
                        <a:lnSpc>
                          <a:spcPct val="115000"/>
                        </a:lnSpc>
                        <a:spcAft>
                          <a:spcPts val="0"/>
                        </a:spcAft>
                      </a:pPr>
                      <a:r>
                        <a:rPr lang="en-CA" sz="1400">
                          <a:effectLst/>
                        </a:rPr>
                        <a:t>Content-Disposition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Lets you request that the browser ask the user to save the response to disk in a file of the given name.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4"/>
                  </a:ext>
                </a:extLst>
              </a:tr>
              <a:tr h="321163">
                <a:tc>
                  <a:txBody>
                    <a:bodyPr/>
                    <a:lstStyle/>
                    <a:p>
                      <a:pPr>
                        <a:lnSpc>
                          <a:spcPct val="115000"/>
                        </a:lnSpc>
                        <a:spcAft>
                          <a:spcPts val="0"/>
                        </a:spcAft>
                      </a:pPr>
                      <a:r>
                        <a:rPr lang="en-CA" sz="1400">
                          <a:effectLst/>
                        </a:rPr>
                        <a:t>Content-Encoding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Specifies the way in which the page was encoded during transmission.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5"/>
                  </a:ext>
                </a:extLst>
              </a:tr>
              <a:tr h="321163">
                <a:tc>
                  <a:txBody>
                    <a:bodyPr/>
                    <a:lstStyle/>
                    <a:p>
                      <a:pPr>
                        <a:lnSpc>
                          <a:spcPct val="115000"/>
                        </a:lnSpc>
                        <a:spcAft>
                          <a:spcPts val="0"/>
                        </a:spcAft>
                      </a:pPr>
                      <a:r>
                        <a:rPr lang="en-CA" sz="1400">
                          <a:effectLst/>
                        </a:rPr>
                        <a:t>Content-Language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Signifies the language in which the document is written. For example </a:t>
                      </a:r>
                      <a:r>
                        <a:rPr lang="en-CA" sz="1400" dirty="0" err="1">
                          <a:effectLst/>
                        </a:rPr>
                        <a:t>en</a:t>
                      </a:r>
                      <a:r>
                        <a:rPr lang="en-CA" sz="1400" dirty="0">
                          <a:effectLst/>
                        </a:rPr>
                        <a:t>, </a:t>
                      </a:r>
                      <a:r>
                        <a:rPr lang="en-CA" sz="1400" dirty="0" err="1">
                          <a:effectLst/>
                        </a:rPr>
                        <a:t>en</a:t>
                      </a:r>
                      <a:r>
                        <a:rPr lang="en-CA" sz="1400" dirty="0">
                          <a:effectLst/>
                        </a:rPr>
                        <a:t>-us, </a:t>
                      </a:r>
                      <a:r>
                        <a:rPr lang="en-CA" sz="1400" dirty="0" err="1">
                          <a:effectLst/>
                        </a:rPr>
                        <a:t>ru</a:t>
                      </a:r>
                      <a:r>
                        <a:rPr lang="en-CA" sz="1400" dirty="0">
                          <a:effectLst/>
                        </a:rPr>
                        <a:t>, etc.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6"/>
                  </a:ext>
                </a:extLst>
              </a:tr>
              <a:tr h="264401">
                <a:tc>
                  <a:txBody>
                    <a:bodyPr/>
                    <a:lstStyle/>
                    <a:p>
                      <a:pPr>
                        <a:lnSpc>
                          <a:spcPct val="115000"/>
                        </a:lnSpc>
                        <a:spcAft>
                          <a:spcPts val="0"/>
                        </a:spcAft>
                      </a:pPr>
                      <a:r>
                        <a:rPr lang="en-CA" sz="1400" dirty="0">
                          <a:effectLst/>
                        </a:rPr>
                        <a:t>Content-Length </a:t>
                      </a:r>
                      <a:endParaRPr lang="en-CA" sz="2400" dirty="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Indicates the number of bytes in the response (only</a:t>
                      </a:r>
                      <a:r>
                        <a:rPr lang="en-CA" sz="1400" baseline="0" dirty="0">
                          <a:effectLst/>
                        </a:rPr>
                        <a:t> for </a:t>
                      </a:r>
                      <a:r>
                        <a:rPr lang="en-CA" sz="1400" dirty="0">
                          <a:effectLst/>
                        </a:rPr>
                        <a:t>keep-alive HTTP connection).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7"/>
                  </a:ext>
                </a:extLst>
              </a:tr>
              <a:tr h="321163">
                <a:tc>
                  <a:txBody>
                    <a:bodyPr/>
                    <a:lstStyle/>
                    <a:p>
                      <a:pPr>
                        <a:lnSpc>
                          <a:spcPct val="115000"/>
                        </a:lnSpc>
                        <a:spcAft>
                          <a:spcPts val="0"/>
                        </a:spcAft>
                      </a:pPr>
                      <a:r>
                        <a:rPr lang="en-CA" sz="1400">
                          <a:effectLst/>
                        </a:rPr>
                        <a:t>Content-Type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Gives the MIME (Multipurpose Internet Mail Extension) type of the response document.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8"/>
                  </a:ext>
                </a:extLst>
              </a:tr>
              <a:tr h="321163">
                <a:tc>
                  <a:txBody>
                    <a:bodyPr/>
                    <a:lstStyle/>
                    <a:p>
                      <a:pPr>
                        <a:lnSpc>
                          <a:spcPct val="115000"/>
                        </a:lnSpc>
                        <a:spcAft>
                          <a:spcPts val="0"/>
                        </a:spcAft>
                      </a:pPr>
                      <a:r>
                        <a:rPr lang="en-CA" sz="1400">
                          <a:effectLst/>
                        </a:rPr>
                        <a:t>Expires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Specifies the time at which the content should be considered out-of-date (not to cache)</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09"/>
                  </a:ext>
                </a:extLst>
              </a:tr>
              <a:tr h="272074">
                <a:tc>
                  <a:txBody>
                    <a:bodyPr/>
                    <a:lstStyle/>
                    <a:p>
                      <a:pPr>
                        <a:lnSpc>
                          <a:spcPct val="115000"/>
                        </a:lnSpc>
                        <a:spcAft>
                          <a:spcPts val="0"/>
                        </a:spcAft>
                      </a:pPr>
                      <a:r>
                        <a:rPr lang="en-CA" sz="1400">
                          <a:effectLst/>
                        </a:rPr>
                        <a:t>Last-Modified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Indicates when the document was last changed</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10"/>
                  </a:ext>
                </a:extLst>
              </a:tr>
              <a:tr h="481745">
                <a:tc>
                  <a:txBody>
                    <a:bodyPr/>
                    <a:lstStyle/>
                    <a:p>
                      <a:pPr>
                        <a:lnSpc>
                          <a:spcPct val="115000"/>
                        </a:lnSpc>
                        <a:spcAft>
                          <a:spcPts val="0"/>
                        </a:spcAft>
                      </a:pPr>
                      <a:r>
                        <a:rPr lang="en-CA" sz="1400">
                          <a:effectLst/>
                        </a:rPr>
                        <a:t>Location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This header should be included with all responses that have a status code in the 300s. This notifies the browser of the document address. The browser automatically reconnects to this location and retrieves the new document.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11"/>
                  </a:ext>
                </a:extLst>
              </a:tr>
              <a:tr h="254508">
                <a:tc>
                  <a:txBody>
                    <a:bodyPr/>
                    <a:lstStyle/>
                    <a:p>
                      <a:pPr>
                        <a:lnSpc>
                          <a:spcPct val="115000"/>
                        </a:lnSpc>
                        <a:spcAft>
                          <a:spcPts val="0"/>
                        </a:spcAft>
                      </a:pPr>
                      <a:r>
                        <a:rPr lang="en-CA" sz="1400">
                          <a:effectLst/>
                        </a:rPr>
                        <a:t>Refresh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Specifies how soon the browser should ask for an updated page</a:t>
                      </a:r>
                      <a:r>
                        <a:rPr lang="en-CA" sz="1400" baseline="0" dirty="0">
                          <a:effectLst/>
                        </a:rPr>
                        <a:t> (seconds)</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12"/>
                  </a:ext>
                </a:extLst>
              </a:tr>
              <a:tr h="412843">
                <a:tc>
                  <a:txBody>
                    <a:bodyPr/>
                    <a:lstStyle/>
                    <a:p>
                      <a:pPr>
                        <a:lnSpc>
                          <a:spcPct val="115000"/>
                        </a:lnSpc>
                        <a:spcAft>
                          <a:spcPts val="0"/>
                        </a:spcAft>
                      </a:pPr>
                      <a:r>
                        <a:rPr lang="en-CA" sz="1400">
                          <a:effectLst/>
                        </a:rPr>
                        <a:t>Retry-After </a:t>
                      </a:r>
                      <a:endParaRPr lang="en-CA" sz="240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This header can be used in conjunction with a 503 (Service Unavailable) response to tell the client how soon it can repeat its request.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13"/>
                  </a:ext>
                </a:extLst>
              </a:tr>
              <a:tr h="199573">
                <a:tc>
                  <a:txBody>
                    <a:bodyPr/>
                    <a:lstStyle/>
                    <a:p>
                      <a:pPr>
                        <a:lnSpc>
                          <a:spcPct val="115000"/>
                        </a:lnSpc>
                        <a:spcAft>
                          <a:spcPts val="0"/>
                        </a:spcAft>
                      </a:pPr>
                      <a:r>
                        <a:rPr lang="en-CA" sz="1400" dirty="0">
                          <a:effectLst/>
                        </a:rPr>
                        <a:t>Set-Cookie </a:t>
                      </a:r>
                      <a:endParaRPr lang="en-CA" sz="2400" dirty="0">
                        <a:solidFill>
                          <a:srgbClr val="000000"/>
                        </a:solidFill>
                        <a:effectLst/>
                        <a:latin typeface="Arial"/>
                        <a:ea typeface="Calibri"/>
                      </a:endParaRPr>
                    </a:p>
                  </a:txBody>
                  <a:tcPr marL="63112" marR="63112" marT="0" marB="0"/>
                </a:tc>
                <a:tc>
                  <a:txBody>
                    <a:bodyPr/>
                    <a:lstStyle/>
                    <a:p>
                      <a:pPr>
                        <a:lnSpc>
                          <a:spcPct val="115000"/>
                        </a:lnSpc>
                        <a:spcAft>
                          <a:spcPts val="0"/>
                        </a:spcAft>
                      </a:pPr>
                      <a:r>
                        <a:rPr lang="en-CA" sz="1400" dirty="0">
                          <a:effectLst/>
                        </a:rPr>
                        <a:t>Specifies a cookie associated with the page. </a:t>
                      </a:r>
                      <a:endParaRPr lang="en-CA" sz="2400" dirty="0">
                        <a:solidFill>
                          <a:srgbClr val="000000"/>
                        </a:solidFill>
                        <a:effectLst/>
                        <a:latin typeface="Arial"/>
                        <a:ea typeface="Calibri"/>
                      </a:endParaRPr>
                    </a:p>
                  </a:txBody>
                  <a:tcPr marL="63112" marR="63112" marT="0" marB="0"/>
                </a:tc>
                <a:extLst>
                  <a:ext uri="{0D108BD9-81ED-4DB2-BD59-A6C34878D82A}">
                    <a16:rowId xmlns:a16="http://schemas.microsoft.com/office/drawing/2014/main" val="10014"/>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200567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65021709"/>
              </p:ext>
            </p:extLst>
          </p:nvPr>
        </p:nvGraphicFramePr>
        <p:xfrm>
          <a:off x="152400" y="762000"/>
          <a:ext cx="8991600" cy="6050280"/>
        </p:xfrm>
        <a:graphic>
          <a:graphicData uri="http://schemas.openxmlformats.org/drawingml/2006/table">
            <a:tbl>
              <a:tblPr firstRow="1" bandRow="1">
                <a:tableStyleId>{5C22544A-7EE6-4342-B048-85BDC9FD1C3A}</a:tableStyleId>
              </a:tblPr>
              <a:tblGrid>
                <a:gridCol w="8991600">
                  <a:extLst>
                    <a:ext uri="{9D8B030D-6E8A-4147-A177-3AD203B41FA5}">
                      <a16:colId xmlns:a16="http://schemas.microsoft.com/office/drawing/2014/main" val="20000"/>
                    </a:ext>
                  </a:extLst>
                </a:gridCol>
              </a:tblGrid>
              <a:tr h="370840">
                <a:tc>
                  <a:txBody>
                    <a:bodyPr/>
                    <a:lstStyle/>
                    <a:p>
                      <a:pPr marL="0" indent="0">
                        <a:buNone/>
                      </a:pPr>
                      <a:r>
                        <a:rPr lang="en-CA" sz="1700" b="0" dirty="0">
                          <a:solidFill>
                            <a:schemeClr val="tx1"/>
                          </a:solidFill>
                        </a:rPr>
                        <a:t>public class Refresh extends </a:t>
                      </a:r>
                      <a:r>
                        <a:rPr lang="en-CA" sz="1700" b="0" dirty="0" err="1">
                          <a:solidFill>
                            <a:schemeClr val="tx1"/>
                          </a:solidFill>
                        </a:rPr>
                        <a:t>HttpServlet</a:t>
                      </a:r>
                      <a:r>
                        <a:rPr lang="en-CA" sz="1700" b="0" dirty="0">
                          <a:solidFill>
                            <a:schemeClr val="tx1"/>
                          </a:solidFill>
                        </a:rPr>
                        <a:t> {  </a:t>
                      </a:r>
                    </a:p>
                    <a:p>
                      <a:pPr marL="0" indent="0">
                        <a:buNone/>
                      </a:pPr>
                      <a:r>
                        <a:rPr lang="en-CA" sz="1700" b="0" dirty="0">
                          <a:solidFill>
                            <a:schemeClr val="tx1"/>
                          </a:solidFill>
                        </a:rPr>
                        <a:t>public void </a:t>
                      </a:r>
                      <a:r>
                        <a:rPr lang="en-CA" sz="1700" b="0" dirty="0" err="1">
                          <a:solidFill>
                            <a:schemeClr val="tx1"/>
                          </a:solidFill>
                        </a:rPr>
                        <a:t>doGet</a:t>
                      </a:r>
                      <a:r>
                        <a:rPr lang="en-CA" sz="1700" b="0" dirty="0">
                          <a:solidFill>
                            <a:schemeClr val="tx1"/>
                          </a:solidFill>
                        </a:rPr>
                        <a:t>(</a:t>
                      </a:r>
                      <a:r>
                        <a:rPr lang="en-CA" sz="1700" b="0" dirty="0" err="1">
                          <a:solidFill>
                            <a:schemeClr val="tx1"/>
                          </a:solidFill>
                        </a:rPr>
                        <a:t>HttpServletRequest</a:t>
                      </a:r>
                      <a:r>
                        <a:rPr lang="en-CA" sz="1700" b="0" dirty="0">
                          <a:solidFill>
                            <a:schemeClr val="tx1"/>
                          </a:solidFill>
                        </a:rPr>
                        <a:t> request, </a:t>
                      </a:r>
                      <a:r>
                        <a:rPr lang="en-CA" sz="1700" b="0" dirty="0" err="1">
                          <a:solidFill>
                            <a:schemeClr val="tx1"/>
                          </a:solidFill>
                        </a:rPr>
                        <a:t>HttpServletResponse</a:t>
                      </a:r>
                      <a:r>
                        <a:rPr lang="en-CA" sz="1700" b="0" dirty="0">
                          <a:solidFill>
                            <a:schemeClr val="tx1"/>
                          </a:solidFill>
                        </a:rPr>
                        <a:t> response) </a:t>
                      </a:r>
                    </a:p>
                    <a:p>
                      <a:pPr marL="0" indent="0">
                        <a:buNone/>
                      </a:pPr>
                      <a:r>
                        <a:rPr lang="en-CA" sz="1700" b="0" dirty="0" err="1">
                          <a:solidFill>
                            <a:schemeClr val="tx1"/>
                          </a:solidFill>
                        </a:rPr>
                        <a:t>throwsServletException,IOException</a:t>
                      </a:r>
                      <a:r>
                        <a:rPr lang="en-CA" sz="1700" b="0" dirty="0">
                          <a:solidFill>
                            <a:schemeClr val="tx1"/>
                          </a:solidFill>
                        </a:rPr>
                        <a:t> </a:t>
                      </a:r>
                    </a:p>
                    <a:p>
                      <a:pPr marL="0" indent="0">
                        <a:buNone/>
                      </a:pPr>
                      <a:r>
                        <a:rPr lang="en-CA" sz="1700" b="0" dirty="0">
                          <a:solidFill>
                            <a:schemeClr val="tx1"/>
                          </a:solidFill>
                        </a:rPr>
                        <a:t>{// Set refresh, </a:t>
                      </a:r>
                      <a:r>
                        <a:rPr lang="en-CA" sz="1700" b="0" dirty="0" err="1">
                          <a:solidFill>
                            <a:schemeClr val="tx1"/>
                          </a:solidFill>
                        </a:rPr>
                        <a:t>autoload</a:t>
                      </a:r>
                      <a:r>
                        <a:rPr lang="en-CA" sz="1700" b="0" dirty="0">
                          <a:solidFill>
                            <a:schemeClr val="tx1"/>
                          </a:solidFill>
                        </a:rPr>
                        <a:t> time as 5 seconds :</a:t>
                      </a:r>
                    </a:p>
                    <a:p>
                      <a:pPr marL="0" indent="0">
                        <a:buNone/>
                      </a:pPr>
                      <a:r>
                        <a:rPr lang="en-CA" sz="1700" b="0" dirty="0" err="1">
                          <a:solidFill>
                            <a:schemeClr val="tx1"/>
                          </a:solidFill>
                        </a:rPr>
                        <a:t>response.setIntHeader</a:t>
                      </a:r>
                      <a:r>
                        <a:rPr lang="en-CA" sz="1700" b="0" dirty="0">
                          <a:solidFill>
                            <a:schemeClr val="tx1"/>
                          </a:solidFill>
                        </a:rPr>
                        <a:t>("Refresh",5); </a:t>
                      </a:r>
                    </a:p>
                    <a:p>
                      <a:pPr marL="0" indent="0">
                        <a:buNone/>
                      </a:pPr>
                      <a:r>
                        <a:rPr lang="en-CA" sz="1700" b="0" dirty="0">
                          <a:solidFill>
                            <a:schemeClr val="tx1"/>
                          </a:solidFill>
                        </a:rPr>
                        <a:t>   // Set response content type </a:t>
                      </a:r>
                    </a:p>
                    <a:p>
                      <a:pPr marL="0" indent="0">
                        <a:buNone/>
                      </a:pPr>
                      <a:r>
                        <a:rPr lang="en-CA" sz="1700" b="0" dirty="0">
                          <a:solidFill>
                            <a:schemeClr val="tx1"/>
                          </a:solidFill>
                        </a:rPr>
                        <a:t>   </a:t>
                      </a:r>
                      <a:r>
                        <a:rPr lang="en-CA" sz="1700" b="0" dirty="0" err="1">
                          <a:solidFill>
                            <a:schemeClr val="tx1"/>
                          </a:solidFill>
                        </a:rPr>
                        <a:t>response.setContentType</a:t>
                      </a:r>
                      <a:r>
                        <a:rPr lang="en-CA" sz="1700" b="0" dirty="0">
                          <a:solidFill>
                            <a:schemeClr val="tx1"/>
                          </a:solidFill>
                        </a:rPr>
                        <a:t>("text/html"); </a:t>
                      </a:r>
                    </a:p>
                    <a:p>
                      <a:pPr marL="0" indent="0">
                        <a:buNone/>
                      </a:pPr>
                      <a:r>
                        <a:rPr lang="en-CA" sz="1700" b="0" dirty="0">
                          <a:solidFill>
                            <a:schemeClr val="tx1"/>
                          </a:solidFill>
                        </a:rPr>
                        <a:t>  // Get current time </a:t>
                      </a:r>
                    </a:p>
                    <a:p>
                      <a:pPr marL="0" indent="0">
                        <a:buNone/>
                      </a:pPr>
                      <a:r>
                        <a:rPr lang="en-CA" sz="1700" b="0" dirty="0">
                          <a:solidFill>
                            <a:schemeClr val="tx1"/>
                          </a:solidFill>
                        </a:rPr>
                        <a:t>  Calendar </a:t>
                      </a:r>
                      <a:r>
                        <a:rPr lang="en-CA" sz="1700" b="0" dirty="0" err="1">
                          <a:solidFill>
                            <a:schemeClr val="tx1"/>
                          </a:solidFill>
                        </a:rPr>
                        <a:t>calendar</a:t>
                      </a:r>
                      <a:r>
                        <a:rPr lang="en-CA" sz="1700" b="0" dirty="0">
                          <a:solidFill>
                            <a:schemeClr val="tx1"/>
                          </a:solidFill>
                        </a:rPr>
                        <a:t> =</a:t>
                      </a:r>
                      <a:r>
                        <a:rPr lang="en-CA" sz="1700" b="0" dirty="0" err="1">
                          <a:solidFill>
                            <a:schemeClr val="tx1"/>
                          </a:solidFill>
                        </a:rPr>
                        <a:t>newGregorianCalendar</a:t>
                      </a:r>
                      <a:r>
                        <a:rPr lang="en-CA" sz="1700" b="0" dirty="0">
                          <a:solidFill>
                            <a:schemeClr val="tx1"/>
                          </a:solidFill>
                        </a:rPr>
                        <a:t>(); </a:t>
                      </a:r>
                    </a:p>
                    <a:p>
                      <a:pPr marL="0" indent="0">
                        <a:buNone/>
                      </a:pPr>
                      <a:r>
                        <a:rPr lang="en-CA" sz="1700" b="0" dirty="0">
                          <a:solidFill>
                            <a:schemeClr val="tx1"/>
                          </a:solidFill>
                        </a:rPr>
                        <a:t>  String </a:t>
                      </a:r>
                      <a:r>
                        <a:rPr lang="en-CA" sz="1700" b="0" dirty="0" err="1">
                          <a:solidFill>
                            <a:schemeClr val="tx1"/>
                          </a:solidFill>
                        </a:rPr>
                        <a:t>am_pm</a:t>
                      </a:r>
                      <a:r>
                        <a:rPr lang="en-CA" sz="1700" b="0" dirty="0">
                          <a:solidFill>
                            <a:schemeClr val="tx1"/>
                          </a:solidFill>
                        </a:rPr>
                        <a:t>; </a:t>
                      </a:r>
                    </a:p>
                    <a:p>
                      <a:pPr marL="0" indent="0">
                        <a:buNone/>
                      </a:pPr>
                      <a:r>
                        <a:rPr lang="en-CA" sz="1700" b="0" dirty="0">
                          <a:solidFill>
                            <a:schemeClr val="tx1"/>
                          </a:solidFill>
                        </a:rPr>
                        <a:t>  </a:t>
                      </a:r>
                      <a:r>
                        <a:rPr lang="en-CA" sz="1700" b="0" dirty="0" err="1">
                          <a:solidFill>
                            <a:schemeClr val="tx1"/>
                          </a:solidFill>
                        </a:rPr>
                        <a:t>int</a:t>
                      </a:r>
                      <a:r>
                        <a:rPr lang="en-CA" sz="1700" b="0" dirty="0">
                          <a:solidFill>
                            <a:schemeClr val="tx1"/>
                          </a:solidFill>
                        </a:rPr>
                        <a:t> hour = </a:t>
                      </a:r>
                      <a:r>
                        <a:rPr lang="en-CA" sz="1700" b="0" dirty="0" err="1">
                          <a:solidFill>
                            <a:schemeClr val="tx1"/>
                          </a:solidFill>
                        </a:rPr>
                        <a:t>calendar.get</a:t>
                      </a:r>
                      <a:r>
                        <a:rPr lang="en-CA" sz="1700" b="0" dirty="0">
                          <a:solidFill>
                            <a:schemeClr val="tx1"/>
                          </a:solidFill>
                        </a:rPr>
                        <a:t>(</a:t>
                      </a:r>
                      <a:r>
                        <a:rPr lang="en-CA" sz="1700" b="0" dirty="0" err="1">
                          <a:solidFill>
                            <a:schemeClr val="tx1"/>
                          </a:solidFill>
                        </a:rPr>
                        <a:t>Calendar.HOUR</a:t>
                      </a:r>
                      <a:r>
                        <a:rPr lang="en-CA" sz="1700" b="0" dirty="0">
                          <a:solidFill>
                            <a:schemeClr val="tx1"/>
                          </a:solidFill>
                        </a:rPr>
                        <a:t>); </a:t>
                      </a:r>
                    </a:p>
                    <a:p>
                      <a:pPr marL="0" indent="0">
                        <a:buNone/>
                      </a:pPr>
                      <a:r>
                        <a:rPr lang="en-CA" sz="1700" b="0" dirty="0">
                          <a:solidFill>
                            <a:schemeClr val="tx1"/>
                          </a:solidFill>
                        </a:rPr>
                        <a:t>  </a:t>
                      </a:r>
                      <a:r>
                        <a:rPr lang="en-CA" sz="1700" b="0" dirty="0" err="1">
                          <a:solidFill>
                            <a:schemeClr val="tx1"/>
                          </a:solidFill>
                        </a:rPr>
                        <a:t>int</a:t>
                      </a:r>
                      <a:r>
                        <a:rPr lang="en-CA" sz="1700" b="0" dirty="0">
                          <a:solidFill>
                            <a:schemeClr val="tx1"/>
                          </a:solidFill>
                        </a:rPr>
                        <a:t> minute = </a:t>
                      </a:r>
                      <a:r>
                        <a:rPr lang="en-CA" sz="1700" b="0" dirty="0" err="1">
                          <a:solidFill>
                            <a:schemeClr val="tx1"/>
                          </a:solidFill>
                        </a:rPr>
                        <a:t>calendar.get</a:t>
                      </a:r>
                      <a:r>
                        <a:rPr lang="en-CA" sz="1700" b="0" dirty="0">
                          <a:solidFill>
                            <a:schemeClr val="tx1"/>
                          </a:solidFill>
                        </a:rPr>
                        <a:t>(</a:t>
                      </a:r>
                      <a:r>
                        <a:rPr lang="en-CA" sz="1700" b="0" dirty="0" err="1">
                          <a:solidFill>
                            <a:schemeClr val="tx1"/>
                          </a:solidFill>
                        </a:rPr>
                        <a:t>Calendar.MINUTE</a:t>
                      </a:r>
                      <a:r>
                        <a:rPr lang="en-CA" sz="1700" b="0" dirty="0">
                          <a:solidFill>
                            <a:schemeClr val="tx1"/>
                          </a:solidFill>
                        </a:rPr>
                        <a:t>); </a:t>
                      </a:r>
                    </a:p>
                    <a:p>
                      <a:pPr marL="0" indent="0">
                        <a:buNone/>
                      </a:pPr>
                      <a:r>
                        <a:rPr lang="en-CA" sz="1700" b="0" dirty="0">
                          <a:solidFill>
                            <a:schemeClr val="tx1"/>
                          </a:solidFill>
                        </a:rPr>
                        <a:t>  </a:t>
                      </a:r>
                      <a:r>
                        <a:rPr lang="en-CA" sz="1700" b="0" dirty="0" err="1">
                          <a:solidFill>
                            <a:schemeClr val="tx1"/>
                          </a:solidFill>
                        </a:rPr>
                        <a:t>int</a:t>
                      </a:r>
                      <a:r>
                        <a:rPr lang="en-CA" sz="1700" b="0" dirty="0">
                          <a:solidFill>
                            <a:schemeClr val="tx1"/>
                          </a:solidFill>
                        </a:rPr>
                        <a:t> second = </a:t>
                      </a:r>
                      <a:r>
                        <a:rPr lang="en-CA" sz="1700" b="0" dirty="0" err="1">
                          <a:solidFill>
                            <a:schemeClr val="tx1"/>
                          </a:solidFill>
                        </a:rPr>
                        <a:t>calendar.get</a:t>
                      </a:r>
                      <a:r>
                        <a:rPr lang="en-CA" sz="1700" b="0" dirty="0">
                          <a:solidFill>
                            <a:schemeClr val="tx1"/>
                          </a:solidFill>
                        </a:rPr>
                        <a:t>(</a:t>
                      </a:r>
                      <a:r>
                        <a:rPr lang="en-CA" sz="1700" b="0" dirty="0" err="1">
                          <a:solidFill>
                            <a:schemeClr val="tx1"/>
                          </a:solidFill>
                        </a:rPr>
                        <a:t>Calendar.SECOND</a:t>
                      </a:r>
                      <a:r>
                        <a:rPr lang="en-CA" sz="1700" b="0" dirty="0">
                          <a:solidFill>
                            <a:schemeClr val="tx1"/>
                          </a:solidFill>
                        </a:rPr>
                        <a:t>); </a:t>
                      </a:r>
                    </a:p>
                    <a:p>
                      <a:pPr marL="0" indent="0">
                        <a:buNone/>
                      </a:pPr>
                      <a:r>
                        <a:rPr lang="en-CA" sz="1700" b="0" dirty="0">
                          <a:solidFill>
                            <a:schemeClr val="tx1"/>
                          </a:solidFill>
                        </a:rPr>
                        <a:t>  if(</a:t>
                      </a:r>
                      <a:r>
                        <a:rPr lang="en-CA" sz="1700" b="0" dirty="0" err="1">
                          <a:solidFill>
                            <a:schemeClr val="tx1"/>
                          </a:solidFill>
                        </a:rPr>
                        <a:t>calendar.get</a:t>
                      </a:r>
                      <a:r>
                        <a:rPr lang="en-CA" sz="1700" b="0" dirty="0">
                          <a:solidFill>
                            <a:schemeClr val="tx1"/>
                          </a:solidFill>
                        </a:rPr>
                        <a:t>(</a:t>
                      </a:r>
                      <a:r>
                        <a:rPr lang="en-CA" sz="1700" b="0" dirty="0" err="1">
                          <a:solidFill>
                            <a:schemeClr val="tx1"/>
                          </a:solidFill>
                        </a:rPr>
                        <a:t>Calendar.AM_PM</a:t>
                      </a:r>
                      <a:r>
                        <a:rPr lang="en-CA" sz="1700" b="0" dirty="0">
                          <a:solidFill>
                            <a:schemeClr val="tx1"/>
                          </a:solidFill>
                        </a:rPr>
                        <a:t>)==0) </a:t>
                      </a:r>
                    </a:p>
                    <a:p>
                      <a:pPr marL="0" indent="0">
                        <a:buNone/>
                      </a:pPr>
                      <a:r>
                        <a:rPr lang="en-CA" sz="1700" b="0" dirty="0">
                          <a:solidFill>
                            <a:schemeClr val="tx1"/>
                          </a:solidFill>
                        </a:rPr>
                        <a:t>     </a:t>
                      </a:r>
                      <a:r>
                        <a:rPr lang="en-CA" sz="1700" b="0" dirty="0" err="1">
                          <a:solidFill>
                            <a:schemeClr val="tx1"/>
                          </a:solidFill>
                        </a:rPr>
                        <a:t>am_pm</a:t>
                      </a:r>
                      <a:r>
                        <a:rPr lang="en-CA" sz="1700" b="0" dirty="0">
                          <a:solidFill>
                            <a:schemeClr val="tx1"/>
                          </a:solidFill>
                        </a:rPr>
                        <a:t> ="AM"; </a:t>
                      </a:r>
                    </a:p>
                    <a:p>
                      <a:pPr marL="0" indent="0">
                        <a:buNone/>
                      </a:pPr>
                      <a:r>
                        <a:rPr lang="en-CA" sz="1700" b="0" dirty="0">
                          <a:solidFill>
                            <a:schemeClr val="tx1"/>
                          </a:solidFill>
                        </a:rPr>
                        <a:t>  else </a:t>
                      </a:r>
                    </a:p>
                    <a:p>
                      <a:pPr marL="0" indent="0">
                        <a:buNone/>
                      </a:pPr>
                      <a:r>
                        <a:rPr lang="en-CA" sz="1700" b="0" dirty="0">
                          <a:solidFill>
                            <a:schemeClr val="tx1"/>
                          </a:solidFill>
                        </a:rPr>
                        <a:t>     </a:t>
                      </a:r>
                      <a:r>
                        <a:rPr lang="en-CA" sz="1700" b="0" dirty="0" err="1">
                          <a:solidFill>
                            <a:schemeClr val="tx1"/>
                          </a:solidFill>
                        </a:rPr>
                        <a:t>am_pm</a:t>
                      </a:r>
                      <a:r>
                        <a:rPr lang="en-CA" sz="1700" b="0" dirty="0">
                          <a:solidFill>
                            <a:schemeClr val="tx1"/>
                          </a:solidFill>
                        </a:rPr>
                        <a:t> ="PM"; </a:t>
                      </a:r>
                    </a:p>
                    <a:p>
                      <a:pPr marL="0" indent="0">
                        <a:buNone/>
                      </a:pPr>
                      <a:r>
                        <a:rPr lang="en-CA" sz="1700" b="1" dirty="0">
                          <a:solidFill>
                            <a:schemeClr val="tx1"/>
                          </a:solidFill>
                        </a:rPr>
                        <a:t>  String CT = hour+":"+ minute +":"+ second +" "+ </a:t>
                      </a:r>
                      <a:r>
                        <a:rPr lang="en-CA" sz="1700" b="1" dirty="0" err="1">
                          <a:solidFill>
                            <a:schemeClr val="tx1"/>
                          </a:solidFill>
                        </a:rPr>
                        <a:t>am_pm</a:t>
                      </a:r>
                      <a:r>
                        <a:rPr lang="en-CA" sz="1700" b="1" dirty="0">
                          <a:solidFill>
                            <a:schemeClr val="tx1"/>
                          </a:solidFill>
                        </a:rPr>
                        <a:t>; </a:t>
                      </a:r>
                    </a:p>
                    <a:p>
                      <a:pPr marL="0" indent="0">
                        <a:buNone/>
                      </a:pPr>
                      <a:r>
                        <a:rPr lang="en-CA" sz="1700" b="0" dirty="0">
                          <a:solidFill>
                            <a:schemeClr val="tx1"/>
                          </a:solidFill>
                        </a:rPr>
                        <a:t>  </a:t>
                      </a:r>
                      <a:r>
                        <a:rPr lang="en-CA" sz="1700" b="0" dirty="0" err="1">
                          <a:solidFill>
                            <a:schemeClr val="tx1"/>
                          </a:solidFill>
                        </a:rPr>
                        <a:t>PrintWriterout</a:t>
                      </a:r>
                      <a:r>
                        <a:rPr lang="en-CA" sz="1700" b="0" dirty="0">
                          <a:solidFill>
                            <a:schemeClr val="tx1"/>
                          </a:solidFill>
                        </a:rPr>
                        <a:t>= </a:t>
                      </a:r>
                      <a:r>
                        <a:rPr lang="en-CA" sz="1700" b="0" dirty="0" err="1">
                          <a:solidFill>
                            <a:schemeClr val="tx1"/>
                          </a:solidFill>
                        </a:rPr>
                        <a:t>response.getWriter</a:t>
                      </a:r>
                      <a:r>
                        <a:rPr lang="en-CA" sz="1700" b="0" dirty="0">
                          <a:solidFill>
                            <a:schemeClr val="tx1"/>
                          </a:solidFill>
                        </a:rPr>
                        <a:t>(); </a:t>
                      </a:r>
                    </a:p>
                    <a:p>
                      <a:pPr marL="0" indent="0">
                        <a:buNone/>
                      </a:pPr>
                      <a:r>
                        <a:rPr lang="en-CA" sz="1700" b="0" dirty="0">
                          <a:solidFill>
                            <a:schemeClr val="tx1"/>
                          </a:solidFill>
                        </a:rPr>
                        <a:t>  String title ="Auto Refresh Header Setting"; </a:t>
                      </a:r>
                    </a:p>
                    <a:p>
                      <a:pPr marL="0" indent="0">
                        <a:buNone/>
                      </a:pPr>
                      <a:r>
                        <a:rPr lang="en-CA" sz="1700" b="0" dirty="0">
                          <a:solidFill>
                            <a:schemeClr val="tx1"/>
                          </a:solidFill>
                        </a:rPr>
                        <a:t>  </a:t>
                      </a:r>
                      <a:r>
                        <a:rPr lang="en-CA" sz="1700" b="0" dirty="0" err="1">
                          <a:solidFill>
                            <a:schemeClr val="tx1"/>
                          </a:solidFill>
                        </a:rPr>
                        <a:t>out.println</a:t>
                      </a:r>
                      <a:r>
                        <a:rPr lang="en-CA" sz="1700" b="0" dirty="0">
                          <a:solidFill>
                            <a:schemeClr val="tx1"/>
                          </a:solidFill>
                        </a:rPr>
                        <a:t>("&lt;html&gt;\n"+ "&lt;head&gt;&lt;title&gt;"+ title +"&lt;/title&gt;&lt;/head&gt;\n"+ </a:t>
                      </a:r>
                      <a:r>
                        <a:rPr lang="pt-BR" sz="1700" b="0" dirty="0">
                          <a:solidFill>
                            <a:schemeClr val="tx1"/>
                          </a:solidFill>
                        </a:rPr>
                        <a:t>  "&lt;h1 align=\"center\"&gt;"+ title +"&lt;/h1&gt;\n"+</a:t>
                      </a:r>
                      <a:r>
                        <a:rPr lang="en-CA" sz="1700" b="0" dirty="0">
                          <a:solidFill>
                            <a:schemeClr val="tx1"/>
                          </a:solidFill>
                        </a:rPr>
                        <a:t>  "&lt;p&gt;</a:t>
                      </a:r>
                      <a:r>
                        <a:rPr lang="en-CA" sz="1700" b="1" dirty="0">
                          <a:solidFill>
                            <a:schemeClr val="tx1"/>
                          </a:solidFill>
                        </a:rPr>
                        <a:t>Current Time is: "+ CT</a:t>
                      </a:r>
                      <a:r>
                        <a:rPr lang="en-CA" sz="1700" b="0" dirty="0">
                          <a:solidFill>
                            <a:schemeClr val="tx1"/>
                          </a:solidFill>
                        </a:rPr>
                        <a:t> +"&lt;/p&gt;\n"); </a:t>
                      </a:r>
                    </a:p>
                    <a:p>
                      <a:pPr marL="0" indent="0">
                        <a:buNone/>
                      </a:pPr>
                      <a:r>
                        <a:rPr lang="en-CA" sz="1700" b="0" dirty="0">
                          <a:solidFill>
                            <a:schemeClr val="tx1"/>
                          </a:solidFill>
                        </a:rPr>
                        <a:t>} </a:t>
                      </a:r>
                    </a:p>
                  </a:txBody>
                  <a:tcPr>
                    <a:solidFill>
                      <a:schemeClr val="bg1"/>
                    </a:solidFill>
                  </a:tcPr>
                </a:tc>
                <a:extLst>
                  <a:ext uri="{0D108BD9-81ED-4DB2-BD59-A6C34878D82A}">
                    <a16:rowId xmlns:a16="http://schemas.microsoft.com/office/drawing/2014/main" val="10000"/>
                  </a:ext>
                </a:extLst>
              </a:tr>
            </a:tbl>
          </a:graphicData>
        </a:graphic>
      </p:graphicFrame>
      <p:sp>
        <p:nvSpPr>
          <p:cNvPr id="5" name="Title 1"/>
          <p:cNvSpPr>
            <a:spLocks noGrp="1"/>
          </p:cNvSpPr>
          <p:nvPr>
            <p:ph type="title"/>
          </p:nvPr>
        </p:nvSpPr>
        <p:spPr>
          <a:xfrm>
            <a:off x="457200" y="0"/>
            <a:ext cx="8229600" cy="762000"/>
          </a:xfrm>
        </p:spPr>
        <p:txBody>
          <a:bodyPr>
            <a:noAutofit/>
          </a:bodyPr>
          <a:lstStyle/>
          <a:p>
            <a:r>
              <a:rPr lang="en-CA" sz="3600" b="1" dirty="0"/>
              <a:t>HTTP Response Header Example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05099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CA" b="1" dirty="0"/>
              <a:t>Methods to Set the HTTP Status Code</a:t>
            </a:r>
          </a:p>
        </p:txBody>
      </p:sp>
      <p:sp>
        <p:nvSpPr>
          <p:cNvPr id="3" name="Content Placeholder 2"/>
          <p:cNvSpPr>
            <a:spLocks noGrp="1"/>
          </p:cNvSpPr>
          <p:nvPr>
            <p:ph idx="1"/>
          </p:nvPr>
        </p:nvSpPr>
        <p:spPr>
          <a:xfrm>
            <a:off x="152400" y="762000"/>
            <a:ext cx="8763000" cy="5867400"/>
          </a:xfrm>
        </p:spPr>
        <p:txBody>
          <a:bodyPr>
            <a:noAutofit/>
          </a:bodyPr>
          <a:lstStyle/>
          <a:p>
            <a:r>
              <a:rPr lang="en-CA" sz="2400" dirty="0"/>
              <a:t>There are following methods which can be used to set HTTP Status Code in your servlet program. These methods are available with </a:t>
            </a:r>
            <a:r>
              <a:rPr lang="en-CA" sz="2400" i="1" dirty="0" err="1"/>
              <a:t>HttpServletResponse</a:t>
            </a:r>
            <a:r>
              <a:rPr lang="en-CA" sz="2400" i="1" dirty="0"/>
              <a:t> </a:t>
            </a:r>
            <a:r>
              <a:rPr lang="en-CA" sz="2400" dirty="0"/>
              <a:t>object. </a:t>
            </a:r>
          </a:p>
          <a:p>
            <a:pPr lvl="1"/>
            <a:r>
              <a:rPr lang="en-CA" sz="2400" dirty="0"/>
              <a:t>public void </a:t>
            </a:r>
            <a:r>
              <a:rPr lang="en-CA" sz="2400" dirty="0" err="1"/>
              <a:t>setStatus</a:t>
            </a:r>
            <a:r>
              <a:rPr lang="en-CA" sz="2400" dirty="0"/>
              <a:t> ( </a:t>
            </a:r>
            <a:r>
              <a:rPr lang="en-CA" sz="2400" dirty="0" err="1"/>
              <a:t>int</a:t>
            </a:r>
            <a:r>
              <a:rPr lang="en-CA" sz="2400" dirty="0"/>
              <a:t> </a:t>
            </a:r>
            <a:r>
              <a:rPr lang="en-CA" sz="2400" dirty="0" err="1"/>
              <a:t>statusCode</a:t>
            </a:r>
            <a:r>
              <a:rPr lang="en-CA" sz="2400" dirty="0"/>
              <a:t> ): This method sets an arbitrary status code. If your response includes a special status code and a document, be sure to call </a:t>
            </a:r>
            <a:r>
              <a:rPr lang="en-CA" sz="2400" dirty="0" err="1"/>
              <a:t>setStatus</a:t>
            </a:r>
            <a:r>
              <a:rPr lang="en-CA" sz="2400" dirty="0"/>
              <a:t> before actually returning any of the content with the </a:t>
            </a:r>
            <a:r>
              <a:rPr lang="en-CA" sz="2400" dirty="0" err="1"/>
              <a:t>PrintWriter</a:t>
            </a:r>
            <a:r>
              <a:rPr lang="en-CA" sz="2400" dirty="0"/>
              <a:t>.</a:t>
            </a:r>
            <a:endParaRPr lang="en-CA" sz="2400" dirty="0">
              <a:solidFill>
                <a:srgbClr val="000000"/>
              </a:solidFill>
              <a:latin typeface="Arial"/>
              <a:ea typeface="Calibri"/>
            </a:endParaRPr>
          </a:p>
          <a:p>
            <a:pPr lvl="1"/>
            <a:r>
              <a:rPr lang="en-CA" sz="2400" dirty="0"/>
              <a:t>public void </a:t>
            </a:r>
            <a:r>
              <a:rPr lang="en-CA" sz="2400" dirty="0" err="1"/>
              <a:t>sendRedirect</a:t>
            </a:r>
            <a:r>
              <a:rPr lang="en-CA" sz="2400" dirty="0"/>
              <a:t>(String </a:t>
            </a:r>
            <a:r>
              <a:rPr lang="en-CA" sz="2400" dirty="0" err="1"/>
              <a:t>url</a:t>
            </a:r>
            <a:r>
              <a:rPr lang="en-CA" sz="2400" dirty="0"/>
              <a:t>) : This method generates a 302 response along with a Location header giving the URL of the new document.</a:t>
            </a:r>
            <a:endParaRPr lang="en-CA" sz="2400" dirty="0">
              <a:solidFill>
                <a:srgbClr val="000000"/>
              </a:solidFill>
              <a:latin typeface="Arial"/>
              <a:ea typeface="Calibri"/>
            </a:endParaRPr>
          </a:p>
          <a:p>
            <a:pPr lvl="1"/>
            <a:r>
              <a:rPr lang="en-CA" sz="2400" dirty="0"/>
              <a:t>public void </a:t>
            </a:r>
            <a:r>
              <a:rPr lang="en-CA" sz="2400" dirty="0" err="1"/>
              <a:t>sendError</a:t>
            </a:r>
            <a:r>
              <a:rPr lang="en-CA" sz="2400" dirty="0"/>
              <a:t>(</a:t>
            </a:r>
            <a:r>
              <a:rPr lang="en-CA" sz="2400" dirty="0" err="1"/>
              <a:t>int</a:t>
            </a:r>
            <a:r>
              <a:rPr lang="en-CA" sz="2400" dirty="0"/>
              <a:t> code, String message): This method sends a status code (usually 404) along with a short message that is automatically formatted inside an HTML document and sent to the client.</a:t>
            </a:r>
          </a:p>
          <a:p>
            <a:r>
              <a:rPr lang="en-CA" sz="2400" b="1" dirty="0"/>
              <a:t>See ‘Appendix – Status Codes’ for the list of codes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785450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CA" b="1" dirty="0"/>
              <a:t>Cookies</a:t>
            </a:r>
          </a:p>
        </p:txBody>
      </p:sp>
      <p:sp>
        <p:nvSpPr>
          <p:cNvPr id="3" name="Content Placeholder 2"/>
          <p:cNvSpPr>
            <a:spLocks noGrp="1"/>
          </p:cNvSpPr>
          <p:nvPr>
            <p:ph idx="1"/>
          </p:nvPr>
        </p:nvSpPr>
        <p:spPr>
          <a:xfrm>
            <a:off x="228600" y="1143000"/>
            <a:ext cx="8763000" cy="5029200"/>
          </a:xfrm>
        </p:spPr>
        <p:txBody>
          <a:bodyPr>
            <a:noAutofit/>
          </a:bodyPr>
          <a:lstStyle/>
          <a:p>
            <a:r>
              <a:rPr lang="en-CA" sz="2400" dirty="0"/>
              <a:t>Cookies are text files stored on the client computer and they are kept for various information tracking purposes.</a:t>
            </a:r>
          </a:p>
          <a:p>
            <a:r>
              <a:rPr lang="en-CA" sz="1900" b="1" dirty="0" err="1"/>
              <a:t>Set-Cookie:</a:t>
            </a:r>
            <a:r>
              <a:rPr lang="en-CA" sz="1900" b="1" i="1" dirty="0" err="1"/>
              <a:t>name</a:t>
            </a:r>
            <a:r>
              <a:rPr lang="en-CA" sz="1900" b="1" dirty="0"/>
              <a:t>=</a:t>
            </a:r>
            <a:r>
              <a:rPr lang="en-CA" sz="1900" b="1" i="1" dirty="0"/>
              <a:t>value</a:t>
            </a:r>
            <a:r>
              <a:rPr lang="en-CA" sz="1900" b="1" dirty="0"/>
              <a:t>[; expires=</a:t>
            </a:r>
            <a:r>
              <a:rPr lang="en-CA" sz="1900" b="1" i="1" dirty="0"/>
              <a:t>date</a:t>
            </a:r>
            <a:r>
              <a:rPr lang="en-CA" sz="1900" b="1" dirty="0"/>
              <a:t>][; domain=</a:t>
            </a:r>
            <a:r>
              <a:rPr lang="en-CA" sz="1900" b="1" i="1" dirty="0"/>
              <a:t>domain</a:t>
            </a:r>
            <a:r>
              <a:rPr lang="en-CA" sz="1900" b="1" dirty="0"/>
              <a:t>][; path=</a:t>
            </a:r>
            <a:r>
              <a:rPr lang="en-CA" sz="1900" b="1" i="1" dirty="0"/>
              <a:t>path</a:t>
            </a:r>
            <a:r>
              <a:rPr lang="en-CA" sz="1900" b="1" dirty="0"/>
              <a:t>][; secure]</a:t>
            </a:r>
          </a:p>
          <a:p>
            <a:r>
              <a:rPr lang="en-CA" sz="2400" dirty="0"/>
              <a:t>Cookies are usually set in an HTTP header (although JavaScript can also set a cookie directly on a browser). A servlet that sets a cookie might send headers that look something like this: </a:t>
            </a:r>
          </a:p>
          <a:p>
            <a:pPr marL="0" indent="0">
              <a:buNone/>
            </a:pPr>
            <a:r>
              <a:rPr lang="en-CA" sz="2400" dirty="0"/>
              <a:t>	</a:t>
            </a:r>
            <a:r>
              <a:rPr lang="en-CA" sz="2000" dirty="0"/>
              <a:t>HTTP/1.1200 OK </a:t>
            </a:r>
          </a:p>
          <a:p>
            <a:pPr marL="0" indent="0">
              <a:buNone/>
            </a:pPr>
            <a:r>
              <a:rPr lang="en-CA" sz="2000" dirty="0"/>
              <a:t>	Date:Fri,04Feb200021:03:38 GMT </a:t>
            </a:r>
          </a:p>
          <a:p>
            <a:pPr marL="0" indent="0">
              <a:buNone/>
            </a:pPr>
            <a:r>
              <a:rPr lang="en-CA" sz="2000" dirty="0"/>
              <a:t>	</a:t>
            </a:r>
            <a:r>
              <a:rPr lang="en-CA" sz="2000" dirty="0" err="1"/>
              <a:t>Server:Apache</a:t>
            </a:r>
            <a:r>
              <a:rPr lang="en-CA" sz="2000" dirty="0"/>
              <a:t>/1.3.9(UNIX) PHP/4.0b3 </a:t>
            </a:r>
          </a:p>
          <a:p>
            <a:pPr marL="0" indent="0">
              <a:buNone/>
            </a:pPr>
            <a:r>
              <a:rPr lang="en-CA" sz="2000" dirty="0"/>
              <a:t>	Set-Cookie: name=xyz; expires=Friday,20-Feb-15 22:03:38 GMT; </a:t>
            </a:r>
          </a:p>
          <a:p>
            <a:pPr marL="0" indent="0">
              <a:buNone/>
            </a:pPr>
            <a:r>
              <a:rPr lang="en-CA" sz="2000" dirty="0"/>
              <a:t>                Set-Cookie: course=se432 </a:t>
            </a:r>
          </a:p>
          <a:p>
            <a:pPr marL="0" indent="0">
              <a:buNone/>
            </a:pPr>
            <a:r>
              <a:rPr lang="en-CA" sz="2000" dirty="0"/>
              <a:t>	Connection: close </a:t>
            </a:r>
          </a:p>
          <a:p>
            <a:pPr marL="0" indent="0">
              <a:buNone/>
            </a:pPr>
            <a:r>
              <a:rPr lang="en-CA" sz="2000" dirty="0"/>
              <a:t>	Content-Type: text/html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093228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CA" b="1" dirty="0"/>
              <a:t>Cookies – cont’d</a:t>
            </a:r>
          </a:p>
        </p:txBody>
      </p:sp>
      <p:sp>
        <p:nvSpPr>
          <p:cNvPr id="3" name="Content Placeholder 2"/>
          <p:cNvSpPr>
            <a:spLocks noGrp="1"/>
          </p:cNvSpPr>
          <p:nvPr>
            <p:ph idx="1"/>
          </p:nvPr>
        </p:nvSpPr>
        <p:spPr>
          <a:xfrm>
            <a:off x="457200" y="1143000"/>
            <a:ext cx="8458200" cy="5105400"/>
          </a:xfrm>
        </p:spPr>
        <p:txBody>
          <a:bodyPr>
            <a:noAutofit/>
          </a:bodyPr>
          <a:lstStyle/>
          <a:p>
            <a:r>
              <a:rPr lang="en-CA" sz="2800" dirty="0"/>
              <a:t>Java Servlets transparently supports HTTP cookies.</a:t>
            </a:r>
          </a:p>
          <a:p>
            <a:r>
              <a:rPr lang="en-CA" sz="2800" dirty="0"/>
              <a:t>There are three steps involved in identifying returning users: </a:t>
            </a:r>
          </a:p>
          <a:p>
            <a:pPr lvl="1"/>
            <a:r>
              <a:rPr lang="en-CA" sz="2400" dirty="0"/>
              <a:t>Server script sends a set of cookies to the browser. For example name, age, or identification number etc. </a:t>
            </a:r>
          </a:p>
          <a:p>
            <a:pPr lvl="1"/>
            <a:r>
              <a:rPr lang="en-CA" sz="2400" dirty="0"/>
              <a:t>Browser stores this information on local machine for future use. </a:t>
            </a:r>
          </a:p>
          <a:p>
            <a:pPr lvl="1"/>
            <a:r>
              <a:rPr lang="en-CA" sz="2400" dirty="0"/>
              <a:t>When next time browser sends any request to web server then it sends those cookies information to the server and server uses that information to identify the user. </a:t>
            </a:r>
          </a:p>
          <a:p>
            <a:endParaRPr lang="en-CA"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78647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Servlets</a:t>
            </a:r>
            <a:r>
              <a:rPr lang="en-US" b="1" dirty="0"/>
              <a:t> Architecture</a:t>
            </a:r>
            <a:endParaRPr lang="ar-JO"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2050" name="Picture 2" descr="Servlets Architecture"/>
          <p:cNvPicPr>
            <a:picLocks noChangeAspect="1" noChangeArrowheads="1"/>
          </p:cNvPicPr>
          <p:nvPr/>
        </p:nvPicPr>
        <p:blipFill>
          <a:blip r:embed="rId2" cstate="print"/>
          <a:srcRect/>
          <a:stretch>
            <a:fillRect/>
          </a:stretch>
        </p:blipFill>
        <p:spPr bwMode="auto">
          <a:xfrm>
            <a:off x="1219200" y="1752600"/>
            <a:ext cx="6494190" cy="391477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CA" b="1" dirty="0"/>
              <a:t>Setting Cookies with Servlet</a:t>
            </a:r>
          </a:p>
        </p:txBody>
      </p:sp>
      <p:sp>
        <p:nvSpPr>
          <p:cNvPr id="3" name="Content Placeholder 2"/>
          <p:cNvSpPr>
            <a:spLocks noGrp="1"/>
          </p:cNvSpPr>
          <p:nvPr>
            <p:ph idx="1"/>
          </p:nvPr>
        </p:nvSpPr>
        <p:spPr>
          <a:xfrm>
            <a:off x="457200" y="1135626"/>
            <a:ext cx="8458200" cy="5188974"/>
          </a:xfrm>
        </p:spPr>
        <p:txBody>
          <a:bodyPr>
            <a:normAutofit fontScale="70000" lnSpcReduction="20000"/>
          </a:bodyPr>
          <a:lstStyle/>
          <a:p>
            <a:pPr marL="0" indent="0">
              <a:buNone/>
            </a:pPr>
            <a:r>
              <a:rPr lang="en-CA" dirty="0"/>
              <a:t>Setting cookies in response involves three steps: </a:t>
            </a:r>
          </a:p>
          <a:p>
            <a:pPr marL="0" indent="0">
              <a:buNone/>
            </a:pPr>
            <a:endParaRPr lang="en-CA" dirty="0"/>
          </a:p>
          <a:p>
            <a:r>
              <a:rPr lang="en-CA" dirty="0"/>
              <a:t>Creating a Cookie object: You call the Cookie constructor with a cookie name and a cookie value, both of which are strings. </a:t>
            </a:r>
          </a:p>
          <a:p>
            <a:pPr marL="0" indent="0">
              <a:buNone/>
            </a:pPr>
            <a:r>
              <a:rPr lang="en-CA" dirty="0"/>
              <a:t>	Cookie cookie =</a:t>
            </a:r>
            <a:r>
              <a:rPr lang="en-CA" dirty="0" err="1"/>
              <a:t>newCookie</a:t>
            </a:r>
            <a:r>
              <a:rPr lang="en-CA" dirty="0"/>
              <a:t>("</a:t>
            </a:r>
            <a:r>
              <a:rPr lang="en-CA" dirty="0" err="1"/>
              <a:t>key","value</a:t>
            </a:r>
            <a:r>
              <a:rPr lang="en-CA" dirty="0"/>
              <a:t>"); </a:t>
            </a:r>
          </a:p>
          <a:p>
            <a:endParaRPr lang="en-CA" dirty="0"/>
          </a:p>
          <a:p>
            <a:r>
              <a:rPr lang="en-CA" dirty="0"/>
              <a:t>Setting the maximum age: You use </a:t>
            </a:r>
            <a:r>
              <a:rPr lang="en-CA" dirty="0" err="1"/>
              <a:t>setMaxAge</a:t>
            </a:r>
            <a:r>
              <a:rPr lang="en-CA" dirty="0"/>
              <a:t> to specify how long (in seconds) the cookie should be valid. Following would set up a cookie for 24 hours. </a:t>
            </a:r>
          </a:p>
          <a:p>
            <a:pPr marL="457200" lvl="1" indent="0">
              <a:buNone/>
            </a:pPr>
            <a:r>
              <a:rPr lang="en-CA" dirty="0"/>
              <a:t>	</a:t>
            </a:r>
            <a:r>
              <a:rPr lang="en-CA" dirty="0" err="1"/>
              <a:t>cookie.setMaxAge</a:t>
            </a:r>
            <a:r>
              <a:rPr lang="en-CA" dirty="0"/>
              <a:t>(60*60*24); </a:t>
            </a:r>
          </a:p>
          <a:p>
            <a:endParaRPr lang="en-CA" dirty="0"/>
          </a:p>
          <a:p>
            <a:r>
              <a:rPr lang="en-CA" dirty="0"/>
              <a:t>Sending the Cookie into the HTTP response headers: You use </a:t>
            </a:r>
            <a:r>
              <a:rPr lang="en-CA" dirty="0" err="1"/>
              <a:t>response.addCookie</a:t>
            </a:r>
            <a:r>
              <a:rPr lang="en-CA" dirty="0"/>
              <a:t> to add cookies in the HTTP response header as follows: 	</a:t>
            </a:r>
          </a:p>
          <a:p>
            <a:pPr marL="457200" lvl="1" indent="0">
              <a:buNone/>
            </a:pPr>
            <a:r>
              <a:rPr lang="en-CA" dirty="0"/>
              <a:t>	</a:t>
            </a:r>
            <a:r>
              <a:rPr lang="en-CA" dirty="0" err="1"/>
              <a:t>response.addCookie</a:t>
            </a:r>
            <a:r>
              <a:rPr lang="en-CA" dirty="0"/>
              <a:t>(cookie); </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653221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Sending Cookies to the Server</a:t>
            </a:r>
          </a:p>
        </p:txBody>
      </p:sp>
      <p:sp>
        <p:nvSpPr>
          <p:cNvPr id="3" name="Content Placeholder 2"/>
          <p:cNvSpPr>
            <a:spLocks noGrp="1"/>
          </p:cNvSpPr>
          <p:nvPr>
            <p:ph idx="1"/>
          </p:nvPr>
        </p:nvSpPr>
        <p:spPr>
          <a:xfrm>
            <a:off x="457200" y="1600200"/>
            <a:ext cx="8229600" cy="4800600"/>
          </a:xfrm>
        </p:spPr>
        <p:txBody>
          <a:bodyPr>
            <a:noAutofit/>
          </a:bodyPr>
          <a:lstStyle/>
          <a:p>
            <a:pPr>
              <a:spcBef>
                <a:spcPts val="0"/>
              </a:spcBef>
            </a:pPr>
            <a:r>
              <a:rPr lang="en-CA" sz="2400" dirty="0"/>
              <a:t>If the browser is configured to store cookies, it will then keep this information until the expiry date. If the user points the browser at any page that matches the path and domain of the cookie, it will resend the cookie to the server. The browser's headers might look something like this </a:t>
            </a:r>
          </a:p>
          <a:p>
            <a:pPr marL="0" indent="0">
              <a:spcBef>
                <a:spcPts val="0"/>
              </a:spcBef>
              <a:buNone/>
            </a:pPr>
            <a:r>
              <a:rPr lang="en-CA" sz="2400" dirty="0"/>
              <a:t>	</a:t>
            </a:r>
            <a:r>
              <a:rPr lang="en-CA" sz="2000" dirty="0"/>
              <a:t>GET / HTTP/1.0 </a:t>
            </a:r>
          </a:p>
          <a:p>
            <a:pPr marL="0" indent="0">
              <a:spcBef>
                <a:spcPts val="0"/>
              </a:spcBef>
              <a:buNone/>
            </a:pPr>
            <a:r>
              <a:rPr lang="en-CA" sz="2000" dirty="0"/>
              <a:t>	</a:t>
            </a:r>
            <a:r>
              <a:rPr lang="en-CA" sz="2000" dirty="0" err="1"/>
              <a:t>Connection:Keep-Alive</a:t>
            </a:r>
            <a:r>
              <a:rPr lang="en-CA" sz="2000" dirty="0"/>
              <a:t> </a:t>
            </a:r>
          </a:p>
          <a:p>
            <a:pPr marL="457200" lvl="1" indent="0">
              <a:spcBef>
                <a:spcPts val="0"/>
              </a:spcBef>
              <a:buNone/>
            </a:pPr>
            <a:r>
              <a:rPr lang="en-CA" sz="2000" dirty="0"/>
              <a:t>	</a:t>
            </a:r>
            <a:r>
              <a:rPr lang="en-CA" sz="2000" dirty="0" err="1"/>
              <a:t>User-Agent:Mozilla</a:t>
            </a:r>
            <a:r>
              <a:rPr lang="en-CA" sz="2000" dirty="0"/>
              <a:t>/4.6(X11; I;Linux2.2.6-15apmac </a:t>
            </a:r>
            <a:r>
              <a:rPr lang="en-CA" sz="2000" dirty="0" err="1"/>
              <a:t>ppc</a:t>
            </a:r>
            <a:r>
              <a:rPr lang="en-CA" sz="2000" dirty="0"/>
              <a:t>) </a:t>
            </a:r>
          </a:p>
          <a:p>
            <a:pPr marL="0" indent="0">
              <a:spcBef>
                <a:spcPts val="0"/>
              </a:spcBef>
              <a:buNone/>
            </a:pPr>
            <a:r>
              <a:rPr lang="en-CA" sz="2000" dirty="0"/>
              <a:t>	Host: just.edu.jo:8080 </a:t>
            </a:r>
          </a:p>
          <a:p>
            <a:pPr marL="0" indent="0">
              <a:spcBef>
                <a:spcPts val="0"/>
              </a:spcBef>
              <a:buNone/>
            </a:pPr>
            <a:r>
              <a:rPr lang="en-CA" sz="2000" dirty="0"/>
              <a:t>	Accept: image/gif,*/* </a:t>
            </a:r>
          </a:p>
          <a:p>
            <a:pPr marL="0" indent="0">
              <a:spcBef>
                <a:spcPts val="0"/>
              </a:spcBef>
              <a:buNone/>
            </a:pPr>
            <a:r>
              <a:rPr lang="en-CA" sz="2000" dirty="0"/>
              <a:t>	Accept-Encoding: </a:t>
            </a:r>
            <a:r>
              <a:rPr lang="en-CA" sz="2000" dirty="0" err="1"/>
              <a:t>gzip</a:t>
            </a:r>
            <a:r>
              <a:rPr lang="en-CA" sz="2000" dirty="0"/>
              <a:t> </a:t>
            </a:r>
          </a:p>
          <a:p>
            <a:pPr marL="0" indent="0">
              <a:spcBef>
                <a:spcPts val="0"/>
              </a:spcBef>
              <a:buNone/>
            </a:pPr>
            <a:r>
              <a:rPr lang="en-CA" sz="2000" dirty="0"/>
              <a:t>	Accept-Language: </a:t>
            </a:r>
            <a:r>
              <a:rPr lang="en-CA" sz="2000" dirty="0" err="1"/>
              <a:t>en</a:t>
            </a:r>
            <a:r>
              <a:rPr lang="en-CA" sz="2000" dirty="0"/>
              <a:t> </a:t>
            </a:r>
          </a:p>
          <a:p>
            <a:pPr marL="0" indent="0">
              <a:spcBef>
                <a:spcPts val="0"/>
              </a:spcBef>
              <a:buNone/>
            </a:pPr>
            <a:r>
              <a:rPr lang="en-CA" sz="2000" dirty="0"/>
              <a:t>	Accept-Charset: iso-8859-1,*,utf-8 </a:t>
            </a:r>
          </a:p>
          <a:p>
            <a:pPr marL="0" indent="0">
              <a:spcBef>
                <a:spcPts val="0"/>
              </a:spcBef>
              <a:buNone/>
            </a:pPr>
            <a:r>
              <a:rPr lang="en-CA" sz="2000" dirty="0"/>
              <a:t>	Cookie: name=xyz; course=se432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741442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Persistent and non-persistent Cookies</a:t>
            </a:r>
          </a:p>
        </p:txBody>
      </p:sp>
      <p:sp>
        <p:nvSpPr>
          <p:cNvPr id="3" name="Content Placeholder 2"/>
          <p:cNvSpPr>
            <a:spLocks noGrp="1"/>
          </p:cNvSpPr>
          <p:nvPr>
            <p:ph idx="1"/>
          </p:nvPr>
        </p:nvSpPr>
        <p:spPr/>
        <p:txBody>
          <a:bodyPr/>
          <a:lstStyle/>
          <a:p>
            <a:r>
              <a:rPr lang="en-CA" dirty="0"/>
              <a:t>Persistent cookies: stored on the </a:t>
            </a:r>
            <a:r>
              <a:rPr lang="en-CA"/>
              <a:t>client’s disk and </a:t>
            </a:r>
            <a:r>
              <a:rPr lang="en-CA" dirty="0"/>
              <a:t>will expire according to the specified expiry time.</a:t>
            </a:r>
          </a:p>
          <a:p>
            <a:r>
              <a:rPr lang="en-CA" dirty="0"/>
              <a:t>Non-persistent (session) cookies: live only for the period of the session (shouldn’t have a specified expiry time). They are stored in the client’s main memory.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604731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CA" b="1" dirty="0"/>
              <a:t>Reading Cookies</a:t>
            </a:r>
          </a:p>
        </p:txBody>
      </p:sp>
      <p:graphicFrame>
        <p:nvGraphicFramePr>
          <p:cNvPr id="4" name="Content Placeholder 3"/>
          <p:cNvGraphicFramePr>
            <a:graphicFrameLocks/>
          </p:cNvGraphicFramePr>
          <p:nvPr>
            <p:extLst>
              <p:ext uri="{D42A27DB-BD31-4B8C-83A1-F6EECF244321}">
                <p14:modId xmlns:p14="http://schemas.microsoft.com/office/powerpoint/2010/main" val="1236300954"/>
              </p:ext>
            </p:extLst>
          </p:nvPr>
        </p:nvGraphicFramePr>
        <p:xfrm>
          <a:off x="457200" y="852769"/>
          <a:ext cx="8534400" cy="539496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20000"/>
                    </a:ext>
                  </a:extLst>
                </a:gridCol>
              </a:tblGrid>
              <a:tr h="4938431">
                <a:tc>
                  <a:txBody>
                    <a:bodyPr/>
                    <a:lstStyle/>
                    <a:p>
                      <a:pPr marL="342900" indent="-342900">
                        <a:buFont typeface="Arial" panose="020B0604020202020204" pitchFamily="34" charset="0"/>
                        <a:buChar char="•"/>
                      </a:pPr>
                      <a:r>
                        <a:rPr lang="en-CA" sz="2800" b="0" dirty="0">
                          <a:solidFill>
                            <a:schemeClr val="tx1"/>
                          </a:solidFill>
                        </a:rPr>
                        <a:t>Get the cookies array from the </a:t>
                      </a:r>
                      <a:r>
                        <a:rPr lang="en-CA" sz="2800" b="1" i="1" dirty="0">
                          <a:solidFill>
                            <a:schemeClr val="tx1"/>
                          </a:solidFill>
                        </a:rPr>
                        <a:t>request</a:t>
                      </a:r>
                      <a:r>
                        <a:rPr lang="en-CA" sz="2800" b="0" dirty="0">
                          <a:solidFill>
                            <a:schemeClr val="tx1"/>
                          </a:solidFill>
                        </a:rPr>
                        <a:t> object</a:t>
                      </a:r>
                    </a:p>
                    <a:p>
                      <a:pPr marL="13716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CA" sz="2400" b="0" dirty="0">
                          <a:solidFill>
                            <a:schemeClr val="tx1"/>
                          </a:solidFill>
                        </a:rPr>
                        <a:t>Cookie[] cookies = </a:t>
                      </a:r>
                      <a:r>
                        <a:rPr lang="en-CA" sz="2400" b="0" dirty="0" err="1">
                          <a:solidFill>
                            <a:schemeClr val="tx1"/>
                          </a:solidFill>
                        </a:rPr>
                        <a:t>request.getCookies</a:t>
                      </a:r>
                      <a:r>
                        <a:rPr lang="en-CA" sz="2400" b="0" dirty="0">
                          <a:solidFill>
                            <a:schemeClr val="tx1"/>
                          </a:solidFill>
                        </a:rPr>
                        <a:t>();</a:t>
                      </a:r>
                    </a:p>
                    <a:p>
                      <a:pPr marL="342900" indent="-342900">
                        <a:buFont typeface="Arial" panose="020B0604020202020204" pitchFamily="34" charset="0"/>
                        <a:buChar char="•"/>
                      </a:pPr>
                      <a:endParaRPr lang="en-CA" sz="2800" b="0" dirty="0">
                        <a:solidFill>
                          <a:schemeClr val="tx1"/>
                        </a:solidFill>
                      </a:endParaRPr>
                    </a:p>
                    <a:p>
                      <a:pPr marL="342900" indent="-342900">
                        <a:buFont typeface="Arial" panose="020B0604020202020204" pitchFamily="34" charset="0"/>
                        <a:buChar char="•"/>
                      </a:pPr>
                      <a:r>
                        <a:rPr lang="en-CA" sz="2800" b="0" dirty="0">
                          <a:solidFill>
                            <a:schemeClr val="tx1"/>
                          </a:solidFill>
                        </a:rPr>
                        <a:t>Use the </a:t>
                      </a:r>
                      <a:r>
                        <a:rPr lang="en-CA" sz="2800" b="0" dirty="0" err="1">
                          <a:solidFill>
                            <a:schemeClr val="tx1"/>
                          </a:solidFill>
                        </a:rPr>
                        <a:t>getName</a:t>
                      </a:r>
                      <a:r>
                        <a:rPr lang="en-CA" sz="2800" b="0" dirty="0">
                          <a:solidFill>
                            <a:schemeClr val="tx1"/>
                          </a:solidFill>
                        </a:rPr>
                        <a:t>()</a:t>
                      </a:r>
                      <a:r>
                        <a:rPr lang="en-CA" sz="2800" b="0" baseline="0" dirty="0">
                          <a:solidFill>
                            <a:schemeClr val="tx1"/>
                          </a:solidFill>
                        </a:rPr>
                        <a:t> and </a:t>
                      </a:r>
                      <a:r>
                        <a:rPr lang="en-CA" sz="2800" b="0" baseline="0" dirty="0" err="1">
                          <a:solidFill>
                            <a:schemeClr val="tx1"/>
                          </a:solidFill>
                        </a:rPr>
                        <a:t>getValue</a:t>
                      </a:r>
                      <a:r>
                        <a:rPr lang="en-CA" sz="2800" b="0" baseline="0" dirty="0">
                          <a:solidFill>
                            <a:schemeClr val="tx1"/>
                          </a:solidFill>
                        </a:rPr>
                        <a:t> methods:</a:t>
                      </a:r>
                      <a:endParaRPr lang="en-CA" sz="2400" b="0" dirty="0">
                        <a:solidFill>
                          <a:schemeClr val="tx1"/>
                        </a:solidFill>
                      </a:endParaRPr>
                    </a:p>
                    <a:p>
                      <a:endParaRPr lang="en-CA" sz="2400" b="0" dirty="0">
                        <a:solidFill>
                          <a:schemeClr val="tx1"/>
                        </a:solidFill>
                      </a:endParaRPr>
                    </a:p>
                    <a:p>
                      <a:pPr lvl="2"/>
                      <a:r>
                        <a:rPr lang="en-CA" sz="2400" b="0" dirty="0">
                          <a:solidFill>
                            <a:schemeClr val="tx1"/>
                          </a:solidFill>
                        </a:rPr>
                        <a:t>if( cookies != null ){</a:t>
                      </a:r>
                    </a:p>
                    <a:p>
                      <a:pPr lvl="2"/>
                      <a:r>
                        <a:rPr lang="en-CA" sz="2400" b="0" dirty="0">
                          <a:solidFill>
                            <a:schemeClr val="tx1"/>
                          </a:solidFill>
                        </a:rPr>
                        <a:t>   for (</a:t>
                      </a:r>
                      <a:r>
                        <a:rPr lang="en-CA" sz="2400" b="0" dirty="0" err="1">
                          <a:solidFill>
                            <a:schemeClr val="tx1"/>
                          </a:solidFill>
                        </a:rPr>
                        <a:t>int</a:t>
                      </a:r>
                      <a:r>
                        <a:rPr lang="en-CA" sz="2400" b="0" dirty="0">
                          <a:solidFill>
                            <a:schemeClr val="tx1"/>
                          </a:solidFill>
                        </a:rPr>
                        <a:t> </a:t>
                      </a:r>
                      <a:r>
                        <a:rPr lang="en-CA" sz="2400" b="0" dirty="0" err="1">
                          <a:solidFill>
                            <a:schemeClr val="tx1"/>
                          </a:solidFill>
                        </a:rPr>
                        <a:t>i</a:t>
                      </a:r>
                      <a:r>
                        <a:rPr lang="en-CA" sz="2400" b="0" dirty="0">
                          <a:solidFill>
                            <a:schemeClr val="tx1"/>
                          </a:solidFill>
                        </a:rPr>
                        <a:t> = 0; </a:t>
                      </a:r>
                      <a:r>
                        <a:rPr lang="en-CA" sz="2400" b="0" dirty="0" err="1">
                          <a:solidFill>
                            <a:schemeClr val="tx1"/>
                          </a:solidFill>
                        </a:rPr>
                        <a:t>i</a:t>
                      </a:r>
                      <a:r>
                        <a:rPr lang="en-CA" sz="2400" b="0" dirty="0">
                          <a:solidFill>
                            <a:schemeClr val="tx1"/>
                          </a:solidFill>
                        </a:rPr>
                        <a:t> &lt; </a:t>
                      </a:r>
                      <a:r>
                        <a:rPr lang="en-CA" sz="2400" b="0" dirty="0" err="1">
                          <a:solidFill>
                            <a:schemeClr val="tx1"/>
                          </a:solidFill>
                        </a:rPr>
                        <a:t>cookies.length</a:t>
                      </a:r>
                      <a:r>
                        <a:rPr lang="en-CA" sz="2400" b="0" dirty="0">
                          <a:solidFill>
                            <a:schemeClr val="tx1"/>
                          </a:solidFill>
                        </a:rPr>
                        <a:t>; </a:t>
                      </a:r>
                      <a:r>
                        <a:rPr lang="en-CA" sz="2400" b="0" dirty="0" err="1">
                          <a:solidFill>
                            <a:schemeClr val="tx1"/>
                          </a:solidFill>
                        </a:rPr>
                        <a:t>i</a:t>
                      </a:r>
                      <a:r>
                        <a:rPr lang="en-CA" sz="2400" b="0" dirty="0">
                          <a:solidFill>
                            <a:schemeClr val="tx1"/>
                          </a:solidFill>
                        </a:rPr>
                        <a:t>++){</a:t>
                      </a:r>
                    </a:p>
                    <a:p>
                      <a:pPr lvl="2"/>
                      <a:r>
                        <a:rPr lang="en-CA" sz="2400" b="0" dirty="0">
                          <a:solidFill>
                            <a:schemeClr val="tx1"/>
                          </a:solidFill>
                        </a:rPr>
                        <a:t>      cookie = cookies[</a:t>
                      </a:r>
                      <a:r>
                        <a:rPr lang="en-CA" sz="2400" b="0" dirty="0" err="1">
                          <a:solidFill>
                            <a:schemeClr val="tx1"/>
                          </a:solidFill>
                        </a:rPr>
                        <a:t>i</a:t>
                      </a:r>
                      <a:r>
                        <a:rPr lang="en-CA" sz="2400" b="0" dirty="0">
                          <a:solidFill>
                            <a:schemeClr val="tx1"/>
                          </a:solidFill>
                        </a:rPr>
                        <a:t>];</a:t>
                      </a:r>
                    </a:p>
                    <a:p>
                      <a:pPr lvl="2"/>
                      <a:r>
                        <a:rPr lang="en-CA" sz="2400" b="0" dirty="0">
                          <a:solidFill>
                            <a:schemeClr val="tx1"/>
                          </a:solidFill>
                        </a:rPr>
                        <a:t>      </a:t>
                      </a:r>
                      <a:r>
                        <a:rPr lang="en-CA" sz="2400" b="0" dirty="0" err="1">
                          <a:solidFill>
                            <a:schemeClr val="tx1"/>
                          </a:solidFill>
                        </a:rPr>
                        <a:t>out.println</a:t>
                      </a:r>
                      <a:r>
                        <a:rPr lang="en-CA" sz="2400" b="0" dirty="0">
                          <a:solidFill>
                            <a:schemeClr val="tx1"/>
                          </a:solidFill>
                        </a:rPr>
                        <a:t>("Name : " + </a:t>
                      </a:r>
                      <a:r>
                        <a:rPr lang="en-CA" sz="2400" b="0" dirty="0" err="1">
                          <a:solidFill>
                            <a:schemeClr val="tx1"/>
                          </a:solidFill>
                        </a:rPr>
                        <a:t>cookie.getName</a:t>
                      </a:r>
                      <a:r>
                        <a:rPr lang="en-CA" sz="2400" b="0" dirty="0">
                          <a:solidFill>
                            <a:schemeClr val="tx1"/>
                          </a:solidFill>
                        </a:rPr>
                        <a:t>( ) + ",  ");</a:t>
                      </a:r>
                    </a:p>
                    <a:p>
                      <a:pPr lvl="2"/>
                      <a:r>
                        <a:rPr lang="en-CA" sz="2400" b="0" dirty="0">
                          <a:solidFill>
                            <a:schemeClr val="tx1"/>
                          </a:solidFill>
                        </a:rPr>
                        <a:t>      </a:t>
                      </a:r>
                      <a:r>
                        <a:rPr lang="en-CA" sz="2400" b="0">
                          <a:solidFill>
                            <a:schemeClr val="tx1"/>
                          </a:solidFill>
                        </a:rPr>
                        <a:t>out.println("</a:t>
                      </a:r>
                      <a:r>
                        <a:rPr lang="en-CA" sz="2400" b="0" dirty="0">
                          <a:solidFill>
                            <a:schemeClr val="tx1"/>
                          </a:solidFill>
                        </a:rPr>
                        <a:t>Value: " + </a:t>
                      </a:r>
                      <a:r>
                        <a:rPr lang="en-CA" sz="2400" b="0" dirty="0" err="1">
                          <a:solidFill>
                            <a:schemeClr val="tx1"/>
                          </a:solidFill>
                        </a:rPr>
                        <a:t>cookie.getValue</a:t>
                      </a:r>
                      <a:r>
                        <a:rPr lang="en-CA" sz="2400" b="0" dirty="0">
                          <a:solidFill>
                            <a:schemeClr val="tx1"/>
                          </a:solidFill>
                        </a:rPr>
                        <a:t>( )+" &lt;</a:t>
                      </a:r>
                      <a:r>
                        <a:rPr lang="en-CA" sz="2400" b="0" dirty="0" err="1">
                          <a:solidFill>
                            <a:schemeClr val="tx1"/>
                          </a:solidFill>
                        </a:rPr>
                        <a:t>br</a:t>
                      </a:r>
                      <a:r>
                        <a:rPr lang="en-CA" sz="2400" b="0" dirty="0">
                          <a:solidFill>
                            <a:schemeClr val="tx1"/>
                          </a:solidFill>
                        </a:rPr>
                        <a:t>/&gt;");</a:t>
                      </a:r>
                    </a:p>
                    <a:p>
                      <a:pPr lvl="2"/>
                      <a:r>
                        <a:rPr lang="en-CA" sz="2400" b="0" dirty="0">
                          <a:solidFill>
                            <a:schemeClr val="tx1"/>
                          </a:solidFill>
                        </a:rPr>
                        <a:t>   }</a:t>
                      </a:r>
                    </a:p>
                    <a:p>
                      <a:pPr lvl="2"/>
                      <a:r>
                        <a:rPr lang="en-CA" sz="2400" b="0" dirty="0">
                          <a:solidFill>
                            <a:schemeClr val="tx1"/>
                          </a:solidFill>
                        </a:rPr>
                        <a:t>} else{</a:t>
                      </a:r>
                    </a:p>
                    <a:p>
                      <a:pPr lvl="2"/>
                      <a:r>
                        <a:rPr lang="en-CA" sz="2400" b="0" dirty="0">
                          <a:solidFill>
                            <a:schemeClr val="tx1"/>
                          </a:solidFill>
                        </a:rPr>
                        <a:t>      </a:t>
                      </a:r>
                      <a:r>
                        <a:rPr lang="en-CA" sz="2400" b="0" dirty="0" err="1">
                          <a:solidFill>
                            <a:schemeClr val="tx1"/>
                          </a:solidFill>
                        </a:rPr>
                        <a:t>out.println</a:t>
                      </a:r>
                      <a:r>
                        <a:rPr lang="en-CA" sz="2400" b="0" dirty="0">
                          <a:solidFill>
                            <a:schemeClr val="tx1"/>
                          </a:solidFill>
                        </a:rPr>
                        <a:t>("&lt;h2&gt;No cookies founds&lt;/h2&gt;");</a:t>
                      </a:r>
                    </a:p>
                    <a:p>
                      <a:pPr lvl="2"/>
                      <a:r>
                        <a:rPr lang="en-CA" sz="2400" b="0" dirty="0">
                          <a:solidFill>
                            <a:schemeClr val="tx1"/>
                          </a:solidFill>
                        </a:rPr>
                        <a:t>} </a:t>
                      </a:r>
                    </a:p>
                  </a:txBody>
                  <a:tcPr>
                    <a:solidFill>
                      <a:schemeClr val="bg1"/>
                    </a:solidFill>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70199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1148480"/>
              </p:ext>
            </p:extLst>
          </p:nvPr>
        </p:nvGraphicFramePr>
        <p:xfrm>
          <a:off x="457200" y="914400"/>
          <a:ext cx="8534400" cy="562356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20000"/>
                    </a:ext>
                  </a:extLst>
                </a:gridCol>
              </a:tblGrid>
              <a:tr h="370840">
                <a:tc>
                  <a:txBody>
                    <a:bodyPr/>
                    <a:lstStyle/>
                    <a:p>
                      <a:pPr marL="0" indent="0">
                        <a:buNone/>
                      </a:pPr>
                      <a:r>
                        <a:rPr lang="en-CA" sz="1650" b="0" dirty="0">
                          <a:solidFill>
                            <a:schemeClr val="tx1"/>
                          </a:solidFill>
                        </a:rPr>
                        <a:t>public class </a:t>
                      </a:r>
                      <a:r>
                        <a:rPr lang="en-CA" sz="1650" b="0" dirty="0" err="1">
                          <a:solidFill>
                            <a:schemeClr val="tx1"/>
                          </a:solidFill>
                        </a:rPr>
                        <a:t>HelloForm</a:t>
                      </a:r>
                      <a:r>
                        <a:rPr lang="en-CA" sz="1650" b="0" dirty="0">
                          <a:solidFill>
                            <a:schemeClr val="tx1"/>
                          </a:solidFill>
                        </a:rPr>
                        <a:t> extends </a:t>
                      </a:r>
                      <a:r>
                        <a:rPr lang="en-CA" sz="1650" b="0" dirty="0" err="1">
                          <a:solidFill>
                            <a:schemeClr val="tx1"/>
                          </a:solidFill>
                        </a:rPr>
                        <a:t>HttpServlet</a:t>
                      </a:r>
                      <a:r>
                        <a:rPr lang="en-CA" sz="1650" b="0" dirty="0">
                          <a:solidFill>
                            <a:schemeClr val="tx1"/>
                          </a:solidFill>
                        </a:rPr>
                        <a:t>{ </a:t>
                      </a:r>
                    </a:p>
                    <a:p>
                      <a:pPr marL="0" indent="0">
                        <a:buNone/>
                      </a:pPr>
                      <a:r>
                        <a:rPr lang="en-CA" sz="1650" b="0" dirty="0">
                          <a:solidFill>
                            <a:schemeClr val="tx1"/>
                          </a:solidFill>
                        </a:rPr>
                        <a:t>public void </a:t>
                      </a:r>
                      <a:r>
                        <a:rPr lang="en-CA" sz="1650" b="0" dirty="0" err="1">
                          <a:solidFill>
                            <a:schemeClr val="tx1"/>
                          </a:solidFill>
                        </a:rPr>
                        <a:t>doGet</a:t>
                      </a:r>
                      <a:r>
                        <a:rPr lang="en-CA" sz="1650" b="0" dirty="0">
                          <a:solidFill>
                            <a:schemeClr val="tx1"/>
                          </a:solidFill>
                        </a:rPr>
                        <a:t>(</a:t>
                      </a:r>
                      <a:r>
                        <a:rPr lang="en-CA" sz="1650" b="0" dirty="0" err="1">
                          <a:solidFill>
                            <a:schemeClr val="tx1"/>
                          </a:solidFill>
                        </a:rPr>
                        <a:t>HttpServletRequest</a:t>
                      </a:r>
                      <a:r>
                        <a:rPr lang="en-CA" sz="1650" b="0" dirty="0">
                          <a:solidFill>
                            <a:schemeClr val="tx1"/>
                          </a:solidFill>
                        </a:rPr>
                        <a:t> request, </a:t>
                      </a:r>
                      <a:r>
                        <a:rPr lang="en-CA" sz="1650" b="0" dirty="0" err="1">
                          <a:solidFill>
                            <a:schemeClr val="tx1"/>
                          </a:solidFill>
                        </a:rPr>
                        <a:t>HttpServletResponse</a:t>
                      </a:r>
                      <a:r>
                        <a:rPr lang="en-CA" sz="1650" b="0" dirty="0">
                          <a:solidFill>
                            <a:schemeClr val="tx1"/>
                          </a:solidFill>
                        </a:rPr>
                        <a:t> response) </a:t>
                      </a:r>
                    </a:p>
                    <a:p>
                      <a:pPr marL="0" indent="0">
                        <a:buNone/>
                      </a:pPr>
                      <a:r>
                        <a:rPr lang="en-CA" sz="1650" b="0" dirty="0" err="1">
                          <a:solidFill>
                            <a:schemeClr val="tx1"/>
                          </a:solidFill>
                        </a:rPr>
                        <a:t>throwsServletException,IOException</a:t>
                      </a:r>
                      <a:r>
                        <a:rPr lang="en-CA" sz="1650" b="0"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CA" sz="1650" b="0" dirty="0">
                          <a:solidFill>
                            <a:schemeClr val="tx1"/>
                          </a:solidFill>
                        </a:rPr>
                        <a:t>{ // Create cookies for first and last names:</a:t>
                      </a:r>
                    </a:p>
                    <a:p>
                      <a:pPr marL="0" indent="0">
                        <a:buNone/>
                      </a:pPr>
                      <a:r>
                        <a:rPr lang="en-CA" sz="1650" b="0" dirty="0">
                          <a:solidFill>
                            <a:srgbClr val="FF0000"/>
                          </a:solidFill>
                        </a:rPr>
                        <a:t>  Cookie </a:t>
                      </a:r>
                      <a:r>
                        <a:rPr lang="en-CA" sz="1650" b="0" dirty="0" err="1">
                          <a:solidFill>
                            <a:srgbClr val="FF0000"/>
                          </a:solidFill>
                        </a:rPr>
                        <a:t>firstName</a:t>
                      </a:r>
                      <a:r>
                        <a:rPr lang="en-CA" sz="1650" b="0" dirty="0">
                          <a:solidFill>
                            <a:srgbClr val="FF0000"/>
                          </a:solidFill>
                        </a:rPr>
                        <a:t> =</a:t>
                      </a:r>
                      <a:r>
                        <a:rPr lang="en-CA" sz="1650" b="0" dirty="0" err="1">
                          <a:solidFill>
                            <a:srgbClr val="FF0000"/>
                          </a:solidFill>
                        </a:rPr>
                        <a:t>newCookie</a:t>
                      </a:r>
                      <a:r>
                        <a:rPr lang="en-CA" sz="1650" b="0" dirty="0">
                          <a:solidFill>
                            <a:srgbClr val="FF0000"/>
                          </a:solidFill>
                        </a:rPr>
                        <a:t>("</a:t>
                      </a:r>
                      <a:r>
                        <a:rPr lang="en-CA" sz="1650" b="0" dirty="0" err="1">
                          <a:solidFill>
                            <a:srgbClr val="FF0000"/>
                          </a:solidFill>
                        </a:rPr>
                        <a:t>first_name</a:t>
                      </a:r>
                      <a:r>
                        <a:rPr lang="en-CA" sz="1650" b="0" dirty="0">
                          <a:solidFill>
                            <a:srgbClr val="FF0000"/>
                          </a:solidFill>
                        </a:rPr>
                        <a:t>", </a:t>
                      </a:r>
                      <a:r>
                        <a:rPr lang="en-CA" sz="1650" b="0" dirty="0" err="1">
                          <a:solidFill>
                            <a:srgbClr val="FF0000"/>
                          </a:solidFill>
                        </a:rPr>
                        <a:t>request.getParameter</a:t>
                      </a:r>
                      <a:r>
                        <a:rPr lang="en-CA" sz="1650" b="0" dirty="0">
                          <a:solidFill>
                            <a:srgbClr val="FF0000"/>
                          </a:solidFill>
                        </a:rPr>
                        <a:t>("</a:t>
                      </a:r>
                      <a:r>
                        <a:rPr lang="en-CA" sz="1650" b="0" dirty="0" err="1">
                          <a:solidFill>
                            <a:srgbClr val="FF0000"/>
                          </a:solidFill>
                        </a:rPr>
                        <a:t>first_name</a:t>
                      </a:r>
                      <a:r>
                        <a:rPr lang="en-CA" sz="1650" b="0" dirty="0">
                          <a:solidFill>
                            <a:srgbClr val="FF0000"/>
                          </a:solidFill>
                        </a:rPr>
                        <a:t>")); </a:t>
                      </a:r>
                    </a:p>
                    <a:p>
                      <a:pPr marL="0" indent="0">
                        <a:buNone/>
                      </a:pPr>
                      <a:r>
                        <a:rPr lang="en-CA" sz="1650" b="0" dirty="0">
                          <a:solidFill>
                            <a:srgbClr val="FF0000"/>
                          </a:solidFill>
                        </a:rPr>
                        <a:t>  Cookie </a:t>
                      </a:r>
                      <a:r>
                        <a:rPr lang="en-CA" sz="1650" b="0" dirty="0" err="1">
                          <a:solidFill>
                            <a:srgbClr val="FF0000"/>
                          </a:solidFill>
                        </a:rPr>
                        <a:t>lastName</a:t>
                      </a:r>
                      <a:r>
                        <a:rPr lang="en-CA" sz="1650" b="0" dirty="0">
                          <a:solidFill>
                            <a:srgbClr val="FF0000"/>
                          </a:solidFill>
                        </a:rPr>
                        <a:t> =</a:t>
                      </a:r>
                      <a:r>
                        <a:rPr lang="en-CA" sz="1650" b="0" dirty="0" err="1">
                          <a:solidFill>
                            <a:srgbClr val="FF0000"/>
                          </a:solidFill>
                        </a:rPr>
                        <a:t>newCookie</a:t>
                      </a:r>
                      <a:r>
                        <a:rPr lang="en-CA" sz="1650" b="0" dirty="0">
                          <a:solidFill>
                            <a:srgbClr val="FF0000"/>
                          </a:solidFill>
                        </a:rPr>
                        <a:t>("</a:t>
                      </a:r>
                      <a:r>
                        <a:rPr lang="en-CA" sz="1650" b="0" dirty="0" err="1">
                          <a:solidFill>
                            <a:srgbClr val="FF0000"/>
                          </a:solidFill>
                        </a:rPr>
                        <a:t>last_name</a:t>
                      </a:r>
                      <a:r>
                        <a:rPr lang="en-CA" sz="1650" b="0" dirty="0">
                          <a:solidFill>
                            <a:srgbClr val="FF0000"/>
                          </a:solidFill>
                        </a:rPr>
                        <a:t>", </a:t>
                      </a:r>
                      <a:r>
                        <a:rPr lang="en-CA" sz="1650" b="0" dirty="0" err="1">
                          <a:solidFill>
                            <a:srgbClr val="FF0000"/>
                          </a:solidFill>
                        </a:rPr>
                        <a:t>request.getParameter</a:t>
                      </a:r>
                      <a:r>
                        <a:rPr lang="en-CA" sz="1650" b="0" dirty="0">
                          <a:solidFill>
                            <a:srgbClr val="FF0000"/>
                          </a:solidFill>
                        </a:rPr>
                        <a:t>("</a:t>
                      </a:r>
                      <a:r>
                        <a:rPr lang="en-CA" sz="1650" b="0" dirty="0" err="1">
                          <a:solidFill>
                            <a:srgbClr val="FF0000"/>
                          </a:solidFill>
                        </a:rPr>
                        <a:t>last_name</a:t>
                      </a:r>
                      <a:r>
                        <a:rPr lang="en-CA" sz="1650" b="0" dirty="0">
                          <a:solidFill>
                            <a:srgbClr val="FF0000"/>
                          </a:solidFill>
                        </a:rPr>
                        <a:t>")); </a:t>
                      </a:r>
                    </a:p>
                    <a:p>
                      <a:pPr marL="0" indent="0">
                        <a:buNone/>
                      </a:pPr>
                      <a:r>
                        <a:rPr lang="en-CA" sz="1650" b="0" dirty="0">
                          <a:solidFill>
                            <a:schemeClr val="tx1"/>
                          </a:solidFill>
                        </a:rPr>
                        <a:t>  // Set expiry date after 24 Hrs for both the cookies. </a:t>
                      </a:r>
                    </a:p>
                    <a:p>
                      <a:pPr marL="0" indent="0">
                        <a:buNone/>
                      </a:pPr>
                      <a:r>
                        <a:rPr lang="en-CA" sz="1650" b="0" dirty="0">
                          <a:solidFill>
                            <a:srgbClr val="FF0000"/>
                          </a:solidFill>
                        </a:rPr>
                        <a:t>  </a:t>
                      </a:r>
                      <a:r>
                        <a:rPr lang="en-CA" sz="1650" b="0" dirty="0" err="1">
                          <a:solidFill>
                            <a:srgbClr val="FF0000"/>
                          </a:solidFill>
                        </a:rPr>
                        <a:t>firstName.setMaxAge</a:t>
                      </a:r>
                      <a:r>
                        <a:rPr lang="en-CA" sz="1650" b="0" dirty="0">
                          <a:solidFill>
                            <a:srgbClr val="FF0000"/>
                          </a:solidFill>
                        </a:rPr>
                        <a:t>(60*60*24); </a:t>
                      </a:r>
                    </a:p>
                    <a:p>
                      <a:pPr marL="0" indent="0">
                        <a:buNone/>
                      </a:pPr>
                      <a:r>
                        <a:rPr lang="en-CA" sz="1650" b="0" dirty="0">
                          <a:solidFill>
                            <a:srgbClr val="FF0000"/>
                          </a:solidFill>
                        </a:rPr>
                        <a:t>  </a:t>
                      </a:r>
                      <a:r>
                        <a:rPr lang="en-CA" sz="1650" b="0" dirty="0" err="1">
                          <a:solidFill>
                            <a:srgbClr val="FF0000"/>
                          </a:solidFill>
                        </a:rPr>
                        <a:t>lastName.setMaxAge</a:t>
                      </a:r>
                      <a:r>
                        <a:rPr lang="en-CA" sz="1650" b="0" dirty="0">
                          <a:solidFill>
                            <a:srgbClr val="FF0000"/>
                          </a:solidFill>
                        </a:rPr>
                        <a:t>(60*60*24); </a:t>
                      </a:r>
                    </a:p>
                    <a:p>
                      <a:pPr marL="0" indent="0">
                        <a:buNone/>
                      </a:pPr>
                      <a:r>
                        <a:rPr lang="en-CA" sz="1650" b="0" dirty="0">
                          <a:solidFill>
                            <a:schemeClr val="tx1"/>
                          </a:solidFill>
                        </a:rPr>
                        <a:t>  // Add both the cookies in the response header. </a:t>
                      </a:r>
                      <a:endParaRPr lang="en-CA" sz="1650" b="0" dirty="0">
                        <a:solidFill>
                          <a:srgbClr val="C00000"/>
                        </a:solidFill>
                      </a:endParaRPr>
                    </a:p>
                    <a:p>
                      <a:pPr marL="0" indent="0">
                        <a:buNone/>
                      </a:pPr>
                      <a:r>
                        <a:rPr lang="en-CA" sz="1650" b="0" dirty="0">
                          <a:solidFill>
                            <a:srgbClr val="C00000"/>
                          </a:solidFill>
                        </a:rPr>
                        <a:t>  </a:t>
                      </a:r>
                      <a:r>
                        <a:rPr lang="en-CA" sz="1650" b="0" dirty="0" err="1">
                          <a:solidFill>
                            <a:srgbClr val="C00000"/>
                          </a:solidFill>
                        </a:rPr>
                        <a:t>response.addCookie</a:t>
                      </a:r>
                      <a:r>
                        <a:rPr lang="en-CA" sz="1650" b="0" dirty="0">
                          <a:solidFill>
                            <a:srgbClr val="C00000"/>
                          </a:solidFill>
                        </a:rPr>
                        <a:t>( </a:t>
                      </a:r>
                      <a:r>
                        <a:rPr lang="en-CA" sz="1650" b="0" dirty="0" err="1">
                          <a:solidFill>
                            <a:srgbClr val="C00000"/>
                          </a:solidFill>
                        </a:rPr>
                        <a:t>firstName</a:t>
                      </a:r>
                      <a:r>
                        <a:rPr lang="en-CA" sz="1650" b="0" dirty="0">
                          <a:solidFill>
                            <a:srgbClr val="C00000"/>
                          </a:solidFill>
                        </a:rPr>
                        <a:t> ); </a:t>
                      </a:r>
                    </a:p>
                    <a:p>
                      <a:pPr marL="0" indent="0">
                        <a:buNone/>
                      </a:pPr>
                      <a:r>
                        <a:rPr lang="en-CA" sz="1650" b="0" dirty="0">
                          <a:solidFill>
                            <a:srgbClr val="C00000"/>
                          </a:solidFill>
                        </a:rPr>
                        <a:t>  </a:t>
                      </a:r>
                      <a:r>
                        <a:rPr lang="en-CA" sz="1650" b="0" dirty="0" err="1">
                          <a:solidFill>
                            <a:srgbClr val="C00000"/>
                          </a:solidFill>
                        </a:rPr>
                        <a:t>response.addCookie</a:t>
                      </a:r>
                      <a:r>
                        <a:rPr lang="en-CA" sz="1650" b="0" dirty="0">
                          <a:solidFill>
                            <a:srgbClr val="C00000"/>
                          </a:solidFill>
                        </a:rPr>
                        <a:t>( </a:t>
                      </a:r>
                      <a:r>
                        <a:rPr lang="en-CA" sz="1650" b="0" dirty="0" err="1">
                          <a:solidFill>
                            <a:srgbClr val="C00000"/>
                          </a:solidFill>
                        </a:rPr>
                        <a:t>lastName</a:t>
                      </a:r>
                      <a:r>
                        <a:rPr lang="en-CA" sz="1650" b="0" dirty="0">
                          <a:solidFill>
                            <a:srgbClr val="C00000"/>
                          </a:solidFill>
                        </a:rPr>
                        <a:t> );</a:t>
                      </a:r>
                      <a:r>
                        <a:rPr lang="en-CA" sz="1650" b="0" dirty="0">
                          <a:solidFill>
                            <a:schemeClr val="tx1"/>
                          </a:solidFill>
                        </a:rPr>
                        <a:t> </a:t>
                      </a:r>
                    </a:p>
                    <a:p>
                      <a:pPr marL="0" indent="0">
                        <a:buNone/>
                      </a:pPr>
                      <a:r>
                        <a:rPr lang="en-CA" sz="1650" b="0" dirty="0">
                          <a:solidFill>
                            <a:schemeClr val="tx1"/>
                          </a:solidFill>
                        </a:rPr>
                        <a:t>  // Set response content type </a:t>
                      </a:r>
                    </a:p>
                    <a:p>
                      <a:pPr marL="0" indent="0">
                        <a:buNone/>
                      </a:pPr>
                      <a:r>
                        <a:rPr lang="en-CA" sz="1650" b="0" dirty="0">
                          <a:solidFill>
                            <a:schemeClr val="tx1"/>
                          </a:solidFill>
                        </a:rPr>
                        <a:t>  </a:t>
                      </a:r>
                      <a:r>
                        <a:rPr lang="en-CA" sz="1650" b="0" dirty="0" err="1">
                          <a:solidFill>
                            <a:schemeClr val="tx1"/>
                          </a:solidFill>
                        </a:rPr>
                        <a:t>response.setContentType</a:t>
                      </a:r>
                      <a:r>
                        <a:rPr lang="en-CA" sz="1650" b="0" dirty="0">
                          <a:solidFill>
                            <a:schemeClr val="tx1"/>
                          </a:solidFill>
                        </a:rPr>
                        <a:t>("text/html"); </a:t>
                      </a:r>
                    </a:p>
                    <a:p>
                      <a:pPr marL="0" indent="0">
                        <a:buNone/>
                      </a:pPr>
                      <a:r>
                        <a:rPr lang="en-CA" sz="1650" b="0" dirty="0">
                          <a:solidFill>
                            <a:schemeClr val="tx1"/>
                          </a:solidFill>
                        </a:rPr>
                        <a:t>  </a:t>
                      </a:r>
                      <a:r>
                        <a:rPr lang="en-CA" sz="1650" b="0" dirty="0" err="1">
                          <a:solidFill>
                            <a:schemeClr val="tx1"/>
                          </a:solidFill>
                        </a:rPr>
                        <a:t>PrintWriter</a:t>
                      </a:r>
                      <a:r>
                        <a:rPr lang="en-CA" sz="1650" b="0" dirty="0">
                          <a:solidFill>
                            <a:schemeClr val="tx1"/>
                          </a:solidFill>
                        </a:rPr>
                        <a:t> out = </a:t>
                      </a:r>
                      <a:r>
                        <a:rPr lang="en-CA" sz="1650" b="0" dirty="0" err="1">
                          <a:solidFill>
                            <a:schemeClr val="tx1"/>
                          </a:solidFill>
                        </a:rPr>
                        <a:t>response.getWriter</a:t>
                      </a:r>
                      <a:r>
                        <a:rPr lang="en-CA" sz="1650" b="0" dirty="0">
                          <a:solidFill>
                            <a:schemeClr val="tx1"/>
                          </a:solidFill>
                        </a:rPr>
                        <a:t>(); </a:t>
                      </a:r>
                    </a:p>
                    <a:p>
                      <a:pPr marL="0" indent="0">
                        <a:buNone/>
                      </a:pPr>
                      <a:r>
                        <a:rPr lang="en-CA" sz="1650" b="0" dirty="0">
                          <a:solidFill>
                            <a:schemeClr val="tx1"/>
                          </a:solidFill>
                        </a:rPr>
                        <a:t>  String title ="Setting Cookies Example"; </a:t>
                      </a:r>
                    </a:p>
                    <a:p>
                      <a:pPr marL="0" indent="0">
                        <a:buNone/>
                      </a:pPr>
                      <a:r>
                        <a:rPr lang="en-CA" sz="1650" b="0" dirty="0">
                          <a:solidFill>
                            <a:schemeClr val="tx1"/>
                          </a:solidFill>
                        </a:rPr>
                        <a:t>  </a:t>
                      </a:r>
                      <a:r>
                        <a:rPr lang="en-CA" sz="1650" b="0" dirty="0" err="1">
                          <a:solidFill>
                            <a:schemeClr val="tx1"/>
                          </a:solidFill>
                        </a:rPr>
                        <a:t>out.println</a:t>
                      </a:r>
                      <a:r>
                        <a:rPr lang="en-CA" sz="1650" b="0" dirty="0">
                          <a:solidFill>
                            <a:schemeClr val="tx1"/>
                          </a:solidFill>
                        </a:rPr>
                        <a:t>("&lt;html&gt;\n"+ "&lt;head&gt;&lt;title&gt;"+ title +"&lt;/title&gt;&lt;/head&gt;\n"+ </a:t>
                      </a:r>
                    </a:p>
                    <a:p>
                      <a:pPr marL="0" indent="0">
                        <a:buNone/>
                      </a:pPr>
                      <a:r>
                        <a:rPr lang="pt-BR" sz="1650" b="0" dirty="0">
                          <a:solidFill>
                            <a:schemeClr val="tx1"/>
                          </a:solidFill>
                        </a:rPr>
                        <a:t>  "</a:t>
                      </a:r>
                      <a:r>
                        <a:rPr lang="en-CA" sz="1650" b="0" dirty="0">
                          <a:solidFill>
                            <a:schemeClr val="tx1"/>
                          </a:solidFill>
                        </a:rPr>
                        <a:t>&lt;b&gt;First Name&lt;/b&gt;: " + </a:t>
                      </a:r>
                      <a:r>
                        <a:rPr lang="en-CA" sz="1650" b="0" dirty="0" err="1">
                          <a:solidFill>
                            <a:schemeClr val="tx1"/>
                          </a:solidFill>
                        </a:rPr>
                        <a:t>request.getParameter</a:t>
                      </a:r>
                      <a:r>
                        <a:rPr lang="en-CA" sz="1650" b="0" dirty="0">
                          <a:solidFill>
                            <a:schemeClr val="tx1"/>
                          </a:solidFill>
                        </a:rPr>
                        <a:t>("</a:t>
                      </a:r>
                      <a:r>
                        <a:rPr lang="en-CA" sz="1650" b="0" dirty="0" err="1">
                          <a:solidFill>
                            <a:schemeClr val="tx1"/>
                          </a:solidFill>
                        </a:rPr>
                        <a:t>first_name</a:t>
                      </a:r>
                      <a:r>
                        <a:rPr lang="en-CA" sz="1650" b="0" dirty="0">
                          <a:solidFill>
                            <a:schemeClr val="tx1"/>
                          </a:solidFill>
                        </a:rPr>
                        <a:t>")+"\n"+ </a:t>
                      </a:r>
                    </a:p>
                    <a:p>
                      <a:pPr marL="0" indent="0">
                        <a:buNone/>
                      </a:pPr>
                      <a:r>
                        <a:rPr lang="en-CA" sz="1650" b="0" dirty="0">
                          <a:solidFill>
                            <a:schemeClr val="tx1"/>
                          </a:solidFill>
                        </a:rPr>
                        <a:t>  " &lt;b&gt;Last Name&lt;/b&gt;: " + </a:t>
                      </a:r>
                      <a:r>
                        <a:rPr lang="en-CA" sz="1650" b="0" dirty="0" err="1">
                          <a:solidFill>
                            <a:schemeClr val="tx1"/>
                          </a:solidFill>
                        </a:rPr>
                        <a:t>request.getParameter</a:t>
                      </a:r>
                      <a:r>
                        <a:rPr lang="en-CA" sz="1650" b="0" dirty="0">
                          <a:solidFill>
                            <a:schemeClr val="tx1"/>
                          </a:solidFill>
                        </a:rPr>
                        <a:t>("</a:t>
                      </a:r>
                      <a:r>
                        <a:rPr lang="en-CA" sz="1650" b="0" dirty="0" err="1">
                          <a:solidFill>
                            <a:schemeClr val="tx1"/>
                          </a:solidFill>
                        </a:rPr>
                        <a:t>last_name</a:t>
                      </a:r>
                      <a:r>
                        <a:rPr lang="en-CA" sz="1650" b="0" dirty="0">
                          <a:solidFill>
                            <a:schemeClr val="tx1"/>
                          </a:solidFill>
                        </a:rPr>
                        <a:t>")+"\n"+ </a:t>
                      </a:r>
                    </a:p>
                    <a:p>
                      <a:pPr marL="0" indent="0">
                        <a:buNone/>
                      </a:pPr>
                      <a:r>
                        <a:rPr lang="en-CA" sz="1650" b="0" dirty="0">
                          <a:solidFill>
                            <a:schemeClr val="tx1"/>
                          </a:solidFill>
                        </a:rPr>
                        <a:t>  "\n"+ "&lt;/body&gt;&lt;/html&gt;"); </a:t>
                      </a:r>
                    </a:p>
                    <a:p>
                      <a:pPr marL="0" indent="0">
                        <a:buNone/>
                      </a:pPr>
                      <a:r>
                        <a:rPr lang="en-CA" sz="1650" b="0" dirty="0">
                          <a:solidFill>
                            <a:schemeClr val="tx1"/>
                          </a:solidFill>
                        </a:rPr>
                        <a:t>  }  </a:t>
                      </a:r>
                    </a:p>
                    <a:p>
                      <a:pPr marL="0" indent="0">
                        <a:buNone/>
                      </a:pPr>
                      <a:r>
                        <a:rPr lang="en-CA" sz="1650" b="0" dirty="0">
                          <a:solidFill>
                            <a:schemeClr val="tx1"/>
                          </a:solidFill>
                        </a:rPr>
                        <a:t>} </a:t>
                      </a:r>
                    </a:p>
                  </a:txBody>
                  <a:tcPr>
                    <a:solidFill>
                      <a:schemeClr val="bg1"/>
                    </a:solidFill>
                  </a:tcPr>
                </a:tc>
                <a:extLst>
                  <a:ext uri="{0D108BD9-81ED-4DB2-BD59-A6C34878D82A}">
                    <a16:rowId xmlns:a16="http://schemas.microsoft.com/office/drawing/2014/main" val="10000"/>
                  </a:ext>
                </a:extLst>
              </a:tr>
            </a:tbl>
          </a:graphicData>
        </a:graphic>
      </p:graphicFrame>
      <p:sp>
        <p:nvSpPr>
          <p:cNvPr id="5" name="Title 1"/>
          <p:cNvSpPr>
            <a:spLocks noGrp="1"/>
          </p:cNvSpPr>
          <p:nvPr>
            <p:ph type="title"/>
          </p:nvPr>
        </p:nvSpPr>
        <p:spPr>
          <a:xfrm>
            <a:off x="457200" y="0"/>
            <a:ext cx="8229600" cy="838200"/>
          </a:xfrm>
        </p:spPr>
        <p:txBody>
          <a:bodyPr>
            <a:noAutofit/>
          </a:bodyPr>
          <a:lstStyle/>
          <a:p>
            <a:r>
              <a:rPr lang="en-CA" sz="3600" b="1" dirty="0"/>
              <a:t>HTTP Response Header Example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067713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r>
              <a:rPr lang="en-CA" b="1" dirty="0"/>
              <a:t>Session Tracking</a:t>
            </a:r>
          </a:p>
        </p:txBody>
      </p:sp>
      <p:sp>
        <p:nvSpPr>
          <p:cNvPr id="3" name="Content Placeholder 2"/>
          <p:cNvSpPr>
            <a:spLocks noGrp="1"/>
          </p:cNvSpPr>
          <p:nvPr>
            <p:ph idx="1"/>
          </p:nvPr>
        </p:nvSpPr>
        <p:spPr>
          <a:xfrm>
            <a:off x="457200" y="1066800"/>
            <a:ext cx="8382000" cy="5257800"/>
          </a:xfrm>
        </p:spPr>
        <p:txBody>
          <a:bodyPr>
            <a:normAutofit fontScale="92500" lnSpcReduction="20000"/>
          </a:bodyPr>
          <a:lstStyle/>
          <a:p>
            <a:r>
              <a:rPr lang="en-CA" dirty="0"/>
              <a:t>HTTP is a "stateless" protocol which means each time a client retrieves a Web page, the client opens a separate connection to the Web server and the server automatically does not keep any record of previous client request. </a:t>
            </a:r>
          </a:p>
          <a:p>
            <a:r>
              <a:rPr lang="en-CA" dirty="0"/>
              <a:t>The following  three ways to track sessions:</a:t>
            </a:r>
          </a:p>
          <a:p>
            <a:pPr lvl="1"/>
            <a:r>
              <a:rPr lang="en-CA" dirty="0"/>
              <a:t>Cookies</a:t>
            </a:r>
          </a:p>
          <a:p>
            <a:pPr lvl="1"/>
            <a:r>
              <a:rPr lang="en-CA" dirty="0"/>
              <a:t>Hidden form fields</a:t>
            </a:r>
          </a:p>
          <a:p>
            <a:pPr lvl="1"/>
            <a:r>
              <a:rPr lang="en-CA" dirty="0"/>
              <a:t>URL rewriting</a:t>
            </a:r>
          </a:p>
          <a:p>
            <a:pPr lvl="1"/>
            <a:endParaRPr lang="en-CA" dirty="0"/>
          </a:p>
          <a:p>
            <a:r>
              <a:rPr lang="en-CA" dirty="0" err="1"/>
              <a:t>HttpSession</a:t>
            </a:r>
            <a:r>
              <a:rPr lang="en-CA" dirty="0"/>
              <a:t> object is used in </a:t>
            </a:r>
            <a:r>
              <a:rPr lang="en-CA"/>
              <a:t>conjunction with the </a:t>
            </a:r>
            <a:r>
              <a:rPr lang="en-CA" dirty="0"/>
              <a:t>above techniques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289238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944562"/>
          </a:xfrm>
        </p:spPr>
        <p:txBody>
          <a:bodyPr/>
          <a:lstStyle/>
          <a:p>
            <a:r>
              <a:rPr lang="en-CA" b="1" dirty="0"/>
              <a:t>Session Tracking - Cookies</a:t>
            </a:r>
          </a:p>
        </p:txBody>
      </p:sp>
      <p:sp>
        <p:nvSpPr>
          <p:cNvPr id="3" name="Content Placeholder 2"/>
          <p:cNvSpPr>
            <a:spLocks noGrp="1"/>
          </p:cNvSpPr>
          <p:nvPr>
            <p:ph idx="1"/>
          </p:nvPr>
        </p:nvSpPr>
        <p:spPr>
          <a:xfrm>
            <a:off x="457200" y="1219200"/>
            <a:ext cx="8382000" cy="5105400"/>
          </a:xfrm>
        </p:spPr>
        <p:txBody>
          <a:bodyPr>
            <a:normAutofit/>
          </a:bodyPr>
          <a:lstStyle/>
          <a:p>
            <a:r>
              <a:rPr lang="en-CA" dirty="0"/>
              <a:t>A webserver can assign a unique session ID as a cookie to each web client and for subsequent requests from the client they can be recognized using the received cookie. </a:t>
            </a:r>
          </a:p>
          <a:p>
            <a:r>
              <a:rPr lang="en-CA" dirty="0"/>
              <a:t>This may not be an effective way because many times the browser does not support a cookie</a:t>
            </a:r>
          </a:p>
          <a:p>
            <a:pPr lvl="1"/>
            <a:r>
              <a:rPr lang="en-CA" dirty="0"/>
              <a:t>not recommended to use this procedure to maintain the sessions.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424445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r>
              <a:rPr lang="en-CA" b="1" dirty="0"/>
              <a:t>Session Tracking - Hidden Form Fields</a:t>
            </a:r>
          </a:p>
        </p:txBody>
      </p:sp>
      <p:sp>
        <p:nvSpPr>
          <p:cNvPr id="3" name="Content Placeholder 2"/>
          <p:cNvSpPr>
            <a:spLocks noGrp="1"/>
          </p:cNvSpPr>
          <p:nvPr>
            <p:ph idx="1"/>
          </p:nvPr>
        </p:nvSpPr>
        <p:spPr>
          <a:xfrm>
            <a:off x="76200" y="1341437"/>
            <a:ext cx="8991600" cy="5059363"/>
          </a:xfrm>
        </p:spPr>
        <p:txBody>
          <a:bodyPr>
            <a:noAutofit/>
          </a:bodyPr>
          <a:lstStyle/>
          <a:p>
            <a:pPr>
              <a:spcBef>
                <a:spcPts val="1200"/>
              </a:spcBef>
            </a:pPr>
            <a:r>
              <a:rPr lang="en-CA" sz="2400" dirty="0"/>
              <a:t>A web server can send a hidden HTML form field along with a unique session ID as follows: </a:t>
            </a:r>
          </a:p>
          <a:p>
            <a:pPr marL="0" indent="0">
              <a:spcBef>
                <a:spcPts val="1200"/>
              </a:spcBef>
              <a:buNone/>
            </a:pPr>
            <a:r>
              <a:rPr lang="en-CA" sz="2400" dirty="0"/>
              <a:t>     &lt;input type="</a:t>
            </a:r>
            <a:r>
              <a:rPr lang="en-CA" sz="2400" dirty="0" err="1"/>
              <a:t>hidden"name</a:t>
            </a:r>
            <a:r>
              <a:rPr lang="en-CA" sz="2400" dirty="0"/>
              <a:t>=“</a:t>
            </a:r>
            <a:r>
              <a:rPr lang="en-CA" sz="2400" dirty="0" err="1"/>
              <a:t>sessionid</a:t>
            </a:r>
            <a:r>
              <a:rPr lang="en-CA" sz="2400" dirty="0"/>
              <a:t>“ value="12345"&gt; </a:t>
            </a:r>
          </a:p>
          <a:p>
            <a:pPr>
              <a:spcBef>
                <a:spcPts val="1200"/>
              </a:spcBef>
            </a:pPr>
            <a:r>
              <a:rPr lang="en-CA" sz="2400" dirty="0"/>
              <a:t>This entry means that, when the form is submitted, the specified name and value are automatically included in the GET or POST data. </a:t>
            </a:r>
          </a:p>
          <a:p>
            <a:pPr>
              <a:spcBef>
                <a:spcPts val="1200"/>
              </a:spcBef>
            </a:pPr>
            <a:r>
              <a:rPr lang="en-CA" sz="2400" dirty="0"/>
              <a:t>Each time when web browser sends request back, then </a:t>
            </a:r>
            <a:r>
              <a:rPr lang="en-CA" sz="2400" dirty="0" err="1"/>
              <a:t>session_id</a:t>
            </a:r>
            <a:r>
              <a:rPr lang="en-CA" sz="2400" dirty="0"/>
              <a:t> value can be used to keep the track of different web browsers. </a:t>
            </a:r>
          </a:p>
          <a:p>
            <a:pPr>
              <a:spcBef>
                <a:spcPts val="1200"/>
              </a:spcBef>
            </a:pPr>
            <a:r>
              <a:rPr lang="en-CA" sz="2400" dirty="0"/>
              <a:t>This could be an effective way of keeping track of the session but clicking on a regular (&lt;A HREF...&gt;) hypertext link does not result in a form submission.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3332562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b="1" dirty="0"/>
              <a:t>Session Tracking – URL Rewriting</a:t>
            </a:r>
          </a:p>
        </p:txBody>
      </p:sp>
      <p:sp>
        <p:nvSpPr>
          <p:cNvPr id="3" name="Content Placeholder 2"/>
          <p:cNvSpPr>
            <a:spLocks noGrp="1"/>
          </p:cNvSpPr>
          <p:nvPr>
            <p:ph idx="1"/>
          </p:nvPr>
        </p:nvSpPr>
        <p:spPr>
          <a:xfrm>
            <a:off x="457200" y="1219200"/>
            <a:ext cx="8229600" cy="4876800"/>
          </a:xfrm>
        </p:spPr>
        <p:txBody>
          <a:bodyPr>
            <a:noAutofit/>
          </a:bodyPr>
          <a:lstStyle/>
          <a:p>
            <a:r>
              <a:rPr lang="en-CA" sz="2400" dirty="0"/>
              <a:t>You can append some extra data on the end of each URL that identifies the session, and the server can associate that session identifier with data it has stored about that session. </a:t>
            </a:r>
          </a:p>
          <a:p>
            <a:r>
              <a:rPr lang="en-CA" sz="2400" dirty="0"/>
              <a:t>For example:</a:t>
            </a:r>
          </a:p>
          <a:p>
            <a:pPr marL="0" indent="0">
              <a:buNone/>
            </a:pPr>
            <a:r>
              <a:rPr lang="en-CA" sz="2400" dirty="0"/>
              <a:t>       http://just.edu.jo/file.htm;</a:t>
            </a:r>
            <a:r>
              <a:rPr lang="en-CA" sz="2400" b="1" dirty="0"/>
              <a:t>sessionid=12345</a:t>
            </a:r>
          </a:p>
          <a:p>
            <a:r>
              <a:rPr lang="en-CA" sz="2400" dirty="0"/>
              <a:t>The session identifier is attached as </a:t>
            </a:r>
            <a:r>
              <a:rPr lang="en-CA" sz="2400" dirty="0" err="1"/>
              <a:t>sessionid</a:t>
            </a:r>
            <a:r>
              <a:rPr lang="en-CA" sz="2400" dirty="0"/>
              <a:t>=12345 which can be accessed at the web server to identify the client </a:t>
            </a:r>
          </a:p>
          <a:p>
            <a:r>
              <a:rPr lang="en-CA" sz="2400" dirty="0"/>
              <a:t>URL rewriting is a better way to maintain sessions and works for the browsers when they don't support cookies </a:t>
            </a:r>
          </a:p>
          <a:p>
            <a:r>
              <a:rPr lang="en-CA" sz="2400" dirty="0"/>
              <a:t>The drawback is that you would have to generate every URL dynamically to assign a session ID though page is simple static HTML page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427445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fontScale="90000"/>
          </a:bodyPr>
          <a:lstStyle/>
          <a:p>
            <a:r>
              <a:rPr lang="en-CA" b="1" dirty="0"/>
              <a:t>Session Tracking – </a:t>
            </a:r>
            <a:r>
              <a:rPr lang="en-CA" b="1" dirty="0" err="1"/>
              <a:t>HttpSession</a:t>
            </a:r>
            <a:r>
              <a:rPr lang="en-CA" b="1" dirty="0"/>
              <a:t> Object</a:t>
            </a:r>
          </a:p>
        </p:txBody>
      </p:sp>
      <p:sp>
        <p:nvSpPr>
          <p:cNvPr id="3" name="Content Placeholder 2"/>
          <p:cNvSpPr>
            <a:spLocks noGrp="1"/>
          </p:cNvSpPr>
          <p:nvPr>
            <p:ph idx="1"/>
          </p:nvPr>
        </p:nvSpPr>
        <p:spPr>
          <a:xfrm>
            <a:off x="304800" y="838200"/>
            <a:ext cx="8534400" cy="5410200"/>
          </a:xfrm>
        </p:spPr>
        <p:txBody>
          <a:bodyPr>
            <a:noAutofit/>
          </a:bodyPr>
          <a:lstStyle/>
          <a:p>
            <a:r>
              <a:rPr lang="en-CA" sz="2000" dirty="0"/>
              <a:t>Servlet provides </a:t>
            </a:r>
            <a:r>
              <a:rPr lang="en-CA" sz="2000" dirty="0" err="1"/>
              <a:t>HttpSession</a:t>
            </a:r>
            <a:r>
              <a:rPr lang="en-CA" sz="2000" dirty="0"/>
              <a:t> Interface which provides a way to identify a user across more than one page request or visit to a Web site and to store information about that user. </a:t>
            </a:r>
          </a:p>
          <a:p>
            <a:r>
              <a:rPr lang="en-CA" sz="2000" dirty="0"/>
              <a:t>The servlet container uses this interface to create a session between an HTTP client and an HTTP server. The session persists for a specified time period, across more than one connection or page request from the user. </a:t>
            </a:r>
          </a:p>
          <a:p>
            <a:r>
              <a:rPr lang="en-CA" sz="2000" dirty="0"/>
              <a:t>When a user enters your site for the first time, the user is given a unique ID to identify his session by. This ID is typically stored in a cookie or in a request parameter.</a:t>
            </a:r>
          </a:p>
          <a:p>
            <a:r>
              <a:rPr lang="en-CA" sz="2000" dirty="0"/>
              <a:t>You would get </a:t>
            </a:r>
            <a:r>
              <a:rPr lang="en-CA" sz="2000" dirty="0" err="1"/>
              <a:t>HttpSession</a:t>
            </a:r>
            <a:r>
              <a:rPr lang="en-CA" sz="2000" dirty="0"/>
              <a:t> object by calling the public method </a:t>
            </a:r>
            <a:r>
              <a:rPr lang="en-CA" sz="2000" b="1" dirty="0" err="1"/>
              <a:t>getSession</a:t>
            </a:r>
            <a:r>
              <a:rPr lang="en-CA" sz="2000" b="1" dirty="0"/>
              <a:t>() </a:t>
            </a:r>
            <a:r>
              <a:rPr lang="en-CA" sz="2000" dirty="0"/>
              <a:t>of </a:t>
            </a:r>
            <a:r>
              <a:rPr lang="en-CA" sz="2000" dirty="0" err="1"/>
              <a:t>HttpServletRequest</a:t>
            </a:r>
            <a:r>
              <a:rPr lang="en-CA" sz="2000" dirty="0"/>
              <a:t>, as below: </a:t>
            </a:r>
          </a:p>
          <a:p>
            <a:pPr marL="0" indent="0">
              <a:buNone/>
            </a:pPr>
            <a:r>
              <a:rPr lang="en-CA" sz="2000" dirty="0"/>
              <a:t>	</a:t>
            </a:r>
            <a:r>
              <a:rPr lang="en-CA" sz="2000" dirty="0" err="1"/>
              <a:t>HttpSession</a:t>
            </a:r>
            <a:r>
              <a:rPr lang="en-CA" sz="2000" dirty="0"/>
              <a:t> session = </a:t>
            </a:r>
            <a:r>
              <a:rPr lang="en-CA" sz="2000" dirty="0" err="1"/>
              <a:t>request.getSession</a:t>
            </a:r>
            <a:r>
              <a:rPr lang="en-CA" sz="2000" dirty="0"/>
              <a:t>(); </a:t>
            </a:r>
          </a:p>
          <a:p>
            <a:r>
              <a:rPr lang="en-CA" sz="2000" dirty="0"/>
              <a:t>You need to call </a:t>
            </a:r>
            <a:r>
              <a:rPr lang="en-CA" sz="2000" i="1" dirty="0" err="1"/>
              <a:t>request.getSession</a:t>
            </a:r>
            <a:r>
              <a:rPr lang="en-CA" sz="2000" i="1" dirty="0"/>
              <a:t>() </a:t>
            </a:r>
            <a:r>
              <a:rPr lang="en-CA" sz="2000" dirty="0"/>
              <a:t>before you send any document content to the client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8043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 and </a:t>
            </a:r>
            <a:r>
              <a:rPr lang="en-US" dirty="0" err="1"/>
              <a:t>Servlet</a:t>
            </a:r>
            <a:r>
              <a:rPr lang="en-US" dirty="0"/>
              <a:t> Container</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93186" name="Picture 2" descr="http://www.w3processing.com/Servlet/images/sequence.png"/>
          <p:cNvPicPr>
            <a:picLocks noChangeAspect="1" noChangeArrowheads="1"/>
          </p:cNvPicPr>
          <p:nvPr/>
        </p:nvPicPr>
        <p:blipFill>
          <a:blip r:embed="rId2" cstate="print"/>
          <a:srcRect/>
          <a:stretch>
            <a:fillRect/>
          </a:stretch>
        </p:blipFill>
        <p:spPr bwMode="auto">
          <a:xfrm>
            <a:off x="533400" y="2362200"/>
            <a:ext cx="7936057" cy="29718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CA" b="1" dirty="0" err="1"/>
              <a:t>HttpSession</a:t>
            </a:r>
            <a:r>
              <a:rPr lang="en-CA" b="1" dirty="0"/>
              <a:t>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3473071"/>
              </p:ext>
            </p:extLst>
          </p:nvPr>
        </p:nvGraphicFramePr>
        <p:xfrm>
          <a:off x="152401" y="685800"/>
          <a:ext cx="8839200" cy="6028944"/>
        </p:xfrm>
        <a:graphic>
          <a:graphicData uri="http://schemas.openxmlformats.org/drawingml/2006/table">
            <a:tbl>
              <a:tblPr>
                <a:tableStyleId>{5C22544A-7EE6-4342-B048-85BDC9FD1C3A}</a:tableStyleId>
              </a:tblPr>
              <a:tblGrid>
                <a:gridCol w="2438399">
                  <a:extLst>
                    <a:ext uri="{9D8B030D-6E8A-4147-A177-3AD203B41FA5}">
                      <a16:colId xmlns:a16="http://schemas.microsoft.com/office/drawing/2014/main" val="20000"/>
                    </a:ext>
                  </a:extLst>
                </a:gridCol>
                <a:gridCol w="6400801">
                  <a:extLst>
                    <a:ext uri="{9D8B030D-6E8A-4147-A177-3AD203B41FA5}">
                      <a16:colId xmlns:a16="http://schemas.microsoft.com/office/drawing/2014/main" val="20001"/>
                    </a:ext>
                  </a:extLst>
                </a:gridCol>
              </a:tblGrid>
              <a:tr h="53340">
                <a:tc>
                  <a:txBody>
                    <a:bodyPr/>
                    <a:lstStyle/>
                    <a:p>
                      <a:pPr>
                        <a:lnSpc>
                          <a:spcPct val="115000"/>
                        </a:lnSpc>
                        <a:spcAft>
                          <a:spcPts val="0"/>
                        </a:spcAft>
                      </a:pPr>
                      <a:r>
                        <a:rPr lang="en-CA" sz="2400" dirty="0">
                          <a:solidFill>
                            <a:srgbClr val="000000"/>
                          </a:solidFill>
                          <a:effectLst/>
                          <a:latin typeface="Arial"/>
                          <a:ea typeface="Calibri"/>
                        </a:rPr>
                        <a:t>Method</a:t>
                      </a:r>
                    </a:p>
                  </a:txBody>
                  <a:tcPr marL="68580" marR="68580" marT="0" marB="0"/>
                </a:tc>
                <a:tc>
                  <a:txBody>
                    <a:bodyPr/>
                    <a:lstStyle/>
                    <a:p>
                      <a:pPr>
                        <a:lnSpc>
                          <a:spcPct val="115000"/>
                        </a:lnSpc>
                        <a:spcAft>
                          <a:spcPts val="0"/>
                        </a:spcAft>
                      </a:pPr>
                      <a:r>
                        <a:rPr lang="en-CA" sz="2400" kern="1200" dirty="0">
                          <a:solidFill>
                            <a:srgbClr val="000000"/>
                          </a:solidFill>
                          <a:effectLst/>
                          <a:latin typeface="Arial"/>
                          <a:ea typeface="Calibri"/>
                          <a:cs typeface="+mn-cs"/>
                        </a:rPr>
                        <a:t>Description</a:t>
                      </a:r>
                    </a:p>
                  </a:txBody>
                  <a:tcPr marL="68580" marR="68580" marT="0" marB="0"/>
                </a:tc>
                <a:extLst>
                  <a:ext uri="{0D108BD9-81ED-4DB2-BD59-A6C34878D82A}">
                    <a16:rowId xmlns:a16="http://schemas.microsoft.com/office/drawing/2014/main" val="10000"/>
                  </a:ext>
                </a:extLst>
              </a:tr>
              <a:tr h="188595">
                <a:tc>
                  <a:txBody>
                    <a:bodyPr/>
                    <a:lstStyle/>
                    <a:p>
                      <a:pPr>
                        <a:lnSpc>
                          <a:spcPct val="115000"/>
                        </a:lnSpc>
                        <a:spcAft>
                          <a:spcPts val="0"/>
                        </a:spcAft>
                      </a:pPr>
                      <a:r>
                        <a:rPr lang="en-CA" sz="1600" dirty="0">
                          <a:effectLst/>
                        </a:rPr>
                        <a:t>Object </a:t>
                      </a:r>
                      <a:r>
                        <a:rPr lang="en-CA" sz="1600" dirty="0" err="1">
                          <a:effectLst/>
                        </a:rPr>
                        <a:t>getAttribute</a:t>
                      </a:r>
                      <a:r>
                        <a:rPr lang="en-CA" sz="1600" dirty="0">
                          <a:effectLst/>
                        </a:rPr>
                        <a:t>(String name) </a:t>
                      </a:r>
                      <a:endParaRPr lang="en-CA" sz="16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the object bound with the specified name in this session, or null if no object is bound under the name.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1"/>
                  </a:ext>
                </a:extLst>
              </a:tr>
              <a:tr h="188595">
                <a:tc>
                  <a:txBody>
                    <a:bodyPr/>
                    <a:lstStyle/>
                    <a:p>
                      <a:pPr>
                        <a:lnSpc>
                          <a:spcPct val="115000"/>
                        </a:lnSpc>
                        <a:spcAft>
                          <a:spcPts val="0"/>
                        </a:spcAft>
                      </a:pPr>
                      <a:r>
                        <a:rPr lang="en-CA" sz="1600" dirty="0">
                          <a:effectLst/>
                        </a:rPr>
                        <a:t>Enumeration </a:t>
                      </a:r>
                      <a:r>
                        <a:rPr lang="en-CA" sz="1600" dirty="0" err="1">
                          <a:effectLst/>
                        </a:rPr>
                        <a:t>getAttributeNames</a:t>
                      </a:r>
                      <a:r>
                        <a:rPr lang="en-CA" sz="1600" dirty="0">
                          <a:effectLst/>
                        </a:rPr>
                        <a:t>() </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an Enumeration of String objects containing the names of all the objects bound to this session.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2"/>
                  </a:ext>
                </a:extLst>
              </a:tr>
              <a:tr h="187960">
                <a:tc>
                  <a:txBody>
                    <a:bodyPr/>
                    <a:lstStyle/>
                    <a:p>
                      <a:pPr>
                        <a:lnSpc>
                          <a:spcPct val="115000"/>
                        </a:lnSpc>
                        <a:spcAft>
                          <a:spcPts val="0"/>
                        </a:spcAft>
                      </a:pPr>
                      <a:r>
                        <a:rPr lang="en-CA" sz="1600" dirty="0" err="1">
                          <a:effectLst/>
                        </a:rPr>
                        <a:t>getCreationTime</a:t>
                      </a:r>
                      <a:r>
                        <a:rPr lang="en-CA" sz="1600" dirty="0">
                          <a:effectLst/>
                        </a:rPr>
                        <a:t>() </a:t>
                      </a:r>
                      <a:endParaRPr lang="en-CA" sz="16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the time when this session was created, measured in milliseconds since midnight January 1, 1970 GMT.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3"/>
                  </a:ext>
                </a:extLst>
              </a:tr>
              <a:tr h="120650">
                <a:tc>
                  <a:txBody>
                    <a:bodyPr/>
                    <a:lstStyle/>
                    <a:p>
                      <a:pPr>
                        <a:lnSpc>
                          <a:spcPct val="115000"/>
                        </a:lnSpc>
                        <a:spcAft>
                          <a:spcPts val="0"/>
                        </a:spcAft>
                      </a:pPr>
                      <a:r>
                        <a:rPr lang="en-CA" sz="1600" b="1" dirty="0">
                          <a:effectLst/>
                        </a:rPr>
                        <a:t>String </a:t>
                      </a:r>
                      <a:r>
                        <a:rPr lang="en-CA" sz="1600" b="1" dirty="0" err="1">
                          <a:effectLst/>
                        </a:rPr>
                        <a:t>getId</a:t>
                      </a:r>
                      <a:r>
                        <a:rPr lang="en-CA" sz="1600" b="1" dirty="0">
                          <a:effectLst/>
                        </a:rPr>
                        <a:t>() </a:t>
                      </a:r>
                      <a:endParaRPr lang="en-CA" sz="2800" b="1"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a string containing the unique identifier assigned to this session.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4"/>
                  </a:ext>
                </a:extLst>
              </a:tr>
              <a:tr h="188595">
                <a:tc>
                  <a:txBody>
                    <a:bodyPr/>
                    <a:lstStyle/>
                    <a:p>
                      <a:pPr>
                        <a:lnSpc>
                          <a:spcPct val="115000"/>
                        </a:lnSpc>
                        <a:spcAft>
                          <a:spcPts val="0"/>
                        </a:spcAft>
                      </a:pPr>
                      <a:r>
                        <a:rPr lang="en-CA" sz="1600" dirty="0" err="1">
                          <a:effectLst/>
                        </a:rPr>
                        <a:t>getLastAccessedTime</a:t>
                      </a:r>
                      <a:r>
                        <a:rPr lang="en-CA" sz="1600" dirty="0">
                          <a:effectLst/>
                        </a:rPr>
                        <a:t>()</a:t>
                      </a:r>
                      <a:endParaRPr lang="en-CA" sz="16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the last time the client sent a request associated with this session, as the number of milliseconds since midnight January 1, 1970 GMT.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5"/>
                  </a:ext>
                </a:extLst>
              </a:tr>
              <a:tr h="188595">
                <a:tc>
                  <a:txBody>
                    <a:bodyPr/>
                    <a:lstStyle/>
                    <a:p>
                      <a:pPr>
                        <a:lnSpc>
                          <a:spcPct val="115000"/>
                        </a:lnSpc>
                        <a:spcAft>
                          <a:spcPts val="0"/>
                        </a:spcAft>
                      </a:pPr>
                      <a:r>
                        <a:rPr lang="en-CA" sz="1600" dirty="0" err="1">
                          <a:effectLst/>
                        </a:rPr>
                        <a:t>getMaxInactiveInterval</a:t>
                      </a:r>
                      <a:r>
                        <a:rPr lang="en-CA" sz="1600" dirty="0">
                          <a:effectLst/>
                        </a:rPr>
                        <a:t>()</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the maximum time interval, in seconds, that the servlet container will keep this session open between client accesses.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6"/>
                  </a:ext>
                </a:extLst>
              </a:tr>
              <a:tr h="120650">
                <a:tc>
                  <a:txBody>
                    <a:bodyPr/>
                    <a:lstStyle/>
                    <a:p>
                      <a:pPr>
                        <a:lnSpc>
                          <a:spcPct val="115000"/>
                        </a:lnSpc>
                        <a:spcAft>
                          <a:spcPts val="0"/>
                        </a:spcAft>
                      </a:pPr>
                      <a:r>
                        <a:rPr lang="en-CA" sz="1600" b="1" dirty="0">
                          <a:effectLst/>
                        </a:rPr>
                        <a:t>invalidate()</a:t>
                      </a:r>
                      <a:endParaRPr lang="en-CA" sz="2800" b="1"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Invalidates this session and unbinds any objects bound to it.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7"/>
                  </a:ext>
                </a:extLst>
              </a:tr>
              <a:tr h="188595">
                <a:tc>
                  <a:txBody>
                    <a:bodyPr/>
                    <a:lstStyle/>
                    <a:p>
                      <a:pPr>
                        <a:lnSpc>
                          <a:spcPct val="115000"/>
                        </a:lnSpc>
                        <a:spcAft>
                          <a:spcPts val="0"/>
                        </a:spcAft>
                      </a:pPr>
                      <a:r>
                        <a:rPr lang="en-CA" sz="1600" dirty="0" err="1">
                          <a:effectLst/>
                        </a:rPr>
                        <a:t>boolean</a:t>
                      </a:r>
                      <a:r>
                        <a:rPr lang="en-CA" sz="1600" dirty="0">
                          <a:effectLst/>
                        </a:rPr>
                        <a:t> </a:t>
                      </a:r>
                      <a:r>
                        <a:rPr lang="en-CA" sz="1600" dirty="0" err="1">
                          <a:effectLst/>
                        </a:rPr>
                        <a:t>isNew</a:t>
                      </a:r>
                      <a:r>
                        <a:rPr lang="en-CA" sz="1600" dirty="0">
                          <a:effectLst/>
                        </a:rPr>
                        <a:t>( )</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Returns true if the client does not yet know about the session or if the client chooses not to join the session.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8"/>
                  </a:ext>
                </a:extLst>
              </a:tr>
              <a:tr h="120650">
                <a:tc>
                  <a:txBody>
                    <a:bodyPr/>
                    <a:lstStyle/>
                    <a:p>
                      <a:pPr>
                        <a:lnSpc>
                          <a:spcPct val="115000"/>
                        </a:lnSpc>
                        <a:spcAft>
                          <a:spcPts val="0"/>
                        </a:spcAft>
                      </a:pPr>
                      <a:r>
                        <a:rPr lang="en-CA" sz="1600" dirty="0" err="1">
                          <a:effectLst/>
                        </a:rPr>
                        <a:t>removeAttribute</a:t>
                      </a:r>
                      <a:r>
                        <a:rPr lang="en-CA" sz="1600" dirty="0">
                          <a:effectLst/>
                        </a:rPr>
                        <a:t>(String name)</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Removes the object bound with the specified name from this session.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9"/>
                  </a:ext>
                </a:extLst>
              </a:tr>
              <a:tr h="120650">
                <a:tc>
                  <a:txBody>
                    <a:bodyPr/>
                    <a:lstStyle/>
                    <a:p>
                      <a:pPr>
                        <a:lnSpc>
                          <a:spcPct val="115000"/>
                        </a:lnSpc>
                        <a:spcAft>
                          <a:spcPts val="0"/>
                        </a:spcAft>
                      </a:pPr>
                      <a:r>
                        <a:rPr lang="en-CA" sz="1600" b="1" dirty="0" err="1">
                          <a:effectLst/>
                        </a:rPr>
                        <a:t>setAttribute</a:t>
                      </a:r>
                      <a:r>
                        <a:rPr lang="en-CA" sz="1600" b="1" dirty="0">
                          <a:effectLst/>
                        </a:rPr>
                        <a:t>(String name, Object value)</a:t>
                      </a:r>
                      <a:endParaRPr lang="en-CA" sz="2800" b="1"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Binds an object to this session, using the name specified.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10"/>
                  </a:ext>
                </a:extLst>
              </a:tr>
              <a:tr h="188595">
                <a:tc>
                  <a:txBody>
                    <a:bodyPr/>
                    <a:lstStyle/>
                    <a:p>
                      <a:pPr>
                        <a:lnSpc>
                          <a:spcPct val="115000"/>
                        </a:lnSpc>
                        <a:spcAft>
                          <a:spcPts val="0"/>
                        </a:spcAft>
                      </a:pPr>
                      <a:r>
                        <a:rPr lang="en-CA" sz="1600" dirty="0" err="1">
                          <a:effectLst/>
                        </a:rPr>
                        <a:t>setMaxInactiveInterval</a:t>
                      </a:r>
                      <a:r>
                        <a:rPr lang="en-CA" sz="1600" dirty="0">
                          <a:effectLst/>
                        </a:rPr>
                        <a:t>(</a:t>
                      </a:r>
                      <a:r>
                        <a:rPr lang="en-CA" sz="1600" dirty="0" err="1">
                          <a:effectLst/>
                        </a:rPr>
                        <a:t>int</a:t>
                      </a:r>
                      <a:r>
                        <a:rPr lang="en-CA" sz="1600" dirty="0">
                          <a:effectLst/>
                        </a:rPr>
                        <a:t> interval) </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Specifies the time, in seconds, between client requests before the servlet container will invalidate this session.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627783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CA" b="1" dirty="0" err="1"/>
              <a:t>HttpSession</a:t>
            </a:r>
            <a:r>
              <a:rPr lang="en-CA" b="1" dirty="0"/>
              <a:t> - Example</a:t>
            </a:r>
          </a:p>
        </p:txBody>
      </p:sp>
      <p:graphicFrame>
        <p:nvGraphicFramePr>
          <p:cNvPr id="4" name="Content Placeholder 3"/>
          <p:cNvGraphicFramePr>
            <a:graphicFrameLocks/>
          </p:cNvGraphicFramePr>
          <p:nvPr>
            <p:extLst>
              <p:ext uri="{D42A27DB-BD31-4B8C-83A1-F6EECF244321}">
                <p14:modId xmlns:p14="http://schemas.microsoft.com/office/powerpoint/2010/main" val="4067764506"/>
              </p:ext>
            </p:extLst>
          </p:nvPr>
        </p:nvGraphicFramePr>
        <p:xfrm>
          <a:off x="457200" y="670560"/>
          <a:ext cx="8534400" cy="6035040"/>
        </p:xfrm>
        <a:graphic>
          <a:graphicData uri="http://schemas.openxmlformats.org/drawingml/2006/table">
            <a:tbl>
              <a:tblPr firstRow="1" bandRow="1">
                <a:tableStyleId>{5C22544A-7EE6-4342-B048-85BDC9FD1C3A}</a:tableStyleId>
              </a:tblPr>
              <a:tblGrid>
                <a:gridCol w="8534400">
                  <a:extLst>
                    <a:ext uri="{9D8B030D-6E8A-4147-A177-3AD203B41FA5}">
                      <a16:colId xmlns:a16="http://schemas.microsoft.com/office/drawing/2014/main" val="20000"/>
                    </a:ext>
                  </a:extLst>
                </a:gridCol>
              </a:tblGrid>
              <a:tr h="6019800">
                <a:tc>
                  <a:txBody>
                    <a:bodyPr/>
                    <a:lstStyle/>
                    <a:p>
                      <a:r>
                        <a:rPr lang="en-CA" sz="1500" b="0" dirty="0">
                          <a:solidFill>
                            <a:schemeClr val="tx1"/>
                          </a:solidFill>
                        </a:rPr>
                        <a:t>public class </a:t>
                      </a:r>
                      <a:r>
                        <a:rPr lang="en-CA" sz="1500" b="0" dirty="0" err="1">
                          <a:solidFill>
                            <a:schemeClr val="tx1"/>
                          </a:solidFill>
                        </a:rPr>
                        <a:t>SessionTrack</a:t>
                      </a:r>
                      <a:r>
                        <a:rPr lang="en-CA" sz="1500" b="0" dirty="0">
                          <a:solidFill>
                            <a:schemeClr val="tx1"/>
                          </a:solidFill>
                        </a:rPr>
                        <a:t> extends </a:t>
                      </a:r>
                      <a:r>
                        <a:rPr lang="en-CA" sz="1500" b="0" dirty="0" err="1">
                          <a:solidFill>
                            <a:schemeClr val="tx1"/>
                          </a:solidFill>
                        </a:rPr>
                        <a:t>HttpServlet</a:t>
                      </a:r>
                      <a:r>
                        <a:rPr lang="en-CA" sz="1500" b="0" dirty="0">
                          <a:solidFill>
                            <a:schemeClr val="tx1"/>
                          </a:solidFill>
                        </a:rPr>
                        <a:t>{</a:t>
                      </a:r>
                    </a:p>
                    <a:p>
                      <a:r>
                        <a:rPr lang="en-CA" sz="1500" b="0" dirty="0">
                          <a:solidFill>
                            <a:schemeClr val="tx1"/>
                          </a:solidFill>
                        </a:rPr>
                        <a:t>public void </a:t>
                      </a:r>
                      <a:r>
                        <a:rPr lang="en-CA" sz="1500" b="0" dirty="0" err="1">
                          <a:solidFill>
                            <a:schemeClr val="tx1"/>
                          </a:solidFill>
                        </a:rPr>
                        <a:t>doGet</a:t>
                      </a:r>
                      <a:r>
                        <a:rPr lang="en-CA" sz="1500" b="0" dirty="0">
                          <a:solidFill>
                            <a:schemeClr val="tx1"/>
                          </a:solidFill>
                        </a:rPr>
                        <a:t>(</a:t>
                      </a:r>
                      <a:r>
                        <a:rPr lang="en-CA" sz="1500" b="0" dirty="0" err="1">
                          <a:solidFill>
                            <a:schemeClr val="tx1"/>
                          </a:solidFill>
                        </a:rPr>
                        <a:t>HttpServletRequest</a:t>
                      </a:r>
                      <a:r>
                        <a:rPr lang="en-CA" sz="1500" b="0" dirty="0">
                          <a:solidFill>
                            <a:schemeClr val="tx1"/>
                          </a:solidFill>
                        </a:rPr>
                        <a:t> request, </a:t>
                      </a:r>
                      <a:r>
                        <a:rPr lang="en-CA" sz="1500" b="0" dirty="0" err="1">
                          <a:solidFill>
                            <a:schemeClr val="tx1"/>
                          </a:solidFill>
                        </a:rPr>
                        <a:t>HttpServletResponse</a:t>
                      </a:r>
                      <a:r>
                        <a:rPr lang="en-CA" sz="1500" b="0" dirty="0">
                          <a:solidFill>
                            <a:schemeClr val="tx1"/>
                          </a:solidFill>
                        </a:rPr>
                        <a:t> response) Throws </a:t>
                      </a:r>
                      <a:r>
                        <a:rPr lang="en-CA" sz="1500" b="0" dirty="0" err="1">
                          <a:solidFill>
                            <a:schemeClr val="tx1"/>
                          </a:solidFill>
                        </a:rPr>
                        <a:t>ServletException,IOException</a:t>
                      </a:r>
                      <a:r>
                        <a:rPr lang="en-CA" sz="1500" b="0" dirty="0">
                          <a:solidFill>
                            <a:schemeClr val="tx1"/>
                          </a:solidFill>
                        </a:rPr>
                        <a:t> {</a:t>
                      </a:r>
                    </a:p>
                    <a:p>
                      <a:r>
                        <a:rPr lang="en-CA" sz="1500" b="0" dirty="0">
                          <a:solidFill>
                            <a:schemeClr val="tx1"/>
                          </a:solidFill>
                        </a:rPr>
                        <a:t>  </a:t>
                      </a:r>
                      <a:r>
                        <a:rPr lang="en-CA" sz="1500" b="0" dirty="0" err="1">
                          <a:solidFill>
                            <a:schemeClr val="tx1"/>
                          </a:solidFill>
                        </a:rPr>
                        <a:t>HttpSession</a:t>
                      </a:r>
                      <a:r>
                        <a:rPr lang="en-CA" sz="1500" b="0" dirty="0">
                          <a:solidFill>
                            <a:schemeClr val="tx1"/>
                          </a:solidFill>
                        </a:rPr>
                        <a:t> session = </a:t>
                      </a:r>
                      <a:r>
                        <a:rPr lang="en-CA" sz="1500" b="0" dirty="0" err="1">
                          <a:solidFill>
                            <a:schemeClr val="tx1"/>
                          </a:solidFill>
                        </a:rPr>
                        <a:t>request.getSession</a:t>
                      </a:r>
                      <a:r>
                        <a:rPr lang="en-CA" sz="1500" b="0" dirty="0">
                          <a:solidFill>
                            <a:schemeClr val="tx1"/>
                          </a:solidFill>
                        </a:rPr>
                        <a:t> (true); // Create a session object if it is already not created.</a:t>
                      </a:r>
                    </a:p>
                    <a:p>
                      <a:r>
                        <a:rPr lang="en-CA" sz="1500" b="0" dirty="0">
                          <a:solidFill>
                            <a:schemeClr val="tx1"/>
                          </a:solidFill>
                        </a:rPr>
                        <a:t>  Date </a:t>
                      </a:r>
                      <a:r>
                        <a:rPr lang="en-CA" sz="1500" b="0" dirty="0" err="1">
                          <a:solidFill>
                            <a:schemeClr val="tx1"/>
                          </a:solidFill>
                        </a:rPr>
                        <a:t>createTime</a:t>
                      </a:r>
                      <a:r>
                        <a:rPr lang="en-CA" sz="1500" b="0" dirty="0">
                          <a:solidFill>
                            <a:schemeClr val="tx1"/>
                          </a:solidFill>
                        </a:rPr>
                        <a:t> =new Date(</a:t>
                      </a:r>
                      <a:r>
                        <a:rPr lang="en-CA" sz="1500" b="0" dirty="0" err="1">
                          <a:solidFill>
                            <a:schemeClr val="tx1"/>
                          </a:solidFill>
                        </a:rPr>
                        <a:t>session.getCreationTime</a:t>
                      </a:r>
                      <a:r>
                        <a:rPr lang="en-CA" sz="1500" b="0" dirty="0">
                          <a:solidFill>
                            <a:schemeClr val="tx1"/>
                          </a:solidFill>
                        </a:rPr>
                        <a:t>()); // Get session creation time.</a:t>
                      </a:r>
                    </a:p>
                    <a:p>
                      <a:r>
                        <a:rPr lang="en-CA" sz="1500" b="0" dirty="0">
                          <a:solidFill>
                            <a:schemeClr val="tx1"/>
                          </a:solidFill>
                        </a:rPr>
                        <a:t>  Date </a:t>
                      </a:r>
                      <a:r>
                        <a:rPr lang="en-CA" sz="1500" b="0" dirty="0" err="1">
                          <a:solidFill>
                            <a:schemeClr val="tx1"/>
                          </a:solidFill>
                        </a:rPr>
                        <a:t>lastAccessTime</a:t>
                      </a:r>
                      <a:r>
                        <a:rPr lang="en-CA" sz="1500" b="0" dirty="0">
                          <a:solidFill>
                            <a:schemeClr val="tx1"/>
                          </a:solidFill>
                        </a:rPr>
                        <a:t> = new Date(</a:t>
                      </a:r>
                      <a:r>
                        <a:rPr lang="en-CA" sz="1500" b="0" dirty="0" err="1">
                          <a:solidFill>
                            <a:schemeClr val="tx1"/>
                          </a:solidFill>
                        </a:rPr>
                        <a:t>session.getLastAccessedTime</a:t>
                      </a:r>
                      <a:r>
                        <a:rPr lang="en-CA" sz="1500" b="0" dirty="0">
                          <a:solidFill>
                            <a:schemeClr val="tx1"/>
                          </a:solidFill>
                        </a:rPr>
                        <a:t>()); // Get last access time of this web page.</a:t>
                      </a:r>
                    </a:p>
                    <a:p>
                      <a:r>
                        <a:rPr lang="en-CA" sz="1500" b="0" dirty="0">
                          <a:solidFill>
                            <a:schemeClr val="tx1"/>
                          </a:solidFill>
                        </a:rPr>
                        <a:t>  String title ="Welcome Back to my website";</a:t>
                      </a:r>
                    </a:p>
                    <a:p>
                      <a:r>
                        <a:rPr lang="en-CA" sz="1500" b="0" dirty="0">
                          <a:solidFill>
                            <a:schemeClr val="tx1"/>
                          </a:solidFill>
                        </a:rPr>
                        <a:t>  Integer </a:t>
                      </a:r>
                      <a:r>
                        <a:rPr lang="en-CA" sz="1500" b="0" dirty="0" err="1">
                          <a:solidFill>
                            <a:schemeClr val="tx1"/>
                          </a:solidFill>
                        </a:rPr>
                        <a:t>visitCount</a:t>
                      </a:r>
                      <a:r>
                        <a:rPr lang="en-CA" sz="1500" b="0" dirty="0">
                          <a:solidFill>
                            <a:schemeClr val="tx1"/>
                          </a:solidFill>
                        </a:rPr>
                        <a:t> =new Integer(0);</a:t>
                      </a:r>
                    </a:p>
                    <a:p>
                      <a:r>
                        <a:rPr lang="en-CA" sz="1500" b="0" dirty="0">
                          <a:solidFill>
                            <a:schemeClr val="tx1"/>
                          </a:solidFill>
                        </a:rPr>
                        <a:t>  if(</a:t>
                      </a:r>
                      <a:r>
                        <a:rPr lang="en-CA" sz="1500" b="0" dirty="0" err="1">
                          <a:solidFill>
                            <a:schemeClr val="tx1"/>
                          </a:solidFill>
                        </a:rPr>
                        <a:t>session.isNew</a:t>
                      </a:r>
                      <a:r>
                        <a:rPr lang="en-CA" sz="1500" b="0" dirty="0">
                          <a:solidFill>
                            <a:schemeClr val="tx1"/>
                          </a:solidFill>
                        </a:rPr>
                        <a:t>()){// Check if this is new comer on your web page.</a:t>
                      </a:r>
                    </a:p>
                    <a:p>
                      <a:r>
                        <a:rPr lang="en-CA" sz="1500" b="0" dirty="0">
                          <a:solidFill>
                            <a:schemeClr val="tx1"/>
                          </a:solidFill>
                        </a:rPr>
                        <a:t>     title ="Welcome to my website";</a:t>
                      </a:r>
                    </a:p>
                    <a:p>
                      <a:r>
                        <a:rPr lang="en-CA" sz="1500" b="0" dirty="0">
                          <a:solidFill>
                            <a:schemeClr val="tx1"/>
                          </a:solidFill>
                        </a:rPr>
                        <a:t>     String </a:t>
                      </a:r>
                      <a:r>
                        <a:rPr lang="en-CA" sz="1500" b="0" dirty="0" err="1">
                          <a:solidFill>
                            <a:schemeClr val="tx1"/>
                          </a:solidFill>
                        </a:rPr>
                        <a:t>userID</a:t>
                      </a:r>
                      <a:r>
                        <a:rPr lang="en-CA" sz="1500" b="0" dirty="0">
                          <a:solidFill>
                            <a:schemeClr val="tx1"/>
                          </a:solidFill>
                        </a:rPr>
                        <a:t> = </a:t>
                      </a:r>
                      <a:r>
                        <a:rPr lang="en-CA" sz="1500" b="0" dirty="0" err="1">
                          <a:solidFill>
                            <a:schemeClr val="tx1"/>
                          </a:solidFill>
                        </a:rPr>
                        <a:t>request.getParameter</a:t>
                      </a:r>
                      <a:r>
                        <a:rPr lang="en-CA" sz="1500" b="0" dirty="0">
                          <a:solidFill>
                            <a:schemeClr val="tx1"/>
                          </a:solidFill>
                        </a:rPr>
                        <a:t>(“</a:t>
                      </a:r>
                      <a:r>
                        <a:rPr lang="en-CA" sz="1500" b="0" dirty="0" err="1">
                          <a:solidFill>
                            <a:schemeClr val="tx1"/>
                          </a:solidFill>
                        </a:rPr>
                        <a:t>userID</a:t>
                      </a:r>
                      <a:r>
                        <a:rPr lang="en-CA" sz="1500" b="0" dirty="0">
                          <a:solidFill>
                            <a:schemeClr val="tx1"/>
                          </a:solidFill>
                        </a:rPr>
                        <a:t>”);</a:t>
                      </a:r>
                    </a:p>
                    <a:p>
                      <a:r>
                        <a:rPr lang="en-CA" sz="1500" b="0" dirty="0">
                          <a:solidFill>
                            <a:schemeClr val="tx1"/>
                          </a:solidFill>
                        </a:rPr>
                        <a:t>     </a:t>
                      </a:r>
                      <a:r>
                        <a:rPr lang="en-CA" sz="1500" b="0" dirty="0" err="1">
                          <a:solidFill>
                            <a:schemeClr val="tx1"/>
                          </a:solidFill>
                        </a:rPr>
                        <a:t>session.setAttribute</a:t>
                      </a:r>
                      <a:r>
                        <a:rPr lang="en-CA" sz="1500" b="0" dirty="0">
                          <a:solidFill>
                            <a:schemeClr val="tx1"/>
                          </a:solidFill>
                        </a:rPr>
                        <a:t>(“</a:t>
                      </a:r>
                      <a:r>
                        <a:rPr lang="en-CA" sz="1500" b="0" dirty="0" err="1">
                          <a:solidFill>
                            <a:schemeClr val="tx1"/>
                          </a:solidFill>
                        </a:rPr>
                        <a:t>userID</a:t>
                      </a:r>
                      <a:r>
                        <a:rPr lang="en-CA" sz="1500" b="0" dirty="0">
                          <a:solidFill>
                            <a:schemeClr val="tx1"/>
                          </a:solidFill>
                        </a:rPr>
                        <a:t>”, </a:t>
                      </a:r>
                      <a:r>
                        <a:rPr lang="en-CA" sz="1500" b="0" dirty="0" err="1">
                          <a:solidFill>
                            <a:schemeClr val="tx1"/>
                          </a:solidFill>
                        </a:rPr>
                        <a:t>userID</a:t>
                      </a:r>
                      <a:r>
                        <a:rPr lang="en-CA" sz="1500" b="0" dirty="0">
                          <a:solidFill>
                            <a:schemeClr val="tx1"/>
                          </a:solidFill>
                        </a:rPr>
                        <a:t>);  </a:t>
                      </a:r>
                    </a:p>
                    <a:p>
                      <a:r>
                        <a:rPr lang="en-CA" sz="1500" b="0" dirty="0">
                          <a:solidFill>
                            <a:schemeClr val="tx1"/>
                          </a:solidFill>
                        </a:rPr>
                        <a:t>   }</a:t>
                      </a:r>
                    </a:p>
                    <a:p>
                      <a:r>
                        <a:rPr lang="en-CA" sz="1500" b="0" dirty="0">
                          <a:solidFill>
                            <a:schemeClr val="tx1"/>
                          </a:solidFill>
                        </a:rPr>
                        <a:t>  else{</a:t>
                      </a:r>
                    </a:p>
                    <a:p>
                      <a:r>
                        <a:rPr lang="en-CA" sz="1500" b="0" dirty="0">
                          <a:solidFill>
                            <a:schemeClr val="tx1"/>
                          </a:solidFill>
                        </a:rPr>
                        <a:t>       </a:t>
                      </a:r>
                      <a:r>
                        <a:rPr lang="en-CA" sz="1500" b="0" dirty="0" err="1">
                          <a:solidFill>
                            <a:schemeClr val="tx1"/>
                          </a:solidFill>
                        </a:rPr>
                        <a:t>visitCount</a:t>
                      </a:r>
                      <a:r>
                        <a:rPr lang="en-CA" sz="1500" b="0" dirty="0">
                          <a:solidFill>
                            <a:schemeClr val="tx1"/>
                          </a:solidFill>
                        </a:rPr>
                        <a:t> =(Integer) </a:t>
                      </a:r>
                      <a:r>
                        <a:rPr lang="en-CA" sz="1500" b="0" dirty="0" err="1">
                          <a:solidFill>
                            <a:schemeClr val="tx1"/>
                          </a:solidFill>
                        </a:rPr>
                        <a:t>session.getAttribute</a:t>
                      </a:r>
                      <a:r>
                        <a:rPr lang="en-CA" sz="1500" b="0" dirty="0">
                          <a:solidFill>
                            <a:schemeClr val="tx1"/>
                          </a:solidFill>
                        </a:rPr>
                        <a:t>(“</a:t>
                      </a:r>
                      <a:r>
                        <a:rPr lang="en-CA" sz="1500" b="0" dirty="0" err="1">
                          <a:solidFill>
                            <a:schemeClr val="tx1"/>
                          </a:solidFill>
                        </a:rPr>
                        <a:t>visitCount</a:t>
                      </a:r>
                      <a:r>
                        <a:rPr lang="en-CA" sz="1500" b="0" dirty="0">
                          <a:solidFill>
                            <a:schemeClr val="tx1"/>
                          </a:solidFill>
                        </a:rPr>
                        <a:t>”);</a:t>
                      </a:r>
                    </a:p>
                    <a:p>
                      <a:r>
                        <a:rPr lang="en-CA" sz="1500" b="0" dirty="0">
                          <a:solidFill>
                            <a:schemeClr val="tx1"/>
                          </a:solidFill>
                        </a:rPr>
                        <a:t>       </a:t>
                      </a:r>
                      <a:r>
                        <a:rPr lang="en-CA" sz="1500" b="0" dirty="0" err="1">
                          <a:solidFill>
                            <a:schemeClr val="tx1"/>
                          </a:solidFill>
                        </a:rPr>
                        <a:t>visitCount</a:t>
                      </a:r>
                      <a:r>
                        <a:rPr lang="en-CA" sz="1500" b="0" dirty="0">
                          <a:solidFill>
                            <a:schemeClr val="tx1"/>
                          </a:solidFill>
                        </a:rPr>
                        <a:t> ++;</a:t>
                      </a:r>
                    </a:p>
                    <a:p>
                      <a:r>
                        <a:rPr lang="en-CA" sz="1500" b="0" dirty="0">
                          <a:solidFill>
                            <a:schemeClr val="tx1"/>
                          </a:solidFill>
                        </a:rPr>
                        <a:t>       </a:t>
                      </a:r>
                      <a:r>
                        <a:rPr lang="en-CA" sz="1500" b="0" dirty="0" err="1">
                          <a:solidFill>
                            <a:schemeClr val="tx1"/>
                          </a:solidFill>
                        </a:rPr>
                        <a:t>userID</a:t>
                      </a:r>
                      <a:r>
                        <a:rPr lang="en-CA" sz="1500" b="0" dirty="0">
                          <a:solidFill>
                            <a:schemeClr val="tx1"/>
                          </a:solidFill>
                        </a:rPr>
                        <a:t> =(String)</a:t>
                      </a:r>
                      <a:r>
                        <a:rPr lang="en-CA" sz="1500" b="0" dirty="0" err="1">
                          <a:solidFill>
                            <a:schemeClr val="tx1"/>
                          </a:solidFill>
                        </a:rPr>
                        <a:t>session.getAttribute</a:t>
                      </a:r>
                      <a:r>
                        <a:rPr lang="en-CA" sz="1500" b="0" dirty="0">
                          <a:solidFill>
                            <a:schemeClr val="tx1"/>
                          </a:solidFill>
                        </a:rPr>
                        <a:t>(“</a:t>
                      </a:r>
                      <a:r>
                        <a:rPr lang="en-CA" sz="1500" b="0" dirty="0" err="1">
                          <a:solidFill>
                            <a:schemeClr val="tx1"/>
                          </a:solidFill>
                        </a:rPr>
                        <a:t>userID</a:t>
                      </a:r>
                      <a:r>
                        <a:rPr lang="en-CA" sz="1500" b="0" dirty="0">
                          <a:solidFill>
                            <a:schemeClr val="tx1"/>
                          </a:solidFill>
                        </a:rPr>
                        <a:t>”);   </a:t>
                      </a:r>
                    </a:p>
                    <a:p>
                      <a:r>
                        <a:rPr lang="en-CA" sz="1500" b="0" dirty="0">
                          <a:solidFill>
                            <a:schemeClr val="tx1"/>
                          </a:solidFill>
                        </a:rPr>
                        <a:t>   }</a:t>
                      </a:r>
                    </a:p>
                    <a:p>
                      <a:r>
                        <a:rPr lang="en-CA" sz="1500" b="0" dirty="0">
                          <a:solidFill>
                            <a:schemeClr val="tx1"/>
                          </a:solidFill>
                        </a:rPr>
                        <a:t>  </a:t>
                      </a:r>
                      <a:r>
                        <a:rPr lang="en-CA" sz="1500" b="0" dirty="0" err="1">
                          <a:solidFill>
                            <a:schemeClr val="tx1"/>
                          </a:solidFill>
                        </a:rPr>
                        <a:t>session.setAttribute</a:t>
                      </a:r>
                      <a:r>
                        <a:rPr lang="en-CA" sz="1500" b="0" dirty="0">
                          <a:solidFill>
                            <a:schemeClr val="tx1"/>
                          </a:solidFill>
                        </a:rPr>
                        <a:t>(“</a:t>
                      </a:r>
                      <a:r>
                        <a:rPr lang="en-CA" sz="1500" b="0" dirty="0" err="1">
                          <a:solidFill>
                            <a:schemeClr val="tx1"/>
                          </a:solidFill>
                        </a:rPr>
                        <a:t>visitCount</a:t>
                      </a:r>
                      <a:r>
                        <a:rPr lang="en-CA" sz="1500" b="0" dirty="0">
                          <a:solidFill>
                            <a:schemeClr val="tx1"/>
                          </a:solidFill>
                        </a:rPr>
                        <a:t>”, </a:t>
                      </a:r>
                      <a:r>
                        <a:rPr lang="en-CA" sz="1500" b="0" dirty="0" err="1">
                          <a:solidFill>
                            <a:schemeClr val="tx1"/>
                          </a:solidFill>
                        </a:rPr>
                        <a:t>visitCount</a:t>
                      </a:r>
                      <a:r>
                        <a:rPr lang="en-CA" sz="1500" b="0" dirty="0">
                          <a:solidFill>
                            <a:schemeClr val="tx1"/>
                          </a:solidFill>
                        </a:rPr>
                        <a:t>);</a:t>
                      </a:r>
                    </a:p>
                    <a:p>
                      <a:r>
                        <a:rPr lang="en-CA" sz="1500" b="0" dirty="0">
                          <a:solidFill>
                            <a:schemeClr val="tx1"/>
                          </a:solidFill>
                        </a:rPr>
                        <a:t>  </a:t>
                      </a:r>
                      <a:r>
                        <a:rPr lang="en-CA" sz="1500" b="0" dirty="0" err="1">
                          <a:solidFill>
                            <a:schemeClr val="tx1"/>
                          </a:solidFill>
                        </a:rPr>
                        <a:t>response.setContentType</a:t>
                      </a:r>
                      <a:r>
                        <a:rPr lang="en-CA" sz="1500" b="0" dirty="0">
                          <a:solidFill>
                            <a:schemeClr val="tx1"/>
                          </a:solidFill>
                        </a:rPr>
                        <a:t>("text/html"); // Set response content type</a:t>
                      </a:r>
                    </a:p>
                    <a:p>
                      <a:r>
                        <a:rPr lang="en-CA" sz="1500" b="0" dirty="0">
                          <a:solidFill>
                            <a:schemeClr val="tx1"/>
                          </a:solidFill>
                        </a:rPr>
                        <a:t>  </a:t>
                      </a:r>
                      <a:r>
                        <a:rPr lang="en-CA" sz="1500" b="0" dirty="0" err="1">
                          <a:solidFill>
                            <a:schemeClr val="tx1"/>
                          </a:solidFill>
                        </a:rPr>
                        <a:t>PrintWriter</a:t>
                      </a:r>
                      <a:r>
                        <a:rPr lang="en-CA" sz="1500" b="0" dirty="0">
                          <a:solidFill>
                            <a:schemeClr val="tx1"/>
                          </a:solidFill>
                        </a:rPr>
                        <a:t> out= </a:t>
                      </a:r>
                      <a:r>
                        <a:rPr lang="en-CA" sz="1500" b="0" dirty="0" err="1">
                          <a:solidFill>
                            <a:schemeClr val="tx1"/>
                          </a:solidFill>
                        </a:rPr>
                        <a:t>response.getWriter</a:t>
                      </a:r>
                      <a:r>
                        <a:rPr lang="en-CA" sz="1500" b="0" dirty="0">
                          <a:solidFill>
                            <a:schemeClr val="tx1"/>
                          </a:solidFill>
                        </a:rPr>
                        <a:t>();</a:t>
                      </a:r>
                    </a:p>
                    <a:p>
                      <a:r>
                        <a:rPr lang="en-CA" sz="1500" b="0" dirty="0">
                          <a:solidFill>
                            <a:schemeClr val="tx1"/>
                          </a:solidFill>
                        </a:rPr>
                        <a:t>  </a:t>
                      </a:r>
                      <a:r>
                        <a:rPr lang="en-CA" sz="1500" b="0" dirty="0" err="1">
                          <a:solidFill>
                            <a:schemeClr val="tx1"/>
                          </a:solidFill>
                        </a:rPr>
                        <a:t>out.println</a:t>
                      </a:r>
                      <a:r>
                        <a:rPr lang="en-CA" sz="1500" b="0" dirty="0">
                          <a:solidFill>
                            <a:schemeClr val="tx1"/>
                          </a:solidFill>
                        </a:rPr>
                        <a:t>("&lt;html&gt; "+ "&lt;head&gt;&lt;title&gt;"+ title +"&lt;/title&gt;&lt;/head&gt;"&lt;h2&gt;Session </a:t>
                      </a:r>
                      <a:r>
                        <a:rPr lang="en-CA" sz="1500" b="0" dirty="0" err="1">
                          <a:solidFill>
                            <a:schemeClr val="tx1"/>
                          </a:solidFill>
                        </a:rPr>
                        <a:t>Infomation</a:t>
                      </a:r>
                      <a:r>
                        <a:rPr lang="en-CA" sz="1500" b="0" dirty="0">
                          <a:solidFill>
                            <a:schemeClr val="tx1"/>
                          </a:solidFill>
                        </a:rPr>
                        <a:t>&lt;/h2&gt;</a:t>
                      </a:r>
                    </a:p>
                    <a:p>
                      <a:r>
                        <a:rPr lang="en-CA" sz="1500" b="0" dirty="0">
                          <a:solidFill>
                            <a:schemeClr val="tx1"/>
                          </a:solidFill>
                        </a:rPr>
                        <a:t>  + </a:t>
                      </a:r>
                      <a:r>
                        <a:rPr lang="en-CA" sz="1500" b="0" dirty="0" err="1">
                          <a:solidFill>
                            <a:schemeClr val="tx1"/>
                          </a:solidFill>
                        </a:rPr>
                        <a:t>session.getId</a:t>
                      </a:r>
                      <a:r>
                        <a:rPr lang="en-CA" sz="1500" b="0" dirty="0">
                          <a:solidFill>
                            <a:schemeClr val="tx1"/>
                          </a:solidFill>
                        </a:rPr>
                        <a:t>()+" "+ "Creation Time : " + </a:t>
                      </a:r>
                      <a:r>
                        <a:rPr lang="en-CA" sz="1500" b="0" dirty="0" err="1">
                          <a:solidFill>
                            <a:schemeClr val="tx1"/>
                          </a:solidFill>
                        </a:rPr>
                        <a:t>createTime</a:t>
                      </a:r>
                      <a:r>
                        <a:rPr lang="en-CA" sz="1500" b="0" dirty="0">
                          <a:solidFill>
                            <a:schemeClr val="tx1"/>
                          </a:solidFill>
                        </a:rPr>
                        <a:t> + " "+  "Time of Last Access : " + </a:t>
                      </a:r>
                      <a:r>
                        <a:rPr lang="en-CA" sz="1500" b="0" dirty="0" err="1">
                          <a:solidFill>
                            <a:schemeClr val="tx1"/>
                          </a:solidFill>
                        </a:rPr>
                        <a:t>lastAccessTime</a:t>
                      </a:r>
                      <a:r>
                        <a:rPr lang="en-CA" sz="1500" b="0" dirty="0">
                          <a:solidFill>
                            <a:schemeClr val="tx1"/>
                          </a:solidFill>
                        </a:rPr>
                        <a:t> + "    "+ “User ID : " + </a:t>
                      </a:r>
                      <a:r>
                        <a:rPr lang="en-CA" sz="1500" b="0" dirty="0" err="1">
                          <a:solidFill>
                            <a:schemeClr val="tx1"/>
                          </a:solidFill>
                        </a:rPr>
                        <a:t>userID</a:t>
                      </a:r>
                      <a:r>
                        <a:rPr lang="en-CA" sz="1500" b="0" dirty="0">
                          <a:solidFill>
                            <a:schemeClr val="tx1"/>
                          </a:solidFill>
                        </a:rPr>
                        <a:t>  + " "+  “Number of visits : " + </a:t>
                      </a:r>
                      <a:r>
                        <a:rPr lang="en-CA" sz="1500" b="0" dirty="0" err="1">
                          <a:solidFill>
                            <a:schemeClr val="tx1"/>
                          </a:solidFill>
                        </a:rPr>
                        <a:t>visitCount</a:t>
                      </a:r>
                      <a:r>
                        <a:rPr lang="en-CA" sz="1500" b="0" dirty="0">
                          <a:solidFill>
                            <a:schemeClr val="tx1"/>
                          </a:solidFill>
                        </a:rPr>
                        <a:t> + " "+ "&lt;/body&gt;&lt;/html&gt;");</a:t>
                      </a:r>
                    </a:p>
                    <a:p>
                      <a:r>
                        <a:rPr lang="en-CA" sz="1500" b="0" dirty="0">
                          <a:solidFill>
                            <a:schemeClr val="tx1"/>
                          </a:solidFill>
                        </a:rPr>
                        <a:t> }</a:t>
                      </a:r>
                    </a:p>
                    <a:p>
                      <a:r>
                        <a:rPr lang="en-CA" sz="1500" b="0" dirty="0">
                          <a:solidFill>
                            <a:schemeClr val="tx1"/>
                          </a:solidFill>
                        </a:rPr>
                        <a:t>}</a:t>
                      </a:r>
                    </a:p>
                  </a:txBody>
                  <a:tcPr>
                    <a:solidFill>
                      <a:schemeClr val="bg1"/>
                    </a:solidFill>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575494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CA" b="1" dirty="0"/>
              <a:t>Request Dispatcher</a:t>
            </a:r>
            <a:endParaRPr lang="en-CA" dirty="0"/>
          </a:p>
        </p:txBody>
      </p:sp>
      <p:sp>
        <p:nvSpPr>
          <p:cNvPr id="3" name="Content Placeholder 2"/>
          <p:cNvSpPr>
            <a:spLocks noGrp="1"/>
          </p:cNvSpPr>
          <p:nvPr>
            <p:ph idx="1"/>
          </p:nvPr>
        </p:nvSpPr>
        <p:spPr>
          <a:xfrm>
            <a:off x="152400" y="609600"/>
            <a:ext cx="8991600" cy="6172200"/>
          </a:xfrm>
        </p:spPr>
        <p:txBody>
          <a:bodyPr>
            <a:noAutofit/>
          </a:bodyPr>
          <a:lstStyle/>
          <a:p>
            <a:r>
              <a:rPr lang="en-CA" sz="2000" dirty="0"/>
              <a:t>The </a:t>
            </a:r>
            <a:r>
              <a:rPr lang="en-CA" sz="2000" dirty="0" err="1"/>
              <a:t>RequestDispatcher</a:t>
            </a:r>
            <a:r>
              <a:rPr lang="en-CA" sz="2000" dirty="0"/>
              <a:t> class enables your servlet to "call" another servlet. </a:t>
            </a:r>
          </a:p>
          <a:p>
            <a:r>
              <a:rPr lang="en-CA" sz="2000" dirty="0"/>
              <a:t>The other servlet is called as if an HTTP request was sent to it by a browser.</a:t>
            </a:r>
          </a:p>
          <a:p>
            <a:r>
              <a:rPr lang="en-CA" sz="2000" dirty="0"/>
              <a:t>You can obtain a </a:t>
            </a:r>
            <a:r>
              <a:rPr lang="en-CA" sz="2000" dirty="0" err="1"/>
              <a:t>RequestDispatcher</a:t>
            </a:r>
            <a:r>
              <a:rPr lang="en-CA" sz="2000" dirty="0"/>
              <a:t> from the </a:t>
            </a:r>
            <a:r>
              <a:rPr lang="en-CA" sz="2000" dirty="0" err="1"/>
              <a:t>HttpServletRequest</a:t>
            </a:r>
            <a:r>
              <a:rPr lang="en-CA" sz="2000" dirty="0"/>
              <a:t> object:</a:t>
            </a:r>
            <a:r>
              <a:rPr lang="en-CA" sz="1600" dirty="0"/>
              <a:t>	</a:t>
            </a:r>
          </a:p>
          <a:p>
            <a:pPr marL="0" indent="0">
              <a:buNone/>
            </a:pPr>
            <a:r>
              <a:rPr lang="en-CA" sz="1600" dirty="0"/>
              <a:t>      </a:t>
            </a:r>
            <a:r>
              <a:rPr lang="en-CA" sz="1600" b="1" dirty="0" err="1"/>
              <a:t>RequestDispatcher</a:t>
            </a:r>
            <a:r>
              <a:rPr lang="en-CA" sz="1600" b="1" dirty="0"/>
              <a:t>  </a:t>
            </a:r>
            <a:r>
              <a:rPr lang="en-CA" sz="1600" b="1" dirty="0" err="1"/>
              <a:t>requestDispatcher</a:t>
            </a:r>
            <a:r>
              <a:rPr lang="en-CA" sz="1600" b="1" dirty="0"/>
              <a:t> = </a:t>
            </a:r>
            <a:r>
              <a:rPr lang="en-CA" sz="1600" b="1" dirty="0" err="1"/>
              <a:t>request.getRequestDispatcher</a:t>
            </a:r>
            <a:r>
              <a:rPr lang="en-CA" sz="1600" b="1" dirty="0"/>
              <a:t>("/</a:t>
            </a:r>
            <a:r>
              <a:rPr lang="en-CA" sz="1600" b="1" dirty="0" err="1"/>
              <a:t>anotherURL.simple</a:t>
            </a:r>
            <a:r>
              <a:rPr lang="en-CA" sz="1600" b="1" dirty="0"/>
              <a:t>");</a:t>
            </a:r>
            <a:r>
              <a:rPr lang="en-CA" sz="1800" b="1" dirty="0"/>
              <a:t> </a:t>
            </a:r>
            <a:endParaRPr lang="en-CA" sz="2000" b="1" dirty="0"/>
          </a:p>
          <a:p>
            <a:pPr defTabSz="530225"/>
            <a:r>
              <a:rPr lang="en-CA" sz="2000" dirty="0"/>
              <a:t>The above code obtains a </a:t>
            </a:r>
            <a:r>
              <a:rPr lang="en-CA" sz="2000" dirty="0" err="1"/>
              <a:t>RequestDispatcher</a:t>
            </a:r>
            <a:r>
              <a:rPr lang="en-CA" sz="2000" dirty="0"/>
              <a:t> targeted at whatever Servlet (or 	JSP) that is mapped to the URL/</a:t>
            </a:r>
            <a:r>
              <a:rPr lang="en-CA" sz="2000" dirty="0" err="1"/>
              <a:t>anotherUrl.simple</a:t>
            </a:r>
            <a:r>
              <a:rPr lang="en-CA" sz="2000" dirty="0"/>
              <a:t>.</a:t>
            </a:r>
          </a:p>
          <a:p>
            <a:r>
              <a:rPr lang="en-CA" sz="2000" dirty="0"/>
              <a:t>You can call the </a:t>
            </a:r>
            <a:r>
              <a:rPr lang="en-CA" sz="2000" dirty="0" err="1"/>
              <a:t>RequestDispatcher</a:t>
            </a:r>
            <a:r>
              <a:rPr lang="en-CA" sz="2000" dirty="0"/>
              <a:t> using either its include() or forward() method:</a:t>
            </a:r>
          </a:p>
          <a:p>
            <a:pPr lvl="1"/>
            <a:r>
              <a:rPr lang="en-CA" sz="1600" b="1" dirty="0" err="1"/>
              <a:t>requestDispatcher.forward</a:t>
            </a:r>
            <a:r>
              <a:rPr lang="en-CA" sz="1600" b="1" dirty="0"/>
              <a:t>(request, response); </a:t>
            </a:r>
          </a:p>
          <a:p>
            <a:pPr lvl="1"/>
            <a:r>
              <a:rPr lang="en-CA" sz="1600" b="1" dirty="0" err="1"/>
              <a:t>requestDispatcher.include</a:t>
            </a:r>
            <a:r>
              <a:rPr lang="en-CA" sz="1600" b="1" dirty="0"/>
              <a:t>(request, response); </a:t>
            </a:r>
          </a:p>
          <a:p>
            <a:r>
              <a:rPr lang="en-CA" sz="2000" dirty="0"/>
              <a:t>By calling either the include() or forward() method the servlet container activates whatever Servlet is mapped to the URL the </a:t>
            </a:r>
            <a:r>
              <a:rPr lang="en-CA" sz="2000" dirty="0" err="1"/>
              <a:t>RequestDispatcher</a:t>
            </a:r>
            <a:r>
              <a:rPr lang="en-CA" sz="2000" dirty="0"/>
              <a:t>.</a:t>
            </a:r>
          </a:p>
          <a:p>
            <a:r>
              <a:rPr lang="en-CA" sz="2000" dirty="0"/>
              <a:t>The activated servlet has access to the same request as the servlet calling it, and will write to the same response as your current servlet. </a:t>
            </a:r>
          </a:p>
          <a:p>
            <a:r>
              <a:rPr lang="en-CA" sz="2000" dirty="0"/>
              <a:t>The forward() method intended for use in forwarding the request, meaning after the response of the calling servlet has been committed. You cannot merge response output using this method.</a:t>
            </a:r>
          </a:p>
          <a:p>
            <a:r>
              <a:rPr lang="en-CA" sz="2000" dirty="0"/>
              <a:t>The include() method merges the response written by the calling servlet, and the activated servlet. </a:t>
            </a:r>
            <a:endParaRPr lang="en-CA"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691150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CA" b="1" dirty="0"/>
              <a:t>Servlet Context</a:t>
            </a:r>
          </a:p>
        </p:txBody>
      </p:sp>
      <p:sp>
        <p:nvSpPr>
          <p:cNvPr id="3" name="Content Placeholder 2"/>
          <p:cNvSpPr>
            <a:spLocks noGrp="1"/>
          </p:cNvSpPr>
          <p:nvPr>
            <p:ph idx="1"/>
          </p:nvPr>
        </p:nvSpPr>
        <p:spPr>
          <a:xfrm>
            <a:off x="228600" y="1066801"/>
            <a:ext cx="8686800" cy="5410199"/>
          </a:xfrm>
        </p:spPr>
        <p:txBody>
          <a:bodyPr>
            <a:noAutofit/>
          </a:bodyPr>
          <a:lstStyle/>
          <a:p>
            <a:pPr>
              <a:spcBef>
                <a:spcPts val="600"/>
              </a:spcBef>
              <a:spcAft>
                <a:spcPts val="600"/>
              </a:spcAft>
            </a:pPr>
            <a:r>
              <a:rPr lang="en-CA" sz="2000" dirty="0"/>
              <a:t>The </a:t>
            </a:r>
            <a:r>
              <a:rPr lang="en-CA" sz="2000" dirty="0" err="1"/>
              <a:t>ServletContext</a:t>
            </a:r>
            <a:r>
              <a:rPr lang="en-CA" sz="2000" dirty="0"/>
              <a:t> is an object that contains meta information about your web application. It can be accessed through the </a:t>
            </a:r>
            <a:r>
              <a:rPr lang="en-CA" sz="2000" dirty="0" err="1"/>
              <a:t>HttpRequest</a:t>
            </a:r>
            <a:r>
              <a:rPr lang="en-CA" sz="2000" dirty="0"/>
              <a:t> object:</a:t>
            </a:r>
          </a:p>
          <a:p>
            <a:pPr marL="400050" lvl="1" indent="0">
              <a:spcBef>
                <a:spcPts val="600"/>
              </a:spcBef>
              <a:spcAft>
                <a:spcPts val="600"/>
              </a:spcAft>
              <a:buNone/>
            </a:pPr>
            <a:r>
              <a:rPr lang="en-CA" sz="1800" dirty="0" err="1"/>
              <a:t>ServletContext</a:t>
            </a:r>
            <a:r>
              <a:rPr lang="en-CA" sz="1800" dirty="0"/>
              <a:t> context = </a:t>
            </a:r>
            <a:r>
              <a:rPr lang="en-CA" sz="1800" dirty="0" err="1"/>
              <a:t>request.getSession</a:t>
            </a:r>
            <a:r>
              <a:rPr lang="en-CA" sz="1800" dirty="0"/>
              <a:t>().</a:t>
            </a:r>
            <a:r>
              <a:rPr lang="en-CA" sz="1800" dirty="0" err="1"/>
              <a:t>getServletContext</a:t>
            </a:r>
            <a:r>
              <a:rPr lang="en-CA" sz="1800" dirty="0"/>
              <a:t>(); </a:t>
            </a:r>
          </a:p>
          <a:p>
            <a:pPr>
              <a:spcBef>
                <a:spcPts val="600"/>
              </a:spcBef>
              <a:spcAft>
                <a:spcPts val="600"/>
              </a:spcAft>
            </a:pPr>
            <a:r>
              <a:rPr lang="en-CA" sz="2000" dirty="0"/>
              <a:t>Just like in the session object you can store attributes in the servlet context. Here is how:</a:t>
            </a:r>
          </a:p>
          <a:p>
            <a:pPr marL="457200" lvl="1" indent="0">
              <a:spcBef>
                <a:spcPts val="600"/>
              </a:spcBef>
              <a:spcAft>
                <a:spcPts val="600"/>
              </a:spcAft>
              <a:buNone/>
            </a:pPr>
            <a:r>
              <a:rPr lang="en-CA" sz="2000" dirty="0" err="1"/>
              <a:t>context.setAttribute</a:t>
            </a:r>
            <a:r>
              <a:rPr lang="en-CA" sz="2000" dirty="0"/>
              <a:t>("</a:t>
            </a:r>
            <a:r>
              <a:rPr lang="en-CA" sz="2000" dirty="0" err="1"/>
              <a:t>someValue</a:t>
            </a:r>
            <a:r>
              <a:rPr lang="en-CA" sz="2000" dirty="0"/>
              <a:t>", "</a:t>
            </a:r>
            <a:r>
              <a:rPr lang="en-CA" sz="2000" dirty="0" err="1"/>
              <a:t>aValue</a:t>
            </a:r>
            <a:r>
              <a:rPr lang="en-CA" sz="2000" dirty="0"/>
              <a:t>"); </a:t>
            </a:r>
          </a:p>
          <a:p>
            <a:pPr>
              <a:spcBef>
                <a:spcPts val="600"/>
              </a:spcBef>
              <a:spcAft>
                <a:spcPts val="600"/>
              </a:spcAft>
            </a:pPr>
            <a:r>
              <a:rPr lang="en-CA" sz="2000" dirty="0"/>
              <a:t>Access the attribute: </a:t>
            </a:r>
          </a:p>
          <a:p>
            <a:pPr marL="457200" lvl="1" indent="0">
              <a:spcBef>
                <a:spcPts val="600"/>
              </a:spcBef>
              <a:spcAft>
                <a:spcPts val="600"/>
              </a:spcAft>
              <a:buNone/>
            </a:pPr>
            <a:r>
              <a:rPr lang="en-CA" sz="2000" dirty="0"/>
              <a:t>Object attribute = </a:t>
            </a:r>
            <a:r>
              <a:rPr lang="en-CA" sz="2000" dirty="0" err="1"/>
              <a:t>context.getAttribute</a:t>
            </a:r>
            <a:r>
              <a:rPr lang="en-CA" sz="2000" dirty="0"/>
              <a:t>("</a:t>
            </a:r>
            <a:r>
              <a:rPr lang="en-CA" sz="2000" dirty="0" err="1"/>
              <a:t>someValue</a:t>
            </a:r>
            <a:r>
              <a:rPr lang="en-CA" sz="2000" dirty="0"/>
              <a:t>"); </a:t>
            </a:r>
          </a:p>
          <a:p>
            <a:pPr>
              <a:spcBef>
                <a:spcPts val="600"/>
              </a:spcBef>
              <a:spcAft>
                <a:spcPts val="600"/>
              </a:spcAft>
            </a:pPr>
            <a:r>
              <a:rPr lang="en-CA" sz="2000" dirty="0"/>
              <a:t>The attributes stored in the </a:t>
            </a:r>
            <a:r>
              <a:rPr lang="en-CA" sz="2000" dirty="0" err="1"/>
              <a:t>ServletContext</a:t>
            </a:r>
            <a:r>
              <a:rPr lang="en-CA" sz="2000" dirty="0"/>
              <a:t> are available to all servlets in your application, and between requests and sessions. That means, that the attributes are available to all visitors of the web application. Session attributes are just available to a single user.</a:t>
            </a:r>
          </a:p>
          <a:p>
            <a:pPr>
              <a:spcBef>
                <a:spcPts val="600"/>
              </a:spcBef>
              <a:spcAft>
                <a:spcPts val="600"/>
              </a:spcAft>
            </a:pPr>
            <a:r>
              <a:rPr lang="en-CA" sz="2000" dirty="0"/>
              <a:t>The </a:t>
            </a:r>
            <a:r>
              <a:rPr lang="en-CA" sz="2000" dirty="0" err="1"/>
              <a:t>ServletContext</a:t>
            </a:r>
            <a:r>
              <a:rPr lang="en-CA" sz="2000" dirty="0"/>
              <a:t> attributes are still stored in the memory of the servlet container.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402277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Deploying the Servlet</a:t>
            </a:r>
          </a:p>
        </p:txBody>
      </p:sp>
      <p:sp>
        <p:nvSpPr>
          <p:cNvPr id="3" name="Content Placeholder 2"/>
          <p:cNvSpPr>
            <a:spLocks noGrp="1"/>
          </p:cNvSpPr>
          <p:nvPr>
            <p:ph idx="1"/>
          </p:nvPr>
        </p:nvSpPr>
        <p:spPr/>
        <p:txBody>
          <a:bodyPr>
            <a:normAutofit fontScale="70000" lnSpcReduction="20000"/>
          </a:bodyPr>
          <a:lstStyle/>
          <a:p>
            <a:r>
              <a:rPr lang="en-CA" dirty="0"/>
              <a:t>The web application structure involving the WEB-INF subdirectory is standard to all Java web applications and specified by the servlet API specification. Given a top-level directory name of </a:t>
            </a:r>
            <a:r>
              <a:rPr lang="en-CA" dirty="0" err="1"/>
              <a:t>myapp</a:t>
            </a:r>
            <a:r>
              <a:rPr lang="en-CA" dirty="0"/>
              <a:t>, Here is what this directory structure looks like:</a:t>
            </a:r>
          </a:p>
          <a:p>
            <a:pPr marL="0" indent="0">
              <a:buNone/>
            </a:pPr>
            <a:endParaRPr lang="en-CA" dirty="0"/>
          </a:p>
          <a:p>
            <a:pPr lvl="1"/>
            <a:r>
              <a:rPr lang="en-CA" sz="2900" dirty="0"/>
              <a:t>/</a:t>
            </a:r>
            <a:r>
              <a:rPr lang="en-CA" sz="2900" dirty="0" err="1"/>
              <a:t>myapp</a:t>
            </a:r>
            <a:r>
              <a:rPr lang="en-CA" sz="2900" dirty="0"/>
              <a:t> </a:t>
            </a:r>
          </a:p>
          <a:p>
            <a:pPr lvl="2">
              <a:buFontTx/>
              <a:buChar char="-"/>
            </a:pPr>
            <a:r>
              <a:rPr lang="en-CA" sz="2900" dirty="0"/>
              <a:t>/images </a:t>
            </a:r>
          </a:p>
          <a:p>
            <a:pPr lvl="2">
              <a:buFontTx/>
              <a:buChar char="-"/>
            </a:pPr>
            <a:r>
              <a:rPr lang="en-CA" sz="2900" dirty="0"/>
              <a:t>/WEB-INF </a:t>
            </a:r>
          </a:p>
          <a:p>
            <a:pPr lvl="3"/>
            <a:r>
              <a:rPr lang="en-CA" sz="2900" dirty="0"/>
              <a:t>/classes </a:t>
            </a:r>
          </a:p>
          <a:p>
            <a:pPr lvl="3"/>
            <a:r>
              <a:rPr lang="en-CA" sz="2900" dirty="0"/>
              <a:t>/lib </a:t>
            </a:r>
          </a:p>
          <a:p>
            <a:endParaRPr lang="en-CA" dirty="0"/>
          </a:p>
          <a:p>
            <a:r>
              <a:rPr lang="en-CA" dirty="0"/>
              <a:t>The WEB-INF subdirectory contains the application's deployment descriptor, named web.xml. All the HTML files live in the top-level directory which is </a:t>
            </a:r>
            <a:r>
              <a:rPr lang="en-CA" i="1"/>
              <a:t>myapp</a:t>
            </a:r>
            <a:r>
              <a:rPr lang="en-CA"/>
              <a: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428834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Deploying the Servlet</a:t>
            </a:r>
          </a:p>
        </p:txBody>
      </p:sp>
      <p:sp>
        <p:nvSpPr>
          <p:cNvPr id="3" name="Content Placeholder 2"/>
          <p:cNvSpPr>
            <a:spLocks noGrp="1"/>
          </p:cNvSpPr>
          <p:nvPr>
            <p:ph idx="1"/>
          </p:nvPr>
        </p:nvSpPr>
        <p:spPr/>
        <p:txBody>
          <a:bodyPr>
            <a:normAutofit/>
          </a:bodyPr>
          <a:lstStyle/>
          <a:p>
            <a:r>
              <a:rPr lang="en-CA" sz="2800" dirty="0"/>
              <a:t>The WEB-INF/classes directory contains all the servlet classes and other class files, in a structure that matches their package name. For example, If you have a fully qualified class name of </a:t>
            </a:r>
            <a:r>
              <a:rPr lang="en-CA" sz="2800" b="1" dirty="0" err="1"/>
              <a:t>com.myorg.MyServlet</a:t>
            </a:r>
            <a:r>
              <a:rPr lang="en-CA" sz="2800" dirty="0"/>
              <a:t>, then this servlet class must be located in the following directory: </a:t>
            </a:r>
          </a:p>
          <a:p>
            <a:pPr marL="400050" lvl="1" indent="0">
              <a:buNone/>
            </a:pPr>
            <a:endParaRPr lang="en-CA" sz="2400" dirty="0"/>
          </a:p>
          <a:p>
            <a:pPr marL="400050" lvl="1" indent="0">
              <a:buNone/>
            </a:pPr>
            <a:r>
              <a:rPr lang="en-CA" sz="2400" dirty="0"/>
              <a:t>/</a:t>
            </a:r>
            <a:r>
              <a:rPr lang="en-CA" sz="2400" dirty="0" err="1"/>
              <a:t>myapp</a:t>
            </a:r>
            <a:r>
              <a:rPr lang="en-CA" sz="2400" dirty="0"/>
              <a:t>/WEB-INF/classes/com/</a:t>
            </a:r>
            <a:r>
              <a:rPr lang="en-CA" sz="2400" dirty="0" err="1"/>
              <a:t>myorg</a:t>
            </a:r>
            <a:r>
              <a:rPr lang="en-CA" sz="2400" dirty="0"/>
              <a:t>/</a:t>
            </a:r>
            <a:r>
              <a:rPr lang="en-CA" sz="2400" dirty="0" err="1"/>
              <a:t>MyServlet.class</a:t>
            </a:r>
            <a:r>
              <a:rPr lang="en-CA" sz="24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232580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CA" b="1" dirty="0"/>
              <a:t>Deployment Descriptor</a:t>
            </a:r>
          </a:p>
        </p:txBody>
      </p:sp>
      <p:sp>
        <p:nvSpPr>
          <p:cNvPr id="3" name="Content Placeholder 2"/>
          <p:cNvSpPr>
            <a:spLocks noGrp="1"/>
          </p:cNvSpPr>
          <p:nvPr>
            <p:ph idx="1"/>
          </p:nvPr>
        </p:nvSpPr>
        <p:spPr>
          <a:xfrm>
            <a:off x="228600" y="990600"/>
            <a:ext cx="8610600" cy="5410200"/>
          </a:xfrm>
        </p:spPr>
        <p:txBody>
          <a:bodyPr>
            <a:normAutofit fontScale="70000" lnSpcReduction="20000"/>
          </a:bodyPr>
          <a:lstStyle/>
          <a:p>
            <a:r>
              <a:rPr lang="en-CA" dirty="0"/>
              <a:t>By default, a servlet application is located at the path &lt;Tomcat-installation-directory&gt;/</a:t>
            </a:r>
            <a:r>
              <a:rPr lang="en-CA" dirty="0" err="1"/>
              <a:t>webapps</a:t>
            </a:r>
            <a:r>
              <a:rPr lang="en-CA" dirty="0"/>
              <a:t>/ROOT and the class file would reside in &lt;Tomcat-installation-directory&gt;/</a:t>
            </a:r>
            <a:r>
              <a:rPr lang="en-CA" dirty="0" err="1"/>
              <a:t>webapps</a:t>
            </a:r>
            <a:r>
              <a:rPr lang="en-CA" dirty="0"/>
              <a:t>/ROOT/WEB-INF/classes. </a:t>
            </a:r>
          </a:p>
          <a:p>
            <a:r>
              <a:rPr lang="en-CA" dirty="0"/>
              <a:t>If you have a fully qualified class name of </a:t>
            </a:r>
            <a:r>
              <a:rPr lang="en-CA" b="1" dirty="0" err="1"/>
              <a:t>com.myorg.MyServlet</a:t>
            </a:r>
            <a:r>
              <a:rPr lang="en-CA" dirty="0"/>
              <a:t>, then this servlet class must be located in WEB-INF/classes/com/</a:t>
            </a:r>
            <a:r>
              <a:rPr lang="en-CA" dirty="0" err="1"/>
              <a:t>myorg</a:t>
            </a:r>
            <a:r>
              <a:rPr lang="en-CA" dirty="0"/>
              <a:t>/</a:t>
            </a:r>
            <a:r>
              <a:rPr lang="en-CA" dirty="0" err="1"/>
              <a:t>MyServlet.class</a:t>
            </a:r>
            <a:r>
              <a:rPr lang="en-CA" dirty="0"/>
              <a:t> and you would need to create following entries in </a:t>
            </a:r>
            <a:r>
              <a:rPr lang="en-CA" b="1" dirty="0"/>
              <a:t>web.xml </a:t>
            </a:r>
            <a:r>
              <a:rPr lang="en-CA" dirty="0"/>
              <a:t>file located in &lt;Tomcat-installation-directory&gt;/</a:t>
            </a:r>
            <a:r>
              <a:rPr lang="en-CA" dirty="0" err="1"/>
              <a:t>webapps</a:t>
            </a:r>
            <a:r>
              <a:rPr lang="en-CA" dirty="0"/>
              <a:t>/ROOT/WEB-INF/ </a:t>
            </a:r>
          </a:p>
          <a:p>
            <a:pPr marL="800100" lvl="2" indent="0">
              <a:buNone/>
            </a:pPr>
            <a:r>
              <a:rPr lang="en-CA" sz="2900" dirty="0"/>
              <a:t>&lt;servlet&gt; </a:t>
            </a:r>
          </a:p>
          <a:p>
            <a:pPr marL="800100" lvl="2" indent="0">
              <a:buNone/>
            </a:pPr>
            <a:r>
              <a:rPr lang="en-CA" sz="2900" dirty="0"/>
              <a:t>&lt;servlet-name&gt;</a:t>
            </a:r>
            <a:r>
              <a:rPr lang="en-CA" sz="2900" dirty="0" err="1"/>
              <a:t>MyServlet</a:t>
            </a:r>
            <a:r>
              <a:rPr lang="en-CA" sz="2900" dirty="0"/>
              <a:t>&lt;/servlet-name&gt; </a:t>
            </a:r>
          </a:p>
          <a:p>
            <a:pPr marL="800100" lvl="2" indent="0">
              <a:buNone/>
            </a:pPr>
            <a:r>
              <a:rPr lang="en-CA" sz="2900" dirty="0"/>
              <a:t>&lt;servlet-class&gt;</a:t>
            </a:r>
            <a:r>
              <a:rPr lang="en-CA" sz="2900" dirty="0" err="1"/>
              <a:t>com.myorg.MyServlet</a:t>
            </a:r>
            <a:r>
              <a:rPr lang="en-CA" sz="2900" dirty="0"/>
              <a:t>&lt;/servlet-class&gt; </a:t>
            </a:r>
          </a:p>
          <a:p>
            <a:pPr marL="800100" lvl="2" indent="0">
              <a:buNone/>
            </a:pPr>
            <a:r>
              <a:rPr lang="en-CA" sz="2900" dirty="0"/>
              <a:t>&lt;/servlet&gt; </a:t>
            </a:r>
          </a:p>
          <a:p>
            <a:pPr marL="800100" lvl="2" indent="0">
              <a:buNone/>
            </a:pPr>
            <a:r>
              <a:rPr lang="en-CA" sz="2900" dirty="0"/>
              <a:t>&lt;servlet-mapping&gt; </a:t>
            </a:r>
          </a:p>
          <a:p>
            <a:pPr marL="800100" lvl="2" indent="0">
              <a:buNone/>
            </a:pPr>
            <a:r>
              <a:rPr lang="en-CA" sz="2900" dirty="0"/>
              <a:t>&lt;servlet-name&gt;</a:t>
            </a:r>
            <a:r>
              <a:rPr lang="en-CA" sz="2900" dirty="0" err="1"/>
              <a:t>MyServlet</a:t>
            </a:r>
            <a:r>
              <a:rPr lang="en-CA" sz="2900" dirty="0"/>
              <a:t>&lt;/servlet-name&gt; </a:t>
            </a:r>
          </a:p>
          <a:p>
            <a:pPr marL="800100" lvl="2" indent="0">
              <a:buNone/>
            </a:pPr>
            <a:r>
              <a:rPr lang="en-CA" sz="2900" dirty="0"/>
              <a:t>&lt;</a:t>
            </a:r>
            <a:r>
              <a:rPr lang="en-CA" sz="2900" dirty="0" err="1"/>
              <a:t>url</a:t>
            </a:r>
            <a:r>
              <a:rPr lang="en-CA" sz="2900" dirty="0"/>
              <a:t>-pattern&gt;/</a:t>
            </a:r>
            <a:r>
              <a:rPr lang="en-CA" sz="2900" dirty="0" err="1"/>
              <a:t>MyServlet</a:t>
            </a:r>
            <a:r>
              <a:rPr lang="en-CA" sz="2900" dirty="0"/>
              <a:t>&lt;/</a:t>
            </a:r>
            <a:r>
              <a:rPr lang="en-CA" sz="2900" dirty="0" err="1"/>
              <a:t>url</a:t>
            </a:r>
            <a:r>
              <a:rPr lang="en-CA" sz="2900" dirty="0"/>
              <a:t>-pattern&gt; </a:t>
            </a:r>
          </a:p>
          <a:p>
            <a:pPr marL="800100" lvl="2" indent="0">
              <a:buNone/>
            </a:pPr>
            <a:r>
              <a:rPr lang="en-CA" sz="2900" dirty="0"/>
              <a:t>&lt;/servlet-mapping&gt; </a:t>
            </a:r>
          </a:p>
          <a:p>
            <a:pPr marL="800100" lvl="2" indent="0">
              <a:buNone/>
            </a:pPr>
            <a:endParaRPr lang="en-CA" sz="2900" dirty="0">
              <a:hlinkClick r:id="rId2"/>
            </a:endParaRPr>
          </a:p>
          <a:p>
            <a:pPr marL="265113" lvl="2" indent="0">
              <a:buNone/>
            </a:pPr>
            <a:r>
              <a:rPr lang="en-CA" sz="2900" dirty="0">
                <a:hlinkClick r:id="rId2"/>
              </a:rPr>
              <a:t>http://docs.oracle.com/cd/E13222_01/wls/docs81/webapp/web_xml.html</a:t>
            </a:r>
            <a:endParaRPr lang="en-CA" sz="2900" dirty="0"/>
          </a:p>
          <a:p>
            <a:pPr marL="800100" lvl="2" indent="0">
              <a:buNone/>
            </a:pPr>
            <a:endParaRPr lang="en-CA"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118891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CA" b="1" dirty="0"/>
              <a:t>Servlet Filters</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CA" dirty="0"/>
              <a:t>Servlet Filters are Java classes that can be used in Servlet Programming for the following purposes:</a:t>
            </a:r>
          </a:p>
          <a:p>
            <a:pPr lvl="1"/>
            <a:r>
              <a:rPr lang="en-CA" dirty="0"/>
              <a:t>To intercept requests from a client before they access a resource at back end. </a:t>
            </a:r>
          </a:p>
          <a:p>
            <a:pPr lvl="1"/>
            <a:r>
              <a:rPr lang="en-CA" dirty="0"/>
              <a:t>To manipulate responses from server before they are sent back to the client. </a:t>
            </a:r>
          </a:p>
          <a:p>
            <a:r>
              <a:rPr lang="en-CA" dirty="0"/>
              <a:t>When the web container starts up your web application, it creates an instance of each filter in the application</a:t>
            </a:r>
          </a:p>
          <a:p>
            <a:r>
              <a:rPr lang="en-CA" dirty="0"/>
              <a:t>A filter is a Java class that implements the </a:t>
            </a:r>
            <a:r>
              <a:rPr lang="en-CA" dirty="0" err="1"/>
              <a:t>javax.servlet.Filter</a:t>
            </a:r>
            <a:r>
              <a:rPr lang="en-CA" dirty="0"/>
              <a:t> interface </a:t>
            </a:r>
          </a:p>
          <a:p>
            <a:r>
              <a:rPr lang="en-CA" dirty="0"/>
              <a:t>Filters implement the chain of responsibilities design pattern.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627241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CA" b="1" dirty="0"/>
              <a:t>Servlet Filters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pic>
        <p:nvPicPr>
          <p:cNvPr id="1026" name="Picture 2" descr="A Servlet Filter in a Java Web Applic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16655"/>
            <a:ext cx="7162800" cy="536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674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Chain of Responsibility Design Pattern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5" name="Rectangle 4"/>
          <p:cNvSpPr/>
          <p:nvPr/>
        </p:nvSpPr>
        <p:spPr>
          <a:xfrm>
            <a:off x="1905000" y="1752600"/>
            <a:ext cx="9906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Filter 1</a:t>
            </a:r>
          </a:p>
        </p:txBody>
      </p:sp>
      <p:sp>
        <p:nvSpPr>
          <p:cNvPr id="6" name="Rectangle 5"/>
          <p:cNvSpPr/>
          <p:nvPr/>
        </p:nvSpPr>
        <p:spPr>
          <a:xfrm>
            <a:off x="3581400" y="1752600"/>
            <a:ext cx="9906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Filter 2</a:t>
            </a:r>
          </a:p>
        </p:txBody>
      </p:sp>
      <p:sp>
        <p:nvSpPr>
          <p:cNvPr id="7" name="Rectangle 6"/>
          <p:cNvSpPr/>
          <p:nvPr/>
        </p:nvSpPr>
        <p:spPr>
          <a:xfrm>
            <a:off x="6172200" y="1752600"/>
            <a:ext cx="9906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Filter n</a:t>
            </a:r>
          </a:p>
        </p:txBody>
      </p:sp>
      <p:cxnSp>
        <p:nvCxnSpPr>
          <p:cNvPr id="9" name="Straight Arrow Connector 8"/>
          <p:cNvCxnSpPr/>
          <p:nvPr/>
        </p:nvCxnSpPr>
        <p:spPr>
          <a:xfrm>
            <a:off x="1524000" y="21336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24000" y="48768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37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Servlets</a:t>
            </a:r>
            <a:r>
              <a:rPr lang="en-US" b="1" dirty="0"/>
              <a:t> Advantages</a:t>
            </a:r>
            <a:endParaRPr lang="ar-JO" b="1" dirty="0"/>
          </a:p>
        </p:txBody>
      </p:sp>
      <p:sp>
        <p:nvSpPr>
          <p:cNvPr id="3" name="Content Placeholder 2"/>
          <p:cNvSpPr>
            <a:spLocks noGrp="1"/>
          </p:cNvSpPr>
          <p:nvPr>
            <p:ph idx="1"/>
          </p:nvPr>
        </p:nvSpPr>
        <p:spPr/>
        <p:txBody>
          <a:bodyPr>
            <a:normAutofit fontScale="92500" lnSpcReduction="20000"/>
          </a:bodyPr>
          <a:lstStyle/>
          <a:p>
            <a:pPr marL="355600" lvl="1">
              <a:spcBef>
                <a:spcPts val="1200"/>
              </a:spcBef>
              <a:spcAft>
                <a:spcPts val="600"/>
              </a:spcAft>
              <a:buFont typeface="Arial" pitchFamily="34" charset="0"/>
              <a:buChar char="•"/>
            </a:pPr>
            <a:r>
              <a:rPr lang="en-US" sz="2900" dirty="0" err="1"/>
              <a:t>Servlets</a:t>
            </a:r>
            <a:r>
              <a:rPr lang="en-US" dirty="0"/>
              <a:t> execute within the address space of a Web server. It is not </a:t>
            </a:r>
            <a:r>
              <a:rPr lang="en-US" sz="2900" dirty="0"/>
              <a:t>necessary</a:t>
            </a:r>
            <a:r>
              <a:rPr lang="en-US" dirty="0"/>
              <a:t> to create a separate process to handle each client request</a:t>
            </a:r>
          </a:p>
          <a:p>
            <a:pPr marL="355600" lvl="1">
              <a:spcBef>
                <a:spcPts val="1200"/>
              </a:spcBef>
              <a:spcAft>
                <a:spcPts val="600"/>
              </a:spcAft>
              <a:buFont typeface="Arial" pitchFamily="34" charset="0"/>
              <a:buChar char="•"/>
            </a:pPr>
            <a:r>
              <a:rPr lang="en-US" dirty="0" err="1"/>
              <a:t>Servlets</a:t>
            </a:r>
            <a:r>
              <a:rPr lang="en-US" dirty="0"/>
              <a:t> are platform-independent because they are written in Java</a:t>
            </a:r>
          </a:p>
          <a:p>
            <a:pPr marL="355600" lvl="1">
              <a:spcBef>
                <a:spcPts val="1200"/>
              </a:spcBef>
              <a:spcAft>
                <a:spcPts val="600"/>
              </a:spcAft>
              <a:buFont typeface="Arial" pitchFamily="34" charset="0"/>
              <a:buChar char="•"/>
            </a:pPr>
            <a:r>
              <a:rPr lang="en-US" dirty="0"/>
              <a:t>Java security manager on the server enforces a set of restrictions to protect the resources on a server machine. So </a:t>
            </a:r>
            <a:r>
              <a:rPr lang="en-US" dirty="0" err="1"/>
              <a:t>servlets</a:t>
            </a:r>
            <a:r>
              <a:rPr lang="en-US" dirty="0"/>
              <a:t> are trusted</a:t>
            </a:r>
          </a:p>
          <a:p>
            <a:pPr marL="355600" lvl="1">
              <a:spcBef>
                <a:spcPts val="1200"/>
              </a:spcBef>
              <a:spcAft>
                <a:spcPts val="600"/>
              </a:spcAft>
              <a:buFont typeface="Arial" pitchFamily="34" charset="0"/>
              <a:buChar char="•"/>
            </a:pPr>
            <a:r>
              <a:rPr lang="en-US" dirty="0"/>
              <a:t>The full functionality of the Java class libraries is available to a </a:t>
            </a:r>
            <a:r>
              <a:rPr lang="en-US" dirty="0" err="1"/>
              <a:t>servlet</a:t>
            </a:r>
            <a:r>
              <a:rPr lang="en-US" dirty="0"/>
              <a:t>. It can communicate with applets, databases, or other software via the sockets and RMI mechanisms</a:t>
            </a:r>
          </a:p>
          <a:p>
            <a:endParaRPr lang="ar-JO"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3192588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Types of Filters</a:t>
            </a:r>
          </a:p>
        </p:txBody>
      </p:sp>
      <p:sp>
        <p:nvSpPr>
          <p:cNvPr id="3" name="Content Placeholder 2"/>
          <p:cNvSpPr>
            <a:spLocks noGrp="1"/>
          </p:cNvSpPr>
          <p:nvPr>
            <p:ph idx="1"/>
          </p:nvPr>
        </p:nvSpPr>
        <p:spPr/>
        <p:txBody>
          <a:bodyPr>
            <a:normAutofit/>
          </a:bodyPr>
          <a:lstStyle/>
          <a:p>
            <a:r>
              <a:rPr lang="en-CA" dirty="0"/>
              <a:t>Different filter types such as:</a:t>
            </a:r>
          </a:p>
          <a:p>
            <a:pPr lvl="1"/>
            <a:r>
              <a:rPr lang="en-CA" dirty="0"/>
              <a:t>Authentication Filters</a:t>
            </a:r>
          </a:p>
          <a:p>
            <a:pPr lvl="1"/>
            <a:r>
              <a:rPr lang="en-CA" dirty="0"/>
              <a:t>Data compression Filters</a:t>
            </a:r>
          </a:p>
          <a:p>
            <a:pPr lvl="1"/>
            <a:r>
              <a:rPr lang="en-CA" dirty="0"/>
              <a:t>Encryption Filters</a:t>
            </a:r>
          </a:p>
          <a:p>
            <a:pPr lvl="1"/>
            <a:r>
              <a:rPr lang="en-CA" dirty="0"/>
              <a:t>Filters that trigger resource access events</a:t>
            </a:r>
          </a:p>
          <a:p>
            <a:pPr lvl="1"/>
            <a:r>
              <a:rPr lang="en-CA" dirty="0"/>
              <a:t>Image Conversion Filters</a:t>
            </a:r>
          </a:p>
          <a:p>
            <a:pPr lvl="1"/>
            <a:r>
              <a:rPr lang="en-CA" dirty="0"/>
              <a:t>Logging and Auditing Filters</a:t>
            </a:r>
          </a:p>
          <a:p>
            <a:pPr lvl="1"/>
            <a:r>
              <a:rPr lang="en-CA" dirty="0"/>
              <a:t>XSL/T Filters That Transform XML Content</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143368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CA" b="1" dirty="0"/>
              <a:t>Filter Methods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Content Placeholder 5"/>
          <p:cNvSpPr>
            <a:spLocks noGrp="1"/>
          </p:cNvSpPr>
          <p:nvPr>
            <p:ph idx="1"/>
          </p:nvPr>
        </p:nvSpPr>
        <p:spPr>
          <a:xfrm>
            <a:off x="457200" y="1143000"/>
            <a:ext cx="8229600" cy="4525963"/>
          </a:xfrm>
        </p:spPr>
        <p:txBody>
          <a:bodyPr>
            <a:noAutofit/>
          </a:bodyPr>
          <a:lstStyle/>
          <a:p>
            <a:pPr marL="285750" indent="-285750"/>
            <a:r>
              <a:rPr lang="en-CA" sz="2400" b="1" dirty="0"/>
              <a:t>void </a:t>
            </a:r>
            <a:r>
              <a:rPr lang="en-CA" sz="2400" b="1" dirty="0" err="1"/>
              <a:t>doFilter</a:t>
            </a:r>
            <a:r>
              <a:rPr lang="en-CA" sz="2400" b="1" dirty="0"/>
              <a:t> (</a:t>
            </a:r>
            <a:r>
              <a:rPr lang="en-CA" sz="2400" b="1" dirty="0" err="1"/>
              <a:t>ServletRequest</a:t>
            </a:r>
            <a:r>
              <a:rPr lang="en-CA" sz="2400" b="1" dirty="0"/>
              <a:t>, </a:t>
            </a:r>
            <a:r>
              <a:rPr lang="en-CA" sz="2400" b="1" dirty="0" err="1"/>
              <a:t>ServletResponse</a:t>
            </a:r>
            <a:r>
              <a:rPr lang="en-CA" sz="2400" b="1" dirty="0"/>
              <a:t>, </a:t>
            </a:r>
            <a:r>
              <a:rPr lang="en-CA" sz="2400" b="1" dirty="0" err="1"/>
              <a:t>FilterChain</a:t>
            </a:r>
            <a:r>
              <a:rPr lang="en-CA" sz="2400" b="1" dirty="0"/>
              <a:t>)</a:t>
            </a:r>
            <a:r>
              <a:rPr lang="en-CA" sz="2400" dirty="0"/>
              <a:t> This method is called by the container each time a request/response pair is passed through the chain due to a client request for a resource at the end of the chain</a:t>
            </a:r>
          </a:p>
          <a:p>
            <a:pPr marL="285750" indent="-285750"/>
            <a:endParaRPr lang="en-CA" sz="2400" dirty="0"/>
          </a:p>
          <a:p>
            <a:pPr marL="285750" indent="-285750"/>
            <a:r>
              <a:rPr lang="en-CA" sz="2400" b="1" dirty="0"/>
              <a:t>void </a:t>
            </a:r>
            <a:r>
              <a:rPr lang="en-CA" sz="2400" b="1" dirty="0" err="1"/>
              <a:t>init</a:t>
            </a:r>
            <a:r>
              <a:rPr lang="en-CA" sz="2400" b="1" dirty="0"/>
              <a:t>(</a:t>
            </a:r>
            <a:r>
              <a:rPr lang="en-CA" sz="2400" b="1" dirty="0" err="1"/>
              <a:t>FilterConfig</a:t>
            </a:r>
            <a:r>
              <a:rPr lang="en-CA" sz="2400" b="1" dirty="0"/>
              <a:t> </a:t>
            </a:r>
            <a:r>
              <a:rPr lang="en-CA" sz="2400" b="1" dirty="0" err="1"/>
              <a:t>filterConfig</a:t>
            </a:r>
            <a:r>
              <a:rPr lang="en-CA" sz="2400" b="1" dirty="0"/>
              <a:t>)</a:t>
            </a:r>
            <a:r>
              <a:rPr lang="en-CA" sz="2400" dirty="0"/>
              <a:t> This method is called by the web container to indicate to a filter that it is being placed into service</a:t>
            </a:r>
          </a:p>
          <a:p>
            <a:pPr marL="285750" indent="-285750"/>
            <a:endParaRPr lang="en-CA" sz="2400" dirty="0"/>
          </a:p>
          <a:p>
            <a:pPr marL="285750" indent="-285750"/>
            <a:r>
              <a:rPr lang="en-CA" sz="2400" b="1" dirty="0"/>
              <a:t>void destroy()</a:t>
            </a:r>
            <a:r>
              <a:rPr lang="en-CA" sz="2400" dirty="0"/>
              <a:t> This method is called by the web container to indicate to a filter that it is being taken out of service</a:t>
            </a:r>
          </a:p>
        </p:txBody>
      </p:sp>
    </p:spTree>
    <p:extLst>
      <p:ext uri="{BB962C8B-B14F-4D97-AF65-F5344CB8AC3E}">
        <p14:creationId xmlns:p14="http://schemas.microsoft.com/office/powerpoint/2010/main" val="2741011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8371660"/>
              </p:ext>
            </p:extLst>
          </p:nvPr>
        </p:nvGraphicFramePr>
        <p:xfrm>
          <a:off x="457200" y="548640"/>
          <a:ext cx="8458200" cy="6126480"/>
        </p:xfrm>
        <a:graphic>
          <a:graphicData uri="http://schemas.openxmlformats.org/drawingml/2006/table">
            <a:tbl>
              <a:tblPr firstRow="1" bandRow="1">
                <a:tableStyleId>{5C22544A-7EE6-4342-B048-85BDC9FD1C3A}</a:tableStyleId>
              </a:tblPr>
              <a:tblGrid>
                <a:gridCol w="8458200">
                  <a:extLst>
                    <a:ext uri="{9D8B030D-6E8A-4147-A177-3AD203B41FA5}">
                      <a16:colId xmlns:a16="http://schemas.microsoft.com/office/drawing/2014/main" val="20000"/>
                    </a:ext>
                  </a:extLst>
                </a:gridCol>
              </a:tblGrid>
              <a:tr h="5029200">
                <a:tc>
                  <a:txBody>
                    <a:bodyPr/>
                    <a:lstStyle/>
                    <a:p>
                      <a:pPr marL="0" indent="0">
                        <a:buNone/>
                      </a:pPr>
                      <a:r>
                        <a:rPr lang="en-CA" sz="1800" b="0" dirty="0">
                          <a:solidFill>
                            <a:schemeClr val="tx1"/>
                          </a:solidFill>
                        </a:rPr>
                        <a:t>import java.io.*; </a:t>
                      </a:r>
                    </a:p>
                    <a:p>
                      <a:pPr marL="0" indent="0">
                        <a:buNone/>
                      </a:pPr>
                      <a:r>
                        <a:rPr lang="en-CA" sz="1800" b="0" dirty="0">
                          <a:solidFill>
                            <a:schemeClr val="tx1"/>
                          </a:solidFill>
                        </a:rPr>
                        <a:t>import </a:t>
                      </a:r>
                      <a:r>
                        <a:rPr lang="en-CA" sz="1800" b="0" dirty="0" err="1">
                          <a:solidFill>
                            <a:schemeClr val="tx1"/>
                          </a:solidFill>
                        </a:rPr>
                        <a:t>javax.servlet</a:t>
                      </a:r>
                      <a:r>
                        <a:rPr lang="en-CA" sz="1800" b="0" dirty="0">
                          <a:solidFill>
                            <a:schemeClr val="tx1"/>
                          </a:solidFill>
                        </a:rPr>
                        <a:t>.*; </a:t>
                      </a:r>
                    </a:p>
                    <a:p>
                      <a:pPr marL="0" indent="0">
                        <a:buNone/>
                      </a:pPr>
                      <a:r>
                        <a:rPr lang="en-CA" sz="1800" b="0" dirty="0">
                          <a:solidFill>
                            <a:schemeClr val="tx1"/>
                          </a:solidFill>
                        </a:rPr>
                        <a:t>import </a:t>
                      </a:r>
                      <a:r>
                        <a:rPr lang="en-CA" sz="1800" b="0" dirty="0" err="1">
                          <a:solidFill>
                            <a:schemeClr val="tx1"/>
                          </a:solidFill>
                        </a:rPr>
                        <a:t>javax.servlet.http</a:t>
                      </a:r>
                      <a:r>
                        <a:rPr lang="en-CA" sz="1800" b="0" dirty="0">
                          <a:solidFill>
                            <a:schemeClr val="tx1"/>
                          </a:solidFill>
                        </a:rPr>
                        <a:t>.*; </a:t>
                      </a:r>
                    </a:p>
                    <a:p>
                      <a:pPr marL="0" indent="0">
                        <a:buNone/>
                      </a:pPr>
                      <a:r>
                        <a:rPr lang="en-CA" sz="1800" b="0" dirty="0">
                          <a:solidFill>
                            <a:schemeClr val="tx1"/>
                          </a:solidFill>
                        </a:rPr>
                        <a:t>import </a:t>
                      </a:r>
                      <a:r>
                        <a:rPr lang="en-CA" sz="1800" b="0" dirty="0" err="1">
                          <a:solidFill>
                            <a:schemeClr val="tx1"/>
                          </a:solidFill>
                        </a:rPr>
                        <a:t>java.util</a:t>
                      </a:r>
                      <a:r>
                        <a:rPr lang="en-CA" sz="1800" b="0"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b="0" dirty="0">
                          <a:solidFill>
                            <a:schemeClr val="tx1"/>
                          </a:solidFill>
                        </a:rPr>
                        <a:t>public class </a:t>
                      </a:r>
                      <a:r>
                        <a:rPr lang="en-CA" sz="1800" b="0" dirty="0" err="1">
                          <a:solidFill>
                            <a:schemeClr val="tx1"/>
                          </a:solidFill>
                        </a:rPr>
                        <a:t>LogFilter</a:t>
                      </a:r>
                      <a:r>
                        <a:rPr lang="en-CA" sz="1800" b="0" dirty="0">
                          <a:solidFill>
                            <a:schemeClr val="tx1"/>
                          </a:solidFill>
                        </a:rPr>
                        <a:t> implements Filter {  // Implements Filter class </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b="0" dirty="0">
                          <a:solidFill>
                            <a:schemeClr val="tx1"/>
                          </a:solidFill>
                        </a:rPr>
                        <a:t>    public void </a:t>
                      </a:r>
                      <a:r>
                        <a:rPr lang="en-CA" sz="1800" b="0" dirty="0" err="1">
                          <a:solidFill>
                            <a:schemeClr val="tx1"/>
                          </a:solidFill>
                        </a:rPr>
                        <a:t>init</a:t>
                      </a:r>
                      <a:r>
                        <a:rPr lang="en-CA" sz="1800" b="0" dirty="0">
                          <a:solidFill>
                            <a:schemeClr val="tx1"/>
                          </a:solidFill>
                        </a:rPr>
                        <a:t>(</a:t>
                      </a:r>
                      <a:r>
                        <a:rPr lang="en-CA" sz="1800" b="0" dirty="0" err="1">
                          <a:solidFill>
                            <a:schemeClr val="tx1"/>
                          </a:solidFill>
                        </a:rPr>
                        <a:t>FilterConfig</a:t>
                      </a:r>
                      <a:r>
                        <a:rPr lang="en-CA" sz="1800" b="0" dirty="0">
                          <a:solidFill>
                            <a:schemeClr val="tx1"/>
                          </a:solidFill>
                        </a:rPr>
                        <a:t> </a:t>
                      </a:r>
                      <a:r>
                        <a:rPr lang="en-CA" sz="1800" b="0" dirty="0" err="1">
                          <a:solidFill>
                            <a:schemeClr val="tx1"/>
                          </a:solidFill>
                        </a:rPr>
                        <a:t>config</a:t>
                      </a:r>
                      <a:r>
                        <a:rPr lang="en-CA" sz="1800" b="0" dirty="0">
                          <a:solidFill>
                            <a:schemeClr val="tx1"/>
                          </a:solidFill>
                        </a:rPr>
                        <a:t>) Throws </a:t>
                      </a:r>
                      <a:r>
                        <a:rPr lang="en-CA" sz="1800" b="0" dirty="0" err="1">
                          <a:solidFill>
                            <a:schemeClr val="tx1"/>
                          </a:solidFill>
                        </a:rPr>
                        <a:t>ServletException</a:t>
                      </a:r>
                      <a:r>
                        <a:rPr lang="en-CA" sz="1800" b="0" dirty="0">
                          <a:solidFill>
                            <a:schemeClr val="tx1"/>
                          </a:solidFill>
                        </a:rPr>
                        <a:t>{// Get </a:t>
                      </a:r>
                      <a:r>
                        <a:rPr lang="en-CA" sz="1800" b="0" dirty="0" err="1">
                          <a:solidFill>
                            <a:schemeClr val="tx1"/>
                          </a:solidFill>
                        </a:rPr>
                        <a:t>init</a:t>
                      </a:r>
                      <a:r>
                        <a:rPr lang="en-CA" sz="1800" b="0" dirty="0">
                          <a:solidFill>
                            <a:schemeClr val="tx1"/>
                          </a:solidFill>
                        </a:rPr>
                        <a:t> parameter </a:t>
                      </a:r>
                    </a:p>
                    <a:p>
                      <a:pPr marL="0" indent="0">
                        <a:buNone/>
                      </a:pPr>
                      <a:r>
                        <a:rPr lang="en-CA" sz="1800" b="0" dirty="0">
                          <a:solidFill>
                            <a:schemeClr val="tx1"/>
                          </a:solidFill>
                        </a:rPr>
                        <a:t>    String </a:t>
                      </a:r>
                      <a:r>
                        <a:rPr lang="en-CA" sz="1800" b="0" dirty="0" err="1">
                          <a:solidFill>
                            <a:schemeClr val="tx1"/>
                          </a:solidFill>
                        </a:rPr>
                        <a:t>testParam</a:t>
                      </a:r>
                      <a:r>
                        <a:rPr lang="en-CA" sz="1800" b="0" dirty="0">
                          <a:solidFill>
                            <a:schemeClr val="tx1"/>
                          </a:solidFill>
                        </a:rPr>
                        <a:t> = </a:t>
                      </a:r>
                      <a:r>
                        <a:rPr lang="en-CA" sz="1800" b="0" dirty="0" err="1">
                          <a:solidFill>
                            <a:schemeClr val="tx1"/>
                          </a:solidFill>
                        </a:rPr>
                        <a:t>config.getInitParameter</a:t>
                      </a:r>
                      <a:r>
                        <a:rPr lang="en-CA" sz="1800" b="0" dirty="0">
                          <a:solidFill>
                            <a:schemeClr val="tx1"/>
                          </a:solidFill>
                        </a:rPr>
                        <a:t>("test-</a:t>
                      </a:r>
                      <a:r>
                        <a:rPr lang="en-CA" sz="1800" b="0" dirty="0" err="1">
                          <a:solidFill>
                            <a:schemeClr val="tx1"/>
                          </a:solidFill>
                        </a:rPr>
                        <a:t>param</a:t>
                      </a:r>
                      <a:r>
                        <a:rPr lang="en-CA" sz="1800" b="0"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b="0" dirty="0">
                          <a:solidFill>
                            <a:schemeClr val="tx1"/>
                          </a:solidFill>
                        </a:rPr>
                        <a:t>    </a:t>
                      </a:r>
                      <a:r>
                        <a:rPr lang="en-CA" sz="1800" b="0" dirty="0" err="1">
                          <a:solidFill>
                            <a:schemeClr val="tx1"/>
                          </a:solidFill>
                        </a:rPr>
                        <a:t>System.out.println</a:t>
                      </a:r>
                      <a:r>
                        <a:rPr lang="en-CA" sz="1800" b="0" dirty="0">
                          <a:solidFill>
                            <a:schemeClr val="tx1"/>
                          </a:solidFill>
                        </a:rPr>
                        <a:t>("Test </a:t>
                      </a:r>
                      <a:r>
                        <a:rPr lang="en-CA" sz="1800" b="0" dirty="0" err="1">
                          <a:solidFill>
                            <a:schemeClr val="tx1"/>
                          </a:solidFill>
                        </a:rPr>
                        <a:t>Param</a:t>
                      </a:r>
                      <a:r>
                        <a:rPr lang="en-CA" sz="1800" b="0" dirty="0">
                          <a:solidFill>
                            <a:schemeClr val="tx1"/>
                          </a:solidFill>
                        </a:rPr>
                        <a:t>: "+ </a:t>
                      </a:r>
                      <a:r>
                        <a:rPr lang="en-CA" sz="1800" b="0" dirty="0" err="1">
                          <a:solidFill>
                            <a:schemeClr val="tx1"/>
                          </a:solidFill>
                        </a:rPr>
                        <a:t>testParam</a:t>
                      </a:r>
                      <a:r>
                        <a:rPr lang="en-CA" sz="1800" b="0" dirty="0">
                          <a:solidFill>
                            <a:schemeClr val="tx1"/>
                          </a:solidFill>
                        </a:rPr>
                        <a:t>); //Print the </a:t>
                      </a:r>
                      <a:r>
                        <a:rPr lang="en-CA" sz="1800" b="0" dirty="0" err="1">
                          <a:solidFill>
                            <a:schemeClr val="tx1"/>
                          </a:solidFill>
                        </a:rPr>
                        <a:t>init</a:t>
                      </a:r>
                      <a:r>
                        <a:rPr lang="en-CA" sz="1800" b="0" dirty="0">
                          <a:solidFill>
                            <a:schemeClr val="tx1"/>
                          </a:solidFill>
                        </a:rPr>
                        <a:t> parameter </a:t>
                      </a:r>
                    </a:p>
                    <a:p>
                      <a:pPr marL="0" indent="0">
                        <a:buNone/>
                      </a:pPr>
                      <a:r>
                        <a:rPr lang="en-CA" sz="1800" b="0" dirty="0">
                          <a:solidFill>
                            <a:schemeClr val="tx1"/>
                          </a:solidFill>
                        </a:rPr>
                        <a:t>  }  </a:t>
                      </a:r>
                    </a:p>
                    <a:p>
                      <a:pPr marL="0" indent="0">
                        <a:buNone/>
                      </a:pPr>
                      <a:r>
                        <a:rPr lang="en-CA" sz="1800" b="0" dirty="0">
                          <a:solidFill>
                            <a:schemeClr val="tx1"/>
                          </a:solidFill>
                        </a:rPr>
                        <a:t>  public void </a:t>
                      </a:r>
                      <a:r>
                        <a:rPr lang="en-CA" sz="1800" b="0" dirty="0" err="1">
                          <a:solidFill>
                            <a:schemeClr val="tx1"/>
                          </a:solidFill>
                        </a:rPr>
                        <a:t>doFilter</a:t>
                      </a:r>
                      <a:r>
                        <a:rPr lang="en-CA" sz="1800" b="0" dirty="0">
                          <a:solidFill>
                            <a:schemeClr val="tx1"/>
                          </a:solidFill>
                        </a:rPr>
                        <a:t>(</a:t>
                      </a:r>
                      <a:r>
                        <a:rPr lang="en-CA" sz="1800" b="0" dirty="0" err="1">
                          <a:solidFill>
                            <a:schemeClr val="tx1"/>
                          </a:solidFill>
                        </a:rPr>
                        <a:t>ServletRequest</a:t>
                      </a:r>
                      <a:r>
                        <a:rPr lang="en-CA" sz="1800" b="0" dirty="0">
                          <a:solidFill>
                            <a:schemeClr val="tx1"/>
                          </a:solidFill>
                        </a:rPr>
                        <a:t> request, </a:t>
                      </a:r>
                      <a:r>
                        <a:rPr lang="en-CA" sz="1800" b="0" dirty="0" err="1">
                          <a:solidFill>
                            <a:schemeClr val="tx1"/>
                          </a:solidFill>
                        </a:rPr>
                        <a:t>ServletResponse</a:t>
                      </a:r>
                      <a:r>
                        <a:rPr lang="en-CA" sz="1800" b="0" dirty="0">
                          <a:solidFill>
                            <a:schemeClr val="tx1"/>
                          </a:solidFill>
                        </a:rPr>
                        <a:t> response, </a:t>
                      </a:r>
                    </a:p>
                    <a:p>
                      <a:pPr marL="0" indent="0">
                        <a:buNone/>
                      </a:pPr>
                      <a:r>
                        <a:rPr lang="en-CA" sz="1800" b="0" dirty="0">
                          <a:solidFill>
                            <a:schemeClr val="tx1"/>
                          </a:solidFill>
                        </a:rPr>
                        <a:t>      </a:t>
                      </a:r>
                      <a:r>
                        <a:rPr lang="en-CA" sz="1800" b="0" dirty="0" err="1">
                          <a:solidFill>
                            <a:schemeClr val="tx1"/>
                          </a:solidFill>
                        </a:rPr>
                        <a:t>FilterChain</a:t>
                      </a:r>
                      <a:r>
                        <a:rPr lang="en-CA" sz="1800" b="0" dirty="0">
                          <a:solidFill>
                            <a:schemeClr val="tx1"/>
                          </a:solidFill>
                        </a:rPr>
                        <a:t>   chain) throws </a:t>
                      </a:r>
                      <a:r>
                        <a:rPr lang="en-CA" sz="1800" b="0" dirty="0" err="1">
                          <a:solidFill>
                            <a:schemeClr val="tx1"/>
                          </a:solidFill>
                        </a:rPr>
                        <a:t>java.io.IOException,ServletException</a:t>
                      </a:r>
                      <a:r>
                        <a:rPr lang="en-CA" sz="1800" b="0" dirty="0">
                          <a:solidFill>
                            <a:schemeClr val="tx1"/>
                          </a:solidFill>
                        </a:rPr>
                        <a:t> { </a:t>
                      </a:r>
                    </a:p>
                    <a:p>
                      <a:pPr marL="0" indent="0">
                        <a:buNone/>
                      </a:pPr>
                      <a:r>
                        <a:rPr lang="en-CA" sz="1800" b="0" dirty="0">
                          <a:solidFill>
                            <a:schemeClr val="tx1"/>
                          </a:solidFill>
                        </a:rPr>
                        <a:t>      // Get the IP address of client machine. </a:t>
                      </a:r>
                    </a:p>
                    <a:p>
                      <a:pPr marL="0" indent="0">
                        <a:buNone/>
                      </a:pPr>
                      <a:r>
                        <a:rPr lang="en-CA" sz="1800" b="0" dirty="0">
                          <a:solidFill>
                            <a:schemeClr val="tx1"/>
                          </a:solidFill>
                        </a:rPr>
                        <a:t>      String </a:t>
                      </a:r>
                      <a:r>
                        <a:rPr lang="en-CA" sz="1800" b="0" dirty="0" err="1">
                          <a:solidFill>
                            <a:schemeClr val="tx1"/>
                          </a:solidFill>
                        </a:rPr>
                        <a:t>ipAddress</a:t>
                      </a:r>
                      <a:r>
                        <a:rPr lang="en-CA" sz="1800" b="0" dirty="0">
                          <a:solidFill>
                            <a:schemeClr val="tx1"/>
                          </a:solidFill>
                        </a:rPr>
                        <a:t> = </a:t>
                      </a:r>
                      <a:r>
                        <a:rPr lang="en-CA" sz="1800" b="0" dirty="0" err="1">
                          <a:solidFill>
                            <a:schemeClr val="tx1"/>
                          </a:solidFill>
                        </a:rPr>
                        <a:t>request.getRemoteAddr</a:t>
                      </a:r>
                      <a:r>
                        <a:rPr lang="en-CA" sz="1800" b="0" dirty="0">
                          <a:solidFill>
                            <a:schemeClr val="tx1"/>
                          </a:solidFill>
                        </a:rPr>
                        <a:t>(); </a:t>
                      </a:r>
                    </a:p>
                    <a:p>
                      <a:pPr marL="0" indent="0">
                        <a:buNone/>
                      </a:pPr>
                      <a:r>
                        <a:rPr lang="en-CA" sz="1800" b="0" dirty="0">
                          <a:solidFill>
                            <a:schemeClr val="tx1"/>
                          </a:solidFill>
                        </a:rPr>
                        <a:t>      // Log the IP address and current timestamp. </a:t>
                      </a:r>
                    </a:p>
                    <a:p>
                      <a:pPr marL="0" indent="0">
                        <a:buNone/>
                      </a:pPr>
                      <a:r>
                        <a:rPr lang="en-CA" sz="1800" b="0" dirty="0">
                          <a:solidFill>
                            <a:schemeClr val="tx1"/>
                          </a:solidFill>
                        </a:rPr>
                        <a:t>      </a:t>
                      </a:r>
                      <a:r>
                        <a:rPr lang="en-CA" sz="1800" b="0" dirty="0" err="1">
                          <a:solidFill>
                            <a:schemeClr val="tx1"/>
                          </a:solidFill>
                        </a:rPr>
                        <a:t>System.out.println</a:t>
                      </a:r>
                      <a:r>
                        <a:rPr lang="en-CA" sz="1800" b="0" dirty="0">
                          <a:solidFill>
                            <a:schemeClr val="tx1"/>
                          </a:solidFill>
                        </a:rPr>
                        <a:t>("IP "+ </a:t>
                      </a:r>
                      <a:r>
                        <a:rPr lang="en-CA" sz="1800" b="0" dirty="0" err="1">
                          <a:solidFill>
                            <a:schemeClr val="tx1"/>
                          </a:solidFill>
                        </a:rPr>
                        <a:t>ipAddress</a:t>
                      </a:r>
                      <a:r>
                        <a:rPr lang="en-CA" sz="1800" b="0" dirty="0">
                          <a:solidFill>
                            <a:schemeClr val="tx1"/>
                          </a:solidFill>
                        </a:rPr>
                        <a:t> +", Time " +</a:t>
                      </a:r>
                      <a:r>
                        <a:rPr lang="en-CA" sz="1800" b="0" dirty="0" err="1">
                          <a:solidFill>
                            <a:schemeClr val="tx1"/>
                          </a:solidFill>
                        </a:rPr>
                        <a:t>newDate</a:t>
                      </a:r>
                      <a:r>
                        <a:rPr lang="en-CA" sz="1800" b="0" dirty="0">
                          <a:solidFill>
                            <a:schemeClr val="tx1"/>
                          </a:solidFill>
                        </a:rPr>
                        <a:t>().</a:t>
                      </a:r>
                      <a:r>
                        <a:rPr lang="en-CA" sz="1800" b="0" dirty="0" err="1">
                          <a:solidFill>
                            <a:schemeClr val="tx1"/>
                          </a:solidFill>
                        </a:rPr>
                        <a:t>toString</a:t>
                      </a:r>
                      <a:r>
                        <a:rPr lang="en-CA" sz="1800" b="0" dirty="0">
                          <a:solidFill>
                            <a:schemeClr val="tx1"/>
                          </a:solidFill>
                        </a:rPr>
                        <a:t>()); </a:t>
                      </a:r>
                    </a:p>
                    <a:p>
                      <a:pPr marL="0" indent="0">
                        <a:buNone/>
                      </a:pPr>
                      <a:r>
                        <a:rPr lang="en-CA" sz="1800" b="0" dirty="0">
                          <a:solidFill>
                            <a:schemeClr val="tx1"/>
                          </a:solidFill>
                        </a:rPr>
                        <a:t>      // Pass request back down the filter chain </a:t>
                      </a:r>
                    </a:p>
                    <a:p>
                      <a:pPr marL="0" indent="0">
                        <a:buNone/>
                      </a:pPr>
                      <a:r>
                        <a:rPr lang="en-CA" sz="1800" b="1" dirty="0">
                          <a:solidFill>
                            <a:schemeClr val="tx1"/>
                          </a:solidFill>
                        </a:rPr>
                        <a:t>     </a:t>
                      </a:r>
                      <a:r>
                        <a:rPr lang="en-CA" sz="1800" b="1" dirty="0" err="1">
                          <a:solidFill>
                            <a:schemeClr val="tx1"/>
                          </a:solidFill>
                        </a:rPr>
                        <a:t>chain.doFilter</a:t>
                      </a:r>
                      <a:r>
                        <a:rPr lang="en-CA" sz="1800" b="1" dirty="0">
                          <a:solidFill>
                            <a:schemeClr val="tx1"/>
                          </a:solidFill>
                        </a:rPr>
                        <a:t>(</a:t>
                      </a:r>
                      <a:r>
                        <a:rPr lang="en-CA" sz="1800" b="1" dirty="0" err="1">
                          <a:solidFill>
                            <a:schemeClr val="tx1"/>
                          </a:solidFill>
                        </a:rPr>
                        <a:t>request,response</a:t>
                      </a:r>
                      <a:r>
                        <a:rPr lang="en-CA" sz="1800" b="1" dirty="0">
                          <a:solidFill>
                            <a:schemeClr val="tx1"/>
                          </a:solidFill>
                        </a:rPr>
                        <a:t>); </a:t>
                      </a:r>
                    </a:p>
                    <a:p>
                      <a:pPr marL="0" indent="0">
                        <a:buNone/>
                      </a:pPr>
                      <a:r>
                        <a:rPr lang="en-CA" sz="1800" b="0" dirty="0">
                          <a:solidFill>
                            <a:schemeClr val="tx1"/>
                          </a:solidFill>
                        </a:rPr>
                        <a:t>   } </a:t>
                      </a:r>
                    </a:p>
                    <a:p>
                      <a:pPr marL="0" indent="0">
                        <a:buNone/>
                      </a:pPr>
                      <a:r>
                        <a:rPr lang="en-CA" sz="1800" b="0" dirty="0">
                          <a:solidFill>
                            <a:schemeClr val="tx1"/>
                          </a:solidFill>
                        </a:rPr>
                        <a:t>   public void destroy(){ </a:t>
                      </a:r>
                    </a:p>
                    <a:p>
                      <a:pPr marL="0" indent="0">
                        <a:buNone/>
                      </a:pPr>
                      <a:r>
                        <a:rPr lang="en-CA" sz="1800" b="0" dirty="0">
                          <a:solidFill>
                            <a:schemeClr val="tx1"/>
                          </a:solidFill>
                        </a:rPr>
                        <a:t>    /* Called before the Filter instance is removed from service by the web container*/ </a:t>
                      </a:r>
                    </a:p>
                    <a:p>
                      <a:pPr marL="0" indent="0">
                        <a:buNone/>
                      </a:pPr>
                      <a:r>
                        <a:rPr lang="en-CA" sz="1800" b="0" dirty="0">
                          <a:solidFill>
                            <a:schemeClr val="tx1"/>
                          </a:solidFill>
                        </a:rPr>
                        <a:t>   }  </a:t>
                      </a:r>
                    </a:p>
                    <a:p>
                      <a:pPr marL="0" indent="0">
                        <a:buNone/>
                      </a:pPr>
                      <a:r>
                        <a:rPr lang="en-CA" sz="1800" b="0" dirty="0">
                          <a:solidFill>
                            <a:schemeClr val="tx1"/>
                          </a:solidFill>
                        </a:rPr>
                        <a:t>} </a:t>
                      </a:r>
                    </a:p>
                  </a:txBody>
                  <a:tcPr>
                    <a:solidFill>
                      <a:schemeClr val="bg1"/>
                    </a:solidFill>
                  </a:tcPr>
                </a:tc>
                <a:extLst>
                  <a:ext uri="{0D108BD9-81ED-4DB2-BD59-A6C34878D82A}">
                    <a16:rowId xmlns:a16="http://schemas.microsoft.com/office/drawing/2014/main" val="10000"/>
                  </a:ext>
                </a:extLst>
              </a:tr>
            </a:tbl>
          </a:graphicData>
        </a:graphic>
      </p:graphicFrame>
      <p:sp>
        <p:nvSpPr>
          <p:cNvPr id="5" name="Title 1"/>
          <p:cNvSpPr>
            <a:spLocks noGrp="1"/>
          </p:cNvSpPr>
          <p:nvPr>
            <p:ph type="title"/>
          </p:nvPr>
        </p:nvSpPr>
        <p:spPr>
          <a:xfrm>
            <a:off x="457200" y="0"/>
            <a:ext cx="8229600" cy="685800"/>
          </a:xfrm>
        </p:spPr>
        <p:txBody>
          <a:bodyPr>
            <a:noAutofit/>
          </a:bodyPr>
          <a:lstStyle/>
          <a:p>
            <a:r>
              <a:rPr lang="en-CA" sz="3600" b="1" dirty="0"/>
              <a:t>Filter Example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980675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Configuring the Filter in web.xml</a:t>
            </a:r>
          </a:p>
        </p:txBody>
      </p:sp>
      <p:sp>
        <p:nvSpPr>
          <p:cNvPr id="3" name="Content Placeholder 2"/>
          <p:cNvSpPr>
            <a:spLocks noGrp="1"/>
          </p:cNvSpPr>
          <p:nvPr>
            <p:ph idx="1"/>
          </p:nvPr>
        </p:nvSpPr>
        <p:spPr>
          <a:xfrm>
            <a:off x="457200" y="1447800"/>
            <a:ext cx="8229600" cy="4800600"/>
          </a:xfrm>
        </p:spPr>
        <p:txBody>
          <a:bodyPr>
            <a:normAutofit fontScale="70000" lnSpcReduction="20000"/>
          </a:bodyPr>
          <a:lstStyle/>
          <a:p>
            <a:r>
              <a:rPr lang="en-CA" dirty="0"/>
              <a:t>You need to configure the servlet filter in the web.xml file of your web application, before it works. Here is how you do that:</a:t>
            </a:r>
          </a:p>
          <a:p>
            <a:pPr marL="400050" lvl="1" indent="0">
              <a:buNone/>
            </a:pPr>
            <a:endParaRPr lang="en-CA" dirty="0"/>
          </a:p>
          <a:p>
            <a:pPr marL="400050" lvl="1" indent="0">
              <a:buNone/>
            </a:pPr>
            <a:r>
              <a:rPr lang="en-CA" dirty="0"/>
              <a:t>&lt;filter&gt; </a:t>
            </a:r>
          </a:p>
          <a:p>
            <a:pPr marL="400050" lvl="1" indent="0">
              <a:buNone/>
            </a:pPr>
            <a:r>
              <a:rPr lang="en-CA" dirty="0"/>
              <a:t>   &lt;filter-name&gt;</a:t>
            </a:r>
            <a:r>
              <a:rPr lang="en-CA" dirty="0" err="1"/>
              <a:t>myFilter</a:t>
            </a:r>
            <a:r>
              <a:rPr lang="en-CA" dirty="0"/>
              <a:t>&lt;/filter-name&gt; </a:t>
            </a:r>
          </a:p>
          <a:p>
            <a:pPr marL="400050" lvl="1" indent="0">
              <a:buNone/>
            </a:pPr>
            <a:r>
              <a:rPr lang="en-CA" dirty="0"/>
              <a:t>   &lt;filter-class&gt;</a:t>
            </a:r>
            <a:r>
              <a:rPr lang="en-CA" dirty="0" err="1"/>
              <a:t>servlets.SimpleServletFilter</a:t>
            </a:r>
            <a:r>
              <a:rPr lang="en-CA" dirty="0"/>
              <a:t>&lt;/filter-class&gt; </a:t>
            </a:r>
          </a:p>
          <a:p>
            <a:pPr marL="400050" lvl="1" indent="0">
              <a:buNone/>
            </a:pPr>
            <a:r>
              <a:rPr lang="en-CA" dirty="0"/>
              <a:t>&lt;/filter&gt; </a:t>
            </a:r>
          </a:p>
          <a:p>
            <a:pPr marL="400050" lvl="1" indent="0">
              <a:buNone/>
            </a:pPr>
            <a:r>
              <a:rPr lang="en-CA" dirty="0"/>
              <a:t>&lt;filter-mapping&gt; </a:t>
            </a:r>
          </a:p>
          <a:p>
            <a:pPr marL="400050" lvl="1" indent="0">
              <a:buNone/>
            </a:pPr>
            <a:r>
              <a:rPr lang="en-CA" dirty="0"/>
              <a:t>   &lt;filter-name&gt;</a:t>
            </a:r>
            <a:r>
              <a:rPr lang="en-CA" dirty="0" err="1"/>
              <a:t>myFilter</a:t>
            </a:r>
            <a:r>
              <a:rPr lang="en-CA" dirty="0"/>
              <a:t>&lt;/filter-name&gt; </a:t>
            </a:r>
          </a:p>
          <a:p>
            <a:pPr marL="400050" lvl="1" indent="0">
              <a:buNone/>
            </a:pPr>
            <a:r>
              <a:rPr lang="en-CA" dirty="0"/>
              <a:t>   &lt;</a:t>
            </a:r>
            <a:r>
              <a:rPr lang="en-CA" dirty="0" err="1"/>
              <a:t>url</a:t>
            </a:r>
            <a:r>
              <a:rPr lang="en-CA" dirty="0"/>
              <a:t>-pattern&gt;*.simple&lt;/</a:t>
            </a:r>
            <a:r>
              <a:rPr lang="en-CA" dirty="0" err="1"/>
              <a:t>url</a:t>
            </a:r>
            <a:r>
              <a:rPr lang="en-CA" dirty="0"/>
              <a:t>-pattern&gt; </a:t>
            </a:r>
          </a:p>
          <a:p>
            <a:pPr marL="400050" lvl="1" indent="0">
              <a:buNone/>
            </a:pPr>
            <a:r>
              <a:rPr lang="en-CA" dirty="0"/>
              <a:t>&lt;/filter-mapping&gt; </a:t>
            </a:r>
          </a:p>
          <a:p>
            <a:pPr marL="0" indent="0">
              <a:buNone/>
            </a:pPr>
            <a:endParaRPr lang="en-CA" dirty="0"/>
          </a:p>
          <a:p>
            <a:r>
              <a:rPr lang="en-CA" dirty="0"/>
              <a:t>With this configuration all requests with URL's ending in .simple will be intercepted by the servlet filter. All others will be left untouched.</a:t>
            </a:r>
          </a:p>
          <a:p>
            <a:r>
              <a:rPr lang="en-CA" dirty="0"/>
              <a:t>&lt;servlet-name&gt;</a:t>
            </a:r>
          </a:p>
          <a:p>
            <a:pPr marL="0" indent="0">
              <a:buNone/>
            </a:pP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105038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92162"/>
          </a:xfrm>
        </p:spPr>
        <p:txBody>
          <a:bodyPr>
            <a:normAutofit fontScale="90000"/>
          </a:bodyPr>
          <a:lstStyle/>
          <a:p>
            <a:r>
              <a:rPr lang="en-US" b="1" dirty="0"/>
              <a:t>A bit on threads: What is a Thread?</a:t>
            </a:r>
          </a:p>
        </p:txBody>
      </p:sp>
      <p:sp>
        <p:nvSpPr>
          <p:cNvPr id="3" name="Content Placeholder 2"/>
          <p:cNvSpPr>
            <a:spLocks noGrp="1"/>
          </p:cNvSpPr>
          <p:nvPr>
            <p:ph idx="1"/>
          </p:nvPr>
        </p:nvSpPr>
        <p:spPr>
          <a:xfrm>
            <a:off x="152400" y="990600"/>
            <a:ext cx="8534400" cy="3124200"/>
          </a:xfrm>
        </p:spPr>
        <p:txBody>
          <a:bodyPr>
            <a:noAutofit/>
          </a:bodyPr>
          <a:lstStyle/>
          <a:p>
            <a:pPr>
              <a:lnSpc>
                <a:spcPct val="90000"/>
              </a:lnSpc>
              <a:spcBef>
                <a:spcPts val="600"/>
              </a:spcBef>
              <a:spcAft>
                <a:spcPts val="600"/>
              </a:spcAft>
            </a:pPr>
            <a:r>
              <a:rPr lang="en-US" altLang="en-US" sz="2800" dirty="0"/>
              <a:t>Individual and separate unit of execution that is part of a process</a:t>
            </a:r>
          </a:p>
          <a:p>
            <a:pPr lvl="1">
              <a:lnSpc>
                <a:spcPct val="90000"/>
              </a:lnSpc>
              <a:spcBef>
                <a:spcPts val="600"/>
              </a:spcBef>
              <a:spcAft>
                <a:spcPts val="600"/>
              </a:spcAft>
            </a:pPr>
            <a:r>
              <a:rPr lang="en-US" altLang="en-US" sz="2400" dirty="0"/>
              <a:t>multiple threads can work together to accomplish a common goal</a:t>
            </a:r>
          </a:p>
          <a:p>
            <a:pPr>
              <a:lnSpc>
                <a:spcPct val="90000"/>
              </a:lnSpc>
              <a:spcBef>
                <a:spcPts val="600"/>
              </a:spcBef>
              <a:spcAft>
                <a:spcPts val="600"/>
              </a:spcAft>
            </a:pPr>
            <a:r>
              <a:rPr lang="en-US" altLang="en-US" sz="2800" dirty="0"/>
              <a:t>Video Game example</a:t>
            </a:r>
          </a:p>
          <a:p>
            <a:pPr lvl="1">
              <a:lnSpc>
                <a:spcPct val="90000"/>
              </a:lnSpc>
              <a:spcBef>
                <a:spcPts val="600"/>
              </a:spcBef>
              <a:spcAft>
                <a:spcPts val="600"/>
              </a:spcAft>
            </a:pPr>
            <a:r>
              <a:rPr lang="en-US" altLang="en-US" sz="2400" dirty="0"/>
              <a:t>one thread for graphics</a:t>
            </a:r>
          </a:p>
          <a:p>
            <a:pPr lvl="1">
              <a:lnSpc>
                <a:spcPct val="90000"/>
              </a:lnSpc>
              <a:spcBef>
                <a:spcPts val="600"/>
              </a:spcBef>
              <a:spcAft>
                <a:spcPts val="600"/>
              </a:spcAft>
            </a:pPr>
            <a:r>
              <a:rPr lang="en-US" altLang="en-US" sz="2400" dirty="0"/>
              <a:t>one thread for user interaction</a:t>
            </a:r>
          </a:p>
          <a:p>
            <a:pPr lvl="1">
              <a:lnSpc>
                <a:spcPct val="90000"/>
              </a:lnSpc>
              <a:spcBef>
                <a:spcPts val="600"/>
              </a:spcBef>
              <a:spcAft>
                <a:spcPts val="600"/>
              </a:spcAft>
            </a:pPr>
            <a:r>
              <a:rPr lang="en-US" altLang="en-US" sz="2400" dirty="0"/>
              <a:t>one thread for networking</a:t>
            </a:r>
          </a:p>
          <a:p>
            <a:endParaRPr lang="en-US" sz="900" dirty="0"/>
          </a:p>
        </p:txBody>
      </p:sp>
      <p:sp>
        <p:nvSpPr>
          <p:cNvPr id="4" name="Slide Number Placeholder 3"/>
          <p:cNvSpPr>
            <a:spLocks noGrp="1"/>
          </p:cNvSpPr>
          <p:nvPr>
            <p:ph type="sldNum" sz="quarter" idx="12"/>
          </p:nvPr>
        </p:nvSpPr>
        <p:spPr>
          <a:xfrm>
            <a:off x="6553200" y="6356350"/>
            <a:ext cx="2133600" cy="365125"/>
          </a:xfrm>
        </p:spPr>
        <p:txBody>
          <a:bodyPr/>
          <a:lstStyle/>
          <a:p>
            <a:fld id="{B6F15528-21DE-4FAA-801E-634DDDAF4B2B}" type="slidenum">
              <a:rPr lang="en-US" smtClean="0"/>
              <a:pPr/>
              <a:t>64</a:t>
            </a:fld>
            <a:endParaRPr lang="en-US"/>
          </a:p>
        </p:txBody>
      </p:sp>
      <p:sp>
        <p:nvSpPr>
          <p:cNvPr id="5" name="Oval 3"/>
          <p:cNvSpPr>
            <a:spLocks noChangeArrowheads="1"/>
          </p:cNvSpPr>
          <p:nvPr/>
        </p:nvSpPr>
        <p:spPr bwMode="auto">
          <a:xfrm>
            <a:off x="4608512" y="3616325"/>
            <a:ext cx="2971800" cy="1981200"/>
          </a:xfrm>
          <a:prstGeom prst="ellipse">
            <a:avLst/>
          </a:prstGeom>
          <a:noFill/>
          <a:ln w="9525">
            <a:solidFill>
              <a:schemeClr val="tx1"/>
            </a:solidFill>
            <a:round/>
            <a:headEnd/>
            <a:tailEnd/>
          </a:ln>
          <a:effectLst/>
        </p:spPr>
        <p:txBody>
          <a:bodyPr wrap="none" anchor="ctr"/>
          <a:lstStyle/>
          <a:p>
            <a:endParaRPr lang="en-CA"/>
          </a:p>
        </p:txBody>
      </p:sp>
      <p:sp>
        <p:nvSpPr>
          <p:cNvPr id="6" name="Freeform 5"/>
          <p:cNvSpPr>
            <a:spLocks/>
          </p:cNvSpPr>
          <p:nvPr/>
        </p:nvSpPr>
        <p:spPr bwMode="auto">
          <a:xfrm>
            <a:off x="5141912" y="3997325"/>
            <a:ext cx="330200" cy="1219200"/>
          </a:xfrm>
          <a:custGeom>
            <a:avLst/>
            <a:gdLst>
              <a:gd name="T0" fmla="*/ 152400 w 208"/>
              <a:gd name="T1" fmla="*/ 0 h 768"/>
              <a:gd name="T2" fmla="*/ 304800 w 208"/>
              <a:gd name="T3" fmla="*/ 228600 h 768"/>
              <a:gd name="T4" fmla="*/ 0 w 208"/>
              <a:gd name="T5" fmla="*/ 533400 h 768"/>
              <a:gd name="T6" fmla="*/ 304800 w 208"/>
              <a:gd name="T7" fmla="*/ 914400 h 768"/>
              <a:gd name="T8" fmla="*/ 0 w 20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p:spPr>
        <p:txBody>
          <a:bodyPr wrap="none" anchor="ctr"/>
          <a:lstStyle/>
          <a:p>
            <a:endParaRPr lang="en-US"/>
          </a:p>
        </p:txBody>
      </p:sp>
      <p:sp>
        <p:nvSpPr>
          <p:cNvPr id="7" name="Freeform 6"/>
          <p:cNvSpPr>
            <a:spLocks/>
          </p:cNvSpPr>
          <p:nvPr/>
        </p:nvSpPr>
        <p:spPr bwMode="auto">
          <a:xfrm>
            <a:off x="5980112" y="3997325"/>
            <a:ext cx="330200" cy="1219200"/>
          </a:xfrm>
          <a:custGeom>
            <a:avLst/>
            <a:gdLst>
              <a:gd name="T0" fmla="*/ 152400 w 208"/>
              <a:gd name="T1" fmla="*/ 0 h 768"/>
              <a:gd name="T2" fmla="*/ 304800 w 208"/>
              <a:gd name="T3" fmla="*/ 228600 h 768"/>
              <a:gd name="T4" fmla="*/ 0 w 208"/>
              <a:gd name="T5" fmla="*/ 533400 h 768"/>
              <a:gd name="T6" fmla="*/ 304800 w 208"/>
              <a:gd name="T7" fmla="*/ 914400 h 768"/>
              <a:gd name="T8" fmla="*/ 0 w 20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p:spPr>
        <p:txBody>
          <a:bodyPr wrap="none" anchor="ctr"/>
          <a:lstStyle/>
          <a:p>
            <a:endParaRPr lang="en-US"/>
          </a:p>
        </p:txBody>
      </p:sp>
      <p:sp>
        <p:nvSpPr>
          <p:cNvPr id="8" name="Freeform 7"/>
          <p:cNvSpPr>
            <a:spLocks/>
          </p:cNvSpPr>
          <p:nvPr/>
        </p:nvSpPr>
        <p:spPr bwMode="auto">
          <a:xfrm>
            <a:off x="6742112" y="3997325"/>
            <a:ext cx="330200" cy="1219200"/>
          </a:xfrm>
          <a:custGeom>
            <a:avLst/>
            <a:gdLst>
              <a:gd name="T0" fmla="*/ 152400 w 208"/>
              <a:gd name="T1" fmla="*/ 0 h 768"/>
              <a:gd name="T2" fmla="*/ 304800 w 208"/>
              <a:gd name="T3" fmla="*/ 228600 h 768"/>
              <a:gd name="T4" fmla="*/ 0 w 208"/>
              <a:gd name="T5" fmla="*/ 533400 h 768"/>
              <a:gd name="T6" fmla="*/ 304800 w 208"/>
              <a:gd name="T7" fmla="*/ 914400 h 768"/>
              <a:gd name="T8" fmla="*/ 0 w 20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768">
                <a:moveTo>
                  <a:pt x="96" y="0"/>
                </a:moveTo>
                <a:cubicBezTo>
                  <a:pt x="152" y="44"/>
                  <a:pt x="208" y="88"/>
                  <a:pt x="192" y="144"/>
                </a:cubicBezTo>
                <a:cubicBezTo>
                  <a:pt x="176" y="200"/>
                  <a:pt x="0" y="264"/>
                  <a:pt x="0" y="336"/>
                </a:cubicBezTo>
                <a:cubicBezTo>
                  <a:pt x="0" y="408"/>
                  <a:pt x="192" y="504"/>
                  <a:pt x="192" y="576"/>
                </a:cubicBezTo>
                <a:cubicBezTo>
                  <a:pt x="192" y="648"/>
                  <a:pt x="32" y="736"/>
                  <a:pt x="0" y="768"/>
                </a:cubicBezTo>
              </a:path>
            </a:pathLst>
          </a:custGeom>
          <a:noFill/>
          <a:ln w="9525">
            <a:solidFill>
              <a:schemeClr val="tx1"/>
            </a:solidFill>
            <a:round/>
            <a:headEnd/>
            <a:tailEnd/>
          </a:ln>
          <a:effectLst/>
        </p:spPr>
        <p:txBody>
          <a:bodyPr wrap="none" anchor="ctr"/>
          <a:lstStyle/>
          <a:p>
            <a:endParaRPr lang="en-US"/>
          </a:p>
        </p:txBody>
      </p:sp>
      <p:sp>
        <p:nvSpPr>
          <p:cNvPr id="9" name="Text Box 8"/>
          <p:cNvSpPr txBox="1">
            <a:spLocks noChangeArrowheads="1"/>
          </p:cNvSpPr>
          <p:nvPr/>
        </p:nvSpPr>
        <p:spPr bwMode="auto">
          <a:xfrm>
            <a:off x="3998912" y="5673725"/>
            <a:ext cx="862013" cy="457200"/>
          </a:xfrm>
          <a:prstGeom prst="rect">
            <a:avLst/>
          </a:prstGeom>
          <a:noFill/>
          <a:ln w="9525">
            <a:noFill/>
            <a:miter lim="800000"/>
            <a:headEnd/>
            <a:tailEnd/>
          </a:ln>
          <a:effectLst/>
        </p:spPr>
        <p:txBody>
          <a:bodyPr wrap="none">
            <a:spAutoFit/>
          </a:bodyPr>
          <a:lstStyle/>
          <a:p>
            <a:r>
              <a:rPr lang="en-US" altLang="en-US"/>
              <a:t>video</a:t>
            </a:r>
          </a:p>
        </p:txBody>
      </p:sp>
      <p:sp>
        <p:nvSpPr>
          <p:cNvPr id="10" name="Text Box 9"/>
          <p:cNvSpPr txBox="1">
            <a:spLocks noChangeArrowheads="1"/>
          </p:cNvSpPr>
          <p:nvPr/>
        </p:nvSpPr>
        <p:spPr bwMode="auto">
          <a:xfrm>
            <a:off x="5370512" y="6130925"/>
            <a:ext cx="1484313" cy="457200"/>
          </a:xfrm>
          <a:prstGeom prst="rect">
            <a:avLst/>
          </a:prstGeom>
          <a:noFill/>
          <a:ln w="9525">
            <a:noFill/>
            <a:miter lim="800000"/>
            <a:headEnd/>
            <a:tailEnd/>
          </a:ln>
          <a:effectLst/>
        </p:spPr>
        <p:txBody>
          <a:bodyPr wrap="none">
            <a:spAutoFit/>
          </a:bodyPr>
          <a:lstStyle/>
          <a:p>
            <a:r>
              <a:rPr lang="en-US" altLang="en-US"/>
              <a:t>interaction</a:t>
            </a:r>
          </a:p>
        </p:txBody>
      </p:sp>
      <p:sp>
        <p:nvSpPr>
          <p:cNvPr id="11" name="Text Box 10"/>
          <p:cNvSpPr txBox="1">
            <a:spLocks noChangeArrowheads="1"/>
          </p:cNvSpPr>
          <p:nvPr/>
        </p:nvSpPr>
        <p:spPr bwMode="auto">
          <a:xfrm>
            <a:off x="7427912" y="5673725"/>
            <a:ext cx="1573213" cy="457200"/>
          </a:xfrm>
          <a:prstGeom prst="rect">
            <a:avLst/>
          </a:prstGeom>
          <a:noFill/>
          <a:ln w="9525">
            <a:noFill/>
            <a:miter lim="800000"/>
            <a:headEnd/>
            <a:tailEnd/>
          </a:ln>
          <a:effectLst/>
        </p:spPr>
        <p:txBody>
          <a:bodyPr wrap="none">
            <a:spAutoFit/>
          </a:bodyPr>
          <a:lstStyle/>
          <a:p>
            <a:r>
              <a:rPr lang="en-US" altLang="en-US"/>
              <a:t>networking</a:t>
            </a:r>
          </a:p>
        </p:txBody>
      </p:sp>
      <p:sp>
        <p:nvSpPr>
          <p:cNvPr id="12" name="Line 12"/>
          <p:cNvSpPr>
            <a:spLocks noChangeShapeType="1"/>
          </p:cNvSpPr>
          <p:nvPr/>
        </p:nvSpPr>
        <p:spPr bwMode="auto">
          <a:xfrm flipV="1">
            <a:off x="4532312" y="4759325"/>
            <a:ext cx="7620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13"/>
          <p:cNvSpPr>
            <a:spLocks noChangeShapeType="1"/>
          </p:cNvSpPr>
          <p:nvPr/>
        </p:nvSpPr>
        <p:spPr bwMode="auto">
          <a:xfrm flipV="1">
            <a:off x="6132512" y="5140325"/>
            <a:ext cx="0" cy="1066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4"/>
          <p:cNvSpPr>
            <a:spLocks noChangeShapeType="1"/>
          </p:cNvSpPr>
          <p:nvPr/>
        </p:nvSpPr>
        <p:spPr bwMode="auto">
          <a:xfrm flipH="1" flipV="1">
            <a:off x="6970712" y="5064125"/>
            <a:ext cx="106680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15"/>
          <p:cNvSpPr txBox="1">
            <a:spLocks noChangeArrowheads="1"/>
          </p:cNvSpPr>
          <p:nvPr/>
        </p:nvSpPr>
        <p:spPr bwMode="auto">
          <a:xfrm>
            <a:off x="7261225" y="3124200"/>
            <a:ext cx="1730375" cy="822325"/>
          </a:xfrm>
          <a:prstGeom prst="rect">
            <a:avLst/>
          </a:prstGeom>
          <a:noFill/>
          <a:ln w="9525">
            <a:noFill/>
            <a:miter lim="800000"/>
            <a:headEnd/>
            <a:tailEnd/>
          </a:ln>
          <a:effectLst/>
        </p:spPr>
        <p:txBody>
          <a:bodyPr wrap="none">
            <a:spAutoFit/>
          </a:bodyPr>
          <a:lstStyle/>
          <a:p>
            <a:pPr algn="ctr"/>
            <a:r>
              <a:rPr lang="en-US" altLang="en-US" dirty="0"/>
              <a:t>Video Game</a:t>
            </a:r>
          </a:p>
          <a:p>
            <a:pPr algn="ctr"/>
            <a:r>
              <a:rPr lang="en-US" altLang="en-US" dirty="0"/>
              <a:t>Process</a:t>
            </a:r>
          </a:p>
        </p:txBody>
      </p:sp>
      <p:sp>
        <p:nvSpPr>
          <p:cNvPr id="16" name="Line 16"/>
          <p:cNvSpPr>
            <a:spLocks noChangeShapeType="1"/>
          </p:cNvSpPr>
          <p:nvPr/>
        </p:nvSpPr>
        <p:spPr bwMode="auto">
          <a:xfrm flipH="1">
            <a:off x="7427912" y="3768725"/>
            <a:ext cx="838200" cy="3810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CA" b="1" dirty="0"/>
              <a:t>Pros and Cons of Threads</a:t>
            </a:r>
          </a:p>
        </p:txBody>
      </p:sp>
      <p:sp>
        <p:nvSpPr>
          <p:cNvPr id="3" name="Content Placeholder 2"/>
          <p:cNvSpPr>
            <a:spLocks noGrp="1"/>
          </p:cNvSpPr>
          <p:nvPr>
            <p:ph idx="1"/>
          </p:nvPr>
        </p:nvSpPr>
        <p:spPr>
          <a:xfrm>
            <a:off x="304800" y="1066800"/>
            <a:ext cx="8610600" cy="5105400"/>
          </a:xfrm>
        </p:spPr>
        <p:txBody>
          <a:bodyPr>
            <a:normAutofit fontScale="92500" lnSpcReduction="10000"/>
          </a:bodyPr>
          <a:lstStyle/>
          <a:p>
            <a:r>
              <a:rPr lang="en-US" altLang="en-US" dirty="0"/>
              <a:t>Advantages:</a:t>
            </a:r>
          </a:p>
          <a:p>
            <a:pPr lvl="1"/>
            <a:r>
              <a:rPr lang="en-US" altLang="en-US" dirty="0"/>
              <a:t>easier to program</a:t>
            </a:r>
          </a:p>
          <a:p>
            <a:pPr lvl="2"/>
            <a:r>
              <a:rPr lang="en-US" altLang="en-US" dirty="0"/>
              <a:t>1 thread per task</a:t>
            </a:r>
          </a:p>
          <a:p>
            <a:pPr lvl="1"/>
            <a:r>
              <a:rPr lang="en-US" altLang="en-US" dirty="0"/>
              <a:t>can provide better performance</a:t>
            </a:r>
          </a:p>
          <a:p>
            <a:pPr lvl="2"/>
            <a:r>
              <a:rPr lang="en-US" altLang="en-US" dirty="0"/>
              <a:t>thread only runs when needed</a:t>
            </a:r>
          </a:p>
          <a:p>
            <a:pPr lvl="2"/>
            <a:r>
              <a:rPr lang="en-US" altLang="en-US" dirty="0"/>
              <a:t>no polling to decide what to do</a:t>
            </a:r>
          </a:p>
          <a:p>
            <a:pPr lvl="1"/>
            <a:r>
              <a:rPr lang="en-US" altLang="en-US" dirty="0"/>
              <a:t>multiple threads can share resources</a:t>
            </a:r>
          </a:p>
          <a:p>
            <a:pPr lvl="1"/>
            <a:r>
              <a:rPr lang="en-US" altLang="en-US" dirty="0"/>
              <a:t>utilize multiple processors if available</a:t>
            </a:r>
          </a:p>
          <a:p>
            <a:r>
              <a:rPr lang="en-US" altLang="en-US" dirty="0"/>
              <a:t>Disadvantages:</a:t>
            </a:r>
          </a:p>
          <a:p>
            <a:pPr lvl="1"/>
            <a:r>
              <a:rPr lang="en-US" altLang="en-US" dirty="0"/>
              <a:t>multiple threads can lead to deadlock</a:t>
            </a:r>
          </a:p>
          <a:p>
            <a:pPr lvl="1"/>
            <a:r>
              <a:rPr lang="en-US" altLang="en-US" dirty="0"/>
              <a:t>overhead of switching between threads</a:t>
            </a:r>
          </a:p>
          <a:p>
            <a:pPr lvl="1"/>
            <a:endParaRPr lang="en-US"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451283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CA" b="1" dirty="0"/>
              <a:t>Creating Threads</a:t>
            </a:r>
          </a:p>
        </p:txBody>
      </p:sp>
      <p:sp>
        <p:nvSpPr>
          <p:cNvPr id="3" name="Content Placeholder 2"/>
          <p:cNvSpPr>
            <a:spLocks noGrp="1"/>
          </p:cNvSpPr>
          <p:nvPr>
            <p:ph idx="1"/>
          </p:nvPr>
        </p:nvSpPr>
        <p:spPr>
          <a:xfrm>
            <a:off x="304800" y="1066800"/>
            <a:ext cx="8610600" cy="5105400"/>
          </a:xfrm>
        </p:spPr>
        <p:txBody>
          <a:bodyPr>
            <a:normAutofit/>
          </a:bodyPr>
          <a:lstStyle/>
          <a:p>
            <a:r>
              <a:rPr lang="en-US" altLang="en-US" dirty="0"/>
              <a:t>You can create a thread using:</a:t>
            </a:r>
          </a:p>
          <a:p>
            <a:pPr lvl="1"/>
            <a:r>
              <a:rPr lang="en-US" altLang="en-US" dirty="0"/>
              <a:t>Extending the Thread class</a:t>
            </a:r>
          </a:p>
          <a:p>
            <a:pPr lvl="2"/>
            <a:r>
              <a:rPr lang="en-US" altLang="en-US" dirty="0"/>
              <a:t>must implement the </a:t>
            </a:r>
            <a:r>
              <a:rPr lang="en-US" altLang="en-US" i="1" dirty="0"/>
              <a:t>run()</a:t>
            </a:r>
            <a:r>
              <a:rPr lang="en-US" altLang="en-US" dirty="0"/>
              <a:t> method</a:t>
            </a:r>
          </a:p>
          <a:p>
            <a:pPr lvl="2"/>
            <a:r>
              <a:rPr lang="en-US" altLang="en-US" dirty="0"/>
              <a:t>thread ends when </a:t>
            </a:r>
            <a:r>
              <a:rPr lang="en-US" altLang="en-US" i="1" dirty="0"/>
              <a:t>run()</a:t>
            </a:r>
            <a:r>
              <a:rPr lang="en-US" altLang="en-US" dirty="0"/>
              <a:t> method finishes</a:t>
            </a:r>
          </a:p>
          <a:p>
            <a:pPr lvl="2"/>
            <a:r>
              <a:rPr lang="en-US" altLang="en-US" dirty="0"/>
              <a:t>call </a:t>
            </a:r>
            <a:r>
              <a:rPr lang="en-US" altLang="en-US" i="1" dirty="0"/>
              <a:t>.start()</a:t>
            </a:r>
            <a:r>
              <a:rPr lang="en-US" altLang="en-US" dirty="0"/>
              <a:t> to get the thread ready to run</a:t>
            </a:r>
          </a:p>
          <a:p>
            <a:pPr lvl="1"/>
            <a:r>
              <a:rPr lang="en-US" altLang="en-US" dirty="0"/>
              <a:t>implementing </a:t>
            </a:r>
            <a:r>
              <a:rPr lang="en-US" altLang="en-US" dirty="0" err="1"/>
              <a:t>Runnable</a:t>
            </a:r>
            <a:r>
              <a:rPr lang="en-US" altLang="en-US" dirty="0"/>
              <a:t> interface</a:t>
            </a:r>
          </a:p>
          <a:p>
            <a:pPr lvl="2"/>
            <a:r>
              <a:rPr lang="en-US" altLang="en-US" dirty="0"/>
              <a:t>virtually identical to extending Thread class</a:t>
            </a:r>
          </a:p>
          <a:p>
            <a:pPr lvl="2"/>
            <a:r>
              <a:rPr lang="en-US" altLang="en-US" dirty="0"/>
              <a:t>must still define the </a:t>
            </a:r>
            <a:r>
              <a:rPr lang="en-US" altLang="en-US" i="1" dirty="0"/>
              <a:t>run()</a:t>
            </a:r>
            <a:r>
              <a:rPr lang="en-US" altLang="en-US" dirty="0"/>
              <a:t>method</a:t>
            </a:r>
          </a:p>
          <a:p>
            <a:pPr lvl="2"/>
            <a:r>
              <a:rPr lang="en-US" altLang="en-US" dirty="0"/>
              <a:t>setting up the threads is slightly different</a:t>
            </a:r>
          </a:p>
          <a:p>
            <a:endParaRPr lang="en-US"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451283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lstStyle/>
          <a:p>
            <a:r>
              <a:rPr lang="en-CA" b="1" dirty="0"/>
              <a:t>Extending Thread Class</a:t>
            </a:r>
          </a:p>
        </p:txBody>
      </p:sp>
      <p:graphicFrame>
        <p:nvGraphicFramePr>
          <p:cNvPr id="6" name="Content Placeholder 5"/>
          <p:cNvGraphicFramePr>
            <a:graphicFrameLocks noGrp="1"/>
          </p:cNvGraphicFramePr>
          <p:nvPr>
            <p:ph idx="1"/>
          </p:nvPr>
        </p:nvGraphicFramePr>
        <p:xfrm>
          <a:off x="304800" y="1219200"/>
          <a:ext cx="8610600" cy="475488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a:buFontTx/>
                        <a:buNone/>
                      </a:pPr>
                      <a:r>
                        <a:rPr lang="en-US" altLang="en-US" sz="1800" b="0" dirty="0">
                          <a:solidFill>
                            <a:schemeClr val="tx1"/>
                          </a:solidFill>
                        </a:rPr>
                        <a:t>class </a:t>
                      </a:r>
                      <a:r>
                        <a:rPr lang="en-US" altLang="en-US" sz="1800" b="0" dirty="0" err="1">
                          <a:solidFill>
                            <a:schemeClr val="tx1"/>
                          </a:solidFill>
                        </a:rPr>
                        <a:t>TestThread</a:t>
                      </a:r>
                      <a:r>
                        <a:rPr lang="en-US" altLang="en-US" sz="1800" b="0" dirty="0">
                          <a:solidFill>
                            <a:schemeClr val="tx1"/>
                          </a:solidFill>
                        </a:rPr>
                        <a:t> extends Thread {</a:t>
                      </a:r>
                    </a:p>
                    <a:p>
                      <a:pPr>
                        <a:buFontTx/>
                        <a:buNone/>
                      </a:pPr>
                      <a:r>
                        <a:rPr lang="en-US" altLang="en-US" sz="1800" b="0" dirty="0">
                          <a:solidFill>
                            <a:schemeClr val="tx1"/>
                          </a:solidFill>
                        </a:rPr>
                        <a:t>    private String </a:t>
                      </a:r>
                      <a:r>
                        <a:rPr lang="en-US" altLang="en-US" sz="1800" b="0" dirty="0" err="1">
                          <a:solidFill>
                            <a:schemeClr val="tx1"/>
                          </a:solidFill>
                        </a:rPr>
                        <a:t>msg</a:t>
                      </a:r>
                      <a:r>
                        <a:rPr lang="en-US" altLang="en-US" sz="1800" b="0" dirty="0">
                          <a:solidFill>
                            <a:schemeClr val="tx1"/>
                          </a:solidFill>
                        </a:rPr>
                        <a:t>;</a:t>
                      </a:r>
                    </a:p>
                    <a:p>
                      <a:pPr>
                        <a:buFontTx/>
                        <a:buNone/>
                      </a:pPr>
                      <a:r>
                        <a:rPr lang="en-US" altLang="en-US" sz="1800" b="0" dirty="0">
                          <a:solidFill>
                            <a:schemeClr val="tx1"/>
                          </a:solidFill>
                        </a:rPr>
                        <a:t>    public </a:t>
                      </a:r>
                      <a:r>
                        <a:rPr lang="en-US" altLang="en-US" sz="1800" b="0" dirty="0" err="1">
                          <a:solidFill>
                            <a:schemeClr val="tx1"/>
                          </a:solidFill>
                        </a:rPr>
                        <a:t>TestThread</a:t>
                      </a:r>
                      <a:r>
                        <a:rPr lang="en-US" altLang="en-US" sz="1800" b="0" dirty="0">
                          <a:solidFill>
                            <a:schemeClr val="tx1"/>
                          </a:solidFill>
                        </a:rPr>
                        <a:t> (String </a:t>
                      </a:r>
                      <a:r>
                        <a:rPr lang="en-US" altLang="en-US" sz="1800" b="0" dirty="0" err="1">
                          <a:solidFill>
                            <a:schemeClr val="tx1"/>
                          </a:solidFill>
                        </a:rPr>
                        <a:t>st</a:t>
                      </a:r>
                      <a:r>
                        <a:rPr lang="en-US" altLang="en-US" sz="1800" b="0" dirty="0">
                          <a:solidFill>
                            <a:schemeClr val="tx1"/>
                          </a:solidFill>
                        </a:rPr>
                        <a:t>) {</a:t>
                      </a:r>
                    </a:p>
                    <a:p>
                      <a:pPr>
                        <a:buFontTx/>
                        <a:buNone/>
                      </a:pPr>
                      <a:r>
                        <a:rPr lang="en-US" altLang="en-US" sz="1800" b="0" dirty="0">
                          <a:solidFill>
                            <a:schemeClr val="tx1"/>
                          </a:solidFill>
                        </a:rPr>
                        <a:t>        </a:t>
                      </a:r>
                      <a:r>
                        <a:rPr lang="en-US" altLang="en-US" sz="1800" b="0" dirty="0" err="1">
                          <a:solidFill>
                            <a:schemeClr val="tx1"/>
                          </a:solidFill>
                        </a:rPr>
                        <a:t>msg</a:t>
                      </a:r>
                      <a:r>
                        <a:rPr lang="en-US" altLang="en-US" sz="1800" b="0" dirty="0">
                          <a:solidFill>
                            <a:schemeClr val="tx1"/>
                          </a:solidFill>
                        </a:rPr>
                        <a:t> = </a:t>
                      </a:r>
                      <a:r>
                        <a:rPr lang="en-US" altLang="en-US" sz="1800" b="0" dirty="0" err="1">
                          <a:solidFill>
                            <a:schemeClr val="tx1"/>
                          </a:solidFill>
                        </a:rPr>
                        <a:t>st</a:t>
                      </a:r>
                      <a:r>
                        <a:rPr lang="en-US" altLang="en-US" sz="1800" b="0" dirty="0">
                          <a:solidFill>
                            <a:schemeClr val="tx1"/>
                          </a:solidFill>
                        </a:rPr>
                        <a:t>;</a:t>
                      </a:r>
                    </a:p>
                    <a:p>
                      <a:pPr>
                        <a:buFontTx/>
                        <a:buNone/>
                      </a:pPr>
                      <a:r>
                        <a:rPr lang="en-US" altLang="en-US" sz="1800" b="0" dirty="0">
                          <a:solidFill>
                            <a:schemeClr val="tx1"/>
                          </a:solidFill>
                        </a:rPr>
                        <a:t>    }</a:t>
                      </a:r>
                    </a:p>
                    <a:p>
                      <a:pPr>
                        <a:buFontTx/>
                        <a:buNone/>
                      </a:pPr>
                      <a:r>
                        <a:rPr lang="en-US" altLang="en-US" sz="1800" b="0" dirty="0">
                          <a:solidFill>
                            <a:schemeClr val="tx1"/>
                          </a:solidFill>
                        </a:rPr>
                        <a:t>    public void run() {</a:t>
                      </a:r>
                    </a:p>
                    <a:p>
                      <a:pPr>
                        <a:buFontTx/>
                        <a:buNone/>
                      </a:pPr>
                      <a:r>
                        <a:rPr lang="en-US" altLang="en-US" sz="1800" b="0" dirty="0">
                          <a:solidFill>
                            <a:schemeClr val="tx1"/>
                          </a:solidFill>
                        </a:rPr>
                        <a:t>       try {</a:t>
                      </a:r>
                    </a:p>
                    <a:p>
                      <a:pPr>
                        <a:buFontTx/>
                        <a:buNone/>
                      </a:pPr>
                      <a:r>
                        <a:rPr lang="en-US" altLang="en-US" sz="1800" b="0" dirty="0">
                          <a:solidFill>
                            <a:schemeClr val="tx1"/>
                          </a:solidFill>
                        </a:rPr>
                        <a:t>              for(;;) {</a:t>
                      </a:r>
                    </a:p>
                    <a:p>
                      <a:pPr>
                        <a:buFontTx/>
                        <a:buNone/>
                      </a:pPr>
                      <a:r>
                        <a:rPr lang="en-US" altLang="en-US" sz="1800" b="0" dirty="0">
                          <a:solidFill>
                            <a:schemeClr val="tx1"/>
                          </a:solidFill>
                        </a:rPr>
                        <a:t>                 </a:t>
                      </a:r>
                      <a:r>
                        <a:rPr lang="en-US" altLang="en-US" sz="1800" b="0" dirty="0" err="1">
                          <a:solidFill>
                            <a:schemeClr val="tx1"/>
                          </a:solidFill>
                        </a:rPr>
                        <a:t>System.out.println</a:t>
                      </a:r>
                      <a:r>
                        <a:rPr lang="en-US" altLang="en-US" sz="1800" b="0" dirty="0">
                          <a:solidFill>
                            <a:schemeClr val="tx1"/>
                          </a:solidFill>
                        </a:rPr>
                        <a:t>(</a:t>
                      </a:r>
                      <a:r>
                        <a:rPr lang="en-US" altLang="en-US" sz="1800" b="0" dirty="0" err="1">
                          <a:solidFill>
                            <a:schemeClr val="tx1"/>
                          </a:solidFill>
                        </a:rPr>
                        <a:t>msg</a:t>
                      </a:r>
                      <a:r>
                        <a:rPr lang="en-US" altLang="en-US" sz="1800" b="0" dirty="0">
                          <a:solidFill>
                            <a:schemeClr val="tx1"/>
                          </a:solidFill>
                        </a:rPr>
                        <a:t>);</a:t>
                      </a:r>
                    </a:p>
                    <a:p>
                      <a:pPr>
                        <a:buFontTx/>
                        <a:buNone/>
                      </a:pPr>
                      <a:r>
                        <a:rPr lang="en-US" altLang="en-US" sz="1800" b="0" dirty="0">
                          <a:solidFill>
                            <a:schemeClr val="tx1"/>
                          </a:solidFill>
                        </a:rPr>
                        <a:t>                 sleep(1000);</a:t>
                      </a:r>
                    </a:p>
                    <a:p>
                      <a:pPr>
                        <a:buFontTx/>
                        <a:buNone/>
                      </a:pPr>
                      <a:r>
                        <a:rPr lang="en-US" altLang="en-US" sz="1800" b="0" dirty="0">
                          <a:solidFill>
                            <a:schemeClr val="tx1"/>
                          </a:solidFill>
                        </a:rPr>
                        <a:t>              }</a:t>
                      </a:r>
                    </a:p>
                    <a:p>
                      <a:pPr>
                        <a:buFontTx/>
                        <a:buNone/>
                      </a:pPr>
                      <a:r>
                        <a:rPr lang="en-US" altLang="en-US" sz="1800" b="0" dirty="0">
                          <a:solidFill>
                            <a:schemeClr val="tx1"/>
                          </a:solidFill>
                        </a:rPr>
                        <a:t>        } </a:t>
                      </a:r>
                    </a:p>
                    <a:p>
                      <a:pPr>
                        <a:buFontTx/>
                        <a:buNone/>
                      </a:pPr>
                      <a:r>
                        <a:rPr lang="en-US" altLang="en-US" sz="1800" b="0" dirty="0">
                          <a:solidFill>
                            <a:schemeClr val="tx1"/>
                          </a:solidFill>
                        </a:rPr>
                        <a:t>        catch(</a:t>
                      </a:r>
                      <a:r>
                        <a:rPr lang="en-US" altLang="en-US" sz="1800" b="0" dirty="0" err="1">
                          <a:solidFill>
                            <a:schemeClr val="tx1"/>
                          </a:solidFill>
                        </a:rPr>
                        <a:t>InterruptedException</a:t>
                      </a:r>
                      <a:r>
                        <a:rPr lang="en-US" altLang="en-US" sz="1800" b="0" dirty="0">
                          <a:solidFill>
                            <a:schemeClr val="tx1"/>
                          </a:solidFill>
                        </a:rPr>
                        <a:t> e) {</a:t>
                      </a:r>
                    </a:p>
                    <a:p>
                      <a:pPr>
                        <a:buFontTx/>
                        <a:buNone/>
                      </a:pPr>
                      <a:r>
                        <a:rPr lang="en-US" altLang="en-US" sz="1800" b="0" dirty="0">
                          <a:solidFill>
                            <a:schemeClr val="tx1"/>
                          </a:solidFill>
                        </a:rPr>
                        <a:t>            </a:t>
                      </a:r>
                      <a:r>
                        <a:rPr lang="en-US" altLang="en-US" sz="1800" b="0" dirty="0" err="1">
                          <a:solidFill>
                            <a:schemeClr val="tx1"/>
                          </a:solidFill>
                        </a:rPr>
                        <a:t>System.out.println</a:t>
                      </a:r>
                      <a:r>
                        <a:rPr lang="en-US" altLang="en-US" sz="1800" b="0" dirty="0">
                          <a:solidFill>
                            <a:schemeClr val="tx1"/>
                          </a:solidFill>
                        </a:rPr>
                        <a:t>(e);</a:t>
                      </a:r>
                    </a:p>
                    <a:p>
                      <a:pPr>
                        <a:buFontTx/>
                        <a:buNone/>
                      </a:pPr>
                      <a:r>
                        <a:rPr lang="en-US" altLang="en-US" sz="1800" b="0" dirty="0">
                          <a:solidFill>
                            <a:schemeClr val="tx1"/>
                          </a:solidFill>
                        </a:rPr>
                        <a:t>        }</a:t>
                      </a:r>
                    </a:p>
                    <a:p>
                      <a:pPr>
                        <a:buFontTx/>
                        <a:buNone/>
                      </a:pPr>
                      <a:r>
                        <a:rPr lang="en-US" altLang="en-US" sz="1800" b="0" dirty="0">
                          <a:solidFill>
                            <a:schemeClr val="tx1"/>
                          </a:solidFill>
                        </a:rPr>
                        <a:t>     }</a:t>
                      </a:r>
                    </a:p>
                    <a:p>
                      <a:pPr>
                        <a:buFontTx/>
                        <a:buNone/>
                      </a:pPr>
                      <a:r>
                        <a:rPr lang="en-US" altLang="en-US" sz="1800" b="0" dirty="0">
                          <a:solidFill>
                            <a:schemeClr val="tx1"/>
                          </a:solidFill>
                        </a:rPr>
                        <a:t>}</a:t>
                      </a:r>
                      <a:endParaRPr lang="en-US" sz="1800" dirty="0">
                        <a:solidFill>
                          <a:schemeClr val="tx1"/>
                        </a:solidFill>
                      </a:endParaRPr>
                    </a:p>
                  </a:txBody>
                  <a:tcPr>
                    <a:solidFill>
                      <a:schemeClr val="bg1"/>
                    </a:solidFill>
                  </a:tcPr>
                </a:tc>
                <a:tc>
                  <a:txBody>
                    <a:bodyPr/>
                    <a:lstStyle/>
                    <a:p>
                      <a:pPr>
                        <a:buFontTx/>
                        <a:buNone/>
                      </a:pPr>
                      <a:r>
                        <a:rPr lang="en-US" altLang="en-US" sz="1800" b="0" dirty="0">
                          <a:solidFill>
                            <a:schemeClr val="tx1"/>
                          </a:solidFill>
                        </a:rPr>
                        <a:t>class Program {</a:t>
                      </a:r>
                    </a:p>
                    <a:p>
                      <a:pPr>
                        <a:buFontTx/>
                        <a:buNone/>
                      </a:pPr>
                      <a:r>
                        <a:rPr lang="en-US" altLang="en-US" sz="1800" b="0" baseline="0" dirty="0">
                          <a:solidFill>
                            <a:schemeClr val="tx1"/>
                          </a:solidFill>
                        </a:rPr>
                        <a:t>   </a:t>
                      </a:r>
                      <a:r>
                        <a:rPr lang="en-US" altLang="en-US" sz="1800" b="0" dirty="0">
                          <a:solidFill>
                            <a:schemeClr val="tx1"/>
                          </a:solidFill>
                        </a:rPr>
                        <a:t>public static void main(String [] </a:t>
                      </a:r>
                      <a:r>
                        <a:rPr lang="en-US" altLang="en-US" sz="1800" b="0" dirty="0" err="1">
                          <a:solidFill>
                            <a:schemeClr val="tx1"/>
                          </a:solidFill>
                        </a:rPr>
                        <a:t>args</a:t>
                      </a:r>
                      <a:r>
                        <a:rPr lang="en-US" altLang="en-US" sz="1800" b="0" dirty="0">
                          <a:solidFill>
                            <a:schemeClr val="tx1"/>
                          </a:solidFill>
                        </a:rPr>
                        <a:t>) {</a:t>
                      </a:r>
                    </a:p>
                    <a:p>
                      <a:pPr>
                        <a:buFontTx/>
                        <a:buNone/>
                      </a:pPr>
                      <a:r>
                        <a:rPr lang="en-US" altLang="en-US" sz="1800" b="0" dirty="0">
                          <a:solidFill>
                            <a:schemeClr val="tx1"/>
                          </a:solidFill>
                        </a:rPr>
                        <a:t>     </a:t>
                      </a:r>
                      <a:r>
                        <a:rPr lang="en-US" altLang="en-US" sz="1800" b="0" dirty="0" err="1">
                          <a:solidFill>
                            <a:schemeClr val="tx1"/>
                          </a:solidFill>
                        </a:rPr>
                        <a:t>TestThread</a:t>
                      </a:r>
                      <a:r>
                        <a:rPr lang="en-US" altLang="en-US" sz="1800" b="0" baseline="0" dirty="0">
                          <a:solidFill>
                            <a:schemeClr val="tx1"/>
                          </a:solidFill>
                        </a:rPr>
                        <a:t> </a:t>
                      </a:r>
                      <a:r>
                        <a:rPr lang="en-US" altLang="en-US" sz="1800" b="0" dirty="0">
                          <a:solidFill>
                            <a:schemeClr val="tx1"/>
                          </a:solidFill>
                        </a:rPr>
                        <a:t>thr1 = new </a:t>
                      </a:r>
                      <a:r>
                        <a:rPr lang="en-US" altLang="en-US" sz="1800" b="0" dirty="0" err="1">
                          <a:solidFill>
                            <a:schemeClr val="tx1"/>
                          </a:solidFill>
                        </a:rPr>
                        <a:t>TestThread</a:t>
                      </a:r>
                      <a:r>
                        <a:rPr lang="en-US" altLang="en-US" sz="1800" b="0" baseline="0" dirty="0">
                          <a:solidFill>
                            <a:schemeClr val="tx1"/>
                          </a:solidFill>
                        </a:rPr>
                        <a:t> </a:t>
                      </a:r>
                      <a:r>
                        <a:rPr lang="en-US" altLang="en-US" sz="1800" b="0" dirty="0">
                          <a:solidFill>
                            <a:schemeClr val="tx1"/>
                          </a:solidFill>
                        </a:rPr>
                        <a:t>(“Hello”);</a:t>
                      </a:r>
                    </a:p>
                    <a:p>
                      <a:pPr>
                        <a:buFontTx/>
                        <a:buNone/>
                      </a:pPr>
                      <a:r>
                        <a:rPr lang="en-US" altLang="en-US" sz="1800" b="0" dirty="0">
                          <a:solidFill>
                            <a:schemeClr val="tx1"/>
                          </a:solidFill>
                        </a:rPr>
                        <a:t>     </a:t>
                      </a:r>
                      <a:r>
                        <a:rPr lang="en-US" altLang="en-US" sz="1800" b="0" dirty="0" err="1">
                          <a:solidFill>
                            <a:schemeClr val="tx1"/>
                          </a:solidFill>
                        </a:rPr>
                        <a:t>TestThread</a:t>
                      </a:r>
                      <a:r>
                        <a:rPr lang="en-US" altLang="en-US" sz="1800" b="0" baseline="0" dirty="0">
                          <a:solidFill>
                            <a:schemeClr val="tx1"/>
                          </a:solidFill>
                        </a:rPr>
                        <a:t> </a:t>
                      </a:r>
                      <a:r>
                        <a:rPr lang="en-US" altLang="en-US" sz="1800" b="0" dirty="0">
                          <a:solidFill>
                            <a:schemeClr val="tx1"/>
                          </a:solidFill>
                        </a:rPr>
                        <a:t>thr2 = new </a:t>
                      </a:r>
                      <a:r>
                        <a:rPr lang="en-US" altLang="en-US" sz="1800" b="0" dirty="0" err="1">
                          <a:solidFill>
                            <a:schemeClr val="tx1"/>
                          </a:solidFill>
                        </a:rPr>
                        <a:t>TestThread</a:t>
                      </a:r>
                      <a:r>
                        <a:rPr lang="en-US" altLang="en-US" sz="1800" b="0" baseline="0" dirty="0">
                          <a:solidFill>
                            <a:schemeClr val="tx1"/>
                          </a:solidFill>
                        </a:rPr>
                        <a:t> </a:t>
                      </a:r>
                      <a:r>
                        <a:rPr lang="en-US" altLang="en-US" sz="1800" b="0" dirty="0">
                          <a:solidFill>
                            <a:schemeClr val="tx1"/>
                          </a:solidFill>
                        </a:rPr>
                        <a:t>(“There”);</a:t>
                      </a:r>
                    </a:p>
                    <a:p>
                      <a:pPr>
                        <a:buFontTx/>
                        <a:buNone/>
                      </a:pPr>
                      <a:r>
                        <a:rPr lang="en-US" altLang="en-US" sz="1800" b="0" dirty="0">
                          <a:solidFill>
                            <a:schemeClr val="tx1"/>
                          </a:solidFill>
                        </a:rPr>
                        <a:t>     thr1.start();</a:t>
                      </a:r>
                    </a:p>
                    <a:p>
                      <a:pPr>
                        <a:buFontTx/>
                        <a:buNone/>
                      </a:pPr>
                      <a:r>
                        <a:rPr lang="en-US" altLang="en-US" sz="1800" b="0" dirty="0">
                          <a:solidFill>
                            <a:schemeClr val="tx1"/>
                          </a:solidFill>
                        </a:rPr>
                        <a:t>     thr2.start();</a:t>
                      </a:r>
                    </a:p>
                    <a:p>
                      <a:pPr>
                        <a:buFontTx/>
                        <a:buNone/>
                      </a:pPr>
                      <a:r>
                        <a:rPr lang="en-US" altLang="en-US" sz="1800" b="0" dirty="0">
                          <a:solidFill>
                            <a:schemeClr val="tx1"/>
                          </a:solidFill>
                        </a:rPr>
                        <a:t>   }</a:t>
                      </a:r>
                    </a:p>
                    <a:p>
                      <a:pPr>
                        <a:buFontTx/>
                        <a:buNone/>
                      </a:pPr>
                      <a:r>
                        <a:rPr lang="en-US" altLang="en-US" sz="1800" b="0" dirty="0">
                          <a:solidFill>
                            <a:schemeClr val="tx1"/>
                          </a:solidFill>
                        </a:rPr>
                        <a:t>}</a:t>
                      </a:r>
                    </a:p>
                    <a:p>
                      <a:pPr>
                        <a:buFontTx/>
                        <a:buNone/>
                      </a:pPr>
                      <a:endParaRPr lang="en-US" altLang="en-US" sz="1800" dirty="0">
                        <a:solidFill>
                          <a:schemeClr val="tx1"/>
                        </a:solidFill>
                      </a:endParaRPr>
                    </a:p>
                    <a:p>
                      <a:pPr marL="0" indent="179388">
                        <a:buFont typeface="Arial" pitchFamily="34" charset="0"/>
                        <a:buChar char="•"/>
                      </a:pPr>
                      <a:r>
                        <a:rPr lang="en-US" altLang="en-US" sz="1800" b="0" dirty="0">
                          <a:solidFill>
                            <a:schemeClr val="tx1"/>
                          </a:solidFill>
                        </a:rPr>
                        <a:t>Main thread is just another thread (happens to start first)</a:t>
                      </a:r>
                    </a:p>
                    <a:p>
                      <a:pPr marL="0" indent="179388">
                        <a:buFont typeface="Arial" pitchFamily="34" charset="0"/>
                        <a:buChar char="•"/>
                      </a:pPr>
                      <a:r>
                        <a:rPr lang="en-US" altLang="en-US" sz="1800" b="0" dirty="0">
                          <a:solidFill>
                            <a:schemeClr val="tx1"/>
                          </a:solidFill>
                        </a:rPr>
                        <a:t>Main thread can end before the others do</a:t>
                      </a:r>
                    </a:p>
                    <a:p>
                      <a:pPr marL="0" indent="179388">
                        <a:buFont typeface="Arial" pitchFamily="34" charset="0"/>
                        <a:buChar char="•"/>
                      </a:pPr>
                      <a:r>
                        <a:rPr lang="en-US" altLang="en-US" sz="1800" b="0" dirty="0">
                          <a:solidFill>
                            <a:schemeClr val="tx1"/>
                          </a:solidFill>
                        </a:rPr>
                        <a:t>Any thread can spawn more threads</a:t>
                      </a:r>
                    </a:p>
                    <a:p>
                      <a:endParaRPr lang="en-US" sz="18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34512835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CA" b="1" dirty="0"/>
              <a:t>Implementing </a:t>
            </a:r>
            <a:r>
              <a:rPr lang="en-CA" b="1" dirty="0" err="1"/>
              <a:t>Runnable</a:t>
            </a:r>
            <a:r>
              <a:rPr lang="en-CA" b="1" dirty="0"/>
              <a:t> Interface</a:t>
            </a:r>
          </a:p>
        </p:txBody>
      </p:sp>
      <p:graphicFrame>
        <p:nvGraphicFramePr>
          <p:cNvPr id="6" name="Content Placeholder 5"/>
          <p:cNvGraphicFramePr>
            <a:graphicFrameLocks noGrp="1"/>
          </p:cNvGraphicFramePr>
          <p:nvPr>
            <p:ph idx="1"/>
          </p:nvPr>
        </p:nvGraphicFramePr>
        <p:xfrm>
          <a:off x="304800" y="711200"/>
          <a:ext cx="8610600" cy="62230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pPr>
                        <a:buFontTx/>
                        <a:buNone/>
                      </a:pPr>
                      <a:r>
                        <a:rPr lang="en-US" altLang="en-US" sz="1800" b="0" dirty="0">
                          <a:solidFill>
                            <a:schemeClr val="tx1"/>
                          </a:solidFill>
                        </a:rPr>
                        <a:t>class </a:t>
                      </a:r>
                      <a:r>
                        <a:rPr lang="en-US" altLang="en-US" sz="1800" b="0" dirty="0" err="1">
                          <a:solidFill>
                            <a:schemeClr val="tx1"/>
                          </a:solidFill>
                        </a:rPr>
                        <a:t>TestThread</a:t>
                      </a:r>
                      <a:r>
                        <a:rPr lang="en-US" altLang="en-US" sz="1800" b="0" dirty="0">
                          <a:solidFill>
                            <a:schemeClr val="tx1"/>
                          </a:solidFill>
                        </a:rPr>
                        <a:t> implements </a:t>
                      </a:r>
                      <a:r>
                        <a:rPr lang="en-US" altLang="en-US" sz="1800" b="0" dirty="0" err="1">
                          <a:solidFill>
                            <a:schemeClr val="tx1"/>
                          </a:solidFill>
                        </a:rPr>
                        <a:t>Runnable</a:t>
                      </a:r>
                      <a:r>
                        <a:rPr lang="en-US" altLang="en-US" sz="1800" b="0" dirty="0">
                          <a:solidFill>
                            <a:schemeClr val="tx1"/>
                          </a:solidFill>
                        </a:rPr>
                        <a:t> {</a:t>
                      </a:r>
                    </a:p>
                    <a:p>
                      <a:pPr>
                        <a:buFontTx/>
                        <a:buNone/>
                      </a:pPr>
                      <a:r>
                        <a:rPr lang="en-US" altLang="en-US" sz="1800" b="0" dirty="0">
                          <a:solidFill>
                            <a:schemeClr val="tx1"/>
                          </a:solidFill>
                        </a:rPr>
                        <a:t>     private String </a:t>
                      </a:r>
                      <a:r>
                        <a:rPr lang="en-US" altLang="en-US" sz="1800" b="0" dirty="0" err="1">
                          <a:solidFill>
                            <a:schemeClr val="tx1"/>
                          </a:solidFill>
                        </a:rPr>
                        <a:t>msg</a:t>
                      </a:r>
                      <a:r>
                        <a:rPr lang="en-US" altLang="en-US" sz="1800" b="0" dirty="0">
                          <a:solidFill>
                            <a:schemeClr val="tx1"/>
                          </a:solidFill>
                        </a:rPr>
                        <a:t>;</a:t>
                      </a:r>
                    </a:p>
                    <a:p>
                      <a:pPr>
                        <a:buFontTx/>
                        <a:buNone/>
                      </a:pPr>
                      <a:r>
                        <a:rPr lang="en-US" altLang="en-US" sz="1800" b="0" dirty="0">
                          <a:solidFill>
                            <a:schemeClr val="tx1"/>
                          </a:solidFill>
                        </a:rPr>
                        <a:t>     public </a:t>
                      </a:r>
                      <a:r>
                        <a:rPr lang="en-US" altLang="en-US" sz="1800" b="0" dirty="0" err="1">
                          <a:solidFill>
                            <a:schemeClr val="tx1"/>
                          </a:solidFill>
                        </a:rPr>
                        <a:t>TestThread</a:t>
                      </a:r>
                      <a:r>
                        <a:rPr lang="en-US" altLang="en-US" sz="1800" b="0" dirty="0">
                          <a:solidFill>
                            <a:schemeClr val="tx1"/>
                          </a:solidFill>
                        </a:rPr>
                        <a:t> (String </a:t>
                      </a:r>
                      <a:r>
                        <a:rPr lang="en-US" altLang="en-US" sz="1800" b="0" dirty="0" err="1">
                          <a:solidFill>
                            <a:schemeClr val="tx1"/>
                          </a:solidFill>
                        </a:rPr>
                        <a:t>st</a:t>
                      </a:r>
                      <a:r>
                        <a:rPr lang="en-US" altLang="en-US" sz="1800" b="0" dirty="0">
                          <a:solidFill>
                            <a:schemeClr val="tx1"/>
                          </a:solidFill>
                        </a:rPr>
                        <a:t>) {</a:t>
                      </a:r>
                    </a:p>
                    <a:p>
                      <a:pPr>
                        <a:buFontTx/>
                        <a:buNone/>
                      </a:pPr>
                      <a:r>
                        <a:rPr lang="en-US" altLang="en-US" sz="1800" b="0" dirty="0">
                          <a:solidFill>
                            <a:schemeClr val="tx1"/>
                          </a:solidFill>
                        </a:rPr>
                        <a:t>             </a:t>
                      </a:r>
                      <a:r>
                        <a:rPr lang="en-US" altLang="en-US" sz="1800" b="0" dirty="0" err="1">
                          <a:solidFill>
                            <a:schemeClr val="tx1"/>
                          </a:solidFill>
                        </a:rPr>
                        <a:t>msg</a:t>
                      </a:r>
                      <a:r>
                        <a:rPr lang="en-US" altLang="en-US" sz="1800" b="0" dirty="0">
                          <a:solidFill>
                            <a:schemeClr val="tx1"/>
                          </a:solidFill>
                        </a:rPr>
                        <a:t>= </a:t>
                      </a:r>
                      <a:r>
                        <a:rPr lang="en-US" altLang="en-US" sz="1800" b="0" dirty="0" err="1">
                          <a:solidFill>
                            <a:schemeClr val="tx1"/>
                          </a:solidFill>
                        </a:rPr>
                        <a:t>st</a:t>
                      </a:r>
                      <a:r>
                        <a:rPr lang="en-US" altLang="en-US" sz="1800" b="0" dirty="0">
                          <a:solidFill>
                            <a:schemeClr val="tx1"/>
                          </a:solidFill>
                        </a:rPr>
                        <a:t>;</a:t>
                      </a:r>
                    </a:p>
                    <a:p>
                      <a:pPr>
                        <a:buFontTx/>
                        <a:buNone/>
                      </a:pPr>
                      <a:r>
                        <a:rPr lang="en-US" altLang="en-US" sz="1800" b="0" baseline="0" dirty="0">
                          <a:solidFill>
                            <a:schemeClr val="tx1"/>
                          </a:solidFill>
                        </a:rPr>
                        <a:t>     </a:t>
                      </a:r>
                      <a:r>
                        <a:rPr lang="en-US" altLang="en-US" sz="1800" b="0" dirty="0">
                          <a:solidFill>
                            <a:schemeClr val="tx1"/>
                          </a:solidFill>
                        </a:rPr>
                        <a:t>}</a:t>
                      </a:r>
                    </a:p>
                    <a:p>
                      <a:pPr>
                        <a:buFontTx/>
                        <a:buNone/>
                      </a:pPr>
                      <a:r>
                        <a:rPr lang="en-US" altLang="en-US" sz="1800" b="0" dirty="0">
                          <a:solidFill>
                            <a:schemeClr val="tx1"/>
                          </a:solidFill>
                        </a:rPr>
                        <a:t>     public void run() {</a:t>
                      </a:r>
                    </a:p>
                    <a:p>
                      <a:pPr>
                        <a:buFontTx/>
                        <a:buNone/>
                      </a:pPr>
                      <a:r>
                        <a:rPr lang="en-US" altLang="en-US" sz="1800" b="0" dirty="0">
                          <a:solidFill>
                            <a:schemeClr val="tx1"/>
                          </a:solidFill>
                        </a:rPr>
                        <a:t>         try {</a:t>
                      </a:r>
                    </a:p>
                    <a:p>
                      <a:pPr>
                        <a:buFontTx/>
                        <a:buNone/>
                      </a:pPr>
                      <a:r>
                        <a:rPr lang="en-US" altLang="en-US" sz="1800" b="0" dirty="0">
                          <a:solidFill>
                            <a:schemeClr val="tx1"/>
                          </a:solidFill>
                        </a:rPr>
                        <a:t>	for(;;) {			</a:t>
                      </a:r>
                      <a:r>
                        <a:rPr lang="en-US" altLang="en-US" sz="1800" b="0" dirty="0" err="1">
                          <a:solidFill>
                            <a:schemeClr val="tx1"/>
                          </a:solidFill>
                        </a:rPr>
                        <a:t>System.out.println</a:t>
                      </a:r>
                      <a:r>
                        <a:rPr lang="en-US" altLang="en-US" sz="1800" b="0" dirty="0">
                          <a:solidFill>
                            <a:schemeClr val="tx1"/>
                          </a:solidFill>
                        </a:rPr>
                        <a:t>(</a:t>
                      </a:r>
                      <a:r>
                        <a:rPr lang="en-US" altLang="en-US" sz="1800" b="0" dirty="0" err="1">
                          <a:solidFill>
                            <a:schemeClr val="tx1"/>
                          </a:solidFill>
                        </a:rPr>
                        <a:t>msg</a:t>
                      </a:r>
                      <a:r>
                        <a:rPr lang="en-US" altLang="en-US" sz="1800" b="0" dirty="0">
                          <a:solidFill>
                            <a:schemeClr val="tx1"/>
                          </a:solidFill>
                        </a:rPr>
                        <a:t>);		</a:t>
                      </a:r>
                      <a:r>
                        <a:rPr lang="en-US" altLang="en-US" sz="1800" b="0" dirty="0" err="1">
                          <a:solidFill>
                            <a:schemeClr val="tx1"/>
                          </a:solidFill>
                        </a:rPr>
                        <a:t>Thread.sleep</a:t>
                      </a:r>
                      <a:r>
                        <a:rPr lang="en-US" altLang="en-US" sz="1800" b="0" dirty="0">
                          <a:solidFill>
                            <a:schemeClr val="tx1"/>
                          </a:solidFill>
                        </a:rPr>
                        <a:t>(1000);</a:t>
                      </a:r>
                    </a:p>
                    <a:p>
                      <a:pPr>
                        <a:buFontTx/>
                        <a:buNone/>
                      </a:pPr>
                      <a:r>
                        <a:rPr lang="en-US" altLang="en-US" sz="1800" b="0" dirty="0">
                          <a:solidFill>
                            <a:schemeClr val="tx1"/>
                          </a:solidFill>
                        </a:rPr>
                        <a:t>          }</a:t>
                      </a:r>
                    </a:p>
                    <a:p>
                      <a:pPr>
                        <a:buFontTx/>
                        <a:buNone/>
                      </a:pPr>
                      <a:r>
                        <a:rPr lang="en-US" altLang="en-US" sz="1800" b="0" dirty="0">
                          <a:solidFill>
                            <a:schemeClr val="tx1"/>
                          </a:solidFill>
                        </a:rPr>
                        <a:t>          } catch(</a:t>
                      </a:r>
                      <a:r>
                        <a:rPr lang="en-US" altLang="en-US" sz="1800" b="0" dirty="0" err="1">
                          <a:solidFill>
                            <a:schemeClr val="tx1"/>
                          </a:solidFill>
                        </a:rPr>
                        <a:t>InterruptedException</a:t>
                      </a:r>
                      <a:r>
                        <a:rPr lang="en-US" altLang="en-US" sz="1800" b="0" dirty="0">
                          <a:solidFill>
                            <a:schemeClr val="tx1"/>
                          </a:solidFill>
                        </a:rPr>
                        <a:t> e) {</a:t>
                      </a:r>
                    </a:p>
                    <a:p>
                      <a:pPr>
                        <a:buFontTx/>
                        <a:buNone/>
                      </a:pPr>
                      <a:r>
                        <a:rPr lang="en-US" altLang="en-US" sz="1800" b="0" dirty="0">
                          <a:solidFill>
                            <a:schemeClr val="tx1"/>
                          </a:solidFill>
                        </a:rPr>
                        <a:t>	</a:t>
                      </a:r>
                      <a:r>
                        <a:rPr lang="en-US" altLang="en-US" sz="1800" b="0" dirty="0" err="1">
                          <a:solidFill>
                            <a:schemeClr val="tx1"/>
                          </a:solidFill>
                        </a:rPr>
                        <a:t>System.out.println</a:t>
                      </a:r>
                      <a:r>
                        <a:rPr lang="en-US" altLang="en-US" sz="1800" b="0" dirty="0">
                          <a:solidFill>
                            <a:schemeClr val="tx1"/>
                          </a:solidFill>
                        </a:rPr>
                        <a:t>(e);</a:t>
                      </a:r>
                    </a:p>
                    <a:p>
                      <a:pPr>
                        <a:buFontTx/>
                        <a:buNone/>
                      </a:pPr>
                      <a:r>
                        <a:rPr lang="en-US" altLang="en-US" sz="1800" b="0" dirty="0">
                          <a:solidFill>
                            <a:schemeClr val="tx1"/>
                          </a:solidFill>
                        </a:rPr>
                        <a:t>          }</a:t>
                      </a:r>
                    </a:p>
                    <a:p>
                      <a:pPr>
                        <a:buFontTx/>
                        <a:buNone/>
                      </a:pPr>
                      <a:r>
                        <a:rPr lang="en-US" altLang="en-US" sz="1800" b="0" baseline="0" dirty="0">
                          <a:solidFill>
                            <a:schemeClr val="tx1"/>
                          </a:solidFill>
                        </a:rPr>
                        <a:t>      </a:t>
                      </a:r>
                      <a:r>
                        <a:rPr lang="en-US" altLang="en-US" sz="1800" b="0" dirty="0">
                          <a:solidFill>
                            <a:schemeClr val="tx1"/>
                          </a:solidFill>
                        </a:rPr>
                        <a:t>}</a:t>
                      </a:r>
                    </a:p>
                    <a:p>
                      <a:pPr>
                        <a:buFontTx/>
                        <a:buNone/>
                      </a:pPr>
                      <a:r>
                        <a:rPr lang="en-US" altLang="en-US" sz="1800" b="0" dirty="0">
                          <a:solidFill>
                            <a:schemeClr val="tx1"/>
                          </a:solidFill>
                        </a:rPr>
                        <a:t>}</a:t>
                      </a:r>
                    </a:p>
                    <a:p>
                      <a:pPr marL="0" indent="269875">
                        <a:buFont typeface="Arial" pitchFamily="34" charset="0"/>
                        <a:buChar char="•"/>
                      </a:pPr>
                      <a:r>
                        <a:rPr lang="en-US" altLang="en-US" b="0" dirty="0">
                          <a:solidFill>
                            <a:schemeClr val="tx1"/>
                          </a:solidFill>
                        </a:rPr>
                        <a:t>Advantages:</a:t>
                      </a:r>
                    </a:p>
                    <a:p>
                      <a:pPr marL="457200" lvl="1" indent="269875">
                        <a:buFont typeface="Wingdings" pitchFamily="2" charset="2"/>
                        <a:buChar char="ü"/>
                      </a:pPr>
                      <a:r>
                        <a:rPr lang="en-US" altLang="en-US" b="0" dirty="0">
                          <a:solidFill>
                            <a:schemeClr val="tx1"/>
                          </a:solidFill>
                        </a:rPr>
                        <a:t>remember - can only extend one class</a:t>
                      </a:r>
                    </a:p>
                    <a:p>
                      <a:pPr marL="457200" lvl="1" indent="269875">
                        <a:buFont typeface="Wingdings" pitchFamily="2" charset="2"/>
                        <a:buChar char="ü"/>
                      </a:pPr>
                      <a:r>
                        <a:rPr lang="en-US" altLang="en-US" b="0" dirty="0">
                          <a:solidFill>
                            <a:schemeClr val="tx1"/>
                          </a:solidFill>
                        </a:rPr>
                        <a:t>implementing </a:t>
                      </a:r>
                      <a:r>
                        <a:rPr lang="en-US" altLang="en-US" b="0" dirty="0" err="1">
                          <a:solidFill>
                            <a:schemeClr val="tx1"/>
                          </a:solidFill>
                        </a:rPr>
                        <a:t>runnable</a:t>
                      </a:r>
                      <a:r>
                        <a:rPr lang="en-US" altLang="en-US" b="0" dirty="0">
                          <a:solidFill>
                            <a:schemeClr val="tx1"/>
                          </a:solidFill>
                        </a:rPr>
                        <a:t> allows class to extend something else</a:t>
                      </a:r>
                      <a:endParaRPr lang="en-US" sz="1800" b="0" dirty="0">
                        <a:solidFill>
                          <a:schemeClr val="tx1"/>
                        </a:solidFill>
                      </a:endParaRPr>
                    </a:p>
                  </a:txBody>
                  <a:tcPr>
                    <a:solidFill>
                      <a:schemeClr val="bg1"/>
                    </a:solidFill>
                  </a:tcPr>
                </a:tc>
                <a:tc>
                  <a:txBody>
                    <a:bodyPr/>
                    <a:lstStyle/>
                    <a:p>
                      <a:pPr>
                        <a:buFontTx/>
                        <a:buNone/>
                      </a:pPr>
                      <a:r>
                        <a:rPr lang="en-US" altLang="en-US" sz="1800" b="0" dirty="0">
                          <a:solidFill>
                            <a:schemeClr val="tx1"/>
                          </a:solidFill>
                        </a:rPr>
                        <a:t>class Program {</a:t>
                      </a:r>
                    </a:p>
                    <a:p>
                      <a:pPr>
                        <a:buFontTx/>
                        <a:buNone/>
                      </a:pPr>
                      <a:r>
                        <a:rPr lang="en-US" altLang="en-US" sz="1800" b="0" dirty="0">
                          <a:solidFill>
                            <a:schemeClr val="tx1"/>
                          </a:solidFill>
                        </a:rPr>
                        <a:t>     public static void main(String [] </a:t>
                      </a:r>
                      <a:r>
                        <a:rPr lang="en-US" altLang="en-US" sz="1800" b="0" dirty="0" err="1">
                          <a:solidFill>
                            <a:schemeClr val="tx1"/>
                          </a:solidFill>
                        </a:rPr>
                        <a:t>args</a:t>
                      </a:r>
                      <a:r>
                        <a:rPr lang="en-US" altLang="en-US" sz="1800" b="0" dirty="0">
                          <a:solidFill>
                            <a:schemeClr val="tx1"/>
                          </a:solidFill>
                        </a:rPr>
                        <a:t>) {</a:t>
                      </a:r>
                    </a:p>
                    <a:p>
                      <a:pPr>
                        <a:buFontTx/>
                        <a:buNone/>
                      </a:pPr>
                      <a:r>
                        <a:rPr lang="en-US" altLang="en-US" sz="1800" b="0" dirty="0">
                          <a:solidFill>
                            <a:schemeClr val="tx1"/>
                          </a:solidFill>
                        </a:rPr>
                        <a:t>     </a:t>
                      </a:r>
                      <a:r>
                        <a:rPr lang="en-US" altLang="en-US" sz="1800" b="0" dirty="0" err="1">
                          <a:solidFill>
                            <a:schemeClr val="tx1"/>
                          </a:solidFill>
                        </a:rPr>
                        <a:t>TestThread</a:t>
                      </a:r>
                      <a:r>
                        <a:rPr lang="en-US" altLang="en-US" sz="1800" b="0" dirty="0">
                          <a:solidFill>
                            <a:schemeClr val="tx1"/>
                          </a:solidFill>
                        </a:rPr>
                        <a:t> out1 = new </a:t>
                      </a:r>
                      <a:r>
                        <a:rPr lang="en-US" altLang="en-US" sz="1800" b="0" dirty="0" err="1">
                          <a:solidFill>
                            <a:schemeClr val="tx1"/>
                          </a:solidFill>
                        </a:rPr>
                        <a:t>TestThread</a:t>
                      </a:r>
                      <a:r>
                        <a:rPr lang="en-US" altLang="en-US" sz="1800" b="0" dirty="0">
                          <a:solidFill>
                            <a:schemeClr val="tx1"/>
                          </a:solidFill>
                        </a:rPr>
                        <a:t> (“Hello”);</a:t>
                      </a:r>
                    </a:p>
                    <a:p>
                      <a:pPr>
                        <a:buFontTx/>
                        <a:buNone/>
                      </a:pPr>
                      <a:r>
                        <a:rPr lang="en-US" altLang="en-US" sz="1800" b="0" dirty="0">
                          <a:solidFill>
                            <a:schemeClr val="tx1"/>
                          </a:solidFill>
                        </a:rPr>
                        <a:t>     </a:t>
                      </a:r>
                      <a:r>
                        <a:rPr lang="en-US" altLang="en-US" sz="1800" b="0" dirty="0" err="1">
                          <a:solidFill>
                            <a:schemeClr val="tx1"/>
                          </a:solidFill>
                        </a:rPr>
                        <a:t>TestThread</a:t>
                      </a:r>
                      <a:r>
                        <a:rPr lang="en-US" altLang="en-US" sz="1800" b="0" dirty="0">
                          <a:solidFill>
                            <a:schemeClr val="tx1"/>
                          </a:solidFill>
                        </a:rPr>
                        <a:t> out2 = new </a:t>
                      </a:r>
                      <a:r>
                        <a:rPr lang="en-US" altLang="en-US" sz="1800" b="0" dirty="0" err="1">
                          <a:solidFill>
                            <a:schemeClr val="tx1"/>
                          </a:solidFill>
                        </a:rPr>
                        <a:t>TestThread</a:t>
                      </a:r>
                      <a:r>
                        <a:rPr lang="en-US" altLang="en-US" sz="1800" b="0" dirty="0">
                          <a:solidFill>
                            <a:schemeClr val="tx1"/>
                          </a:solidFill>
                        </a:rPr>
                        <a:t>(“There”);</a:t>
                      </a:r>
                    </a:p>
                    <a:p>
                      <a:pPr>
                        <a:buFontTx/>
                        <a:buNone/>
                      </a:pPr>
                      <a:r>
                        <a:rPr lang="en-US" altLang="en-US" sz="1800" b="0" dirty="0">
                          <a:solidFill>
                            <a:schemeClr val="tx1"/>
                          </a:solidFill>
                        </a:rPr>
                        <a:t>     Thread thr1 = new Thread(out1);</a:t>
                      </a:r>
                    </a:p>
                    <a:p>
                      <a:pPr>
                        <a:buFontTx/>
                        <a:buNone/>
                      </a:pPr>
                      <a:r>
                        <a:rPr lang="en-US" altLang="en-US" sz="1800" b="0" dirty="0">
                          <a:solidFill>
                            <a:schemeClr val="tx1"/>
                          </a:solidFill>
                        </a:rPr>
                        <a:t>     Thread thr2 = new Thread(out2);</a:t>
                      </a:r>
                    </a:p>
                    <a:p>
                      <a:pPr>
                        <a:buFontTx/>
                        <a:buNone/>
                      </a:pPr>
                      <a:r>
                        <a:rPr lang="en-US" altLang="en-US" sz="1800" b="0" dirty="0">
                          <a:solidFill>
                            <a:schemeClr val="tx1"/>
                          </a:solidFill>
                        </a:rPr>
                        <a:t>     thr1.start();</a:t>
                      </a:r>
                    </a:p>
                    <a:p>
                      <a:pPr>
                        <a:buFontTx/>
                        <a:buNone/>
                      </a:pPr>
                      <a:r>
                        <a:rPr lang="en-US" altLang="en-US" sz="1800" b="0" dirty="0">
                          <a:solidFill>
                            <a:schemeClr val="tx1"/>
                          </a:solidFill>
                        </a:rPr>
                        <a:t>     thr2.start();</a:t>
                      </a:r>
                    </a:p>
                    <a:p>
                      <a:pPr>
                        <a:buFontTx/>
                        <a:buNone/>
                      </a:pPr>
                      <a:r>
                        <a:rPr lang="en-US" altLang="en-US" sz="1800" b="0" dirty="0">
                          <a:solidFill>
                            <a:schemeClr val="tx1"/>
                          </a:solidFill>
                        </a:rPr>
                        <a:t>   }</a:t>
                      </a:r>
                    </a:p>
                    <a:p>
                      <a:pPr>
                        <a:buFontTx/>
                        <a:buNone/>
                      </a:pPr>
                      <a:r>
                        <a:rPr lang="en-US" altLang="en-US" sz="1800" b="0" dirty="0">
                          <a:solidFill>
                            <a:schemeClr val="tx1"/>
                          </a:solidFill>
                        </a:rPr>
                        <a:t>}</a:t>
                      </a:r>
                    </a:p>
                    <a:p>
                      <a:pPr>
                        <a:buFontTx/>
                        <a:buNone/>
                      </a:pPr>
                      <a:endParaRPr lang="en-US" altLang="en-US" sz="1800" b="0" dirty="0">
                        <a:solidFill>
                          <a:schemeClr val="tx1"/>
                        </a:solidFill>
                      </a:endParaRPr>
                    </a:p>
                    <a:p>
                      <a:pPr marL="0" lvl="0" indent="269875">
                        <a:buFont typeface="Arial" pitchFamily="34" charset="0"/>
                        <a:buChar char="•"/>
                      </a:pPr>
                      <a:r>
                        <a:rPr lang="en-US" altLang="en-US" b="0" dirty="0">
                          <a:solidFill>
                            <a:schemeClr val="tx1"/>
                          </a:solidFill>
                        </a:rPr>
                        <a:t>virtually identical to extending Thread class</a:t>
                      </a:r>
                    </a:p>
                    <a:p>
                      <a:pPr marL="0" lvl="0" indent="269875">
                        <a:buFont typeface="Arial" pitchFamily="34" charset="0"/>
                        <a:buChar char="•"/>
                      </a:pPr>
                      <a:r>
                        <a:rPr lang="en-US" altLang="en-US" b="0" dirty="0">
                          <a:solidFill>
                            <a:schemeClr val="tx1"/>
                          </a:solidFill>
                        </a:rPr>
                        <a:t>must still define the </a:t>
                      </a:r>
                      <a:r>
                        <a:rPr lang="en-US" altLang="en-US" b="0" i="1" dirty="0">
                          <a:solidFill>
                            <a:schemeClr val="tx1"/>
                          </a:solidFill>
                        </a:rPr>
                        <a:t>run()</a:t>
                      </a:r>
                      <a:r>
                        <a:rPr lang="en-US" altLang="en-US" b="0" dirty="0">
                          <a:solidFill>
                            <a:schemeClr val="tx1"/>
                          </a:solidFill>
                        </a:rPr>
                        <a:t>method</a:t>
                      </a:r>
                    </a:p>
                    <a:p>
                      <a:pPr marL="0" lvl="0" indent="269875">
                        <a:buFont typeface="Arial" pitchFamily="34" charset="0"/>
                        <a:buChar char="•"/>
                      </a:pPr>
                      <a:r>
                        <a:rPr lang="en-US" altLang="en-US" b="0" dirty="0">
                          <a:solidFill>
                            <a:schemeClr val="tx1"/>
                          </a:solidFill>
                        </a:rPr>
                        <a:t>setting up the threads is slightly different</a:t>
                      </a:r>
                    </a:p>
                    <a:p>
                      <a:pPr marL="0" indent="269875">
                        <a:buFont typeface="Arial" pitchFamily="34" charset="0"/>
                        <a:buChar char="•"/>
                      </a:pPr>
                      <a:r>
                        <a:rPr lang="en-US" altLang="en-US" sz="1800" b="0" dirty="0">
                          <a:solidFill>
                            <a:schemeClr val="tx1"/>
                          </a:solidFill>
                        </a:rPr>
                        <a:t>main is a bit more complex</a:t>
                      </a:r>
                    </a:p>
                    <a:p>
                      <a:pPr marL="0" indent="269875">
                        <a:buFont typeface="Arial" pitchFamily="34" charset="0"/>
                        <a:buChar char="•"/>
                      </a:pPr>
                      <a:r>
                        <a:rPr lang="en-US" altLang="en-US" sz="1800" b="0" dirty="0">
                          <a:solidFill>
                            <a:schemeClr val="tx1"/>
                          </a:solidFill>
                        </a:rPr>
                        <a:t>everything else identical for the most part</a:t>
                      </a:r>
                    </a:p>
                    <a:p>
                      <a:pPr marL="0" indent="269875">
                        <a:buFont typeface="Arial" pitchFamily="34" charset="0"/>
                        <a:buChar char="•"/>
                      </a:pPr>
                      <a:endParaRPr lang="en-US" altLang="en-US" sz="1800" b="0" dirty="0">
                        <a:solidFill>
                          <a:schemeClr val="tx1"/>
                        </a:solidFill>
                      </a:endParaRPr>
                    </a:p>
                    <a:p>
                      <a:endParaRPr lang="en-US" sz="1800" b="0" dirty="0">
                        <a:solidFill>
                          <a:schemeClr val="tx1"/>
                        </a:solidFill>
                      </a:endParaRPr>
                    </a:p>
                  </a:txBody>
                  <a:tcPr>
                    <a:solidFill>
                      <a:schemeClr val="bg1"/>
                    </a:solidFill>
                  </a:tcPr>
                </a:tc>
                <a:extLst>
                  <a:ext uri="{0D108BD9-81ED-4DB2-BD59-A6C34878D82A}">
                    <a16:rowId xmlns:a16="http://schemas.microsoft.com/office/drawing/2014/main" val="10000"/>
                  </a:ext>
                </a:extLst>
              </a:tr>
              <a:tr h="370840">
                <a:tc>
                  <a:txBody>
                    <a:bodyPr/>
                    <a:lstStyle/>
                    <a:p>
                      <a:pPr>
                        <a:buFontTx/>
                        <a:buNone/>
                      </a:pPr>
                      <a:endParaRPr lang="en-US" sz="1800" b="0" dirty="0">
                        <a:solidFill>
                          <a:schemeClr val="tx1"/>
                        </a:solidFill>
                      </a:endParaRPr>
                    </a:p>
                  </a:txBody>
                  <a:tcPr>
                    <a:solidFill>
                      <a:schemeClr val="bg1"/>
                    </a:solidFill>
                  </a:tcPr>
                </a:tc>
                <a:tc>
                  <a:txBody>
                    <a:bodyPr/>
                    <a:lstStyle/>
                    <a:p>
                      <a:endParaRPr lang="en-US" sz="1800" b="0" dirty="0">
                        <a:solidFill>
                          <a:schemeClr val="tx1"/>
                        </a:solidFill>
                      </a:endParaRPr>
                    </a:p>
                  </a:txBody>
                  <a:tcPr>
                    <a:solidFill>
                      <a:schemeClr val="bg1"/>
                    </a:solidFill>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451283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CA" b="1" dirty="0"/>
              <a:t>Controlling Java Threads</a:t>
            </a:r>
          </a:p>
        </p:txBody>
      </p:sp>
      <p:sp>
        <p:nvSpPr>
          <p:cNvPr id="3" name="Content Placeholder 2"/>
          <p:cNvSpPr>
            <a:spLocks noGrp="1"/>
          </p:cNvSpPr>
          <p:nvPr>
            <p:ph idx="1"/>
          </p:nvPr>
        </p:nvSpPr>
        <p:spPr>
          <a:xfrm>
            <a:off x="304800" y="990600"/>
            <a:ext cx="8839200" cy="5105400"/>
          </a:xfrm>
        </p:spPr>
        <p:txBody>
          <a:bodyPr>
            <a:normAutofit fontScale="70000" lnSpcReduction="20000"/>
          </a:bodyPr>
          <a:lstStyle/>
          <a:p>
            <a:r>
              <a:rPr lang="en-US" altLang="en-US" i="1" dirty="0"/>
              <a:t>_.start()</a:t>
            </a:r>
            <a:r>
              <a:rPr lang="en-US" altLang="en-US" dirty="0"/>
              <a:t>: begins a thread running</a:t>
            </a:r>
          </a:p>
          <a:p>
            <a:r>
              <a:rPr lang="en-US" altLang="en-US" i="1" dirty="0"/>
              <a:t>wait()</a:t>
            </a:r>
            <a:r>
              <a:rPr lang="en-US" altLang="en-US" dirty="0"/>
              <a:t> and </a:t>
            </a:r>
            <a:r>
              <a:rPr lang="en-US" altLang="en-US" i="1" dirty="0"/>
              <a:t>notify()</a:t>
            </a:r>
            <a:r>
              <a:rPr lang="en-US" altLang="en-US" dirty="0"/>
              <a:t>: for synchronization</a:t>
            </a:r>
          </a:p>
          <a:p>
            <a:pPr lvl="1"/>
            <a:r>
              <a:rPr lang="en-US" altLang="en-US" dirty="0"/>
              <a:t>more on this later</a:t>
            </a:r>
          </a:p>
          <a:p>
            <a:r>
              <a:rPr lang="en-US" altLang="en-US" i="1" dirty="0"/>
              <a:t>_.stop()</a:t>
            </a:r>
            <a:r>
              <a:rPr lang="en-US" altLang="en-US" dirty="0"/>
              <a:t>: kills a specific thread (</a:t>
            </a:r>
            <a:r>
              <a:rPr lang="en-US" altLang="en-US" b="1" dirty="0"/>
              <a:t>deprecated</a:t>
            </a:r>
            <a:r>
              <a:rPr lang="en-US" altLang="en-US" dirty="0"/>
              <a:t>)</a:t>
            </a:r>
          </a:p>
          <a:p>
            <a:r>
              <a:rPr lang="en-US" altLang="en-US" i="1" dirty="0"/>
              <a:t>_.suspend()</a:t>
            </a:r>
            <a:r>
              <a:rPr lang="en-US" altLang="en-US" dirty="0"/>
              <a:t> and </a:t>
            </a:r>
            <a:r>
              <a:rPr lang="en-US" altLang="en-US" i="1" dirty="0"/>
              <a:t>resume()</a:t>
            </a:r>
            <a:r>
              <a:rPr lang="en-US" altLang="en-US" dirty="0"/>
              <a:t>: </a:t>
            </a:r>
            <a:r>
              <a:rPr lang="en-US" altLang="en-US" b="1" dirty="0"/>
              <a:t>deprecated</a:t>
            </a:r>
          </a:p>
          <a:p>
            <a:r>
              <a:rPr lang="en-US" altLang="en-US" i="1" dirty="0"/>
              <a:t>_.join()</a:t>
            </a:r>
            <a:r>
              <a:rPr lang="en-US" altLang="en-US" dirty="0"/>
              <a:t>: wait for specific thread to finish</a:t>
            </a:r>
          </a:p>
          <a:p>
            <a:r>
              <a:rPr lang="en-US" altLang="en-US" i="1" dirty="0"/>
              <a:t>_.</a:t>
            </a:r>
            <a:r>
              <a:rPr lang="en-US" altLang="en-US" i="1" dirty="0" err="1"/>
              <a:t>setPriority</a:t>
            </a:r>
            <a:r>
              <a:rPr lang="en-US" altLang="en-US" i="1" dirty="0"/>
              <a:t>()</a:t>
            </a:r>
            <a:r>
              <a:rPr lang="en-US" altLang="en-US" dirty="0"/>
              <a:t>: </a:t>
            </a:r>
            <a:r>
              <a:rPr lang="en-US" altLang="en-US" sz="2400" dirty="0"/>
              <a:t>0 to 10 (MIN_PRIORITY to MAX_PRIORITY); 5 is default (NORM_PRIORITY)</a:t>
            </a:r>
            <a:endParaRPr lang="en-US" altLang="en-US" i="1" dirty="0"/>
          </a:p>
          <a:p>
            <a:r>
              <a:rPr lang="en-US" altLang="en-US" dirty="0"/>
              <a:t>Java Thread Scheduling:</a:t>
            </a:r>
          </a:p>
          <a:p>
            <a:pPr lvl="1"/>
            <a:r>
              <a:rPr lang="en-US" altLang="en-US" dirty="0"/>
              <a:t>highest priority thread runs</a:t>
            </a:r>
          </a:p>
          <a:p>
            <a:pPr lvl="2"/>
            <a:r>
              <a:rPr lang="en-US" altLang="en-US" dirty="0"/>
              <a:t>if more than one, arbitrary</a:t>
            </a:r>
          </a:p>
          <a:p>
            <a:pPr lvl="1"/>
            <a:r>
              <a:rPr lang="en-US" altLang="en-US" i="1" dirty="0"/>
              <a:t>yield()</a:t>
            </a:r>
            <a:r>
              <a:rPr lang="en-US" altLang="en-US" dirty="0"/>
              <a:t>: current thread gives up processor so another of equal priority can run</a:t>
            </a:r>
          </a:p>
          <a:p>
            <a:pPr lvl="2"/>
            <a:r>
              <a:rPr lang="en-US" altLang="en-US" dirty="0"/>
              <a:t>if none of equal priority, it runs again</a:t>
            </a:r>
          </a:p>
          <a:p>
            <a:pPr lvl="1"/>
            <a:r>
              <a:rPr lang="en-US" altLang="en-US" i="1" dirty="0"/>
              <a:t>sleep(</a:t>
            </a:r>
            <a:r>
              <a:rPr lang="en-US" altLang="en-US" i="1" dirty="0" err="1"/>
              <a:t>msec</a:t>
            </a:r>
            <a:r>
              <a:rPr lang="en-US" altLang="en-US" i="1" dirty="0"/>
              <a:t>)</a:t>
            </a:r>
            <a:r>
              <a:rPr lang="en-US" altLang="en-US" dirty="0"/>
              <a:t>: stop executing for set time</a:t>
            </a:r>
          </a:p>
          <a:p>
            <a:pPr lvl="2"/>
            <a:r>
              <a:rPr lang="en-US" altLang="en-US" dirty="0"/>
              <a:t>lower priority thread can run</a:t>
            </a:r>
          </a:p>
          <a:p>
            <a:pPr>
              <a:spcBef>
                <a:spcPts val="1200"/>
              </a:spcBef>
            </a:pP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45128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a:t>Servlets</a:t>
            </a:r>
            <a:r>
              <a:rPr lang="en-US" b="1" dirty="0"/>
              <a:t> Packages</a:t>
            </a:r>
            <a:endParaRPr lang="ar-JO" b="1" dirty="0"/>
          </a:p>
        </p:txBody>
      </p:sp>
      <p:sp>
        <p:nvSpPr>
          <p:cNvPr id="3" name="Content Placeholder 2"/>
          <p:cNvSpPr>
            <a:spLocks noGrp="1"/>
          </p:cNvSpPr>
          <p:nvPr>
            <p:ph idx="1"/>
          </p:nvPr>
        </p:nvSpPr>
        <p:spPr>
          <a:xfrm>
            <a:off x="152400" y="1219200"/>
            <a:ext cx="8686800" cy="4724400"/>
          </a:xfrm>
        </p:spPr>
        <p:txBody>
          <a:bodyPr>
            <a:normAutofit/>
          </a:bodyPr>
          <a:lstStyle/>
          <a:p>
            <a:r>
              <a:rPr lang="en-US" dirty="0"/>
              <a:t>Java </a:t>
            </a:r>
            <a:r>
              <a:rPr lang="en-US" dirty="0" err="1"/>
              <a:t>Servlets</a:t>
            </a:r>
            <a:r>
              <a:rPr lang="en-US" dirty="0"/>
              <a:t> are Java classes run by a web server that has an interpreter that supports the Java </a:t>
            </a:r>
            <a:r>
              <a:rPr lang="en-US" dirty="0" err="1"/>
              <a:t>Servlet</a:t>
            </a:r>
            <a:r>
              <a:rPr lang="en-US" dirty="0"/>
              <a:t> specification</a:t>
            </a:r>
          </a:p>
          <a:p>
            <a:r>
              <a:rPr lang="en-US" dirty="0"/>
              <a:t>Servlets can be created using the </a:t>
            </a:r>
            <a:r>
              <a:rPr lang="en-US" b="1" dirty="0" err="1"/>
              <a:t>javax.servlet</a:t>
            </a:r>
            <a:r>
              <a:rPr lang="en-US" dirty="0"/>
              <a:t> and </a:t>
            </a:r>
            <a:r>
              <a:rPr lang="en-US" b="1" dirty="0" err="1"/>
              <a:t>javax.servlet.http</a:t>
            </a:r>
            <a:r>
              <a:rPr lang="en-US" dirty="0"/>
              <a:t> packages, which are a standard part of the Java's enterprise edition, an expanded version of the Java class library that supports large-scale development projects</a:t>
            </a:r>
          </a:p>
          <a:p>
            <a:endParaRPr lang="ar-JO"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87147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CA" b="1" dirty="0"/>
              <a:t>States of Java Threads</a:t>
            </a:r>
          </a:p>
        </p:txBody>
      </p:sp>
      <p:sp>
        <p:nvSpPr>
          <p:cNvPr id="3" name="Content Placeholder 2"/>
          <p:cNvSpPr>
            <a:spLocks noGrp="1"/>
          </p:cNvSpPr>
          <p:nvPr>
            <p:ph idx="1"/>
          </p:nvPr>
        </p:nvSpPr>
        <p:spPr>
          <a:xfrm>
            <a:off x="304800" y="990600"/>
            <a:ext cx="8839200" cy="5486400"/>
          </a:xfrm>
        </p:spPr>
        <p:txBody>
          <a:bodyPr>
            <a:normAutofit/>
          </a:bodyPr>
          <a:lstStyle/>
          <a:p>
            <a:r>
              <a:rPr lang="en-US" altLang="en-US" sz="2800" dirty="0"/>
              <a:t>Four separate states</a:t>
            </a:r>
          </a:p>
          <a:p>
            <a:pPr lvl="1"/>
            <a:r>
              <a:rPr lang="en-US" altLang="en-US" sz="2400" dirty="0"/>
              <a:t>new: just created but not started</a:t>
            </a:r>
          </a:p>
          <a:p>
            <a:pPr lvl="1"/>
            <a:r>
              <a:rPr lang="en-US" altLang="en-US" sz="2400" dirty="0" err="1"/>
              <a:t>runnable</a:t>
            </a:r>
            <a:r>
              <a:rPr lang="en-US" altLang="en-US" sz="2400" dirty="0"/>
              <a:t>: created, started, and able to run</a:t>
            </a:r>
          </a:p>
          <a:p>
            <a:pPr lvl="1"/>
            <a:r>
              <a:rPr lang="en-US" altLang="en-US" sz="2400" dirty="0"/>
              <a:t>blocked: created and started but unable to run because it is waiting for some event to occur</a:t>
            </a:r>
          </a:p>
          <a:p>
            <a:pPr lvl="1"/>
            <a:r>
              <a:rPr lang="en-US" altLang="en-US" sz="2400" dirty="0"/>
              <a:t>dead: thread has finished or been stopped</a:t>
            </a:r>
          </a:p>
          <a:p>
            <a:pPr>
              <a:spcBef>
                <a:spcPts val="1200"/>
              </a:spcBef>
            </a:pP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Oval 3"/>
          <p:cNvSpPr>
            <a:spLocks noChangeArrowheads="1"/>
          </p:cNvSpPr>
          <p:nvPr/>
        </p:nvSpPr>
        <p:spPr bwMode="auto">
          <a:xfrm>
            <a:off x="685800" y="4648200"/>
            <a:ext cx="1828800" cy="609600"/>
          </a:xfrm>
          <a:prstGeom prst="ellipse">
            <a:avLst/>
          </a:prstGeom>
          <a:noFill/>
          <a:ln w="9525">
            <a:solidFill>
              <a:schemeClr val="tx1"/>
            </a:solidFill>
            <a:round/>
            <a:headEnd/>
            <a:tailEnd/>
          </a:ln>
          <a:effectLst/>
        </p:spPr>
        <p:txBody>
          <a:bodyPr wrap="none" anchor="ctr"/>
          <a:lstStyle/>
          <a:p>
            <a:endParaRPr lang="en-CA"/>
          </a:p>
        </p:txBody>
      </p:sp>
      <p:sp>
        <p:nvSpPr>
          <p:cNvPr id="6" name="Oval 4"/>
          <p:cNvSpPr>
            <a:spLocks noChangeArrowheads="1"/>
          </p:cNvSpPr>
          <p:nvPr/>
        </p:nvSpPr>
        <p:spPr bwMode="auto">
          <a:xfrm>
            <a:off x="3505200" y="3962400"/>
            <a:ext cx="1828800" cy="609600"/>
          </a:xfrm>
          <a:prstGeom prst="ellipse">
            <a:avLst/>
          </a:prstGeom>
          <a:noFill/>
          <a:ln w="9525">
            <a:solidFill>
              <a:schemeClr val="tx1"/>
            </a:solidFill>
            <a:round/>
            <a:headEnd/>
            <a:tailEnd/>
          </a:ln>
          <a:effectLst/>
        </p:spPr>
        <p:txBody>
          <a:bodyPr wrap="none" anchor="ctr"/>
          <a:lstStyle/>
          <a:p>
            <a:endParaRPr lang="en-CA"/>
          </a:p>
        </p:txBody>
      </p:sp>
      <p:sp>
        <p:nvSpPr>
          <p:cNvPr id="7" name="Oval 5"/>
          <p:cNvSpPr>
            <a:spLocks noChangeArrowheads="1"/>
          </p:cNvSpPr>
          <p:nvPr/>
        </p:nvSpPr>
        <p:spPr bwMode="auto">
          <a:xfrm>
            <a:off x="3505200" y="5410200"/>
            <a:ext cx="1828800" cy="609600"/>
          </a:xfrm>
          <a:prstGeom prst="ellipse">
            <a:avLst/>
          </a:prstGeom>
          <a:noFill/>
          <a:ln w="9525">
            <a:solidFill>
              <a:schemeClr val="tx1"/>
            </a:solidFill>
            <a:round/>
            <a:headEnd/>
            <a:tailEnd/>
          </a:ln>
          <a:effectLst/>
        </p:spPr>
        <p:txBody>
          <a:bodyPr wrap="none" anchor="ctr"/>
          <a:lstStyle/>
          <a:p>
            <a:endParaRPr lang="en-CA"/>
          </a:p>
        </p:txBody>
      </p:sp>
      <p:sp>
        <p:nvSpPr>
          <p:cNvPr id="8" name="Oval 6"/>
          <p:cNvSpPr>
            <a:spLocks noChangeArrowheads="1"/>
          </p:cNvSpPr>
          <p:nvPr/>
        </p:nvSpPr>
        <p:spPr bwMode="auto">
          <a:xfrm>
            <a:off x="6248400" y="4648200"/>
            <a:ext cx="1828800" cy="609600"/>
          </a:xfrm>
          <a:prstGeom prst="ellipse">
            <a:avLst/>
          </a:prstGeom>
          <a:noFill/>
          <a:ln w="9525">
            <a:solidFill>
              <a:schemeClr val="tx1"/>
            </a:solidFill>
            <a:round/>
            <a:headEnd/>
            <a:tailEnd/>
          </a:ln>
          <a:effectLst/>
        </p:spPr>
        <p:txBody>
          <a:bodyPr wrap="none" anchor="ctr"/>
          <a:lstStyle/>
          <a:p>
            <a:endParaRPr lang="en-CA"/>
          </a:p>
        </p:txBody>
      </p:sp>
      <p:sp>
        <p:nvSpPr>
          <p:cNvPr id="9" name="Text Box 8"/>
          <p:cNvSpPr txBox="1">
            <a:spLocks noChangeArrowheads="1"/>
          </p:cNvSpPr>
          <p:nvPr/>
        </p:nvSpPr>
        <p:spPr bwMode="auto">
          <a:xfrm>
            <a:off x="1117600" y="4743450"/>
            <a:ext cx="922338" cy="342900"/>
          </a:xfrm>
          <a:prstGeom prst="rect">
            <a:avLst/>
          </a:prstGeom>
          <a:noFill/>
          <a:ln w="9525">
            <a:noFill/>
            <a:miter lim="800000"/>
            <a:headEnd/>
            <a:tailEnd/>
          </a:ln>
          <a:effectLst/>
        </p:spPr>
        <p:txBody>
          <a:bodyPr wrap="none">
            <a:spAutoFit/>
          </a:bodyPr>
          <a:lstStyle/>
          <a:p>
            <a:r>
              <a:rPr lang="en-US" altLang="en-US"/>
              <a:t>new</a:t>
            </a:r>
          </a:p>
        </p:txBody>
      </p:sp>
      <p:sp>
        <p:nvSpPr>
          <p:cNvPr id="10" name="Text Box 9"/>
          <p:cNvSpPr txBox="1">
            <a:spLocks noChangeArrowheads="1"/>
          </p:cNvSpPr>
          <p:nvPr/>
        </p:nvSpPr>
        <p:spPr bwMode="auto">
          <a:xfrm>
            <a:off x="3657600" y="4114800"/>
            <a:ext cx="1665288" cy="342900"/>
          </a:xfrm>
          <a:prstGeom prst="rect">
            <a:avLst/>
          </a:prstGeom>
          <a:noFill/>
          <a:ln w="9525">
            <a:noFill/>
            <a:miter lim="800000"/>
            <a:headEnd/>
            <a:tailEnd/>
          </a:ln>
          <a:effectLst/>
        </p:spPr>
        <p:txBody>
          <a:bodyPr wrap="none">
            <a:spAutoFit/>
          </a:bodyPr>
          <a:lstStyle/>
          <a:p>
            <a:r>
              <a:rPr lang="en-US" altLang="en-US"/>
              <a:t>runnable</a:t>
            </a:r>
          </a:p>
        </p:txBody>
      </p:sp>
      <p:sp>
        <p:nvSpPr>
          <p:cNvPr id="11" name="Text Box 10"/>
          <p:cNvSpPr txBox="1">
            <a:spLocks noChangeArrowheads="1"/>
          </p:cNvSpPr>
          <p:nvPr/>
        </p:nvSpPr>
        <p:spPr bwMode="auto">
          <a:xfrm>
            <a:off x="3759200" y="5543550"/>
            <a:ext cx="1530350" cy="342900"/>
          </a:xfrm>
          <a:prstGeom prst="rect">
            <a:avLst/>
          </a:prstGeom>
          <a:noFill/>
          <a:ln w="9525">
            <a:noFill/>
            <a:miter lim="800000"/>
            <a:headEnd/>
            <a:tailEnd/>
          </a:ln>
          <a:effectLst/>
        </p:spPr>
        <p:txBody>
          <a:bodyPr wrap="none">
            <a:spAutoFit/>
          </a:bodyPr>
          <a:lstStyle/>
          <a:p>
            <a:r>
              <a:rPr lang="en-US" altLang="en-US"/>
              <a:t>blocked</a:t>
            </a:r>
          </a:p>
        </p:txBody>
      </p:sp>
      <p:sp>
        <p:nvSpPr>
          <p:cNvPr id="12" name="Text Box 11"/>
          <p:cNvSpPr txBox="1">
            <a:spLocks noChangeArrowheads="1"/>
          </p:cNvSpPr>
          <p:nvPr/>
        </p:nvSpPr>
        <p:spPr bwMode="auto">
          <a:xfrm>
            <a:off x="6705600" y="4800600"/>
            <a:ext cx="1011238" cy="342900"/>
          </a:xfrm>
          <a:prstGeom prst="rect">
            <a:avLst/>
          </a:prstGeom>
          <a:noFill/>
          <a:ln w="9525">
            <a:noFill/>
            <a:miter lim="800000"/>
            <a:headEnd/>
            <a:tailEnd/>
          </a:ln>
          <a:effectLst/>
        </p:spPr>
        <p:txBody>
          <a:bodyPr wrap="none">
            <a:spAutoFit/>
          </a:bodyPr>
          <a:lstStyle/>
          <a:p>
            <a:r>
              <a:rPr lang="en-US" altLang="en-US"/>
              <a:t>dead</a:t>
            </a:r>
          </a:p>
        </p:txBody>
      </p:sp>
      <p:cxnSp>
        <p:nvCxnSpPr>
          <p:cNvPr id="13" name="AutoShape 12"/>
          <p:cNvCxnSpPr>
            <a:cxnSpLocks noChangeShapeType="1"/>
            <a:stCxn id="5" idx="7"/>
            <a:endCxn id="6" idx="2"/>
          </p:cNvCxnSpPr>
          <p:nvPr/>
        </p:nvCxnSpPr>
        <p:spPr bwMode="auto">
          <a:xfrm rot="16200000">
            <a:off x="2640807" y="3872706"/>
            <a:ext cx="469900" cy="1258887"/>
          </a:xfrm>
          <a:prstGeom prst="curvedConnector2">
            <a:avLst/>
          </a:prstGeom>
          <a:noFill/>
          <a:ln w="9525">
            <a:solidFill>
              <a:schemeClr val="tx1"/>
            </a:solidFill>
            <a:round/>
            <a:headEnd/>
            <a:tailEnd type="triangle" w="med" len="med"/>
          </a:ln>
          <a:effectLst/>
        </p:spPr>
      </p:cxnSp>
      <p:cxnSp>
        <p:nvCxnSpPr>
          <p:cNvPr id="14" name="AutoShape 13"/>
          <p:cNvCxnSpPr>
            <a:cxnSpLocks noChangeShapeType="1"/>
            <a:stCxn id="6" idx="6"/>
            <a:endCxn id="8" idx="1"/>
          </p:cNvCxnSpPr>
          <p:nvPr/>
        </p:nvCxnSpPr>
        <p:spPr bwMode="auto">
          <a:xfrm>
            <a:off x="5334000" y="4267200"/>
            <a:ext cx="1182688" cy="469900"/>
          </a:xfrm>
          <a:prstGeom prst="curvedConnector2">
            <a:avLst/>
          </a:prstGeom>
          <a:noFill/>
          <a:ln w="9525">
            <a:solidFill>
              <a:schemeClr val="tx1"/>
            </a:solidFill>
            <a:round/>
            <a:headEnd/>
            <a:tailEnd type="triangle" w="med" len="med"/>
          </a:ln>
          <a:effectLst/>
        </p:spPr>
      </p:cxnSp>
      <p:sp>
        <p:nvSpPr>
          <p:cNvPr id="15" name="Freeform 17"/>
          <p:cNvSpPr>
            <a:spLocks/>
          </p:cNvSpPr>
          <p:nvPr/>
        </p:nvSpPr>
        <p:spPr bwMode="auto">
          <a:xfrm>
            <a:off x="3429000" y="4495800"/>
            <a:ext cx="381000" cy="990600"/>
          </a:xfrm>
          <a:custGeom>
            <a:avLst/>
            <a:gdLst>
              <a:gd name="T0" fmla="*/ 381000 w 240"/>
              <a:gd name="T1" fmla="*/ 990600 h 624"/>
              <a:gd name="T2" fmla="*/ 0 w 240"/>
              <a:gd name="T3" fmla="*/ 457200 h 624"/>
              <a:gd name="T4" fmla="*/ 381000 w 240"/>
              <a:gd name="T5" fmla="*/ 0 h 624"/>
              <a:gd name="T6" fmla="*/ 0 60000 65536"/>
              <a:gd name="T7" fmla="*/ 0 60000 65536"/>
              <a:gd name="T8" fmla="*/ 0 60000 65536"/>
            </a:gdLst>
            <a:ahLst/>
            <a:cxnLst>
              <a:cxn ang="T6">
                <a:pos x="T0" y="T1"/>
              </a:cxn>
              <a:cxn ang="T7">
                <a:pos x="T2" y="T3"/>
              </a:cxn>
              <a:cxn ang="T8">
                <a:pos x="T4" y="T5"/>
              </a:cxn>
            </a:cxnLst>
            <a:rect l="0" t="0" r="r" b="b"/>
            <a:pathLst>
              <a:path w="240" h="624">
                <a:moveTo>
                  <a:pt x="240" y="624"/>
                </a:moveTo>
                <a:cubicBezTo>
                  <a:pt x="120" y="508"/>
                  <a:pt x="0" y="392"/>
                  <a:pt x="0" y="288"/>
                </a:cubicBezTo>
                <a:cubicBezTo>
                  <a:pt x="0" y="184"/>
                  <a:pt x="176" y="24"/>
                  <a:pt x="240" y="0"/>
                </a:cubicBezTo>
              </a:path>
            </a:pathLst>
          </a:custGeom>
          <a:noFill/>
          <a:ln w="9525">
            <a:solidFill>
              <a:schemeClr val="tx1"/>
            </a:solidFill>
            <a:round/>
            <a:headEnd/>
            <a:tailEnd/>
          </a:ln>
          <a:effectLst/>
        </p:spPr>
        <p:txBody>
          <a:bodyPr wrap="none" anchor="ctr"/>
          <a:lstStyle/>
          <a:p>
            <a:endParaRPr lang="en-US"/>
          </a:p>
        </p:txBody>
      </p:sp>
      <p:sp>
        <p:nvSpPr>
          <p:cNvPr id="16" name="Freeform 18"/>
          <p:cNvSpPr>
            <a:spLocks/>
          </p:cNvSpPr>
          <p:nvPr/>
        </p:nvSpPr>
        <p:spPr bwMode="auto">
          <a:xfrm flipH="1">
            <a:off x="5029200" y="4495800"/>
            <a:ext cx="381000" cy="990600"/>
          </a:xfrm>
          <a:custGeom>
            <a:avLst/>
            <a:gdLst>
              <a:gd name="T0" fmla="*/ 381000 w 240"/>
              <a:gd name="T1" fmla="*/ 990600 h 624"/>
              <a:gd name="T2" fmla="*/ 0 w 240"/>
              <a:gd name="T3" fmla="*/ 457200 h 624"/>
              <a:gd name="T4" fmla="*/ 381000 w 240"/>
              <a:gd name="T5" fmla="*/ 0 h 624"/>
              <a:gd name="T6" fmla="*/ 0 60000 65536"/>
              <a:gd name="T7" fmla="*/ 0 60000 65536"/>
              <a:gd name="T8" fmla="*/ 0 60000 65536"/>
            </a:gdLst>
            <a:ahLst/>
            <a:cxnLst>
              <a:cxn ang="T6">
                <a:pos x="T0" y="T1"/>
              </a:cxn>
              <a:cxn ang="T7">
                <a:pos x="T2" y="T3"/>
              </a:cxn>
              <a:cxn ang="T8">
                <a:pos x="T4" y="T5"/>
              </a:cxn>
            </a:cxnLst>
            <a:rect l="0" t="0" r="r" b="b"/>
            <a:pathLst>
              <a:path w="240" h="624">
                <a:moveTo>
                  <a:pt x="240" y="624"/>
                </a:moveTo>
                <a:cubicBezTo>
                  <a:pt x="120" y="508"/>
                  <a:pt x="0" y="392"/>
                  <a:pt x="0" y="288"/>
                </a:cubicBezTo>
                <a:cubicBezTo>
                  <a:pt x="0" y="184"/>
                  <a:pt x="176" y="24"/>
                  <a:pt x="240" y="0"/>
                </a:cubicBezTo>
              </a:path>
            </a:pathLst>
          </a:custGeom>
          <a:noFill/>
          <a:ln w="9525">
            <a:solidFill>
              <a:schemeClr val="tx1"/>
            </a:solidFill>
            <a:round/>
            <a:headEnd/>
            <a:tailEnd/>
          </a:ln>
          <a:effectLst/>
        </p:spPr>
        <p:txBody>
          <a:bodyPr wrap="none" anchor="ctr"/>
          <a:lstStyle/>
          <a:p>
            <a:endParaRPr lang="en-US"/>
          </a:p>
        </p:txBody>
      </p:sp>
      <p:sp>
        <p:nvSpPr>
          <p:cNvPr id="17" name="Line 21"/>
          <p:cNvSpPr>
            <a:spLocks noChangeShapeType="1"/>
          </p:cNvSpPr>
          <p:nvPr/>
        </p:nvSpPr>
        <p:spPr bwMode="auto">
          <a:xfrm>
            <a:off x="3581400" y="5257800"/>
            <a:ext cx="228600" cy="228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22"/>
          <p:cNvSpPr>
            <a:spLocks noChangeShapeType="1"/>
          </p:cNvSpPr>
          <p:nvPr/>
        </p:nvSpPr>
        <p:spPr bwMode="auto">
          <a:xfrm flipH="1" flipV="1">
            <a:off x="5029200" y="4495800"/>
            <a:ext cx="7620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 name="Text Box 23"/>
          <p:cNvSpPr txBox="1">
            <a:spLocks noChangeArrowheads="1"/>
          </p:cNvSpPr>
          <p:nvPr/>
        </p:nvSpPr>
        <p:spPr bwMode="auto">
          <a:xfrm>
            <a:off x="2133600" y="4087813"/>
            <a:ext cx="811213" cy="228600"/>
          </a:xfrm>
          <a:prstGeom prst="rect">
            <a:avLst/>
          </a:prstGeom>
          <a:noFill/>
          <a:ln w="9525">
            <a:noFill/>
            <a:miter lim="800000"/>
            <a:headEnd/>
            <a:tailEnd/>
          </a:ln>
          <a:effectLst/>
        </p:spPr>
        <p:txBody>
          <a:bodyPr wrap="none">
            <a:spAutoFit/>
          </a:bodyPr>
          <a:lstStyle/>
          <a:p>
            <a:r>
              <a:rPr lang="en-US" altLang="en-US" sz="1400"/>
              <a:t>start()</a:t>
            </a:r>
          </a:p>
        </p:txBody>
      </p:sp>
      <p:sp>
        <p:nvSpPr>
          <p:cNvPr id="20" name="Text Box 24"/>
          <p:cNvSpPr txBox="1">
            <a:spLocks noChangeArrowheads="1"/>
          </p:cNvSpPr>
          <p:nvPr/>
        </p:nvSpPr>
        <p:spPr bwMode="auto">
          <a:xfrm>
            <a:off x="5892800" y="3886200"/>
            <a:ext cx="1989138" cy="388938"/>
          </a:xfrm>
          <a:prstGeom prst="rect">
            <a:avLst/>
          </a:prstGeom>
          <a:noFill/>
          <a:ln w="9525">
            <a:noFill/>
            <a:miter lim="800000"/>
            <a:headEnd/>
            <a:tailEnd/>
          </a:ln>
          <a:effectLst/>
        </p:spPr>
        <p:txBody>
          <a:bodyPr wrap="none">
            <a:spAutoFit/>
          </a:bodyPr>
          <a:lstStyle/>
          <a:p>
            <a:r>
              <a:rPr lang="en-US" altLang="en-US" sz="1400"/>
              <a:t>stop(), </a:t>
            </a:r>
          </a:p>
          <a:p>
            <a:r>
              <a:rPr lang="en-US" altLang="en-US" sz="1400"/>
              <a:t>end of run method</a:t>
            </a:r>
            <a:endParaRPr lang="en-US" altLang="en-US"/>
          </a:p>
        </p:txBody>
      </p:sp>
      <p:sp>
        <p:nvSpPr>
          <p:cNvPr id="21" name="Text Box 25"/>
          <p:cNvSpPr txBox="1">
            <a:spLocks noChangeArrowheads="1"/>
          </p:cNvSpPr>
          <p:nvPr/>
        </p:nvSpPr>
        <p:spPr bwMode="auto">
          <a:xfrm>
            <a:off x="2336800" y="5086350"/>
            <a:ext cx="1365250" cy="547688"/>
          </a:xfrm>
          <a:prstGeom prst="rect">
            <a:avLst/>
          </a:prstGeom>
          <a:noFill/>
          <a:ln w="9525">
            <a:noFill/>
            <a:miter lim="800000"/>
            <a:headEnd/>
            <a:tailEnd/>
          </a:ln>
          <a:effectLst/>
        </p:spPr>
        <p:txBody>
          <a:bodyPr wrap="none">
            <a:spAutoFit/>
          </a:bodyPr>
          <a:lstStyle/>
          <a:p>
            <a:r>
              <a:rPr lang="en-US" altLang="en-US" sz="1400"/>
              <a:t>wait(),</a:t>
            </a:r>
          </a:p>
          <a:p>
            <a:r>
              <a:rPr lang="en-US" altLang="en-US" sz="1400"/>
              <a:t>I/O request,</a:t>
            </a:r>
          </a:p>
          <a:p>
            <a:r>
              <a:rPr lang="en-US" altLang="en-US" sz="1400"/>
              <a:t>suspend()</a:t>
            </a:r>
            <a:endParaRPr lang="en-US" altLang="en-US"/>
          </a:p>
        </p:txBody>
      </p:sp>
      <p:sp>
        <p:nvSpPr>
          <p:cNvPr id="22" name="Text Box 26"/>
          <p:cNvSpPr txBox="1">
            <a:spLocks noChangeArrowheads="1"/>
          </p:cNvSpPr>
          <p:nvPr/>
        </p:nvSpPr>
        <p:spPr bwMode="auto">
          <a:xfrm>
            <a:off x="5384800" y="5086350"/>
            <a:ext cx="1746250" cy="547688"/>
          </a:xfrm>
          <a:prstGeom prst="rect">
            <a:avLst/>
          </a:prstGeom>
          <a:noFill/>
          <a:ln w="9525">
            <a:noFill/>
            <a:miter lim="800000"/>
            <a:headEnd/>
            <a:tailEnd/>
          </a:ln>
          <a:effectLst/>
        </p:spPr>
        <p:txBody>
          <a:bodyPr wrap="none">
            <a:spAutoFit/>
          </a:bodyPr>
          <a:lstStyle/>
          <a:p>
            <a:r>
              <a:rPr lang="en-US" altLang="en-US" sz="1400"/>
              <a:t>notify(),</a:t>
            </a:r>
          </a:p>
          <a:p>
            <a:r>
              <a:rPr lang="en-US" altLang="en-US" sz="1400"/>
              <a:t>I/O completion,</a:t>
            </a:r>
          </a:p>
          <a:p>
            <a:r>
              <a:rPr lang="en-US" altLang="en-US" sz="1400"/>
              <a:t>resume()</a:t>
            </a:r>
            <a:endParaRPr lang="en-US" altLang="en-US"/>
          </a:p>
        </p:txBody>
      </p:sp>
    </p:spTree>
    <p:extLst>
      <p:ext uri="{BB962C8B-B14F-4D97-AF65-F5344CB8AC3E}">
        <p14:creationId xmlns:p14="http://schemas.microsoft.com/office/powerpoint/2010/main" val="34512835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CA" b="1" dirty="0"/>
              <a:t>Thread Example with Join</a:t>
            </a:r>
          </a:p>
        </p:txBody>
      </p:sp>
      <p:sp>
        <p:nvSpPr>
          <p:cNvPr id="3" name="Content Placeholder 2"/>
          <p:cNvSpPr>
            <a:spLocks noGrp="1"/>
          </p:cNvSpPr>
          <p:nvPr>
            <p:ph idx="1"/>
          </p:nvPr>
        </p:nvSpPr>
        <p:spPr>
          <a:xfrm>
            <a:off x="304800" y="457200"/>
            <a:ext cx="8610600" cy="6477000"/>
          </a:xfrm>
        </p:spPr>
        <p:txBody>
          <a:bodyPr>
            <a:noAutofit/>
          </a:bodyPr>
          <a:lstStyle/>
          <a:p>
            <a:pPr>
              <a:spcBef>
                <a:spcPts val="0"/>
              </a:spcBef>
              <a:buNone/>
            </a:pPr>
            <a:r>
              <a:rPr lang="en-CA" sz="1800" dirty="0"/>
              <a:t>public class TestJoinMethod1 extends Thread {</a:t>
            </a:r>
          </a:p>
          <a:p>
            <a:pPr>
              <a:spcBef>
                <a:spcPts val="0"/>
              </a:spcBef>
              <a:buNone/>
            </a:pPr>
            <a:r>
              <a:rPr lang="en-CA" sz="1800" dirty="0"/>
              <a:t>	public void run() {</a:t>
            </a:r>
          </a:p>
          <a:p>
            <a:pPr>
              <a:spcBef>
                <a:spcPts val="0"/>
              </a:spcBef>
              <a:buNone/>
            </a:pPr>
            <a:r>
              <a:rPr lang="en-CA" sz="1800" dirty="0"/>
              <a:t>		for (</a:t>
            </a:r>
            <a:r>
              <a:rPr lang="en-CA" sz="1800" dirty="0" err="1"/>
              <a:t>int</a:t>
            </a:r>
            <a:r>
              <a:rPr lang="en-CA" sz="1800" dirty="0"/>
              <a:t> </a:t>
            </a:r>
            <a:r>
              <a:rPr lang="en-CA" sz="1800" dirty="0" err="1"/>
              <a:t>i</a:t>
            </a:r>
            <a:r>
              <a:rPr lang="en-CA" sz="1800" dirty="0"/>
              <a:t> = 1; </a:t>
            </a:r>
            <a:r>
              <a:rPr lang="en-CA" sz="1800" dirty="0" err="1"/>
              <a:t>i</a:t>
            </a:r>
            <a:r>
              <a:rPr lang="en-CA" sz="1800" dirty="0"/>
              <a:t> &lt;= 5; </a:t>
            </a:r>
            <a:r>
              <a:rPr lang="en-CA" sz="1800" dirty="0" err="1"/>
              <a:t>i</a:t>
            </a:r>
            <a:r>
              <a:rPr lang="en-CA" sz="1800" dirty="0"/>
              <a:t>++) {</a:t>
            </a:r>
          </a:p>
          <a:p>
            <a:pPr>
              <a:spcBef>
                <a:spcPts val="0"/>
              </a:spcBef>
              <a:buNone/>
            </a:pPr>
            <a:r>
              <a:rPr lang="en-CA" sz="1800" dirty="0"/>
              <a:t>		        try {</a:t>
            </a:r>
          </a:p>
          <a:p>
            <a:pPr>
              <a:spcBef>
                <a:spcPts val="0"/>
              </a:spcBef>
              <a:buNone/>
            </a:pPr>
            <a:r>
              <a:rPr lang="en-CA" sz="1800" dirty="0"/>
              <a:t>		            </a:t>
            </a:r>
            <a:r>
              <a:rPr lang="en-CA" sz="1800" dirty="0" err="1"/>
              <a:t>Thread.sleep</a:t>
            </a:r>
            <a:r>
              <a:rPr lang="en-CA" sz="1800" dirty="0"/>
              <a:t>(500);</a:t>
            </a:r>
          </a:p>
          <a:p>
            <a:pPr>
              <a:spcBef>
                <a:spcPts val="0"/>
              </a:spcBef>
              <a:buNone/>
            </a:pPr>
            <a:r>
              <a:rPr lang="en-CA" sz="1800" dirty="0"/>
              <a:t>		        } catch (Exception e) {</a:t>
            </a:r>
          </a:p>
          <a:p>
            <a:pPr>
              <a:spcBef>
                <a:spcPts val="0"/>
              </a:spcBef>
              <a:buNone/>
            </a:pPr>
            <a:r>
              <a:rPr lang="en-CA" sz="1800" dirty="0"/>
              <a:t>		            </a:t>
            </a:r>
            <a:r>
              <a:rPr lang="en-CA" sz="1800" dirty="0" err="1"/>
              <a:t>System.out.println</a:t>
            </a:r>
            <a:r>
              <a:rPr lang="en-CA" sz="1800" dirty="0"/>
              <a:t>(e);</a:t>
            </a:r>
          </a:p>
          <a:p>
            <a:pPr>
              <a:spcBef>
                <a:spcPts val="0"/>
              </a:spcBef>
              <a:buNone/>
            </a:pPr>
            <a:r>
              <a:rPr lang="en-CA" sz="1800" dirty="0"/>
              <a:t>		        }</a:t>
            </a:r>
          </a:p>
          <a:p>
            <a:pPr>
              <a:spcBef>
                <a:spcPts val="0"/>
              </a:spcBef>
              <a:buNone/>
            </a:pPr>
            <a:r>
              <a:rPr lang="en-CA" sz="1800" dirty="0"/>
              <a:t>		            </a:t>
            </a:r>
            <a:r>
              <a:rPr lang="en-CA" sz="1800" dirty="0" err="1"/>
              <a:t>System.out.println</a:t>
            </a:r>
            <a:r>
              <a:rPr lang="en-CA" sz="1800" dirty="0"/>
              <a:t>(</a:t>
            </a:r>
            <a:r>
              <a:rPr lang="en-CA" sz="1800" dirty="0" err="1"/>
              <a:t>i</a:t>
            </a:r>
            <a:r>
              <a:rPr lang="en-CA" sz="1800" dirty="0"/>
              <a:t>);</a:t>
            </a:r>
          </a:p>
          <a:p>
            <a:pPr>
              <a:spcBef>
                <a:spcPts val="0"/>
              </a:spcBef>
              <a:buNone/>
            </a:pPr>
            <a:r>
              <a:rPr lang="en-CA" sz="1800" dirty="0"/>
              <a:t>		   }</a:t>
            </a:r>
          </a:p>
          <a:p>
            <a:pPr>
              <a:spcBef>
                <a:spcPts val="0"/>
              </a:spcBef>
              <a:buNone/>
            </a:pPr>
            <a:r>
              <a:rPr lang="en-CA" sz="1800" dirty="0"/>
              <a:t>	}</a:t>
            </a:r>
          </a:p>
          <a:p>
            <a:pPr>
              <a:spcBef>
                <a:spcPts val="0"/>
              </a:spcBef>
              <a:buNone/>
            </a:pPr>
            <a:r>
              <a:rPr lang="en-CA" sz="1800" dirty="0"/>
              <a:t>	public static void main(String </a:t>
            </a:r>
            <a:r>
              <a:rPr lang="en-CA" sz="1800" dirty="0" err="1"/>
              <a:t>args</a:t>
            </a:r>
            <a:r>
              <a:rPr lang="en-CA" sz="1800" dirty="0"/>
              <a:t>[]) {</a:t>
            </a:r>
          </a:p>
          <a:p>
            <a:pPr>
              <a:spcBef>
                <a:spcPts val="0"/>
              </a:spcBef>
              <a:buNone/>
            </a:pPr>
            <a:r>
              <a:rPr lang="en-CA" sz="1800" dirty="0"/>
              <a:t>		TestJoinMethod1 t1 = new TestJoinMethod1();</a:t>
            </a:r>
          </a:p>
          <a:p>
            <a:pPr>
              <a:spcBef>
                <a:spcPts val="0"/>
              </a:spcBef>
              <a:buNone/>
            </a:pPr>
            <a:r>
              <a:rPr lang="en-CA" sz="1800" dirty="0"/>
              <a:t>		TestJoinMethod1 t2 = new TestJoinMethod1();</a:t>
            </a:r>
          </a:p>
          <a:p>
            <a:pPr>
              <a:spcBef>
                <a:spcPts val="0"/>
              </a:spcBef>
              <a:buNone/>
            </a:pPr>
            <a:r>
              <a:rPr lang="en-CA" sz="1800" dirty="0"/>
              <a:t>		TestJoinMethod1 t3 = new TestJoinMethod1();</a:t>
            </a:r>
          </a:p>
          <a:p>
            <a:pPr>
              <a:spcBef>
                <a:spcPts val="0"/>
              </a:spcBef>
              <a:buNone/>
            </a:pPr>
            <a:r>
              <a:rPr lang="en-CA" sz="1800" dirty="0"/>
              <a:t>		t1.start();</a:t>
            </a:r>
          </a:p>
          <a:p>
            <a:pPr>
              <a:spcBef>
                <a:spcPts val="0"/>
              </a:spcBef>
              <a:buNone/>
            </a:pPr>
            <a:r>
              <a:rPr lang="en-CA" sz="1800" dirty="0"/>
              <a:t>		try {</a:t>
            </a:r>
          </a:p>
          <a:p>
            <a:pPr>
              <a:spcBef>
                <a:spcPts val="0"/>
              </a:spcBef>
              <a:buNone/>
            </a:pPr>
            <a:r>
              <a:rPr lang="en-CA" sz="1800" dirty="0"/>
              <a:t>		       t1.join();</a:t>
            </a:r>
          </a:p>
          <a:p>
            <a:pPr>
              <a:spcBef>
                <a:spcPts val="0"/>
              </a:spcBef>
              <a:buNone/>
            </a:pPr>
            <a:r>
              <a:rPr lang="en-CA" sz="1800" dirty="0"/>
              <a:t>		} catch (Exception e) { </a:t>
            </a:r>
            <a:r>
              <a:rPr lang="en-CA" sz="1800" dirty="0" err="1"/>
              <a:t>System.out.println</a:t>
            </a:r>
            <a:r>
              <a:rPr lang="en-CA" sz="1800" dirty="0"/>
              <a:t>(e); }</a:t>
            </a:r>
          </a:p>
          <a:p>
            <a:pPr>
              <a:spcBef>
                <a:spcPts val="0"/>
              </a:spcBef>
              <a:buNone/>
            </a:pPr>
            <a:r>
              <a:rPr lang="en-CA" sz="1800" dirty="0"/>
              <a:t>		t2.start();</a:t>
            </a:r>
          </a:p>
          <a:p>
            <a:pPr>
              <a:spcBef>
                <a:spcPts val="0"/>
              </a:spcBef>
              <a:buNone/>
            </a:pPr>
            <a:r>
              <a:rPr lang="en-CA" sz="1800" dirty="0"/>
              <a:t>		t3.start();</a:t>
            </a:r>
          </a:p>
          <a:p>
            <a:pPr>
              <a:spcBef>
                <a:spcPts val="0"/>
              </a:spcBef>
              <a:buNone/>
            </a:pPr>
            <a:r>
              <a:rPr lang="en-CA" sz="1800" dirty="0"/>
              <a:t>	}</a:t>
            </a:r>
          </a:p>
          <a:p>
            <a:pPr>
              <a:spcBef>
                <a:spcPts val="0"/>
              </a:spcBef>
              <a:buNone/>
            </a:pPr>
            <a:r>
              <a:rPr lang="en-CA" sz="1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4512835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Synchronization in Java</a:t>
            </a:r>
          </a:p>
        </p:txBody>
      </p:sp>
      <p:sp>
        <p:nvSpPr>
          <p:cNvPr id="3" name="Content Placeholder 2"/>
          <p:cNvSpPr>
            <a:spLocks noGrp="1"/>
          </p:cNvSpPr>
          <p:nvPr>
            <p:ph idx="1"/>
          </p:nvPr>
        </p:nvSpPr>
        <p:spPr>
          <a:xfrm>
            <a:off x="457200" y="1036637"/>
            <a:ext cx="8229600" cy="5287963"/>
          </a:xfrm>
        </p:spPr>
        <p:txBody>
          <a:bodyPr>
            <a:noAutofit/>
          </a:bodyPr>
          <a:lstStyle/>
          <a:p>
            <a:r>
              <a:rPr lang="en-US" sz="2400" dirty="0"/>
              <a:t>Synchronization in java is the capability to control the access of multiple threads to any shared resource.</a:t>
            </a:r>
          </a:p>
          <a:p>
            <a:r>
              <a:rPr lang="en-US" sz="2400" dirty="0"/>
              <a:t>Java Synchronization is better option where we want to allow only one thread to access the shared resource.</a:t>
            </a:r>
          </a:p>
          <a:p>
            <a:r>
              <a:rPr lang="en-US" sz="2400" dirty="0"/>
              <a:t>The synchronization is mainly used to</a:t>
            </a:r>
          </a:p>
          <a:p>
            <a:pPr lvl="1"/>
            <a:r>
              <a:rPr lang="en-US" sz="2000" dirty="0"/>
              <a:t>prevent thread interference.</a:t>
            </a:r>
          </a:p>
          <a:p>
            <a:pPr lvl="1"/>
            <a:r>
              <a:rPr lang="en-US" sz="2000" dirty="0"/>
              <a:t>prevent consistency problem.</a:t>
            </a:r>
          </a:p>
          <a:p>
            <a:r>
              <a:rPr lang="en-US" sz="2400" dirty="0"/>
              <a:t>There are two types of thread synchronization:</a:t>
            </a:r>
          </a:p>
          <a:p>
            <a:pPr lvl="1"/>
            <a:r>
              <a:rPr lang="en-US" sz="2000" dirty="0"/>
              <a:t>Mutual Exclusive</a:t>
            </a:r>
          </a:p>
          <a:p>
            <a:pPr lvl="2"/>
            <a:r>
              <a:rPr lang="en-US" sz="1800" dirty="0"/>
              <a:t>Synchronized method.</a:t>
            </a:r>
          </a:p>
          <a:p>
            <a:pPr lvl="2"/>
            <a:r>
              <a:rPr lang="en-US" sz="1800" dirty="0"/>
              <a:t>Synchronized block.</a:t>
            </a:r>
          </a:p>
          <a:p>
            <a:pPr lvl="2"/>
            <a:r>
              <a:rPr lang="en-US" sz="1800" dirty="0"/>
              <a:t>static synchronization.</a:t>
            </a:r>
          </a:p>
          <a:p>
            <a:pPr lvl="1"/>
            <a:r>
              <a:rPr lang="en-US" sz="2000" dirty="0"/>
              <a:t>Cooperation (Inter-thread communication in java)</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Synchronization in Java</a:t>
            </a:r>
          </a:p>
        </p:txBody>
      </p:sp>
      <p:sp>
        <p:nvSpPr>
          <p:cNvPr id="3" name="Content Placeholder 2"/>
          <p:cNvSpPr>
            <a:spLocks noGrp="1"/>
          </p:cNvSpPr>
          <p:nvPr>
            <p:ph idx="1"/>
          </p:nvPr>
        </p:nvSpPr>
        <p:spPr>
          <a:xfrm>
            <a:off x="457200" y="1036637"/>
            <a:ext cx="8229600" cy="5287963"/>
          </a:xfrm>
        </p:spPr>
        <p:txBody>
          <a:bodyPr>
            <a:noAutofit/>
          </a:bodyPr>
          <a:lstStyle/>
          <a:p>
            <a:r>
              <a:rPr lang="en-US" sz="2400" dirty="0"/>
              <a:t>Mutual Exclusive helps keep threads from interfering with one another while sharing data. This can be done by three ways in java:</a:t>
            </a:r>
          </a:p>
          <a:p>
            <a:pPr lvl="1"/>
            <a:r>
              <a:rPr lang="en-US" sz="2000" dirty="0"/>
              <a:t>by synchronized method</a:t>
            </a:r>
          </a:p>
          <a:p>
            <a:pPr lvl="1"/>
            <a:r>
              <a:rPr lang="en-US" sz="2000" dirty="0"/>
              <a:t>by synchronized block</a:t>
            </a:r>
          </a:p>
          <a:p>
            <a:pPr lvl="1"/>
            <a:r>
              <a:rPr lang="en-US" sz="2000" dirty="0"/>
              <a:t>by static synchronization</a:t>
            </a:r>
          </a:p>
          <a:p>
            <a:r>
              <a:rPr lang="en-US" sz="2400" dirty="0"/>
              <a:t>Synchronization is built around an internal entity known as the lock or monitor. </a:t>
            </a:r>
          </a:p>
          <a:p>
            <a:r>
              <a:rPr lang="en-US" sz="2400" dirty="0"/>
              <a:t>Every object has a lock associated with it. </a:t>
            </a:r>
          </a:p>
          <a:p>
            <a:pPr lvl="1"/>
            <a:r>
              <a:rPr lang="en-US" sz="2000" dirty="0"/>
              <a:t>By convention, a thread that needs consistent access to an object's fields has to acquire the object's lock before accessing them, and then release the lock when it's done with them.</a:t>
            </a:r>
          </a:p>
          <a:p>
            <a:r>
              <a:rPr lang="en-US" sz="2400" dirty="0"/>
              <a:t>Check the </a:t>
            </a:r>
            <a:r>
              <a:rPr lang="en-US" sz="2400" b="1" dirty="0"/>
              <a:t>synchronized</a:t>
            </a:r>
            <a:r>
              <a:rPr lang="en-US" sz="2400" dirty="0"/>
              <a:t> keyword in Java.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Synchronization 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sp>
        <p:nvSpPr>
          <p:cNvPr id="6" name="Rectangle 5"/>
          <p:cNvSpPr/>
          <p:nvPr/>
        </p:nvSpPr>
        <p:spPr>
          <a:xfrm>
            <a:off x="304800" y="3048000"/>
            <a:ext cx="3581400" cy="3139321"/>
          </a:xfrm>
          <a:prstGeom prst="rect">
            <a:avLst/>
          </a:prstGeom>
          <a:noFill/>
          <a:ln w="3175">
            <a:solidFill>
              <a:schemeClr val="tx1"/>
            </a:solidFill>
          </a:ln>
        </p:spPr>
        <p:txBody>
          <a:bodyPr wrap="square">
            <a:spAutoFit/>
          </a:bodyPr>
          <a:lstStyle/>
          <a:p>
            <a:r>
              <a:rPr lang="en-US" dirty="0"/>
              <a:t>class Table{  </a:t>
            </a:r>
          </a:p>
          <a:p>
            <a:r>
              <a:rPr lang="en-US" dirty="0"/>
              <a:t> </a:t>
            </a:r>
            <a:r>
              <a:rPr lang="en-US" b="1" dirty="0"/>
              <a:t>synchronized</a:t>
            </a:r>
            <a:r>
              <a:rPr lang="en-US" dirty="0"/>
              <a:t> void </a:t>
            </a:r>
            <a:r>
              <a:rPr lang="en-US" dirty="0" err="1"/>
              <a:t>printTable</a:t>
            </a:r>
            <a:r>
              <a:rPr lang="en-US" dirty="0"/>
              <a:t>(</a:t>
            </a:r>
            <a:r>
              <a:rPr lang="en-US" dirty="0" err="1"/>
              <a:t>int</a:t>
            </a:r>
            <a:r>
              <a:rPr lang="en-US" dirty="0"/>
              <a:t> n){</a:t>
            </a:r>
          </a:p>
          <a:p>
            <a:r>
              <a:rPr lang="en-US" dirty="0"/>
              <a:t>    for(</a:t>
            </a:r>
            <a:r>
              <a:rPr lang="en-US" dirty="0" err="1"/>
              <a:t>int</a:t>
            </a:r>
            <a:r>
              <a:rPr lang="en-US" dirty="0"/>
              <a:t> </a:t>
            </a:r>
            <a:r>
              <a:rPr lang="en-US" dirty="0" err="1"/>
              <a:t>i</a:t>
            </a:r>
            <a:r>
              <a:rPr lang="en-US" dirty="0"/>
              <a:t>=1;i&lt;=</a:t>
            </a:r>
            <a:r>
              <a:rPr lang="en-US" dirty="0" err="1"/>
              <a:t>n;i</a:t>
            </a:r>
            <a:r>
              <a:rPr lang="en-US" dirty="0"/>
              <a:t>++){  </a:t>
            </a:r>
          </a:p>
          <a:p>
            <a:r>
              <a:rPr lang="en-US" dirty="0"/>
              <a:t>        </a:t>
            </a:r>
            <a:r>
              <a:rPr lang="en-US" dirty="0" err="1"/>
              <a:t>System.out.println</a:t>
            </a:r>
            <a:r>
              <a:rPr lang="en-US" dirty="0"/>
              <a:t>(n*</a:t>
            </a:r>
            <a:r>
              <a:rPr lang="en-US" dirty="0" err="1"/>
              <a:t>i</a:t>
            </a:r>
            <a:r>
              <a:rPr lang="en-US" dirty="0"/>
              <a:t>);  </a:t>
            </a:r>
          </a:p>
          <a:p>
            <a:r>
              <a:rPr lang="en-US" dirty="0"/>
              <a:t>        try{  </a:t>
            </a:r>
          </a:p>
          <a:p>
            <a:r>
              <a:rPr lang="en-US" dirty="0"/>
              <a:t>             </a:t>
            </a:r>
            <a:r>
              <a:rPr lang="en-US" dirty="0" err="1"/>
              <a:t>Thread.sleep</a:t>
            </a:r>
            <a:r>
              <a:rPr lang="en-US" dirty="0"/>
              <a:t>(400);  </a:t>
            </a:r>
          </a:p>
          <a:p>
            <a:r>
              <a:rPr lang="en-US" dirty="0"/>
              <a:t>        }catch(Exception e)</a:t>
            </a:r>
          </a:p>
          <a:p>
            <a:r>
              <a:rPr lang="en-US" dirty="0"/>
              <a:t>        {</a:t>
            </a:r>
            <a:r>
              <a:rPr lang="en-US" dirty="0" err="1"/>
              <a:t>System.out.println</a:t>
            </a:r>
            <a:r>
              <a:rPr lang="en-US" dirty="0"/>
              <a:t>(e);}  </a:t>
            </a:r>
          </a:p>
          <a:p>
            <a:r>
              <a:rPr lang="en-US" dirty="0"/>
              <a:t>     }   </a:t>
            </a:r>
          </a:p>
          <a:p>
            <a:r>
              <a:rPr lang="en-US" dirty="0"/>
              <a:t> }  </a:t>
            </a:r>
          </a:p>
          <a:p>
            <a:r>
              <a:rPr lang="en-US" dirty="0"/>
              <a:t>} </a:t>
            </a:r>
          </a:p>
        </p:txBody>
      </p:sp>
      <p:sp>
        <p:nvSpPr>
          <p:cNvPr id="7" name="Rectangle 6"/>
          <p:cNvSpPr/>
          <p:nvPr/>
        </p:nvSpPr>
        <p:spPr>
          <a:xfrm>
            <a:off x="304800" y="914400"/>
            <a:ext cx="3733800" cy="2031325"/>
          </a:xfrm>
          <a:prstGeom prst="rect">
            <a:avLst/>
          </a:prstGeom>
          <a:ln w="3175">
            <a:solidFill>
              <a:schemeClr val="tx1"/>
            </a:solidFill>
          </a:ln>
        </p:spPr>
        <p:txBody>
          <a:bodyPr wrap="square">
            <a:spAutoFit/>
          </a:bodyPr>
          <a:lstStyle/>
          <a:p>
            <a:r>
              <a:rPr lang="en-US" dirty="0"/>
              <a:t>class MyThread1 extends Thread{  </a:t>
            </a:r>
          </a:p>
          <a:p>
            <a:r>
              <a:rPr lang="en-US" dirty="0"/>
              <a:t>    Table t;  </a:t>
            </a:r>
          </a:p>
          <a:p>
            <a:r>
              <a:rPr lang="en-US" dirty="0"/>
              <a:t>    MyThread1(Table t){  </a:t>
            </a:r>
            <a:r>
              <a:rPr lang="en-US" dirty="0" err="1"/>
              <a:t>this.t</a:t>
            </a:r>
            <a:r>
              <a:rPr lang="en-US" dirty="0"/>
              <a:t>=t;  }  </a:t>
            </a:r>
          </a:p>
          <a:p>
            <a:r>
              <a:rPr lang="en-US" dirty="0"/>
              <a:t>    public void run(){  </a:t>
            </a:r>
          </a:p>
          <a:p>
            <a:r>
              <a:rPr lang="en-US" dirty="0"/>
              <a:t>       </a:t>
            </a:r>
            <a:r>
              <a:rPr lang="en-US" dirty="0" err="1"/>
              <a:t>t.printTable</a:t>
            </a:r>
            <a:r>
              <a:rPr lang="en-US" dirty="0"/>
              <a:t>(5);  </a:t>
            </a:r>
          </a:p>
          <a:p>
            <a:r>
              <a:rPr lang="en-US" dirty="0"/>
              <a:t>     }   </a:t>
            </a:r>
          </a:p>
          <a:p>
            <a:r>
              <a:rPr lang="en-US" dirty="0"/>
              <a:t>} </a:t>
            </a:r>
          </a:p>
        </p:txBody>
      </p:sp>
      <p:sp>
        <p:nvSpPr>
          <p:cNvPr id="8" name="Rectangle 7"/>
          <p:cNvSpPr/>
          <p:nvPr/>
        </p:nvSpPr>
        <p:spPr>
          <a:xfrm>
            <a:off x="4953000" y="914400"/>
            <a:ext cx="3733800" cy="2031325"/>
          </a:xfrm>
          <a:prstGeom prst="rect">
            <a:avLst/>
          </a:prstGeom>
          <a:ln>
            <a:solidFill>
              <a:schemeClr val="tx1"/>
            </a:solidFill>
          </a:ln>
        </p:spPr>
        <p:txBody>
          <a:bodyPr wrap="square">
            <a:spAutoFit/>
          </a:bodyPr>
          <a:lstStyle/>
          <a:p>
            <a:r>
              <a:rPr lang="en-US" dirty="0"/>
              <a:t>class MyThread2 extends Thread{  </a:t>
            </a:r>
          </a:p>
          <a:p>
            <a:r>
              <a:rPr lang="en-US" dirty="0"/>
              <a:t>     Table t;  </a:t>
            </a:r>
          </a:p>
          <a:p>
            <a:r>
              <a:rPr lang="en-US" dirty="0"/>
              <a:t>     MyThread2(Table t){  </a:t>
            </a:r>
            <a:r>
              <a:rPr lang="en-US" dirty="0" err="1"/>
              <a:t>this.t</a:t>
            </a:r>
            <a:r>
              <a:rPr lang="en-US" dirty="0"/>
              <a:t>=t;  }  </a:t>
            </a:r>
          </a:p>
          <a:p>
            <a:r>
              <a:rPr lang="en-US" dirty="0"/>
              <a:t>        public void run(){  </a:t>
            </a:r>
          </a:p>
          <a:p>
            <a:r>
              <a:rPr lang="en-US" dirty="0"/>
              <a:t>        </a:t>
            </a:r>
            <a:r>
              <a:rPr lang="en-US" dirty="0" err="1"/>
              <a:t>t.printTable</a:t>
            </a:r>
            <a:r>
              <a:rPr lang="en-US" dirty="0"/>
              <a:t>(100);  </a:t>
            </a:r>
          </a:p>
          <a:p>
            <a:r>
              <a:rPr lang="en-US" dirty="0"/>
              <a:t>     }  </a:t>
            </a:r>
          </a:p>
          <a:p>
            <a:r>
              <a:rPr lang="en-US" dirty="0"/>
              <a:t>}</a:t>
            </a:r>
          </a:p>
        </p:txBody>
      </p:sp>
      <p:sp>
        <p:nvSpPr>
          <p:cNvPr id="9" name="Rectangle 8"/>
          <p:cNvSpPr/>
          <p:nvPr/>
        </p:nvSpPr>
        <p:spPr>
          <a:xfrm>
            <a:off x="4114800" y="3048000"/>
            <a:ext cx="4572000" cy="2585323"/>
          </a:xfrm>
          <a:prstGeom prst="rect">
            <a:avLst/>
          </a:prstGeom>
          <a:ln>
            <a:solidFill>
              <a:schemeClr val="tx1"/>
            </a:solidFill>
          </a:ln>
        </p:spPr>
        <p:txBody>
          <a:bodyPr>
            <a:spAutoFit/>
          </a:bodyPr>
          <a:lstStyle/>
          <a:p>
            <a:r>
              <a:rPr lang="en-US" dirty="0"/>
              <a:t>public class </a:t>
            </a:r>
            <a:r>
              <a:rPr lang="en-US" dirty="0" err="1"/>
              <a:t>TestSynchronization</a:t>
            </a:r>
            <a:r>
              <a:rPr lang="en-US" dirty="0"/>
              <a:t>{  </a:t>
            </a:r>
          </a:p>
          <a:p>
            <a:r>
              <a:rPr lang="en-US" dirty="0"/>
              <a:t>    public static void main(String </a:t>
            </a:r>
            <a:r>
              <a:rPr lang="en-US" dirty="0" err="1"/>
              <a:t>args</a:t>
            </a:r>
            <a:r>
              <a:rPr lang="en-US" dirty="0"/>
              <a:t>[]){  </a:t>
            </a:r>
          </a:p>
          <a:p>
            <a:r>
              <a:rPr lang="en-US" dirty="0"/>
              <a:t>        Table </a:t>
            </a:r>
            <a:r>
              <a:rPr lang="en-US" dirty="0" err="1"/>
              <a:t>obj</a:t>
            </a:r>
            <a:r>
              <a:rPr lang="en-US" dirty="0"/>
              <a:t> = new Table();//only one object  </a:t>
            </a:r>
          </a:p>
          <a:p>
            <a:r>
              <a:rPr lang="en-US" dirty="0"/>
              <a:t>        MyThread1 t1=new MyThread1(</a:t>
            </a:r>
            <a:r>
              <a:rPr lang="en-US" dirty="0" err="1"/>
              <a:t>obj</a:t>
            </a:r>
            <a:r>
              <a:rPr lang="en-US" dirty="0"/>
              <a:t>);  </a:t>
            </a:r>
          </a:p>
          <a:p>
            <a:r>
              <a:rPr lang="en-US" dirty="0"/>
              <a:t>        MyThread2 t2=new MyThread2(</a:t>
            </a:r>
            <a:r>
              <a:rPr lang="en-US" dirty="0" err="1"/>
              <a:t>obj</a:t>
            </a:r>
            <a:r>
              <a:rPr lang="en-US" dirty="0"/>
              <a:t>);  </a:t>
            </a:r>
          </a:p>
          <a:p>
            <a:r>
              <a:rPr lang="en-US" dirty="0"/>
              <a:t>        t1.start();  </a:t>
            </a:r>
          </a:p>
          <a:p>
            <a:r>
              <a:rPr lang="en-US" dirty="0"/>
              <a:t>        t2.start();  </a:t>
            </a:r>
          </a:p>
          <a:p>
            <a:r>
              <a:rPr lang="en-US" dirty="0"/>
              <a:t>  }  </a:t>
            </a:r>
          </a:p>
          <a:p>
            <a:r>
              <a:rPr lang="en-US" dirty="0"/>
              <a:t>} </a:t>
            </a:r>
          </a:p>
        </p:txBody>
      </p:sp>
      <p:sp>
        <p:nvSpPr>
          <p:cNvPr id="10" name="Rectangle 9"/>
          <p:cNvSpPr/>
          <p:nvPr/>
        </p:nvSpPr>
        <p:spPr>
          <a:xfrm>
            <a:off x="4038600" y="5678269"/>
            <a:ext cx="5105400" cy="646331"/>
          </a:xfrm>
          <a:prstGeom prst="rect">
            <a:avLst/>
          </a:prstGeom>
        </p:spPr>
        <p:txBody>
          <a:bodyPr wrap="square">
            <a:spAutoFit/>
          </a:bodyPr>
          <a:lstStyle/>
          <a:p>
            <a:r>
              <a:rPr lang="en-US" dirty="0">
                <a:solidFill>
                  <a:srgbClr val="FF0000"/>
                </a:solidFill>
              </a:rPr>
              <a:t>What is the output of this program?</a:t>
            </a:r>
          </a:p>
          <a:p>
            <a:r>
              <a:rPr lang="en-US" dirty="0">
                <a:solidFill>
                  <a:srgbClr val="FF0000"/>
                </a:solidFill>
              </a:rPr>
              <a:t>What is the output without the synchronization?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a:t>Synchronized Block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dirty="0"/>
          </a:p>
        </p:txBody>
      </p:sp>
      <p:sp>
        <p:nvSpPr>
          <p:cNvPr id="6" name="Rectangle 5"/>
          <p:cNvSpPr/>
          <p:nvPr/>
        </p:nvSpPr>
        <p:spPr>
          <a:xfrm>
            <a:off x="304800" y="3048000"/>
            <a:ext cx="3581400" cy="3693319"/>
          </a:xfrm>
          <a:prstGeom prst="rect">
            <a:avLst/>
          </a:prstGeom>
          <a:noFill/>
          <a:ln w="3175">
            <a:solidFill>
              <a:schemeClr val="tx1"/>
            </a:solidFill>
          </a:ln>
        </p:spPr>
        <p:txBody>
          <a:bodyPr wrap="square">
            <a:spAutoFit/>
          </a:bodyPr>
          <a:lstStyle/>
          <a:p>
            <a:r>
              <a:rPr lang="en-US" dirty="0"/>
              <a:t>class Table{  </a:t>
            </a:r>
          </a:p>
          <a:p>
            <a:r>
              <a:rPr lang="en-US" dirty="0"/>
              <a:t>void </a:t>
            </a:r>
            <a:r>
              <a:rPr lang="en-US" dirty="0" err="1"/>
              <a:t>printTable</a:t>
            </a:r>
            <a:r>
              <a:rPr lang="en-US" dirty="0"/>
              <a:t>(</a:t>
            </a:r>
            <a:r>
              <a:rPr lang="en-US" dirty="0" err="1"/>
              <a:t>int</a:t>
            </a:r>
            <a:r>
              <a:rPr lang="en-US" dirty="0"/>
              <a:t> n){</a:t>
            </a:r>
          </a:p>
          <a:p>
            <a:r>
              <a:rPr lang="en-US" b="1" dirty="0"/>
              <a:t>synchronized(this){</a:t>
            </a:r>
            <a:endParaRPr lang="en-US" dirty="0"/>
          </a:p>
          <a:p>
            <a:r>
              <a:rPr lang="en-US" dirty="0"/>
              <a:t>    for(</a:t>
            </a:r>
            <a:r>
              <a:rPr lang="en-US" dirty="0" err="1"/>
              <a:t>int</a:t>
            </a:r>
            <a:r>
              <a:rPr lang="en-US" dirty="0"/>
              <a:t> </a:t>
            </a:r>
            <a:r>
              <a:rPr lang="en-US" dirty="0" err="1"/>
              <a:t>i</a:t>
            </a:r>
            <a:r>
              <a:rPr lang="en-US" dirty="0"/>
              <a:t>=1;i&lt;=</a:t>
            </a:r>
            <a:r>
              <a:rPr lang="en-US" dirty="0" err="1"/>
              <a:t>ni</a:t>
            </a:r>
            <a:r>
              <a:rPr lang="en-US" dirty="0"/>
              <a:t>++){  </a:t>
            </a:r>
          </a:p>
          <a:p>
            <a:r>
              <a:rPr lang="en-US" dirty="0"/>
              <a:t>        </a:t>
            </a:r>
            <a:r>
              <a:rPr lang="en-US" dirty="0" err="1"/>
              <a:t>System.out.println</a:t>
            </a:r>
            <a:r>
              <a:rPr lang="en-US" dirty="0"/>
              <a:t>(n*</a:t>
            </a:r>
            <a:r>
              <a:rPr lang="en-US" dirty="0" err="1"/>
              <a:t>i</a:t>
            </a:r>
            <a:r>
              <a:rPr lang="en-US" dirty="0"/>
              <a:t>);  </a:t>
            </a:r>
          </a:p>
          <a:p>
            <a:r>
              <a:rPr lang="en-US" dirty="0"/>
              <a:t>        try{  </a:t>
            </a:r>
          </a:p>
          <a:p>
            <a:r>
              <a:rPr lang="en-US" dirty="0"/>
              <a:t>             </a:t>
            </a:r>
            <a:r>
              <a:rPr lang="en-US" dirty="0" err="1"/>
              <a:t>Thread.sleep</a:t>
            </a:r>
            <a:r>
              <a:rPr lang="en-US" dirty="0"/>
              <a:t>(400);  </a:t>
            </a:r>
          </a:p>
          <a:p>
            <a:r>
              <a:rPr lang="en-US" dirty="0"/>
              <a:t>        }catch(Exception e)</a:t>
            </a:r>
          </a:p>
          <a:p>
            <a:r>
              <a:rPr lang="en-US" dirty="0"/>
              <a:t>        {</a:t>
            </a:r>
            <a:r>
              <a:rPr lang="en-US" dirty="0" err="1"/>
              <a:t>System.out.println</a:t>
            </a:r>
            <a:r>
              <a:rPr lang="en-US" dirty="0"/>
              <a:t>(e);}  </a:t>
            </a:r>
          </a:p>
          <a:p>
            <a:r>
              <a:rPr lang="en-US" dirty="0"/>
              <a:t>     }   </a:t>
            </a:r>
          </a:p>
          <a:p>
            <a:r>
              <a:rPr lang="en-US" b="1" dirty="0"/>
              <a:t>  }</a:t>
            </a:r>
          </a:p>
          <a:p>
            <a:r>
              <a:rPr lang="en-US" dirty="0"/>
              <a:t> }  </a:t>
            </a:r>
          </a:p>
          <a:p>
            <a:r>
              <a:rPr lang="en-US" dirty="0"/>
              <a:t>} </a:t>
            </a:r>
          </a:p>
        </p:txBody>
      </p:sp>
      <p:sp>
        <p:nvSpPr>
          <p:cNvPr id="7" name="Rectangle 6"/>
          <p:cNvSpPr/>
          <p:nvPr/>
        </p:nvSpPr>
        <p:spPr>
          <a:xfrm>
            <a:off x="304800" y="914400"/>
            <a:ext cx="3733800" cy="2031325"/>
          </a:xfrm>
          <a:prstGeom prst="rect">
            <a:avLst/>
          </a:prstGeom>
          <a:ln w="3175">
            <a:solidFill>
              <a:schemeClr val="tx1"/>
            </a:solidFill>
          </a:ln>
        </p:spPr>
        <p:txBody>
          <a:bodyPr wrap="square">
            <a:spAutoFit/>
          </a:bodyPr>
          <a:lstStyle/>
          <a:p>
            <a:r>
              <a:rPr lang="en-US" dirty="0"/>
              <a:t>class MyThread1 extends Thread{  </a:t>
            </a:r>
          </a:p>
          <a:p>
            <a:r>
              <a:rPr lang="en-US" dirty="0"/>
              <a:t>    Table t;  </a:t>
            </a:r>
          </a:p>
          <a:p>
            <a:r>
              <a:rPr lang="en-US" dirty="0"/>
              <a:t>    MyThread1(Table t){  </a:t>
            </a:r>
            <a:r>
              <a:rPr lang="en-US" dirty="0" err="1"/>
              <a:t>this.t</a:t>
            </a:r>
            <a:r>
              <a:rPr lang="en-US" dirty="0"/>
              <a:t>=t;  }  </a:t>
            </a:r>
          </a:p>
          <a:p>
            <a:r>
              <a:rPr lang="en-US" dirty="0"/>
              <a:t>    public void run(){  </a:t>
            </a:r>
          </a:p>
          <a:p>
            <a:r>
              <a:rPr lang="en-US" dirty="0"/>
              <a:t>       </a:t>
            </a:r>
            <a:r>
              <a:rPr lang="en-US" dirty="0" err="1"/>
              <a:t>t.printTable</a:t>
            </a:r>
            <a:r>
              <a:rPr lang="en-US" dirty="0"/>
              <a:t>(5);  </a:t>
            </a:r>
          </a:p>
          <a:p>
            <a:r>
              <a:rPr lang="en-US" dirty="0"/>
              <a:t>     }   </a:t>
            </a:r>
          </a:p>
          <a:p>
            <a:r>
              <a:rPr lang="en-US" dirty="0"/>
              <a:t>} </a:t>
            </a:r>
          </a:p>
        </p:txBody>
      </p:sp>
      <p:sp>
        <p:nvSpPr>
          <p:cNvPr id="8" name="Rectangle 7"/>
          <p:cNvSpPr/>
          <p:nvPr/>
        </p:nvSpPr>
        <p:spPr>
          <a:xfrm>
            <a:off x="4953000" y="914400"/>
            <a:ext cx="3733800" cy="2031325"/>
          </a:xfrm>
          <a:prstGeom prst="rect">
            <a:avLst/>
          </a:prstGeom>
          <a:ln>
            <a:solidFill>
              <a:schemeClr val="tx1"/>
            </a:solidFill>
          </a:ln>
        </p:spPr>
        <p:txBody>
          <a:bodyPr wrap="square">
            <a:spAutoFit/>
          </a:bodyPr>
          <a:lstStyle/>
          <a:p>
            <a:r>
              <a:rPr lang="en-US" dirty="0"/>
              <a:t>class MyThread2 extends Thread{  </a:t>
            </a:r>
          </a:p>
          <a:p>
            <a:r>
              <a:rPr lang="en-US" dirty="0"/>
              <a:t>     Table t;  </a:t>
            </a:r>
          </a:p>
          <a:p>
            <a:r>
              <a:rPr lang="en-US" dirty="0"/>
              <a:t>     MyThread2(Table t){  </a:t>
            </a:r>
            <a:r>
              <a:rPr lang="en-US" dirty="0" err="1"/>
              <a:t>this.t</a:t>
            </a:r>
            <a:r>
              <a:rPr lang="en-US" dirty="0"/>
              <a:t>=t;  }  </a:t>
            </a:r>
          </a:p>
          <a:p>
            <a:r>
              <a:rPr lang="en-US" dirty="0"/>
              <a:t>        public void run(){  </a:t>
            </a:r>
          </a:p>
          <a:p>
            <a:r>
              <a:rPr lang="en-US" dirty="0"/>
              <a:t>        </a:t>
            </a:r>
            <a:r>
              <a:rPr lang="en-US" dirty="0" err="1"/>
              <a:t>t.printTable</a:t>
            </a:r>
            <a:r>
              <a:rPr lang="en-US" dirty="0"/>
              <a:t>(100);  </a:t>
            </a:r>
          </a:p>
          <a:p>
            <a:r>
              <a:rPr lang="en-US" dirty="0"/>
              <a:t>     }  </a:t>
            </a:r>
          </a:p>
          <a:p>
            <a:r>
              <a:rPr lang="en-US" dirty="0"/>
              <a:t>}</a:t>
            </a:r>
          </a:p>
        </p:txBody>
      </p:sp>
      <p:sp>
        <p:nvSpPr>
          <p:cNvPr id="9" name="Rectangle 8"/>
          <p:cNvSpPr/>
          <p:nvPr/>
        </p:nvSpPr>
        <p:spPr>
          <a:xfrm>
            <a:off x="4114800" y="3048000"/>
            <a:ext cx="4572000" cy="2585323"/>
          </a:xfrm>
          <a:prstGeom prst="rect">
            <a:avLst/>
          </a:prstGeom>
          <a:ln>
            <a:solidFill>
              <a:schemeClr val="tx1"/>
            </a:solidFill>
          </a:ln>
        </p:spPr>
        <p:txBody>
          <a:bodyPr>
            <a:spAutoFit/>
          </a:bodyPr>
          <a:lstStyle/>
          <a:p>
            <a:r>
              <a:rPr lang="en-US" dirty="0"/>
              <a:t>public class </a:t>
            </a:r>
            <a:r>
              <a:rPr lang="en-US" dirty="0" err="1"/>
              <a:t>TestSynchronization</a:t>
            </a:r>
            <a:r>
              <a:rPr lang="en-US" dirty="0"/>
              <a:t>{  </a:t>
            </a:r>
          </a:p>
          <a:p>
            <a:r>
              <a:rPr lang="en-US" dirty="0"/>
              <a:t>    public static void main(String </a:t>
            </a:r>
            <a:r>
              <a:rPr lang="en-US" dirty="0" err="1"/>
              <a:t>args</a:t>
            </a:r>
            <a:r>
              <a:rPr lang="en-US" dirty="0"/>
              <a:t>[]){  </a:t>
            </a:r>
          </a:p>
          <a:p>
            <a:r>
              <a:rPr lang="en-US" dirty="0"/>
              <a:t>        Table </a:t>
            </a:r>
            <a:r>
              <a:rPr lang="en-US" dirty="0" err="1"/>
              <a:t>obj</a:t>
            </a:r>
            <a:r>
              <a:rPr lang="en-US" dirty="0"/>
              <a:t> = new Table();//only one object  </a:t>
            </a:r>
          </a:p>
          <a:p>
            <a:r>
              <a:rPr lang="en-US" dirty="0"/>
              <a:t>        MyThread1 t1=new MyThread1(</a:t>
            </a:r>
            <a:r>
              <a:rPr lang="en-US" dirty="0" err="1"/>
              <a:t>obj</a:t>
            </a:r>
            <a:r>
              <a:rPr lang="en-US" dirty="0"/>
              <a:t>);  </a:t>
            </a:r>
          </a:p>
          <a:p>
            <a:r>
              <a:rPr lang="en-US" dirty="0"/>
              <a:t>        MyThread2 t2=new MyThread2(</a:t>
            </a:r>
            <a:r>
              <a:rPr lang="en-US" dirty="0" err="1"/>
              <a:t>obj</a:t>
            </a:r>
            <a:r>
              <a:rPr lang="en-US" dirty="0"/>
              <a:t>);  </a:t>
            </a:r>
          </a:p>
          <a:p>
            <a:r>
              <a:rPr lang="en-US" dirty="0"/>
              <a:t>        t1.start();  </a:t>
            </a:r>
          </a:p>
          <a:p>
            <a:r>
              <a:rPr lang="en-US" dirty="0"/>
              <a:t>        t2.start();  </a:t>
            </a:r>
          </a:p>
          <a:p>
            <a:r>
              <a:rPr lang="en-US" dirty="0"/>
              <a:t>  }  </a:t>
            </a:r>
          </a:p>
          <a:p>
            <a:r>
              <a:rPr lang="en-US" dirty="0"/>
              <a:t>} </a:t>
            </a:r>
          </a:p>
        </p:txBody>
      </p:sp>
      <p:sp>
        <p:nvSpPr>
          <p:cNvPr id="10" name="Rectangle 9"/>
          <p:cNvSpPr/>
          <p:nvPr/>
        </p:nvSpPr>
        <p:spPr>
          <a:xfrm>
            <a:off x="4038600" y="5678269"/>
            <a:ext cx="5105400" cy="923330"/>
          </a:xfrm>
          <a:prstGeom prst="rect">
            <a:avLst/>
          </a:prstGeom>
        </p:spPr>
        <p:txBody>
          <a:bodyPr wrap="square">
            <a:spAutoFit/>
          </a:bodyPr>
          <a:lstStyle/>
          <a:p>
            <a:r>
              <a:rPr lang="en-US" dirty="0">
                <a:solidFill>
                  <a:srgbClr val="FF0000"/>
                </a:solidFill>
              </a:rPr>
              <a:t>In synchronized block you have to specify the monitor or lock object explicitly. In synchronized method it will be intrinsic.</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639762"/>
          </a:xfrm>
        </p:spPr>
        <p:txBody>
          <a:bodyPr>
            <a:normAutofit fontScale="90000"/>
          </a:bodyPr>
          <a:lstStyle/>
          <a:p>
            <a:r>
              <a:rPr lang="en-CA" sz="3600" b="1" dirty="0"/>
              <a:t>Appendix - Reading HTTP Header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9486180"/>
              </p:ext>
            </p:extLst>
          </p:nvPr>
        </p:nvGraphicFramePr>
        <p:xfrm>
          <a:off x="152400" y="685800"/>
          <a:ext cx="8991600" cy="6152334"/>
        </p:xfrm>
        <a:graphic>
          <a:graphicData uri="http://schemas.openxmlformats.org/drawingml/2006/table">
            <a:tbl>
              <a:tblPr>
                <a:tableStyleId>{7DF18680-E054-41AD-8BC1-D1AEF772440D}</a:tableStyleId>
              </a:tblPr>
              <a:tblGrid>
                <a:gridCol w="3182867">
                  <a:extLst>
                    <a:ext uri="{9D8B030D-6E8A-4147-A177-3AD203B41FA5}">
                      <a16:colId xmlns:a16="http://schemas.microsoft.com/office/drawing/2014/main" val="20000"/>
                    </a:ext>
                  </a:extLst>
                </a:gridCol>
                <a:gridCol w="5808733">
                  <a:extLst>
                    <a:ext uri="{9D8B030D-6E8A-4147-A177-3AD203B41FA5}">
                      <a16:colId xmlns:a16="http://schemas.microsoft.com/office/drawing/2014/main" val="20001"/>
                    </a:ext>
                  </a:extLst>
                </a:gridCol>
              </a:tblGrid>
              <a:tr h="125721">
                <a:tc>
                  <a:txBody>
                    <a:bodyPr/>
                    <a:lstStyle/>
                    <a:p>
                      <a:pPr>
                        <a:lnSpc>
                          <a:spcPct val="115000"/>
                        </a:lnSpc>
                        <a:spcAft>
                          <a:spcPts val="0"/>
                        </a:spcAft>
                      </a:pPr>
                      <a:r>
                        <a:rPr lang="en-CA" sz="1400" dirty="0">
                          <a:effectLst/>
                        </a:rPr>
                        <a:t>Method</a:t>
                      </a:r>
                      <a:endParaRPr lang="en-CA" sz="1400" b="1"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Description </a:t>
                      </a:r>
                      <a:endParaRPr lang="en-CA" sz="1400" b="1"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0"/>
                  </a:ext>
                </a:extLst>
              </a:tr>
              <a:tr h="251442">
                <a:tc>
                  <a:txBody>
                    <a:bodyPr/>
                    <a:lstStyle/>
                    <a:p>
                      <a:pPr>
                        <a:lnSpc>
                          <a:spcPct val="115000"/>
                        </a:lnSpc>
                        <a:spcAft>
                          <a:spcPts val="0"/>
                        </a:spcAft>
                      </a:pPr>
                      <a:r>
                        <a:rPr lang="en-CA" sz="1400" dirty="0">
                          <a:effectLst/>
                        </a:rPr>
                        <a:t>Cookie[] </a:t>
                      </a:r>
                      <a:r>
                        <a:rPr lang="en-CA" sz="1400" dirty="0" err="1">
                          <a:effectLst/>
                        </a:rPr>
                        <a:t>getCookies</a:t>
                      </a:r>
                      <a:r>
                        <a:rPr lang="en-CA" sz="1400" dirty="0">
                          <a:effectLst/>
                        </a:rPr>
                        <a:t>()</a:t>
                      </a:r>
                      <a:endParaRPr lang="en-CA" sz="1400"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an array containing all of the Cookie objects the client sent with this request.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1"/>
                  </a:ext>
                </a:extLst>
              </a:tr>
              <a:tr h="251442">
                <a:tc>
                  <a:txBody>
                    <a:bodyPr/>
                    <a:lstStyle/>
                    <a:p>
                      <a:pPr>
                        <a:lnSpc>
                          <a:spcPct val="115000"/>
                        </a:lnSpc>
                        <a:spcAft>
                          <a:spcPts val="0"/>
                        </a:spcAft>
                      </a:pPr>
                      <a:r>
                        <a:rPr lang="en-CA" sz="1400" dirty="0">
                          <a:effectLst/>
                        </a:rPr>
                        <a:t>Enumeration </a:t>
                      </a:r>
                      <a:r>
                        <a:rPr lang="en-CA" sz="1400" dirty="0" err="1">
                          <a:effectLst/>
                        </a:rPr>
                        <a:t>getAttributeNames</a:t>
                      </a:r>
                      <a:r>
                        <a:rPr lang="en-CA" sz="1400" dirty="0">
                          <a:effectLst/>
                        </a:rPr>
                        <a:t>()</a:t>
                      </a:r>
                      <a:endParaRPr lang="en-CA" sz="1400"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an Enumeration containing the names of the attributes available to this request.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2"/>
                  </a:ext>
                </a:extLst>
              </a:tr>
              <a:tr h="251442">
                <a:tc>
                  <a:txBody>
                    <a:bodyPr/>
                    <a:lstStyle/>
                    <a:p>
                      <a:pPr>
                        <a:lnSpc>
                          <a:spcPct val="115000"/>
                        </a:lnSpc>
                        <a:spcAft>
                          <a:spcPts val="0"/>
                        </a:spcAft>
                      </a:pPr>
                      <a:r>
                        <a:rPr lang="en-CA" sz="1400" dirty="0">
                          <a:effectLst/>
                        </a:rPr>
                        <a:t>Enumeration </a:t>
                      </a:r>
                      <a:r>
                        <a:rPr lang="en-CA" sz="1400" dirty="0" err="1">
                          <a:effectLst/>
                        </a:rPr>
                        <a:t>getHeaderNames</a:t>
                      </a:r>
                      <a:r>
                        <a:rPr lang="en-CA" sz="1400" dirty="0">
                          <a:effectLst/>
                        </a:rPr>
                        <a:t>()</a:t>
                      </a:r>
                      <a:endParaRPr lang="en-CA" sz="1400"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an enumeration of all the header names this request contains.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3"/>
                  </a:ext>
                </a:extLst>
              </a:tr>
              <a:tr h="251442">
                <a:tc>
                  <a:txBody>
                    <a:bodyPr/>
                    <a:lstStyle/>
                    <a:p>
                      <a:pPr>
                        <a:lnSpc>
                          <a:spcPct val="115000"/>
                        </a:lnSpc>
                        <a:spcAft>
                          <a:spcPts val="0"/>
                        </a:spcAft>
                      </a:pPr>
                      <a:r>
                        <a:rPr lang="en-CA" sz="1400">
                          <a:effectLst/>
                        </a:rPr>
                        <a:t>Enumeration getParameterNames()</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an Enumeration of String objects containing the names of the parameters contained in this request.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4"/>
                  </a:ext>
                </a:extLst>
              </a:tr>
              <a:tr h="251442">
                <a:tc>
                  <a:txBody>
                    <a:bodyPr/>
                    <a:lstStyle/>
                    <a:p>
                      <a:pPr>
                        <a:lnSpc>
                          <a:spcPct val="115000"/>
                        </a:lnSpc>
                        <a:spcAft>
                          <a:spcPts val="0"/>
                        </a:spcAft>
                      </a:pPr>
                      <a:r>
                        <a:rPr lang="en-CA" sz="1400">
                          <a:effectLst/>
                        </a:rPr>
                        <a:t>HttpSession getSession()</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current session associated with this request, or if the request does not have a session, creates one.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5"/>
                  </a:ext>
                </a:extLst>
              </a:tr>
              <a:tr h="251442">
                <a:tc>
                  <a:txBody>
                    <a:bodyPr/>
                    <a:lstStyle/>
                    <a:p>
                      <a:pPr>
                        <a:lnSpc>
                          <a:spcPct val="115000"/>
                        </a:lnSpc>
                        <a:spcAft>
                          <a:spcPts val="0"/>
                        </a:spcAft>
                      </a:pPr>
                      <a:r>
                        <a:rPr lang="en-CA" sz="1400" dirty="0" err="1">
                          <a:effectLst/>
                        </a:rPr>
                        <a:t>HttpSession</a:t>
                      </a:r>
                      <a:r>
                        <a:rPr lang="en-CA" sz="1400" dirty="0">
                          <a:effectLst/>
                        </a:rPr>
                        <a:t> </a:t>
                      </a:r>
                      <a:r>
                        <a:rPr lang="en-CA" sz="1400" dirty="0" err="1">
                          <a:effectLst/>
                        </a:rPr>
                        <a:t>getSession</a:t>
                      </a:r>
                      <a:r>
                        <a:rPr lang="en-CA" sz="1400" dirty="0">
                          <a:effectLst/>
                        </a:rPr>
                        <a:t>(</a:t>
                      </a:r>
                      <a:r>
                        <a:rPr lang="en-CA" sz="1400" dirty="0" err="1">
                          <a:effectLst/>
                        </a:rPr>
                        <a:t>boolean</a:t>
                      </a:r>
                      <a:r>
                        <a:rPr lang="en-CA" sz="1400" dirty="0">
                          <a:effectLst/>
                        </a:rPr>
                        <a:t> create)</a:t>
                      </a:r>
                      <a:endParaRPr lang="en-CA" sz="1400"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current </a:t>
                      </a:r>
                      <a:r>
                        <a:rPr lang="en-CA" sz="1400" dirty="0" err="1">
                          <a:effectLst/>
                        </a:rPr>
                        <a:t>HttpSession</a:t>
                      </a:r>
                      <a:r>
                        <a:rPr lang="en-CA" sz="1400" dirty="0">
                          <a:effectLst/>
                        </a:rPr>
                        <a:t> associated with this request or, if </a:t>
                      </a:r>
                      <a:r>
                        <a:rPr lang="en-CA" sz="1400" dirty="0" err="1">
                          <a:effectLst/>
                        </a:rPr>
                        <a:t>if</a:t>
                      </a:r>
                      <a:r>
                        <a:rPr lang="en-CA" sz="1400" dirty="0">
                          <a:effectLst/>
                        </a:rPr>
                        <a:t> there is no current session and create is true, returns a new session.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6"/>
                  </a:ext>
                </a:extLst>
              </a:tr>
              <a:tr h="251442">
                <a:tc>
                  <a:txBody>
                    <a:bodyPr/>
                    <a:lstStyle/>
                    <a:p>
                      <a:pPr>
                        <a:lnSpc>
                          <a:spcPct val="115000"/>
                        </a:lnSpc>
                        <a:spcAft>
                          <a:spcPts val="0"/>
                        </a:spcAft>
                      </a:pPr>
                      <a:r>
                        <a:rPr lang="en-CA" sz="1400">
                          <a:effectLst/>
                        </a:rPr>
                        <a:t>Locale getLocale()</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preferred Locale that the client will accept content in, based on the Accept-Language header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7"/>
                  </a:ext>
                </a:extLst>
              </a:tr>
              <a:tr h="251442">
                <a:tc>
                  <a:txBody>
                    <a:bodyPr/>
                    <a:lstStyle/>
                    <a:p>
                      <a:pPr>
                        <a:lnSpc>
                          <a:spcPct val="115000"/>
                        </a:lnSpc>
                        <a:spcAft>
                          <a:spcPts val="0"/>
                        </a:spcAft>
                      </a:pPr>
                      <a:r>
                        <a:rPr lang="en-CA" sz="1400">
                          <a:effectLst/>
                        </a:rPr>
                        <a:t>Object getAttribute(String name)</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value of the named attribute as an Object, or null if no attribute of the given name exists.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8"/>
                  </a:ext>
                </a:extLst>
              </a:tr>
              <a:tr h="251442">
                <a:tc>
                  <a:txBody>
                    <a:bodyPr/>
                    <a:lstStyle/>
                    <a:p>
                      <a:pPr>
                        <a:lnSpc>
                          <a:spcPct val="115000"/>
                        </a:lnSpc>
                        <a:spcAft>
                          <a:spcPts val="0"/>
                        </a:spcAft>
                      </a:pPr>
                      <a:r>
                        <a:rPr lang="en-CA" sz="1400" dirty="0" err="1">
                          <a:effectLst/>
                        </a:rPr>
                        <a:t>ServletInputStream</a:t>
                      </a:r>
                      <a:r>
                        <a:rPr lang="en-CA" sz="1400" dirty="0">
                          <a:effectLst/>
                        </a:rPr>
                        <a:t> </a:t>
                      </a:r>
                      <a:r>
                        <a:rPr lang="en-CA" sz="1400" dirty="0" err="1">
                          <a:effectLst/>
                        </a:rPr>
                        <a:t>getInputStream</a:t>
                      </a:r>
                      <a:r>
                        <a:rPr lang="en-CA" sz="1400" dirty="0">
                          <a:effectLst/>
                        </a:rPr>
                        <a:t>()</a:t>
                      </a:r>
                      <a:endParaRPr lang="en-CA" sz="1400"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Retrieves the body of the request as binary data using a </a:t>
                      </a:r>
                      <a:r>
                        <a:rPr lang="en-CA" sz="1400" dirty="0" err="1">
                          <a:effectLst/>
                        </a:rPr>
                        <a:t>ServletInputStream</a:t>
                      </a:r>
                      <a:r>
                        <a:rPr lang="en-CA" sz="1400" dirty="0">
                          <a:effectLst/>
                        </a:rPr>
                        <a:t>.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09"/>
                  </a:ext>
                </a:extLst>
              </a:tr>
              <a:tr h="377164">
                <a:tc>
                  <a:txBody>
                    <a:bodyPr/>
                    <a:lstStyle/>
                    <a:p>
                      <a:pPr>
                        <a:lnSpc>
                          <a:spcPct val="115000"/>
                        </a:lnSpc>
                        <a:spcAft>
                          <a:spcPts val="0"/>
                        </a:spcAft>
                      </a:pPr>
                      <a:r>
                        <a:rPr lang="en-CA" sz="1400">
                          <a:effectLst/>
                        </a:rPr>
                        <a:t>String getAuthType()</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name of the authentication scheme used to protect the servlet, for example, "BASIC" or "SSL," or null if the JSP was not protected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10"/>
                  </a:ext>
                </a:extLst>
              </a:tr>
              <a:tr h="251442">
                <a:tc>
                  <a:txBody>
                    <a:bodyPr/>
                    <a:lstStyle/>
                    <a:p>
                      <a:pPr>
                        <a:lnSpc>
                          <a:spcPct val="115000"/>
                        </a:lnSpc>
                        <a:spcAft>
                          <a:spcPts val="0"/>
                        </a:spcAft>
                      </a:pPr>
                      <a:r>
                        <a:rPr lang="en-CA" sz="1400">
                          <a:effectLst/>
                        </a:rPr>
                        <a:t>String getCharacterEncoding()</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name of the character encoding used in the body of this request.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11"/>
                  </a:ext>
                </a:extLst>
              </a:tr>
              <a:tr h="251442">
                <a:tc>
                  <a:txBody>
                    <a:bodyPr/>
                    <a:lstStyle/>
                    <a:p>
                      <a:pPr>
                        <a:lnSpc>
                          <a:spcPct val="115000"/>
                        </a:lnSpc>
                        <a:spcAft>
                          <a:spcPts val="0"/>
                        </a:spcAft>
                      </a:pPr>
                      <a:r>
                        <a:rPr lang="en-CA" sz="1400">
                          <a:effectLst/>
                        </a:rPr>
                        <a:t>String getContentType()</a:t>
                      </a:r>
                      <a:endParaRPr lang="en-CA" sz="140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MIME type of the body of the request, or null if the type is not known.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12"/>
                  </a:ext>
                </a:extLst>
              </a:tr>
              <a:tr h="377164">
                <a:tc>
                  <a:txBody>
                    <a:bodyPr/>
                    <a:lstStyle/>
                    <a:p>
                      <a:pPr>
                        <a:lnSpc>
                          <a:spcPct val="115000"/>
                        </a:lnSpc>
                        <a:spcAft>
                          <a:spcPts val="0"/>
                        </a:spcAft>
                      </a:pPr>
                      <a:r>
                        <a:rPr lang="en-CA" sz="1400" dirty="0">
                          <a:effectLst/>
                        </a:rPr>
                        <a:t>String </a:t>
                      </a:r>
                      <a:r>
                        <a:rPr lang="en-CA" sz="1400" dirty="0" err="1">
                          <a:effectLst/>
                        </a:rPr>
                        <a:t>getContextPath</a:t>
                      </a:r>
                      <a:r>
                        <a:rPr lang="en-CA" sz="1400" dirty="0">
                          <a:effectLst/>
                        </a:rPr>
                        <a:t>() </a:t>
                      </a:r>
                    </a:p>
                    <a:p>
                      <a:pPr>
                        <a:lnSpc>
                          <a:spcPct val="115000"/>
                        </a:lnSpc>
                        <a:spcAft>
                          <a:spcPts val="0"/>
                        </a:spcAft>
                      </a:pPr>
                      <a:r>
                        <a:rPr lang="en-CA" sz="1400" dirty="0">
                          <a:effectLst/>
                        </a:rPr>
                        <a:t> </a:t>
                      </a:r>
                      <a:endParaRPr lang="en-CA" sz="1400" dirty="0">
                        <a:solidFill>
                          <a:srgbClr val="000000"/>
                        </a:solidFill>
                        <a:effectLst/>
                        <a:latin typeface="Arial"/>
                        <a:ea typeface="Calibri"/>
                      </a:endParaRPr>
                    </a:p>
                  </a:txBody>
                  <a:tcPr marL="54661" marR="54661" marT="0" marB="0"/>
                </a:tc>
                <a:tc>
                  <a:txBody>
                    <a:bodyPr/>
                    <a:lstStyle/>
                    <a:p>
                      <a:pPr>
                        <a:lnSpc>
                          <a:spcPct val="115000"/>
                        </a:lnSpc>
                        <a:spcAft>
                          <a:spcPts val="0"/>
                        </a:spcAft>
                      </a:pPr>
                      <a:r>
                        <a:rPr lang="en-CA" sz="1400" dirty="0">
                          <a:effectLst/>
                        </a:rPr>
                        <a:t>Returns the portion of the request URI that indicates the context of the request. </a:t>
                      </a:r>
                    </a:p>
                    <a:p>
                      <a:pPr>
                        <a:lnSpc>
                          <a:spcPct val="115000"/>
                        </a:lnSpc>
                        <a:spcAft>
                          <a:spcPts val="0"/>
                        </a:spcAft>
                      </a:pPr>
                      <a:r>
                        <a:rPr lang="en-CA" sz="1400" dirty="0">
                          <a:effectLst/>
                        </a:rPr>
                        <a:t> </a:t>
                      </a:r>
                      <a:endParaRPr lang="en-CA" sz="1400" dirty="0">
                        <a:solidFill>
                          <a:srgbClr val="000000"/>
                        </a:solidFill>
                        <a:effectLst/>
                        <a:latin typeface="Arial"/>
                        <a:ea typeface="Calibri"/>
                      </a:endParaRPr>
                    </a:p>
                  </a:txBody>
                  <a:tcPr marL="54661" marR="54661" marT="0" marB="0"/>
                </a:tc>
                <a:extLst>
                  <a:ext uri="{0D108BD9-81ED-4DB2-BD59-A6C34878D82A}">
                    <a16:rowId xmlns:a16="http://schemas.microsoft.com/office/drawing/2014/main" val="1001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575966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CA" dirty="0"/>
              <a:t>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4387966"/>
              </p:ext>
            </p:extLst>
          </p:nvPr>
        </p:nvGraphicFramePr>
        <p:xfrm>
          <a:off x="228600" y="380996"/>
          <a:ext cx="8915400" cy="6324603"/>
        </p:xfrm>
        <a:graphic>
          <a:graphicData uri="http://schemas.openxmlformats.org/drawingml/2006/table">
            <a:tbl>
              <a:tblPr>
                <a:tableStyleId>{5C22544A-7EE6-4342-B048-85BDC9FD1C3A}</a:tableStyleId>
              </a:tblPr>
              <a:tblGrid>
                <a:gridCol w="2825899">
                  <a:extLst>
                    <a:ext uri="{9D8B030D-6E8A-4147-A177-3AD203B41FA5}">
                      <a16:colId xmlns:a16="http://schemas.microsoft.com/office/drawing/2014/main" val="20000"/>
                    </a:ext>
                  </a:extLst>
                </a:gridCol>
                <a:gridCol w="6089501">
                  <a:extLst>
                    <a:ext uri="{9D8B030D-6E8A-4147-A177-3AD203B41FA5}">
                      <a16:colId xmlns:a16="http://schemas.microsoft.com/office/drawing/2014/main" val="20001"/>
                    </a:ext>
                  </a:extLst>
                </a:gridCol>
              </a:tblGrid>
              <a:tr h="247531">
                <a:tc>
                  <a:txBody>
                    <a:bodyPr/>
                    <a:lstStyle/>
                    <a:p>
                      <a:pPr>
                        <a:lnSpc>
                          <a:spcPct val="115000"/>
                        </a:lnSpc>
                        <a:spcAft>
                          <a:spcPts val="0"/>
                        </a:spcAft>
                      </a:pPr>
                      <a:r>
                        <a:rPr lang="en-CA" sz="1400" dirty="0">
                          <a:effectLst/>
                        </a:rPr>
                        <a:t>String </a:t>
                      </a:r>
                      <a:r>
                        <a:rPr lang="en-CA" sz="1400" dirty="0" err="1">
                          <a:effectLst/>
                        </a:rPr>
                        <a:t>getHeader</a:t>
                      </a:r>
                      <a:r>
                        <a:rPr lang="en-CA" sz="1400" dirty="0">
                          <a:effectLst/>
                        </a:rPr>
                        <a:t>(String name)</a:t>
                      </a:r>
                      <a:endParaRPr lang="en-CA" sz="24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value of the specified request header as a String.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0"/>
                  </a:ext>
                </a:extLst>
              </a:tr>
              <a:tr h="512103">
                <a:tc>
                  <a:txBody>
                    <a:bodyPr/>
                    <a:lstStyle/>
                    <a:p>
                      <a:pPr>
                        <a:lnSpc>
                          <a:spcPct val="115000"/>
                        </a:lnSpc>
                        <a:spcAft>
                          <a:spcPts val="0"/>
                        </a:spcAft>
                      </a:pPr>
                      <a:r>
                        <a:rPr lang="en-CA" sz="1400">
                          <a:effectLst/>
                        </a:rPr>
                        <a:t>String getMethod()</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name of the HTTP method with which this request was made, for example, GET, POST, or PUT.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1"/>
                  </a:ext>
                </a:extLst>
              </a:tr>
              <a:tr h="512103">
                <a:tc>
                  <a:txBody>
                    <a:bodyPr/>
                    <a:lstStyle/>
                    <a:p>
                      <a:pPr>
                        <a:lnSpc>
                          <a:spcPct val="115000"/>
                        </a:lnSpc>
                        <a:spcAft>
                          <a:spcPts val="0"/>
                        </a:spcAft>
                      </a:pPr>
                      <a:r>
                        <a:rPr lang="en-CA" sz="1400">
                          <a:effectLst/>
                        </a:rPr>
                        <a:t>String getParameter(String name)</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value of a request parameter as a String, or null if the parameter does not exist.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2"/>
                  </a:ext>
                </a:extLst>
              </a:tr>
              <a:tr h="512103">
                <a:tc>
                  <a:txBody>
                    <a:bodyPr/>
                    <a:lstStyle/>
                    <a:p>
                      <a:pPr>
                        <a:lnSpc>
                          <a:spcPct val="115000"/>
                        </a:lnSpc>
                        <a:spcAft>
                          <a:spcPts val="0"/>
                        </a:spcAft>
                      </a:pPr>
                      <a:r>
                        <a:rPr lang="en-CA" sz="1400">
                          <a:effectLst/>
                        </a:rPr>
                        <a:t>String getPathInfo()</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any extra path information associated with the URL the client sent when it made this request.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3"/>
                  </a:ext>
                </a:extLst>
              </a:tr>
              <a:tr h="247531">
                <a:tc>
                  <a:txBody>
                    <a:bodyPr/>
                    <a:lstStyle/>
                    <a:p>
                      <a:pPr>
                        <a:lnSpc>
                          <a:spcPct val="115000"/>
                        </a:lnSpc>
                        <a:spcAft>
                          <a:spcPts val="0"/>
                        </a:spcAft>
                      </a:pPr>
                      <a:r>
                        <a:rPr lang="en-CA" sz="1400">
                          <a:effectLst/>
                        </a:rPr>
                        <a:t>String getProtocol()</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name and version of the protocol the request.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4"/>
                  </a:ext>
                </a:extLst>
              </a:tr>
              <a:tr h="247531">
                <a:tc>
                  <a:txBody>
                    <a:bodyPr/>
                    <a:lstStyle/>
                    <a:p>
                      <a:pPr>
                        <a:lnSpc>
                          <a:spcPct val="115000"/>
                        </a:lnSpc>
                        <a:spcAft>
                          <a:spcPts val="0"/>
                        </a:spcAft>
                      </a:pPr>
                      <a:r>
                        <a:rPr lang="en-CA" sz="1400">
                          <a:effectLst/>
                        </a:rPr>
                        <a:t>String getQueryString()</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dirty="0">
                          <a:effectLst/>
                        </a:rPr>
                        <a:t>Returns the query string that is contained in the request URL after the path. </a:t>
                      </a:r>
                      <a:endParaRPr lang="en-CA" sz="24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5"/>
                  </a:ext>
                </a:extLst>
              </a:tr>
              <a:tr h="247531">
                <a:tc>
                  <a:txBody>
                    <a:bodyPr/>
                    <a:lstStyle/>
                    <a:p>
                      <a:pPr>
                        <a:lnSpc>
                          <a:spcPct val="115000"/>
                        </a:lnSpc>
                        <a:spcAft>
                          <a:spcPts val="0"/>
                        </a:spcAft>
                      </a:pPr>
                      <a:r>
                        <a:rPr lang="en-CA" sz="1400">
                          <a:effectLst/>
                        </a:rPr>
                        <a:t>String getRemoteAddr()</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Internet Protocol (IP) address of the client that sent the request.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6"/>
                  </a:ext>
                </a:extLst>
              </a:tr>
              <a:tr h="247531">
                <a:tc>
                  <a:txBody>
                    <a:bodyPr/>
                    <a:lstStyle/>
                    <a:p>
                      <a:pPr>
                        <a:lnSpc>
                          <a:spcPct val="115000"/>
                        </a:lnSpc>
                        <a:spcAft>
                          <a:spcPts val="0"/>
                        </a:spcAft>
                      </a:pPr>
                      <a:r>
                        <a:rPr lang="en-CA" sz="1400">
                          <a:effectLst/>
                        </a:rPr>
                        <a:t>String getRemoteHost()</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fully qualified name of the client that sent the request.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7"/>
                  </a:ext>
                </a:extLst>
              </a:tr>
              <a:tr h="512103">
                <a:tc>
                  <a:txBody>
                    <a:bodyPr/>
                    <a:lstStyle/>
                    <a:p>
                      <a:pPr>
                        <a:lnSpc>
                          <a:spcPct val="115000"/>
                        </a:lnSpc>
                        <a:spcAft>
                          <a:spcPts val="0"/>
                        </a:spcAft>
                      </a:pPr>
                      <a:r>
                        <a:rPr lang="en-CA" sz="1400">
                          <a:effectLst/>
                        </a:rPr>
                        <a:t>String getRemoteUser()</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login of the user making this request, if the user has been authenticated, or null if the user has not been authenticated.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8"/>
                  </a:ext>
                </a:extLst>
              </a:tr>
              <a:tr h="512103">
                <a:tc>
                  <a:txBody>
                    <a:bodyPr/>
                    <a:lstStyle/>
                    <a:p>
                      <a:pPr>
                        <a:lnSpc>
                          <a:spcPct val="115000"/>
                        </a:lnSpc>
                        <a:spcAft>
                          <a:spcPts val="0"/>
                        </a:spcAft>
                      </a:pPr>
                      <a:r>
                        <a:rPr lang="en-CA" sz="1400" dirty="0">
                          <a:effectLst/>
                        </a:rPr>
                        <a:t>String </a:t>
                      </a:r>
                      <a:r>
                        <a:rPr lang="en-CA" sz="1400" dirty="0" err="1">
                          <a:effectLst/>
                        </a:rPr>
                        <a:t>getRequestURI</a:t>
                      </a:r>
                      <a:r>
                        <a:rPr lang="en-CA" sz="1400" dirty="0">
                          <a:effectLst/>
                        </a:rPr>
                        <a:t>()</a:t>
                      </a:r>
                      <a:endParaRPr lang="en-CA" sz="24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part of this request's URL from the protocol name up to the query string in the first line of the HTTP request.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09"/>
                  </a:ext>
                </a:extLst>
              </a:tr>
              <a:tr h="247531">
                <a:tc>
                  <a:txBody>
                    <a:bodyPr/>
                    <a:lstStyle/>
                    <a:p>
                      <a:pPr>
                        <a:lnSpc>
                          <a:spcPct val="115000"/>
                        </a:lnSpc>
                        <a:spcAft>
                          <a:spcPts val="0"/>
                        </a:spcAft>
                      </a:pPr>
                      <a:r>
                        <a:rPr lang="en-CA" sz="1400">
                          <a:effectLst/>
                        </a:rPr>
                        <a:t>String getRequestedSessionId()</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session ID specified by the client.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10"/>
                  </a:ext>
                </a:extLst>
              </a:tr>
              <a:tr h="247531">
                <a:tc>
                  <a:txBody>
                    <a:bodyPr/>
                    <a:lstStyle/>
                    <a:p>
                      <a:pPr>
                        <a:lnSpc>
                          <a:spcPct val="115000"/>
                        </a:lnSpc>
                        <a:spcAft>
                          <a:spcPts val="0"/>
                        </a:spcAft>
                      </a:pPr>
                      <a:r>
                        <a:rPr lang="en-CA" sz="1400">
                          <a:effectLst/>
                        </a:rPr>
                        <a:t>String getServletPath()</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part of this request's URL that calls the JSP.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11"/>
                  </a:ext>
                </a:extLst>
              </a:tr>
              <a:tr h="512103">
                <a:tc>
                  <a:txBody>
                    <a:bodyPr/>
                    <a:lstStyle/>
                    <a:p>
                      <a:pPr>
                        <a:lnSpc>
                          <a:spcPct val="115000"/>
                        </a:lnSpc>
                        <a:spcAft>
                          <a:spcPts val="0"/>
                        </a:spcAft>
                      </a:pPr>
                      <a:r>
                        <a:rPr lang="en-CA" sz="1400">
                          <a:effectLst/>
                        </a:rPr>
                        <a:t>String[] getParameterValues(String name)</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an array of String objects containing all of the values the given request parameter has, or null if the parameter does not exist.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12"/>
                  </a:ext>
                </a:extLst>
              </a:tr>
              <a:tr h="512103">
                <a:tc>
                  <a:txBody>
                    <a:bodyPr/>
                    <a:lstStyle/>
                    <a:p>
                      <a:pPr>
                        <a:lnSpc>
                          <a:spcPct val="115000"/>
                        </a:lnSpc>
                        <a:spcAft>
                          <a:spcPts val="0"/>
                        </a:spcAft>
                      </a:pPr>
                      <a:r>
                        <a:rPr lang="en-CA" sz="1400">
                          <a:effectLst/>
                        </a:rPr>
                        <a:t> </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dirty="0" err="1">
                          <a:effectLst/>
                        </a:rPr>
                        <a:t>boolean</a:t>
                      </a:r>
                      <a:r>
                        <a:rPr lang="en-CA" sz="1400" dirty="0">
                          <a:effectLst/>
                        </a:rPr>
                        <a:t> </a:t>
                      </a:r>
                      <a:r>
                        <a:rPr lang="en-CA" sz="1400" dirty="0" err="1">
                          <a:effectLst/>
                        </a:rPr>
                        <a:t>isSecure</a:t>
                      </a:r>
                      <a:r>
                        <a:rPr lang="en-CA" sz="1400" dirty="0">
                          <a:effectLst/>
                        </a:rPr>
                        <a:t>() Returns a </a:t>
                      </a:r>
                      <a:r>
                        <a:rPr lang="en-CA" sz="1400" dirty="0" err="1">
                          <a:effectLst/>
                        </a:rPr>
                        <a:t>boolean</a:t>
                      </a:r>
                      <a:r>
                        <a:rPr lang="en-CA" sz="1400" dirty="0">
                          <a:effectLst/>
                        </a:rPr>
                        <a:t> indicating whether this request was made using a secure channel, such as HTTPS. </a:t>
                      </a:r>
                      <a:endParaRPr lang="en-CA" sz="24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13"/>
                  </a:ext>
                </a:extLst>
              </a:tr>
              <a:tr h="512103">
                <a:tc>
                  <a:txBody>
                    <a:bodyPr/>
                    <a:lstStyle/>
                    <a:p>
                      <a:pPr>
                        <a:lnSpc>
                          <a:spcPct val="115000"/>
                        </a:lnSpc>
                        <a:spcAft>
                          <a:spcPts val="0"/>
                        </a:spcAft>
                      </a:pPr>
                      <a:r>
                        <a:rPr lang="en-CA" sz="1400">
                          <a:effectLst/>
                        </a:rPr>
                        <a:t>int getContentLength()</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length, in bytes, of the request body and made available by the input stream, or -1 if the length is not known.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14"/>
                  </a:ext>
                </a:extLst>
              </a:tr>
              <a:tr h="247531">
                <a:tc>
                  <a:txBody>
                    <a:bodyPr/>
                    <a:lstStyle/>
                    <a:p>
                      <a:pPr>
                        <a:lnSpc>
                          <a:spcPct val="115000"/>
                        </a:lnSpc>
                        <a:spcAft>
                          <a:spcPts val="0"/>
                        </a:spcAft>
                      </a:pPr>
                      <a:r>
                        <a:rPr lang="en-CA" sz="1400">
                          <a:effectLst/>
                        </a:rPr>
                        <a:t>int getIntHeader(String name)</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a:effectLst/>
                        </a:rPr>
                        <a:t>Returns the value of the specified request header as an int. </a:t>
                      </a:r>
                      <a:endParaRPr lang="en-CA" sz="2400">
                        <a:solidFill>
                          <a:srgbClr val="000000"/>
                        </a:solidFill>
                        <a:effectLst/>
                        <a:latin typeface="Arial"/>
                        <a:ea typeface="Calibri"/>
                      </a:endParaRPr>
                    </a:p>
                  </a:txBody>
                  <a:tcPr marL="68580" marR="68580" marT="0" marB="0"/>
                </a:tc>
                <a:extLst>
                  <a:ext uri="{0D108BD9-81ED-4DB2-BD59-A6C34878D82A}">
                    <a16:rowId xmlns:a16="http://schemas.microsoft.com/office/drawing/2014/main" val="10015"/>
                  </a:ext>
                </a:extLst>
              </a:tr>
              <a:tr h="247531">
                <a:tc>
                  <a:txBody>
                    <a:bodyPr/>
                    <a:lstStyle/>
                    <a:p>
                      <a:pPr>
                        <a:lnSpc>
                          <a:spcPct val="115000"/>
                        </a:lnSpc>
                        <a:spcAft>
                          <a:spcPts val="0"/>
                        </a:spcAft>
                      </a:pPr>
                      <a:r>
                        <a:rPr lang="en-CA" sz="1400">
                          <a:effectLst/>
                        </a:rPr>
                        <a:t>int getServerPort()</a:t>
                      </a:r>
                      <a:endParaRPr lang="en-CA" sz="24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400" dirty="0">
                          <a:effectLst/>
                        </a:rPr>
                        <a:t>Returns the port number on which this request was received. </a:t>
                      </a:r>
                      <a:endParaRPr lang="en-CA" sz="24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1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37898751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r>
              <a:rPr lang="en-CA" sz="3200" dirty="0"/>
              <a:t>Appendix - Methods for HTTP Response Headers</a:t>
            </a:r>
          </a:p>
        </p:txBody>
      </p:sp>
      <p:graphicFrame>
        <p:nvGraphicFramePr>
          <p:cNvPr id="4" name="Table 3"/>
          <p:cNvGraphicFramePr>
            <a:graphicFrameLocks noGrp="1"/>
          </p:cNvGraphicFramePr>
          <p:nvPr>
            <p:extLst>
              <p:ext uri="{D42A27DB-BD31-4B8C-83A1-F6EECF244321}">
                <p14:modId xmlns:p14="http://schemas.microsoft.com/office/powerpoint/2010/main" val="3795561773"/>
              </p:ext>
            </p:extLst>
          </p:nvPr>
        </p:nvGraphicFramePr>
        <p:xfrm>
          <a:off x="228600" y="838200"/>
          <a:ext cx="8763000" cy="5827776"/>
        </p:xfrm>
        <a:graphic>
          <a:graphicData uri="http://schemas.openxmlformats.org/drawingml/2006/table">
            <a:tbl>
              <a:tblPr>
                <a:tableStyleId>{5C22544A-7EE6-4342-B048-85BDC9FD1C3A}</a:tableStyleId>
              </a:tblPr>
              <a:tblGrid>
                <a:gridCol w="30480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254000">
                <a:tc>
                  <a:txBody>
                    <a:bodyPr/>
                    <a:lstStyle/>
                    <a:p>
                      <a:pPr>
                        <a:lnSpc>
                          <a:spcPct val="115000"/>
                        </a:lnSpc>
                        <a:spcAft>
                          <a:spcPts val="0"/>
                        </a:spcAft>
                      </a:pPr>
                      <a:r>
                        <a:rPr lang="en-CA" sz="1600" b="1" dirty="0">
                          <a:effectLst/>
                        </a:rPr>
                        <a:t>Method</a:t>
                      </a:r>
                      <a:endParaRPr lang="en-CA" sz="2800" b="1"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b="1" dirty="0">
                          <a:effectLst/>
                        </a:rPr>
                        <a:t>Description </a:t>
                      </a:r>
                      <a:endParaRPr lang="en-CA" sz="2800" b="1"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0"/>
                  </a:ext>
                </a:extLst>
              </a:tr>
              <a:tr h="762000">
                <a:tc>
                  <a:txBody>
                    <a:bodyPr/>
                    <a:lstStyle/>
                    <a:p>
                      <a:pPr>
                        <a:lnSpc>
                          <a:spcPct val="115000"/>
                        </a:lnSpc>
                        <a:spcAft>
                          <a:spcPts val="0"/>
                        </a:spcAft>
                      </a:pPr>
                      <a:r>
                        <a:rPr lang="en-CA" sz="1600">
                          <a:effectLst/>
                        </a:rPr>
                        <a:t>String encodeRedirectURL(String url)</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Encodes the specified URL for use in the sendRedirect method or, if encoding is not needed, returns the URL unchanged.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1"/>
                  </a:ext>
                </a:extLst>
              </a:tr>
              <a:tr h="508000">
                <a:tc>
                  <a:txBody>
                    <a:bodyPr/>
                    <a:lstStyle/>
                    <a:p>
                      <a:pPr>
                        <a:lnSpc>
                          <a:spcPct val="115000"/>
                        </a:lnSpc>
                        <a:spcAft>
                          <a:spcPts val="0"/>
                        </a:spcAft>
                      </a:pPr>
                      <a:r>
                        <a:rPr lang="en-CA" sz="1600">
                          <a:effectLst/>
                        </a:rPr>
                        <a:t>String encodeURL(String url)</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Encodes the specified URL by including the session ID in it, or, if encoding is not needed, returns the URL unchanged.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2"/>
                  </a:ext>
                </a:extLst>
              </a:tr>
              <a:tr h="508000">
                <a:tc>
                  <a:txBody>
                    <a:bodyPr/>
                    <a:lstStyle/>
                    <a:p>
                      <a:pPr>
                        <a:lnSpc>
                          <a:spcPct val="115000"/>
                        </a:lnSpc>
                        <a:spcAft>
                          <a:spcPts val="0"/>
                        </a:spcAft>
                      </a:pPr>
                      <a:r>
                        <a:rPr lang="en-CA" sz="1600" dirty="0" err="1">
                          <a:effectLst/>
                        </a:rPr>
                        <a:t>boolean</a:t>
                      </a:r>
                      <a:r>
                        <a:rPr lang="en-CA" sz="1600" dirty="0">
                          <a:effectLst/>
                        </a:rPr>
                        <a:t> </a:t>
                      </a:r>
                      <a:r>
                        <a:rPr lang="en-CA" sz="1600" dirty="0" err="1">
                          <a:effectLst/>
                        </a:rPr>
                        <a:t>containsHeader</a:t>
                      </a:r>
                      <a:r>
                        <a:rPr lang="en-CA" sz="1600" dirty="0">
                          <a:effectLst/>
                        </a:rPr>
                        <a:t>(String name)</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Returns a boolean indicating whether the named response header has already been set.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3"/>
                  </a:ext>
                </a:extLst>
              </a:tr>
              <a:tr h="254000">
                <a:tc>
                  <a:txBody>
                    <a:bodyPr/>
                    <a:lstStyle/>
                    <a:p>
                      <a:pPr>
                        <a:lnSpc>
                          <a:spcPct val="115000"/>
                        </a:lnSpc>
                        <a:spcAft>
                          <a:spcPts val="0"/>
                        </a:spcAft>
                      </a:pPr>
                      <a:r>
                        <a:rPr lang="en-CA" sz="1600">
                          <a:effectLst/>
                        </a:rPr>
                        <a:t>boolean isCommitted()</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Returns a boolean indicating if the response has been committed.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4"/>
                  </a:ext>
                </a:extLst>
              </a:tr>
              <a:tr h="298704">
                <a:tc>
                  <a:txBody>
                    <a:bodyPr/>
                    <a:lstStyle/>
                    <a:p>
                      <a:pPr>
                        <a:lnSpc>
                          <a:spcPct val="115000"/>
                        </a:lnSpc>
                        <a:spcAft>
                          <a:spcPts val="0"/>
                        </a:spcAft>
                      </a:pPr>
                      <a:r>
                        <a:rPr lang="en-CA" sz="1600">
                          <a:effectLst/>
                        </a:rPr>
                        <a:t>void addCookie(Cookie cookie)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Adds the specified cookie to the response.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5"/>
                  </a:ext>
                </a:extLst>
              </a:tr>
              <a:tr h="508000">
                <a:tc>
                  <a:txBody>
                    <a:bodyPr/>
                    <a:lstStyle/>
                    <a:p>
                      <a:pPr>
                        <a:lnSpc>
                          <a:spcPct val="115000"/>
                        </a:lnSpc>
                        <a:spcAft>
                          <a:spcPts val="0"/>
                        </a:spcAft>
                      </a:pPr>
                      <a:r>
                        <a:rPr lang="en-CA" sz="1600" dirty="0">
                          <a:effectLst/>
                        </a:rPr>
                        <a:t>void </a:t>
                      </a:r>
                      <a:r>
                        <a:rPr lang="en-CA" sz="1600" dirty="0" err="1">
                          <a:effectLst/>
                        </a:rPr>
                        <a:t>addDateHeader</a:t>
                      </a:r>
                      <a:r>
                        <a:rPr lang="en-CA" sz="1600" dirty="0">
                          <a:effectLst/>
                        </a:rPr>
                        <a:t>(String name, long date)</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Adds a response header with the given name and date-value.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6"/>
                  </a:ext>
                </a:extLst>
              </a:tr>
              <a:tr h="508000">
                <a:tc>
                  <a:txBody>
                    <a:bodyPr/>
                    <a:lstStyle/>
                    <a:p>
                      <a:pPr>
                        <a:lnSpc>
                          <a:spcPct val="115000"/>
                        </a:lnSpc>
                        <a:spcAft>
                          <a:spcPts val="0"/>
                        </a:spcAft>
                      </a:pPr>
                      <a:r>
                        <a:rPr lang="en-CA" sz="1600">
                          <a:effectLst/>
                        </a:rPr>
                        <a:t>void addHeader(String name, String value)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Adds a response header with the given name and value.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7"/>
                  </a:ext>
                </a:extLst>
              </a:tr>
              <a:tr h="508000">
                <a:tc>
                  <a:txBody>
                    <a:bodyPr/>
                    <a:lstStyle/>
                    <a:p>
                      <a:pPr>
                        <a:lnSpc>
                          <a:spcPct val="115000"/>
                        </a:lnSpc>
                        <a:spcAft>
                          <a:spcPts val="0"/>
                        </a:spcAft>
                      </a:pPr>
                      <a:r>
                        <a:rPr lang="en-CA" sz="1600">
                          <a:effectLst/>
                        </a:rPr>
                        <a:t>void addIntHeader(String name, int value)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Adds a response header with the given name and integer value.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8"/>
                  </a:ext>
                </a:extLst>
              </a:tr>
              <a:tr h="254000">
                <a:tc>
                  <a:txBody>
                    <a:bodyPr/>
                    <a:lstStyle/>
                    <a:p>
                      <a:pPr>
                        <a:lnSpc>
                          <a:spcPct val="115000"/>
                        </a:lnSpc>
                        <a:spcAft>
                          <a:spcPts val="0"/>
                        </a:spcAft>
                      </a:pPr>
                      <a:r>
                        <a:rPr lang="en-CA" sz="1600">
                          <a:effectLst/>
                        </a:rPr>
                        <a:t>void flushBuffer()</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Forces any content in the buffer to be written to the client.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9"/>
                  </a:ext>
                </a:extLst>
              </a:tr>
              <a:tr h="254000">
                <a:tc>
                  <a:txBody>
                    <a:bodyPr/>
                    <a:lstStyle/>
                    <a:p>
                      <a:pPr>
                        <a:lnSpc>
                          <a:spcPct val="115000"/>
                        </a:lnSpc>
                        <a:spcAft>
                          <a:spcPts val="0"/>
                        </a:spcAft>
                      </a:pPr>
                      <a:r>
                        <a:rPr lang="en-CA" sz="1600">
                          <a:effectLst/>
                        </a:rPr>
                        <a:t>void reset()</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Clears any data that exists in the buffer as well as the status code and headers.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10"/>
                  </a:ext>
                </a:extLst>
              </a:tr>
              <a:tr h="508000">
                <a:tc>
                  <a:txBody>
                    <a:bodyPr/>
                    <a:lstStyle/>
                    <a:p>
                      <a:pPr>
                        <a:lnSpc>
                          <a:spcPct val="115000"/>
                        </a:lnSpc>
                        <a:spcAft>
                          <a:spcPts val="0"/>
                        </a:spcAft>
                      </a:pPr>
                      <a:r>
                        <a:rPr lang="en-CA" sz="1600">
                          <a:effectLst/>
                        </a:rPr>
                        <a:t>void resetBuffer()</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Clears the content of the underlying buffer in the response without clearing headers or status code.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21722332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CA" dirty="0"/>
              <a:t>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1069229"/>
              </p:ext>
            </p:extLst>
          </p:nvPr>
        </p:nvGraphicFramePr>
        <p:xfrm>
          <a:off x="228600" y="608435"/>
          <a:ext cx="8763000" cy="6049535"/>
        </p:xfrm>
        <a:graphic>
          <a:graphicData uri="http://schemas.openxmlformats.org/drawingml/2006/table">
            <a:tbl>
              <a:tblPr>
                <a:tableStyleId>{5C22544A-7EE6-4342-B048-85BDC9FD1C3A}</a:tableStyleId>
              </a:tblPr>
              <a:tblGrid>
                <a:gridCol w="2971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71055">
                <a:tc>
                  <a:txBody>
                    <a:bodyPr/>
                    <a:lstStyle/>
                    <a:p>
                      <a:pPr>
                        <a:lnSpc>
                          <a:spcPct val="115000"/>
                        </a:lnSpc>
                        <a:spcAft>
                          <a:spcPts val="0"/>
                        </a:spcAft>
                      </a:pPr>
                      <a:r>
                        <a:rPr lang="en-CA" sz="1600" dirty="0">
                          <a:effectLst/>
                        </a:rPr>
                        <a:t>void </a:t>
                      </a:r>
                      <a:r>
                        <a:rPr lang="en-CA" sz="1600" dirty="0" err="1">
                          <a:effectLst/>
                        </a:rPr>
                        <a:t>sendError</a:t>
                      </a:r>
                      <a:r>
                        <a:rPr lang="en-CA" sz="1600" dirty="0">
                          <a:effectLst/>
                        </a:rPr>
                        <a:t>(</a:t>
                      </a:r>
                      <a:r>
                        <a:rPr lang="en-CA" sz="1600" dirty="0" err="1">
                          <a:effectLst/>
                        </a:rPr>
                        <a:t>int</a:t>
                      </a:r>
                      <a:r>
                        <a:rPr lang="en-CA" sz="1600" dirty="0">
                          <a:effectLst/>
                        </a:rPr>
                        <a:t> </a:t>
                      </a:r>
                      <a:r>
                        <a:rPr lang="en-CA" sz="1600" dirty="0" err="1">
                          <a:effectLst/>
                        </a:rPr>
                        <a:t>sc</a:t>
                      </a:r>
                      <a:r>
                        <a:rPr lang="en-CA" sz="1600" dirty="0">
                          <a:effectLst/>
                        </a:rPr>
                        <a:t>)</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Sends an error response to the client using the specified status code and clearing the buffer.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0"/>
                  </a:ext>
                </a:extLst>
              </a:tr>
              <a:tr h="295465">
                <a:tc>
                  <a:txBody>
                    <a:bodyPr/>
                    <a:lstStyle/>
                    <a:p>
                      <a:pPr>
                        <a:lnSpc>
                          <a:spcPct val="115000"/>
                        </a:lnSpc>
                        <a:spcAft>
                          <a:spcPts val="0"/>
                        </a:spcAft>
                      </a:pPr>
                      <a:r>
                        <a:rPr lang="en-CA" sz="1600">
                          <a:effectLst/>
                        </a:rPr>
                        <a:t>void sendError(int sc, String msg)</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Sends an error response to the client using the specified status.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1"/>
                  </a:ext>
                </a:extLst>
              </a:tr>
              <a:tr h="471055">
                <a:tc>
                  <a:txBody>
                    <a:bodyPr/>
                    <a:lstStyle/>
                    <a:p>
                      <a:pPr>
                        <a:lnSpc>
                          <a:spcPct val="115000"/>
                        </a:lnSpc>
                        <a:spcAft>
                          <a:spcPts val="0"/>
                        </a:spcAft>
                      </a:pPr>
                      <a:r>
                        <a:rPr lang="en-CA" sz="1600" dirty="0">
                          <a:effectLst/>
                        </a:rPr>
                        <a:t>void </a:t>
                      </a:r>
                      <a:r>
                        <a:rPr lang="en-CA" sz="1600" dirty="0" err="1">
                          <a:effectLst/>
                        </a:rPr>
                        <a:t>sendRedirect</a:t>
                      </a:r>
                      <a:r>
                        <a:rPr lang="en-CA" sz="1600" dirty="0">
                          <a:effectLst/>
                        </a:rPr>
                        <a:t>(String location)</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Sends a temporary redirect response to the client using the specified redirect location URL.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2"/>
                  </a:ext>
                </a:extLst>
              </a:tr>
              <a:tr h="235527">
                <a:tc>
                  <a:txBody>
                    <a:bodyPr/>
                    <a:lstStyle/>
                    <a:p>
                      <a:pPr>
                        <a:lnSpc>
                          <a:spcPct val="115000"/>
                        </a:lnSpc>
                        <a:spcAft>
                          <a:spcPts val="0"/>
                        </a:spcAft>
                      </a:pPr>
                      <a:r>
                        <a:rPr lang="en-CA" sz="1600">
                          <a:effectLst/>
                        </a:rPr>
                        <a:t>void setBufferSize(int size)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the preferred buffer size for the body of the response.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3"/>
                  </a:ext>
                </a:extLst>
              </a:tr>
              <a:tr h="706582">
                <a:tc>
                  <a:txBody>
                    <a:bodyPr/>
                    <a:lstStyle/>
                    <a:p>
                      <a:pPr>
                        <a:lnSpc>
                          <a:spcPct val="115000"/>
                        </a:lnSpc>
                        <a:spcAft>
                          <a:spcPts val="0"/>
                        </a:spcAft>
                      </a:pPr>
                      <a:r>
                        <a:rPr lang="en-CA" sz="1600" dirty="0">
                          <a:effectLst/>
                        </a:rPr>
                        <a:t>void </a:t>
                      </a:r>
                      <a:r>
                        <a:rPr lang="en-CA" sz="1600" dirty="0" err="1">
                          <a:effectLst/>
                        </a:rPr>
                        <a:t>setCharacterEncoding</a:t>
                      </a:r>
                      <a:r>
                        <a:rPr lang="en-CA" sz="1600" dirty="0">
                          <a:effectLst/>
                        </a:rPr>
                        <a:t>(String charset)</a:t>
                      </a:r>
                      <a:endParaRPr lang="en-CA" sz="2800" dirty="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the character encoding (MIME charset) of the response being sent to the client, for example, to UTF-8.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4"/>
                  </a:ext>
                </a:extLst>
              </a:tr>
              <a:tr h="471055">
                <a:tc>
                  <a:txBody>
                    <a:bodyPr/>
                    <a:lstStyle/>
                    <a:p>
                      <a:pPr>
                        <a:lnSpc>
                          <a:spcPct val="115000"/>
                        </a:lnSpc>
                        <a:spcAft>
                          <a:spcPts val="0"/>
                        </a:spcAft>
                      </a:pPr>
                      <a:r>
                        <a:rPr lang="en-CA" sz="1600">
                          <a:effectLst/>
                        </a:rPr>
                        <a:t>void setContentLength(int len)</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Sets the length of the content body in the response In HTTP servlets, this method sets the HTTP Content-Length header.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05"/>
                  </a:ext>
                </a:extLst>
              </a:tr>
              <a:tr h="471055">
                <a:tc>
                  <a:txBody>
                    <a:bodyPr/>
                    <a:lstStyle/>
                    <a:p>
                      <a:pPr>
                        <a:lnSpc>
                          <a:spcPct val="115000"/>
                        </a:lnSpc>
                        <a:spcAft>
                          <a:spcPts val="0"/>
                        </a:spcAft>
                      </a:pPr>
                      <a:r>
                        <a:rPr lang="en-CA" sz="1600">
                          <a:effectLst/>
                        </a:rPr>
                        <a:t>void setContentType(String type)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the content type of the response being sent to the client, if the response has not been committed yet.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6"/>
                  </a:ext>
                </a:extLst>
              </a:tr>
              <a:tr h="471055">
                <a:tc>
                  <a:txBody>
                    <a:bodyPr/>
                    <a:lstStyle/>
                    <a:p>
                      <a:pPr>
                        <a:lnSpc>
                          <a:spcPct val="115000"/>
                        </a:lnSpc>
                        <a:spcAft>
                          <a:spcPts val="0"/>
                        </a:spcAft>
                      </a:pPr>
                      <a:r>
                        <a:rPr lang="en-CA" sz="1600">
                          <a:effectLst/>
                        </a:rPr>
                        <a:t>void setDateHeader(String name, long date)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a response header with the given name and date-value.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7"/>
                  </a:ext>
                </a:extLst>
              </a:tr>
              <a:tr h="471055">
                <a:tc>
                  <a:txBody>
                    <a:bodyPr/>
                    <a:lstStyle/>
                    <a:p>
                      <a:pPr>
                        <a:lnSpc>
                          <a:spcPct val="115000"/>
                        </a:lnSpc>
                        <a:spcAft>
                          <a:spcPts val="0"/>
                        </a:spcAft>
                      </a:pPr>
                      <a:r>
                        <a:rPr lang="en-CA" sz="1600">
                          <a:effectLst/>
                        </a:rPr>
                        <a:t>void setHeader(String name, String value)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a response header with the given name and value.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8"/>
                  </a:ext>
                </a:extLst>
              </a:tr>
              <a:tr h="471055">
                <a:tc>
                  <a:txBody>
                    <a:bodyPr/>
                    <a:lstStyle/>
                    <a:p>
                      <a:pPr>
                        <a:lnSpc>
                          <a:spcPct val="115000"/>
                        </a:lnSpc>
                        <a:spcAft>
                          <a:spcPts val="0"/>
                        </a:spcAft>
                      </a:pPr>
                      <a:r>
                        <a:rPr lang="en-CA" sz="1600">
                          <a:effectLst/>
                        </a:rPr>
                        <a:t>void setIntHeader(String name, int value)</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a response header with the given name and integer value.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09"/>
                  </a:ext>
                </a:extLst>
              </a:tr>
              <a:tr h="235527">
                <a:tc>
                  <a:txBody>
                    <a:bodyPr/>
                    <a:lstStyle/>
                    <a:p>
                      <a:pPr>
                        <a:lnSpc>
                          <a:spcPct val="115000"/>
                        </a:lnSpc>
                        <a:spcAft>
                          <a:spcPts val="0"/>
                        </a:spcAft>
                      </a:pPr>
                      <a:r>
                        <a:rPr lang="en-CA" sz="1600">
                          <a:effectLst/>
                        </a:rPr>
                        <a:t>void setLocale(Locale loc)</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a:effectLst/>
                        </a:rPr>
                        <a:t>Sets the locale of the response, if the response has not been committed yet. </a:t>
                      </a:r>
                      <a:endParaRPr lang="en-CA" sz="2800">
                        <a:solidFill>
                          <a:srgbClr val="000000"/>
                        </a:solidFill>
                        <a:effectLst/>
                        <a:latin typeface="Arial"/>
                        <a:ea typeface="Calibri"/>
                      </a:endParaRPr>
                    </a:p>
                  </a:txBody>
                  <a:tcPr marL="68580" marR="68580" marT="0" marB="0"/>
                </a:tc>
                <a:extLst>
                  <a:ext uri="{0D108BD9-81ED-4DB2-BD59-A6C34878D82A}">
                    <a16:rowId xmlns:a16="http://schemas.microsoft.com/office/drawing/2014/main" val="10010"/>
                  </a:ext>
                </a:extLst>
              </a:tr>
              <a:tr h="235527">
                <a:tc>
                  <a:txBody>
                    <a:bodyPr/>
                    <a:lstStyle/>
                    <a:p>
                      <a:pPr>
                        <a:lnSpc>
                          <a:spcPct val="115000"/>
                        </a:lnSpc>
                        <a:spcAft>
                          <a:spcPts val="0"/>
                        </a:spcAft>
                      </a:pPr>
                      <a:r>
                        <a:rPr lang="en-CA" sz="1600">
                          <a:effectLst/>
                        </a:rPr>
                        <a:t>void setStatus(int sc)</a:t>
                      </a:r>
                      <a:endParaRPr lang="en-CA" sz="2800">
                        <a:solidFill>
                          <a:srgbClr val="000000"/>
                        </a:solidFill>
                        <a:effectLst/>
                        <a:latin typeface="Arial"/>
                        <a:ea typeface="Calibri"/>
                      </a:endParaRPr>
                    </a:p>
                  </a:txBody>
                  <a:tcPr marL="68580" marR="68580" marT="0" marB="0"/>
                </a:tc>
                <a:tc>
                  <a:txBody>
                    <a:bodyPr/>
                    <a:lstStyle/>
                    <a:p>
                      <a:pPr>
                        <a:lnSpc>
                          <a:spcPct val="115000"/>
                        </a:lnSpc>
                        <a:spcAft>
                          <a:spcPts val="0"/>
                        </a:spcAft>
                      </a:pPr>
                      <a:r>
                        <a:rPr lang="en-CA" sz="1600" dirty="0">
                          <a:effectLst/>
                        </a:rPr>
                        <a:t>Sets the status code for this response. </a:t>
                      </a:r>
                      <a:endParaRPr lang="en-CA" sz="2800" dirty="0">
                        <a:solidFill>
                          <a:srgbClr val="000000"/>
                        </a:solidFill>
                        <a:effectLst/>
                        <a:latin typeface="Arial"/>
                        <a:ea typeface="Calibri"/>
                      </a:endParaRPr>
                    </a:p>
                  </a:txBody>
                  <a:tcPr marL="68580" marR="68580" marT="0" marB="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43857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a:t>Sample </a:t>
            </a:r>
            <a:r>
              <a:rPr lang="en-US" b="1" dirty="0" err="1"/>
              <a:t>Servlet</a:t>
            </a:r>
            <a:endParaRPr lang="ar-JO"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p:cNvSpPr>
            <a:spLocks noGrp="1"/>
          </p:cNvSpPr>
          <p:nvPr>
            <p:ph idx="1"/>
          </p:nvPr>
        </p:nvSpPr>
        <p:spPr>
          <a:xfrm>
            <a:off x="457200" y="990600"/>
            <a:ext cx="8534400" cy="5867400"/>
          </a:xfrm>
        </p:spPr>
        <p:txBody>
          <a:bodyPr>
            <a:noAutofit/>
          </a:bodyPr>
          <a:lstStyle/>
          <a:p>
            <a:pPr marL="0" indent="0">
              <a:buNone/>
            </a:pPr>
            <a:r>
              <a:rPr lang="en-CA" sz="1600" dirty="0"/>
              <a:t>import java.io.*;</a:t>
            </a:r>
          </a:p>
          <a:p>
            <a:pPr marL="0" indent="0">
              <a:buNone/>
            </a:pPr>
            <a:r>
              <a:rPr lang="en-CA" sz="1600" dirty="0"/>
              <a:t>import </a:t>
            </a:r>
            <a:r>
              <a:rPr lang="en-CA" sz="1600" dirty="0" err="1"/>
              <a:t>javax.servlet</a:t>
            </a:r>
            <a:r>
              <a:rPr lang="en-CA" sz="1600" dirty="0"/>
              <a:t>.*;</a:t>
            </a:r>
          </a:p>
          <a:p>
            <a:pPr marL="0" indent="0">
              <a:buNone/>
            </a:pPr>
            <a:r>
              <a:rPr lang="en-CA" sz="1600" dirty="0"/>
              <a:t>import </a:t>
            </a:r>
            <a:r>
              <a:rPr lang="en-CA" sz="1600" dirty="0" err="1"/>
              <a:t>javax.servlet.http</a:t>
            </a:r>
            <a:r>
              <a:rPr lang="en-CA" sz="1600" dirty="0"/>
              <a:t>.*;</a:t>
            </a:r>
          </a:p>
          <a:p>
            <a:pPr marL="0" indent="0">
              <a:buNone/>
            </a:pPr>
            <a:r>
              <a:rPr lang="en-CA" sz="1600" dirty="0"/>
              <a:t>public class HelloWorld extends </a:t>
            </a:r>
            <a:r>
              <a:rPr lang="en-CA" sz="1600" b="1" dirty="0" err="1"/>
              <a:t>HttpServlet</a:t>
            </a:r>
            <a:r>
              <a:rPr lang="en-CA" sz="1600" dirty="0"/>
              <a:t> {   // Extend </a:t>
            </a:r>
            <a:r>
              <a:rPr lang="en-CA" sz="1600" dirty="0" err="1"/>
              <a:t>HttpServlet</a:t>
            </a:r>
            <a:r>
              <a:rPr lang="en-CA" sz="1600" dirty="0"/>
              <a:t> class</a:t>
            </a:r>
          </a:p>
          <a:p>
            <a:pPr marL="0" indent="0">
              <a:buNone/>
            </a:pPr>
            <a:r>
              <a:rPr lang="en-CA" sz="1600" dirty="0"/>
              <a:t>   private String message;</a:t>
            </a:r>
          </a:p>
          <a:p>
            <a:pPr marL="0" indent="0">
              <a:buNone/>
            </a:pPr>
            <a:r>
              <a:rPr lang="en-CA" sz="1600" dirty="0"/>
              <a:t>   public void </a:t>
            </a:r>
            <a:r>
              <a:rPr lang="en-CA" sz="1600" b="1" dirty="0" err="1"/>
              <a:t>init</a:t>
            </a:r>
            <a:r>
              <a:rPr lang="en-CA" sz="1600" dirty="0"/>
              <a:t>() throws </a:t>
            </a:r>
            <a:r>
              <a:rPr lang="en-CA" sz="1600" dirty="0" err="1"/>
              <a:t>ServletException</a:t>
            </a:r>
            <a:r>
              <a:rPr lang="en-CA" sz="1600" dirty="0"/>
              <a:t> {    // Do required initialization</a:t>
            </a:r>
          </a:p>
          <a:p>
            <a:pPr marL="0" indent="0">
              <a:buNone/>
            </a:pPr>
            <a:r>
              <a:rPr lang="en-CA" sz="1600" dirty="0"/>
              <a:t>      message = "Hello World";</a:t>
            </a:r>
          </a:p>
          <a:p>
            <a:pPr marL="0" indent="0">
              <a:buNone/>
            </a:pPr>
            <a:r>
              <a:rPr lang="en-CA" sz="1600" dirty="0"/>
              <a:t>  }</a:t>
            </a:r>
          </a:p>
          <a:p>
            <a:pPr marL="0" indent="0">
              <a:buNone/>
            </a:pPr>
            <a:r>
              <a:rPr lang="en-CA" sz="1600" dirty="0"/>
              <a:t> public void </a:t>
            </a:r>
            <a:r>
              <a:rPr lang="en-CA" sz="1600" b="1" dirty="0" err="1"/>
              <a:t>doGet</a:t>
            </a:r>
            <a:r>
              <a:rPr lang="en-CA" sz="1600" dirty="0"/>
              <a:t> (</a:t>
            </a:r>
            <a:r>
              <a:rPr lang="en-CA" sz="1600" dirty="0" err="1"/>
              <a:t>HttpServletRequest</a:t>
            </a:r>
            <a:r>
              <a:rPr lang="en-CA" sz="1600" dirty="0"/>
              <a:t> request, </a:t>
            </a:r>
            <a:r>
              <a:rPr lang="en-CA" sz="1600" dirty="0" err="1"/>
              <a:t>HttpServletResponse</a:t>
            </a:r>
            <a:r>
              <a:rPr lang="en-CA" sz="1600" dirty="0"/>
              <a:t> response)  </a:t>
            </a:r>
          </a:p>
          <a:p>
            <a:pPr marL="0" indent="0">
              <a:buNone/>
            </a:pPr>
            <a:r>
              <a:rPr lang="en-CA" sz="1600" dirty="0"/>
              <a:t>                     throws </a:t>
            </a:r>
            <a:r>
              <a:rPr lang="en-CA" sz="1600" dirty="0" err="1"/>
              <a:t>ServletException</a:t>
            </a:r>
            <a:r>
              <a:rPr lang="en-CA" sz="1600" dirty="0"/>
              <a:t>, </a:t>
            </a:r>
            <a:r>
              <a:rPr lang="en-CA" sz="1600" dirty="0" err="1"/>
              <a:t>IOException</a:t>
            </a:r>
            <a:r>
              <a:rPr lang="en-CA" sz="1600" dirty="0"/>
              <a:t>   {</a:t>
            </a:r>
          </a:p>
          <a:p>
            <a:pPr marL="0" indent="0">
              <a:buNone/>
            </a:pPr>
            <a:r>
              <a:rPr lang="en-CA" sz="1600" dirty="0"/>
              <a:t>     </a:t>
            </a:r>
            <a:r>
              <a:rPr lang="en-CA" sz="1600" b="1" dirty="0" err="1"/>
              <a:t>response.setContentType</a:t>
            </a:r>
            <a:r>
              <a:rPr lang="en-CA" sz="1600" dirty="0"/>
              <a:t>("text/html"); // Set response content type</a:t>
            </a:r>
          </a:p>
          <a:p>
            <a:pPr marL="0" indent="0">
              <a:buNone/>
            </a:pPr>
            <a:r>
              <a:rPr lang="en-CA" sz="1600" dirty="0"/>
              <a:t>     </a:t>
            </a:r>
            <a:r>
              <a:rPr lang="en-CA" sz="1600" b="1" dirty="0" err="1"/>
              <a:t>PrintWriter</a:t>
            </a:r>
            <a:r>
              <a:rPr lang="en-CA" sz="1600" dirty="0"/>
              <a:t> out = </a:t>
            </a:r>
            <a:r>
              <a:rPr lang="en-CA" sz="1600" dirty="0" err="1"/>
              <a:t>response.getWriter</a:t>
            </a:r>
            <a:r>
              <a:rPr lang="en-CA" sz="1600" dirty="0"/>
              <a:t>();</a:t>
            </a:r>
          </a:p>
          <a:p>
            <a:pPr marL="0" indent="0">
              <a:buNone/>
            </a:pPr>
            <a:r>
              <a:rPr lang="en-CA" sz="1600" dirty="0"/>
              <a:t>     </a:t>
            </a:r>
            <a:r>
              <a:rPr lang="en-CA" sz="1600" dirty="0" err="1"/>
              <a:t>out.println</a:t>
            </a:r>
            <a:r>
              <a:rPr lang="en-CA" sz="1600" dirty="0"/>
              <a:t>("&lt;h1&gt;" + message + "&lt;/h1&gt;");</a:t>
            </a:r>
          </a:p>
          <a:p>
            <a:pPr marL="0" indent="0">
              <a:buNone/>
            </a:pPr>
            <a:r>
              <a:rPr lang="en-CA" sz="1600" dirty="0"/>
              <a:t>     </a:t>
            </a:r>
            <a:r>
              <a:rPr lang="en-CA" sz="1600" dirty="0" err="1"/>
              <a:t>out.println</a:t>
            </a:r>
            <a:r>
              <a:rPr lang="en-CA" sz="1600" dirty="0"/>
              <a:t>("&lt;b&gt;&lt;font color='blue'&gt;" + "IP Address of request : &lt;/font&gt;&lt;/b&gt;" +            							</a:t>
            </a:r>
            <a:r>
              <a:rPr lang="en-CA" sz="1600" dirty="0" err="1"/>
              <a:t>request.getRemoteAddr</a:t>
            </a:r>
            <a:r>
              <a:rPr lang="en-CA" sz="1600" dirty="0"/>
              <a:t>()+"&lt;h3&gt;");</a:t>
            </a:r>
          </a:p>
          <a:p>
            <a:pPr marL="0" indent="0">
              <a:buNone/>
            </a:pPr>
            <a:r>
              <a:rPr lang="en-CA" sz="1600" dirty="0"/>
              <a:t>  }</a:t>
            </a:r>
          </a:p>
          <a:p>
            <a:pPr marL="0" indent="0">
              <a:buNone/>
            </a:pPr>
            <a:r>
              <a:rPr lang="en-CA" sz="1600" dirty="0"/>
              <a:t>  public void </a:t>
            </a:r>
            <a:r>
              <a:rPr lang="en-CA" sz="1600" b="1" dirty="0"/>
              <a:t>destroy</a:t>
            </a:r>
            <a:r>
              <a:rPr lang="en-CA" sz="1600" dirty="0"/>
              <a:t>()  {</a:t>
            </a:r>
          </a:p>
          <a:p>
            <a:pPr marL="0" indent="0">
              <a:buNone/>
            </a:pPr>
            <a:r>
              <a:rPr lang="en-CA" sz="1600" dirty="0"/>
              <a:t>  }</a:t>
            </a:r>
          </a:p>
          <a:p>
            <a:pPr marL="0" indent="0">
              <a:buNone/>
            </a:pPr>
            <a:r>
              <a:rPr lang="en-CA" sz="1600" dirty="0"/>
              <a:t>}</a:t>
            </a:r>
          </a:p>
          <a:p>
            <a:pPr marL="0" indent="0">
              <a:buNone/>
            </a:pPr>
            <a:endParaRPr lang="en-CA" sz="1600" dirty="0"/>
          </a:p>
        </p:txBody>
      </p:sp>
    </p:spTree>
    <p:extLst>
      <p:ext uri="{BB962C8B-B14F-4D97-AF65-F5344CB8AC3E}">
        <p14:creationId xmlns:p14="http://schemas.microsoft.com/office/powerpoint/2010/main" val="29330503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CA" dirty="0"/>
              <a:t>Appendix - HTTP Codes</a:t>
            </a:r>
          </a:p>
        </p:txBody>
      </p:sp>
      <p:graphicFrame>
        <p:nvGraphicFramePr>
          <p:cNvPr id="4" name="Table 3"/>
          <p:cNvGraphicFramePr>
            <a:graphicFrameLocks noGrp="1"/>
          </p:cNvGraphicFramePr>
          <p:nvPr>
            <p:extLst>
              <p:ext uri="{D42A27DB-BD31-4B8C-83A1-F6EECF244321}">
                <p14:modId xmlns:p14="http://schemas.microsoft.com/office/powerpoint/2010/main" val="2257101179"/>
              </p:ext>
            </p:extLst>
          </p:nvPr>
        </p:nvGraphicFramePr>
        <p:xfrm>
          <a:off x="228600" y="829446"/>
          <a:ext cx="8686800" cy="5888736"/>
        </p:xfrm>
        <a:graphic>
          <a:graphicData uri="http://schemas.openxmlformats.org/drawingml/2006/table">
            <a:tbl>
              <a:tblPr>
                <a:tableStyleId>{5C22544A-7EE6-4342-B048-85BDC9FD1C3A}</a:tableStyleId>
              </a:tblPr>
              <a:tblGrid>
                <a:gridCol w="708368">
                  <a:extLst>
                    <a:ext uri="{9D8B030D-6E8A-4147-A177-3AD203B41FA5}">
                      <a16:colId xmlns:a16="http://schemas.microsoft.com/office/drawing/2014/main" val="20000"/>
                    </a:ext>
                  </a:extLst>
                </a:gridCol>
                <a:gridCol w="1587446">
                  <a:extLst>
                    <a:ext uri="{9D8B030D-6E8A-4147-A177-3AD203B41FA5}">
                      <a16:colId xmlns:a16="http://schemas.microsoft.com/office/drawing/2014/main" val="20001"/>
                    </a:ext>
                  </a:extLst>
                </a:gridCol>
                <a:gridCol w="6390986">
                  <a:extLst>
                    <a:ext uri="{9D8B030D-6E8A-4147-A177-3AD203B41FA5}">
                      <a16:colId xmlns:a16="http://schemas.microsoft.com/office/drawing/2014/main" val="20002"/>
                    </a:ext>
                  </a:extLst>
                </a:gridCol>
              </a:tblGrid>
              <a:tr h="94938">
                <a:tc>
                  <a:txBody>
                    <a:bodyPr/>
                    <a:lstStyle/>
                    <a:p>
                      <a:pPr>
                        <a:lnSpc>
                          <a:spcPct val="115000"/>
                        </a:lnSpc>
                        <a:spcAft>
                          <a:spcPts val="0"/>
                        </a:spcAft>
                      </a:pPr>
                      <a:r>
                        <a:rPr lang="en-CA" sz="1400" dirty="0">
                          <a:effectLst/>
                        </a:rPr>
                        <a:t>Code</a:t>
                      </a:r>
                      <a:endParaRPr lang="en-CA" sz="1400" dirty="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Message</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Description</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00"/>
                  </a:ext>
                </a:extLst>
              </a:tr>
              <a:tr h="189876">
                <a:tc>
                  <a:txBody>
                    <a:bodyPr/>
                    <a:lstStyle/>
                    <a:p>
                      <a:pPr>
                        <a:lnSpc>
                          <a:spcPct val="115000"/>
                        </a:lnSpc>
                        <a:spcAft>
                          <a:spcPts val="0"/>
                        </a:spcAft>
                      </a:pPr>
                      <a:r>
                        <a:rPr lang="en-CA" sz="1400" dirty="0">
                          <a:effectLst/>
                        </a:rPr>
                        <a:t>100 </a:t>
                      </a:r>
                      <a:endParaRPr lang="en-CA" sz="1400" dirty="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Continue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Only a part of the request has been received by the server, but as long as it has not been rejected, the client should continue with the request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01"/>
                  </a:ext>
                </a:extLst>
              </a:tr>
              <a:tr h="189876">
                <a:tc>
                  <a:txBody>
                    <a:bodyPr/>
                    <a:lstStyle/>
                    <a:p>
                      <a:pPr>
                        <a:lnSpc>
                          <a:spcPct val="115000"/>
                        </a:lnSpc>
                        <a:spcAft>
                          <a:spcPts val="0"/>
                        </a:spcAft>
                      </a:pPr>
                      <a:r>
                        <a:rPr lang="en-CA" sz="1400">
                          <a:effectLst/>
                        </a:rPr>
                        <a:t>101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Switching Protocols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server switches protocol.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02"/>
                  </a:ext>
                </a:extLst>
              </a:tr>
              <a:tr h="94938">
                <a:tc>
                  <a:txBody>
                    <a:bodyPr/>
                    <a:lstStyle/>
                    <a:p>
                      <a:pPr>
                        <a:lnSpc>
                          <a:spcPct val="115000"/>
                        </a:lnSpc>
                        <a:spcAft>
                          <a:spcPts val="0"/>
                        </a:spcAft>
                      </a:pPr>
                      <a:r>
                        <a:rPr lang="en-CA" sz="1400">
                          <a:effectLst/>
                        </a:rPr>
                        <a:t>200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OK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 is OK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03"/>
                  </a:ext>
                </a:extLst>
              </a:tr>
              <a:tr h="94938">
                <a:tc>
                  <a:txBody>
                    <a:bodyPr/>
                    <a:lstStyle/>
                    <a:p>
                      <a:pPr>
                        <a:lnSpc>
                          <a:spcPct val="115000"/>
                        </a:lnSpc>
                        <a:spcAft>
                          <a:spcPts val="0"/>
                        </a:spcAft>
                      </a:pPr>
                      <a:r>
                        <a:rPr lang="en-CA" sz="1400">
                          <a:effectLst/>
                        </a:rPr>
                        <a:t>201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Created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 is complete, and a new resource is created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04"/>
                  </a:ext>
                </a:extLst>
              </a:tr>
              <a:tr h="94938">
                <a:tc>
                  <a:txBody>
                    <a:bodyPr/>
                    <a:lstStyle/>
                    <a:p>
                      <a:pPr>
                        <a:lnSpc>
                          <a:spcPct val="115000"/>
                        </a:lnSpc>
                        <a:spcAft>
                          <a:spcPts val="0"/>
                        </a:spcAft>
                      </a:pPr>
                      <a:r>
                        <a:rPr lang="en-CA" sz="1400">
                          <a:effectLst/>
                        </a:rPr>
                        <a:t>202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Accepted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 is accepted for processing, but the processing is not complete.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05"/>
                  </a:ext>
                </a:extLst>
              </a:tr>
              <a:tr h="94938">
                <a:tc>
                  <a:txBody>
                    <a:bodyPr/>
                    <a:lstStyle/>
                    <a:p>
                      <a:pPr>
                        <a:lnSpc>
                          <a:spcPct val="115000"/>
                        </a:lnSpc>
                        <a:spcAft>
                          <a:spcPts val="0"/>
                        </a:spcAft>
                      </a:pPr>
                      <a:r>
                        <a:rPr lang="en-CA" sz="1400">
                          <a:effectLst/>
                        </a:rPr>
                        <a:t>203 </a:t>
                      </a:r>
                      <a:endParaRPr lang="en-CA" sz="1400">
                        <a:solidFill>
                          <a:srgbClr val="000000"/>
                        </a:solidFill>
                        <a:effectLst/>
                        <a:latin typeface="Arial"/>
                        <a:ea typeface="Calibri"/>
                      </a:endParaRPr>
                    </a:p>
                  </a:txBody>
                  <a:tcPr marL="32259" marR="32259" marT="0" marB="0"/>
                </a:tc>
                <a:tc gridSpan="2">
                  <a:txBody>
                    <a:bodyPr/>
                    <a:lstStyle/>
                    <a:p>
                      <a:pPr>
                        <a:lnSpc>
                          <a:spcPct val="115000"/>
                        </a:lnSpc>
                        <a:spcAft>
                          <a:spcPts val="0"/>
                        </a:spcAft>
                      </a:pPr>
                      <a:r>
                        <a:rPr lang="en-CA" sz="1400">
                          <a:effectLst/>
                        </a:rPr>
                        <a:t>Non-authoritative Information </a:t>
                      </a:r>
                      <a:endParaRPr lang="en-CA" sz="1400">
                        <a:solidFill>
                          <a:srgbClr val="000000"/>
                        </a:solidFill>
                        <a:effectLst/>
                        <a:latin typeface="Arial"/>
                        <a:ea typeface="Calibri"/>
                      </a:endParaRPr>
                    </a:p>
                  </a:txBody>
                  <a:tcPr marL="32259" marR="32259" marT="0" marB="0"/>
                </a:tc>
                <a:tc hMerge="1">
                  <a:txBody>
                    <a:bodyPr/>
                    <a:lstStyle/>
                    <a:p>
                      <a:endParaRPr lang="en-CA"/>
                    </a:p>
                  </a:txBody>
                  <a:tcPr/>
                </a:tc>
                <a:extLst>
                  <a:ext uri="{0D108BD9-81ED-4DB2-BD59-A6C34878D82A}">
                    <a16:rowId xmlns:a16="http://schemas.microsoft.com/office/drawing/2014/main" val="10006"/>
                  </a:ext>
                </a:extLst>
              </a:tr>
              <a:tr h="94938">
                <a:tc>
                  <a:txBody>
                    <a:bodyPr/>
                    <a:lstStyle/>
                    <a:p>
                      <a:pPr>
                        <a:lnSpc>
                          <a:spcPct val="115000"/>
                        </a:lnSpc>
                        <a:spcAft>
                          <a:spcPts val="0"/>
                        </a:spcAft>
                      </a:pPr>
                      <a:r>
                        <a:rPr lang="en-CA" sz="1400">
                          <a:effectLst/>
                        </a:rPr>
                        <a:t>204 </a:t>
                      </a:r>
                      <a:endParaRPr lang="en-CA" sz="1400">
                        <a:solidFill>
                          <a:srgbClr val="000000"/>
                        </a:solidFill>
                        <a:effectLst/>
                        <a:latin typeface="Arial"/>
                        <a:ea typeface="Calibri"/>
                      </a:endParaRPr>
                    </a:p>
                  </a:txBody>
                  <a:tcPr marL="32259" marR="32259" marT="0" marB="0"/>
                </a:tc>
                <a:tc gridSpan="2">
                  <a:txBody>
                    <a:bodyPr/>
                    <a:lstStyle/>
                    <a:p>
                      <a:pPr>
                        <a:lnSpc>
                          <a:spcPct val="115000"/>
                        </a:lnSpc>
                        <a:spcAft>
                          <a:spcPts val="0"/>
                        </a:spcAft>
                      </a:pPr>
                      <a:r>
                        <a:rPr lang="en-CA" sz="1400">
                          <a:effectLst/>
                        </a:rPr>
                        <a:t>No Content </a:t>
                      </a:r>
                      <a:endParaRPr lang="en-CA" sz="1400">
                        <a:solidFill>
                          <a:srgbClr val="000000"/>
                        </a:solidFill>
                        <a:effectLst/>
                        <a:latin typeface="Arial"/>
                        <a:ea typeface="Calibri"/>
                      </a:endParaRPr>
                    </a:p>
                  </a:txBody>
                  <a:tcPr marL="32259" marR="32259" marT="0" marB="0"/>
                </a:tc>
                <a:tc hMerge="1">
                  <a:txBody>
                    <a:bodyPr/>
                    <a:lstStyle/>
                    <a:p>
                      <a:endParaRPr lang="en-CA"/>
                    </a:p>
                  </a:txBody>
                  <a:tcPr/>
                </a:tc>
                <a:extLst>
                  <a:ext uri="{0D108BD9-81ED-4DB2-BD59-A6C34878D82A}">
                    <a16:rowId xmlns:a16="http://schemas.microsoft.com/office/drawing/2014/main" val="10007"/>
                  </a:ext>
                </a:extLst>
              </a:tr>
              <a:tr h="94938">
                <a:tc>
                  <a:txBody>
                    <a:bodyPr/>
                    <a:lstStyle/>
                    <a:p>
                      <a:pPr>
                        <a:lnSpc>
                          <a:spcPct val="115000"/>
                        </a:lnSpc>
                        <a:spcAft>
                          <a:spcPts val="0"/>
                        </a:spcAft>
                      </a:pPr>
                      <a:r>
                        <a:rPr lang="en-CA" sz="1400">
                          <a:effectLst/>
                        </a:rPr>
                        <a:t>205 </a:t>
                      </a:r>
                      <a:endParaRPr lang="en-CA" sz="1400">
                        <a:solidFill>
                          <a:srgbClr val="000000"/>
                        </a:solidFill>
                        <a:effectLst/>
                        <a:latin typeface="Arial"/>
                        <a:ea typeface="Calibri"/>
                      </a:endParaRPr>
                    </a:p>
                  </a:txBody>
                  <a:tcPr marL="32259" marR="32259" marT="0" marB="0"/>
                </a:tc>
                <a:tc gridSpan="2">
                  <a:txBody>
                    <a:bodyPr/>
                    <a:lstStyle/>
                    <a:p>
                      <a:pPr>
                        <a:lnSpc>
                          <a:spcPct val="115000"/>
                        </a:lnSpc>
                        <a:spcAft>
                          <a:spcPts val="0"/>
                        </a:spcAft>
                      </a:pPr>
                      <a:r>
                        <a:rPr lang="en-CA" sz="1400">
                          <a:effectLst/>
                        </a:rPr>
                        <a:t>Reset Content </a:t>
                      </a:r>
                      <a:endParaRPr lang="en-CA" sz="1400">
                        <a:solidFill>
                          <a:srgbClr val="000000"/>
                        </a:solidFill>
                        <a:effectLst/>
                        <a:latin typeface="Arial"/>
                        <a:ea typeface="Calibri"/>
                      </a:endParaRPr>
                    </a:p>
                  </a:txBody>
                  <a:tcPr marL="32259" marR="32259" marT="0" marB="0"/>
                </a:tc>
                <a:tc hMerge="1">
                  <a:txBody>
                    <a:bodyPr/>
                    <a:lstStyle/>
                    <a:p>
                      <a:endParaRPr lang="en-CA"/>
                    </a:p>
                  </a:txBody>
                  <a:tcPr/>
                </a:tc>
                <a:extLst>
                  <a:ext uri="{0D108BD9-81ED-4DB2-BD59-A6C34878D82A}">
                    <a16:rowId xmlns:a16="http://schemas.microsoft.com/office/drawing/2014/main" val="10008"/>
                  </a:ext>
                </a:extLst>
              </a:tr>
              <a:tr h="94938">
                <a:tc>
                  <a:txBody>
                    <a:bodyPr/>
                    <a:lstStyle/>
                    <a:p>
                      <a:pPr>
                        <a:lnSpc>
                          <a:spcPct val="115000"/>
                        </a:lnSpc>
                        <a:spcAft>
                          <a:spcPts val="0"/>
                        </a:spcAft>
                      </a:pPr>
                      <a:r>
                        <a:rPr lang="en-CA" sz="1400">
                          <a:effectLst/>
                        </a:rPr>
                        <a:t>206 </a:t>
                      </a:r>
                      <a:endParaRPr lang="en-CA" sz="1400">
                        <a:solidFill>
                          <a:srgbClr val="000000"/>
                        </a:solidFill>
                        <a:effectLst/>
                        <a:latin typeface="Arial"/>
                        <a:ea typeface="Calibri"/>
                      </a:endParaRPr>
                    </a:p>
                  </a:txBody>
                  <a:tcPr marL="32259" marR="32259" marT="0" marB="0"/>
                </a:tc>
                <a:tc gridSpan="2">
                  <a:txBody>
                    <a:bodyPr/>
                    <a:lstStyle/>
                    <a:p>
                      <a:pPr>
                        <a:lnSpc>
                          <a:spcPct val="115000"/>
                        </a:lnSpc>
                        <a:spcAft>
                          <a:spcPts val="0"/>
                        </a:spcAft>
                      </a:pPr>
                      <a:r>
                        <a:rPr lang="en-CA" sz="1400">
                          <a:effectLst/>
                        </a:rPr>
                        <a:t>Partial Content </a:t>
                      </a:r>
                      <a:endParaRPr lang="en-CA" sz="1400">
                        <a:solidFill>
                          <a:srgbClr val="000000"/>
                        </a:solidFill>
                        <a:effectLst/>
                        <a:latin typeface="Arial"/>
                        <a:ea typeface="Calibri"/>
                      </a:endParaRPr>
                    </a:p>
                  </a:txBody>
                  <a:tcPr marL="32259" marR="32259" marT="0" marB="0"/>
                </a:tc>
                <a:tc hMerge="1">
                  <a:txBody>
                    <a:bodyPr/>
                    <a:lstStyle/>
                    <a:p>
                      <a:endParaRPr lang="en-CA"/>
                    </a:p>
                  </a:txBody>
                  <a:tcPr/>
                </a:tc>
                <a:extLst>
                  <a:ext uri="{0D108BD9-81ED-4DB2-BD59-A6C34878D82A}">
                    <a16:rowId xmlns:a16="http://schemas.microsoft.com/office/drawing/2014/main" val="10009"/>
                  </a:ext>
                </a:extLst>
              </a:tr>
              <a:tr h="189876">
                <a:tc>
                  <a:txBody>
                    <a:bodyPr/>
                    <a:lstStyle/>
                    <a:p>
                      <a:pPr>
                        <a:lnSpc>
                          <a:spcPct val="115000"/>
                        </a:lnSpc>
                        <a:spcAft>
                          <a:spcPts val="0"/>
                        </a:spcAft>
                      </a:pPr>
                      <a:r>
                        <a:rPr lang="en-CA" sz="1400">
                          <a:effectLst/>
                        </a:rPr>
                        <a:t>300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Multiple Choices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A link list. The user can select a link and go to that location. Maximum five addresses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0"/>
                  </a:ext>
                </a:extLst>
              </a:tr>
              <a:tr h="189876">
                <a:tc>
                  <a:txBody>
                    <a:bodyPr/>
                    <a:lstStyle/>
                    <a:p>
                      <a:pPr>
                        <a:lnSpc>
                          <a:spcPct val="115000"/>
                        </a:lnSpc>
                        <a:spcAft>
                          <a:spcPts val="0"/>
                        </a:spcAft>
                      </a:pPr>
                      <a:r>
                        <a:rPr lang="en-CA" sz="1400">
                          <a:effectLst/>
                        </a:rPr>
                        <a:t>301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Moved Permanently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requested page has moved to a new url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1"/>
                  </a:ext>
                </a:extLst>
              </a:tr>
              <a:tr h="94938">
                <a:tc>
                  <a:txBody>
                    <a:bodyPr/>
                    <a:lstStyle/>
                    <a:p>
                      <a:pPr>
                        <a:lnSpc>
                          <a:spcPct val="115000"/>
                        </a:lnSpc>
                        <a:spcAft>
                          <a:spcPts val="0"/>
                        </a:spcAft>
                      </a:pPr>
                      <a:r>
                        <a:rPr lang="en-CA" sz="1400">
                          <a:effectLst/>
                        </a:rPr>
                        <a:t>302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Found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requested page has moved temporarily to a new url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2"/>
                  </a:ext>
                </a:extLst>
              </a:tr>
              <a:tr h="94938">
                <a:tc>
                  <a:txBody>
                    <a:bodyPr/>
                    <a:lstStyle/>
                    <a:p>
                      <a:pPr>
                        <a:lnSpc>
                          <a:spcPct val="115000"/>
                        </a:lnSpc>
                        <a:spcAft>
                          <a:spcPts val="0"/>
                        </a:spcAft>
                      </a:pPr>
                      <a:r>
                        <a:rPr lang="en-CA" sz="1400">
                          <a:effectLst/>
                        </a:rPr>
                        <a:t>303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See Other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requested page can be found under a different url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3"/>
                  </a:ext>
                </a:extLst>
              </a:tr>
              <a:tr h="94938">
                <a:tc>
                  <a:txBody>
                    <a:bodyPr/>
                    <a:lstStyle/>
                    <a:p>
                      <a:pPr>
                        <a:lnSpc>
                          <a:spcPct val="115000"/>
                        </a:lnSpc>
                        <a:spcAft>
                          <a:spcPts val="0"/>
                        </a:spcAft>
                      </a:pPr>
                      <a:r>
                        <a:rPr lang="en-CA" sz="1400">
                          <a:effectLst/>
                        </a:rPr>
                        <a:t>304 </a:t>
                      </a:r>
                      <a:endParaRPr lang="en-CA" sz="1400">
                        <a:solidFill>
                          <a:srgbClr val="000000"/>
                        </a:solidFill>
                        <a:effectLst/>
                        <a:latin typeface="Arial"/>
                        <a:ea typeface="Calibri"/>
                      </a:endParaRPr>
                    </a:p>
                  </a:txBody>
                  <a:tcPr marL="32259" marR="32259" marT="0" marB="0"/>
                </a:tc>
                <a:tc gridSpan="2">
                  <a:txBody>
                    <a:bodyPr/>
                    <a:lstStyle/>
                    <a:p>
                      <a:pPr>
                        <a:lnSpc>
                          <a:spcPct val="115000"/>
                        </a:lnSpc>
                        <a:spcAft>
                          <a:spcPts val="0"/>
                        </a:spcAft>
                      </a:pPr>
                      <a:r>
                        <a:rPr lang="en-CA" sz="1400">
                          <a:effectLst/>
                        </a:rPr>
                        <a:t>Not Modified </a:t>
                      </a:r>
                      <a:endParaRPr lang="en-CA" sz="1400">
                        <a:solidFill>
                          <a:srgbClr val="000000"/>
                        </a:solidFill>
                        <a:effectLst/>
                        <a:latin typeface="Arial"/>
                        <a:ea typeface="Calibri"/>
                      </a:endParaRPr>
                    </a:p>
                  </a:txBody>
                  <a:tcPr marL="32259" marR="32259" marT="0" marB="0"/>
                </a:tc>
                <a:tc hMerge="1">
                  <a:txBody>
                    <a:bodyPr/>
                    <a:lstStyle/>
                    <a:p>
                      <a:endParaRPr lang="en-CA"/>
                    </a:p>
                  </a:txBody>
                  <a:tcPr/>
                </a:tc>
                <a:extLst>
                  <a:ext uri="{0D108BD9-81ED-4DB2-BD59-A6C34878D82A}">
                    <a16:rowId xmlns:a16="http://schemas.microsoft.com/office/drawing/2014/main" val="10014"/>
                  </a:ext>
                </a:extLst>
              </a:tr>
              <a:tr h="94938">
                <a:tc>
                  <a:txBody>
                    <a:bodyPr/>
                    <a:lstStyle/>
                    <a:p>
                      <a:pPr>
                        <a:lnSpc>
                          <a:spcPct val="115000"/>
                        </a:lnSpc>
                        <a:spcAft>
                          <a:spcPts val="0"/>
                        </a:spcAft>
                      </a:pPr>
                      <a:r>
                        <a:rPr lang="en-CA" sz="1400">
                          <a:effectLst/>
                        </a:rPr>
                        <a:t>305 </a:t>
                      </a:r>
                      <a:endParaRPr lang="en-CA" sz="1400">
                        <a:solidFill>
                          <a:srgbClr val="000000"/>
                        </a:solidFill>
                        <a:effectLst/>
                        <a:latin typeface="Arial"/>
                        <a:ea typeface="Calibri"/>
                      </a:endParaRPr>
                    </a:p>
                  </a:txBody>
                  <a:tcPr marL="32259" marR="32259" marT="0" marB="0"/>
                </a:tc>
                <a:tc gridSpan="2">
                  <a:txBody>
                    <a:bodyPr/>
                    <a:lstStyle/>
                    <a:p>
                      <a:pPr>
                        <a:lnSpc>
                          <a:spcPct val="115000"/>
                        </a:lnSpc>
                        <a:spcAft>
                          <a:spcPts val="0"/>
                        </a:spcAft>
                      </a:pPr>
                      <a:r>
                        <a:rPr lang="en-CA" sz="1400">
                          <a:effectLst/>
                        </a:rPr>
                        <a:t>Use Proxy </a:t>
                      </a:r>
                      <a:endParaRPr lang="en-CA" sz="1400">
                        <a:solidFill>
                          <a:srgbClr val="000000"/>
                        </a:solidFill>
                        <a:effectLst/>
                        <a:latin typeface="Arial"/>
                        <a:ea typeface="Calibri"/>
                      </a:endParaRPr>
                    </a:p>
                  </a:txBody>
                  <a:tcPr marL="32259" marR="32259" marT="0" marB="0"/>
                </a:tc>
                <a:tc hMerge="1">
                  <a:txBody>
                    <a:bodyPr/>
                    <a:lstStyle/>
                    <a:p>
                      <a:endParaRPr lang="en-CA"/>
                    </a:p>
                  </a:txBody>
                  <a:tcPr/>
                </a:tc>
                <a:extLst>
                  <a:ext uri="{0D108BD9-81ED-4DB2-BD59-A6C34878D82A}">
                    <a16:rowId xmlns:a16="http://schemas.microsoft.com/office/drawing/2014/main" val="10015"/>
                  </a:ext>
                </a:extLst>
              </a:tr>
              <a:tr h="189876">
                <a:tc>
                  <a:txBody>
                    <a:bodyPr/>
                    <a:lstStyle/>
                    <a:p>
                      <a:pPr>
                        <a:lnSpc>
                          <a:spcPct val="115000"/>
                        </a:lnSpc>
                        <a:spcAft>
                          <a:spcPts val="0"/>
                        </a:spcAft>
                      </a:pPr>
                      <a:r>
                        <a:rPr lang="en-CA" sz="1400">
                          <a:effectLst/>
                        </a:rPr>
                        <a:t>306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Unused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This code was used in a previous version. It is no longer used, but the code is reserved.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6"/>
                  </a:ext>
                </a:extLst>
              </a:tr>
              <a:tr h="189876">
                <a:tc>
                  <a:txBody>
                    <a:bodyPr/>
                    <a:lstStyle/>
                    <a:p>
                      <a:pPr>
                        <a:lnSpc>
                          <a:spcPct val="115000"/>
                        </a:lnSpc>
                        <a:spcAft>
                          <a:spcPts val="0"/>
                        </a:spcAft>
                      </a:pPr>
                      <a:r>
                        <a:rPr lang="en-CA" sz="1400">
                          <a:effectLst/>
                        </a:rPr>
                        <a:t>307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Temporary Redirect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requested page has moved temporarily to a new url.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7"/>
                  </a:ext>
                </a:extLst>
              </a:tr>
              <a:tr h="94938">
                <a:tc>
                  <a:txBody>
                    <a:bodyPr/>
                    <a:lstStyle/>
                    <a:p>
                      <a:pPr>
                        <a:lnSpc>
                          <a:spcPct val="115000"/>
                        </a:lnSpc>
                        <a:spcAft>
                          <a:spcPts val="0"/>
                        </a:spcAft>
                      </a:pPr>
                      <a:r>
                        <a:rPr lang="en-CA" sz="1400">
                          <a:effectLst/>
                        </a:rPr>
                        <a:t>400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Bad Request </a:t>
                      </a:r>
                      <a:endParaRPr lang="en-CA" sz="140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a:effectLst/>
                        </a:rPr>
                        <a:t>The server did not understand the request </a:t>
                      </a:r>
                      <a:endParaRPr lang="en-CA" sz="1400">
                        <a:solidFill>
                          <a:srgbClr val="000000"/>
                        </a:solidFill>
                        <a:effectLst/>
                        <a:latin typeface="Arial"/>
                        <a:ea typeface="Calibri"/>
                      </a:endParaRPr>
                    </a:p>
                  </a:txBody>
                  <a:tcPr marL="32259" marR="32259" marT="0" marB="0"/>
                </a:tc>
                <a:extLst>
                  <a:ext uri="{0D108BD9-81ED-4DB2-BD59-A6C34878D82A}">
                    <a16:rowId xmlns:a16="http://schemas.microsoft.com/office/drawing/2014/main" val="10018"/>
                  </a:ext>
                </a:extLst>
              </a:tr>
              <a:tr h="94938">
                <a:tc>
                  <a:txBody>
                    <a:bodyPr/>
                    <a:lstStyle/>
                    <a:p>
                      <a:pPr>
                        <a:lnSpc>
                          <a:spcPct val="115000"/>
                        </a:lnSpc>
                        <a:spcAft>
                          <a:spcPts val="0"/>
                        </a:spcAft>
                      </a:pPr>
                      <a:r>
                        <a:rPr lang="en-CA" sz="1400" dirty="0">
                          <a:effectLst/>
                        </a:rPr>
                        <a:t>401 </a:t>
                      </a:r>
                      <a:endParaRPr lang="en-CA" sz="1400" dirty="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dirty="0">
                          <a:effectLst/>
                        </a:rPr>
                        <a:t>Unauthorized </a:t>
                      </a:r>
                      <a:endParaRPr lang="en-CA" sz="1400" dirty="0">
                        <a:solidFill>
                          <a:srgbClr val="000000"/>
                        </a:solidFill>
                        <a:effectLst/>
                        <a:latin typeface="Arial"/>
                        <a:ea typeface="Calibri"/>
                      </a:endParaRPr>
                    </a:p>
                  </a:txBody>
                  <a:tcPr marL="32259" marR="32259" marT="0" marB="0"/>
                </a:tc>
                <a:tc>
                  <a:txBody>
                    <a:bodyPr/>
                    <a:lstStyle/>
                    <a:p>
                      <a:pPr>
                        <a:lnSpc>
                          <a:spcPct val="115000"/>
                        </a:lnSpc>
                        <a:spcAft>
                          <a:spcPts val="0"/>
                        </a:spcAft>
                      </a:pPr>
                      <a:r>
                        <a:rPr lang="en-CA" sz="1400" dirty="0">
                          <a:effectLst/>
                        </a:rPr>
                        <a:t>The requested page needs a username and a password </a:t>
                      </a:r>
                      <a:endParaRPr lang="en-CA" sz="1400" dirty="0">
                        <a:solidFill>
                          <a:srgbClr val="000000"/>
                        </a:solidFill>
                        <a:effectLst/>
                        <a:latin typeface="Arial"/>
                        <a:ea typeface="Calibri"/>
                      </a:endParaRPr>
                    </a:p>
                  </a:txBody>
                  <a:tcPr marL="32259" marR="32259" marT="0" marB="0"/>
                </a:tc>
                <a:extLst>
                  <a:ext uri="{0D108BD9-81ED-4DB2-BD59-A6C34878D82A}">
                    <a16:rowId xmlns:a16="http://schemas.microsoft.com/office/drawing/2014/main" val="10019"/>
                  </a:ext>
                </a:extLst>
              </a:tr>
              <a:tr h="94938">
                <a:tc>
                  <a:txBody>
                    <a:bodyPr/>
                    <a:lstStyle/>
                    <a:p>
                      <a:pPr>
                        <a:lnSpc>
                          <a:spcPct val="115000"/>
                        </a:lnSpc>
                        <a:spcAft>
                          <a:spcPts val="0"/>
                        </a:spcAft>
                      </a:pPr>
                      <a:r>
                        <a:rPr lang="en-CA" sz="1400" dirty="0">
                          <a:effectLst/>
                        </a:rPr>
                        <a:t>402 </a:t>
                      </a:r>
                      <a:endParaRPr lang="en-CA" sz="140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400">
                          <a:effectLst/>
                        </a:rPr>
                        <a:t>Payment Required </a:t>
                      </a:r>
                      <a:endParaRPr lang="en-CA" sz="140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400">
                          <a:effectLst/>
                        </a:rPr>
                        <a:t>You can not use this code yet </a:t>
                      </a:r>
                      <a:endParaRPr lang="en-CA" sz="1400">
                        <a:solidFill>
                          <a:srgbClr val="000000"/>
                        </a:solidFill>
                        <a:effectLst/>
                        <a:latin typeface="Arial"/>
                        <a:ea typeface="Calibri"/>
                      </a:endParaRPr>
                    </a:p>
                  </a:txBody>
                  <a:tcPr marL="56223" marR="56223" marT="0" marB="0"/>
                </a:tc>
                <a:extLst>
                  <a:ext uri="{0D108BD9-81ED-4DB2-BD59-A6C34878D82A}">
                    <a16:rowId xmlns:a16="http://schemas.microsoft.com/office/drawing/2014/main" val="10020"/>
                  </a:ext>
                </a:extLst>
              </a:tr>
              <a:tr h="94938">
                <a:tc>
                  <a:txBody>
                    <a:bodyPr/>
                    <a:lstStyle/>
                    <a:p>
                      <a:pPr>
                        <a:lnSpc>
                          <a:spcPct val="115000"/>
                        </a:lnSpc>
                        <a:spcAft>
                          <a:spcPts val="0"/>
                        </a:spcAft>
                      </a:pPr>
                      <a:r>
                        <a:rPr lang="en-CA" sz="1400" dirty="0">
                          <a:effectLst/>
                        </a:rPr>
                        <a:t>403 </a:t>
                      </a:r>
                      <a:endParaRPr lang="en-CA" sz="140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400">
                          <a:effectLst/>
                        </a:rPr>
                        <a:t>Forbidden </a:t>
                      </a:r>
                      <a:endParaRPr lang="en-CA" sz="140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400">
                          <a:effectLst/>
                        </a:rPr>
                        <a:t>Access is forbidden to the requested page </a:t>
                      </a:r>
                      <a:endParaRPr lang="en-CA" sz="1400">
                        <a:solidFill>
                          <a:srgbClr val="000000"/>
                        </a:solidFill>
                        <a:effectLst/>
                        <a:latin typeface="Arial"/>
                        <a:ea typeface="Calibri"/>
                      </a:endParaRPr>
                    </a:p>
                  </a:txBody>
                  <a:tcPr marL="56223" marR="56223" marT="0" marB="0"/>
                </a:tc>
                <a:extLst>
                  <a:ext uri="{0D108BD9-81ED-4DB2-BD59-A6C34878D82A}">
                    <a16:rowId xmlns:a16="http://schemas.microsoft.com/office/drawing/2014/main" val="10021"/>
                  </a:ext>
                </a:extLst>
              </a:tr>
              <a:tr h="94938">
                <a:tc>
                  <a:txBody>
                    <a:bodyPr/>
                    <a:lstStyle/>
                    <a:p>
                      <a:pPr>
                        <a:lnSpc>
                          <a:spcPct val="115000"/>
                        </a:lnSpc>
                        <a:spcAft>
                          <a:spcPts val="0"/>
                        </a:spcAft>
                      </a:pPr>
                      <a:r>
                        <a:rPr lang="en-CA" sz="1400" dirty="0">
                          <a:effectLst/>
                        </a:rPr>
                        <a:t>404 </a:t>
                      </a:r>
                      <a:endParaRPr lang="en-CA" sz="140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400" dirty="0">
                          <a:effectLst/>
                        </a:rPr>
                        <a:t>Not Found </a:t>
                      </a:r>
                      <a:endParaRPr lang="en-CA" sz="140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400" dirty="0">
                          <a:effectLst/>
                        </a:rPr>
                        <a:t>The server can not find the requested page. </a:t>
                      </a:r>
                      <a:endParaRPr lang="en-CA" sz="1400" dirty="0">
                        <a:solidFill>
                          <a:srgbClr val="000000"/>
                        </a:solidFill>
                        <a:effectLst/>
                        <a:latin typeface="Arial"/>
                        <a:ea typeface="Calibri"/>
                      </a:endParaRPr>
                    </a:p>
                  </a:txBody>
                  <a:tcPr marL="56223" marR="56223" marT="0" marB="0"/>
                </a:tc>
                <a:extLst>
                  <a:ext uri="{0D108BD9-81ED-4DB2-BD59-A6C34878D82A}">
                    <a16:rowId xmlns:a16="http://schemas.microsoft.com/office/drawing/2014/main" val="1002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076342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252595125"/>
              </p:ext>
            </p:extLst>
          </p:nvPr>
        </p:nvGraphicFramePr>
        <p:xfrm>
          <a:off x="457200" y="533400"/>
          <a:ext cx="8382000" cy="6261751"/>
        </p:xfrm>
        <a:graphic>
          <a:graphicData uri="http://schemas.openxmlformats.org/drawingml/2006/table">
            <a:tbl>
              <a:tblPr>
                <a:tableStyleId>{5C22544A-7EE6-4342-B048-85BDC9FD1C3A}</a:tableStyleId>
              </a:tblPr>
              <a:tblGrid>
                <a:gridCol w="615386">
                  <a:extLst>
                    <a:ext uri="{9D8B030D-6E8A-4147-A177-3AD203B41FA5}">
                      <a16:colId xmlns:a16="http://schemas.microsoft.com/office/drawing/2014/main" val="20000"/>
                    </a:ext>
                  </a:extLst>
                </a:gridCol>
                <a:gridCol w="1545300">
                  <a:extLst>
                    <a:ext uri="{9D8B030D-6E8A-4147-A177-3AD203B41FA5}">
                      <a16:colId xmlns:a16="http://schemas.microsoft.com/office/drawing/2014/main" val="20001"/>
                    </a:ext>
                  </a:extLst>
                </a:gridCol>
                <a:gridCol w="6221314">
                  <a:extLst>
                    <a:ext uri="{9D8B030D-6E8A-4147-A177-3AD203B41FA5}">
                      <a16:colId xmlns:a16="http://schemas.microsoft.com/office/drawing/2014/main" val="20002"/>
                    </a:ext>
                  </a:extLst>
                </a:gridCol>
              </a:tblGrid>
              <a:tr h="258626">
                <a:tc>
                  <a:txBody>
                    <a:bodyPr/>
                    <a:lstStyle/>
                    <a:p>
                      <a:pPr>
                        <a:lnSpc>
                          <a:spcPct val="115000"/>
                        </a:lnSpc>
                        <a:spcAft>
                          <a:spcPts val="0"/>
                        </a:spcAft>
                      </a:pPr>
                      <a:r>
                        <a:rPr lang="en-CA" sz="1350" dirty="0">
                          <a:effectLst/>
                        </a:rPr>
                        <a:t>405 </a:t>
                      </a:r>
                      <a:endParaRPr lang="en-CA" sz="135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Method Not Allowed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dirty="0">
                          <a:effectLst/>
                        </a:rPr>
                        <a:t>The method specified in the request is not allowed. </a:t>
                      </a:r>
                      <a:endParaRPr lang="en-CA" sz="1350" dirty="0">
                        <a:solidFill>
                          <a:srgbClr val="000000"/>
                        </a:solidFill>
                        <a:effectLst/>
                        <a:latin typeface="Arial"/>
                        <a:ea typeface="Calibri"/>
                      </a:endParaRPr>
                    </a:p>
                  </a:txBody>
                  <a:tcPr marL="56223" marR="56223" marT="0" marB="0"/>
                </a:tc>
                <a:extLst>
                  <a:ext uri="{0D108BD9-81ED-4DB2-BD59-A6C34878D82A}">
                    <a16:rowId xmlns:a16="http://schemas.microsoft.com/office/drawing/2014/main" val="10000"/>
                  </a:ext>
                </a:extLst>
              </a:tr>
              <a:tr h="129313">
                <a:tc>
                  <a:txBody>
                    <a:bodyPr/>
                    <a:lstStyle/>
                    <a:p>
                      <a:pPr>
                        <a:lnSpc>
                          <a:spcPct val="115000"/>
                        </a:lnSpc>
                        <a:spcAft>
                          <a:spcPts val="0"/>
                        </a:spcAft>
                      </a:pPr>
                      <a:r>
                        <a:rPr lang="en-CA" sz="1350">
                          <a:effectLst/>
                        </a:rPr>
                        <a:t>406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Not Acceptable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server can only generate a response that is not accepted by the client.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1"/>
                  </a:ext>
                </a:extLst>
              </a:tr>
              <a:tr h="387940">
                <a:tc>
                  <a:txBody>
                    <a:bodyPr/>
                    <a:lstStyle/>
                    <a:p>
                      <a:pPr>
                        <a:lnSpc>
                          <a:spcPct val="115000"/>
                        </a:lnSpc>
                        <a:spcAft>
                          <a:spcPts val="0"/>
                        </a:spcAft>
                      </a:pPr>
                      <a:r>
                        <a:rPr lang="en-CA" sz="1350">
                          <a:effectLst/>
                        </a:rPr>
                        <a:t>407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Proxy Authentication Required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You must authenticate with a proxy server before this request can be served.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2"/>
                  </a:ext>
                </a:extLst>
              </a:tr>
              <a:tr h="129313">
                <a:tc>
                  <a:txBody>
                    <a:bodyPr/>
                    <a:lstStyle/>
                    <a:p>
                      <a:pPr>
                        <a:lnSpc>
                          <a:spcPct val="115000"/>
                        </a:lnSpc>
                        <a:spcAft>
                          <a:spcPts val="0"/>
                        </a:spcAft>
                      </a:pPr>
                      <a:r>
                        <a:rPr lang="en-CA" sz="1350">
                          <a:effectLst/>
                        </a:rPr>
                        <a:t>408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Request Timeout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 took longer than the server was prepared to wait.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3"/>
                  </a:ext>
                </a:extLst>
              </a:tr>
              <a:tr h="129313">
                <a:tc>
                  <a:txBody>
                    <a:bodyPr/>
                    <a:lstStyle/>
                    <a:p>
                      <a:pPr>
                        <a:lnSpc>
                          <a:spcPct val="115000"/>
                        </a:lnSpc>
                        <a:spcAft>
                          <a:spcPts val="0"/>
                        </a:spcAft>
                      </a:pPr>
                      <a:r>
                        <a:rPr lang="en-CA" sz="1350">
                          <a:effectLst/>
                        </a:rPr>
                        <a:t>409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Conflict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 could not be completed because of a conflict.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4"/>
                  </a:ext>
                </a:extLst>
              </a:tr>
              <a:tr h="129313">
                <a:tc>
                  <a:txBody>
                    <a:bodyPr/>
                    <a:lstStyle/>
                    <a:p>
                      <a:pPr>
                        <a:lnSpc>
                          <a:spcPct val="115000"/>
                        </a:lnSpc>
                        <a:spcAft>
                          <a:spcPts val="0"/>
                        </a:spcAft>
                      </a:pPr>
                      <a:r>
                        <a:rPr lang="en-CA" sz="1350">
                          <a:effectLst/>
                        </a:rPr>
                        <a:t>410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Gone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requested page is no longer available.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5"/>
                  </a:ext>
                </a:extLst>
              </a:tr>
              <a:tr h="258626">
                <a:tc>
                  <a:txBody>
                    <a:bodyPr/>
                    <a:lstStyle/>
                    <a:p>
                      <a:pPr>
                        <a:lnSpc>
                          <a:spcPct val="115000"/>
                        </a:lnSpc>
                        <a:spcAft>
                          <a:spcPts val="0"/>
                        </a:spcAft>
                      </a:pPr>
                      <a:r>
                        <a:rPr lang="en-CA" sz="1350">
                          <a:effectLst/>
                        </a:rPr>
                        <a:t>411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Length Required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dirty="0">
                          <a:effectLst/>
                        </a:rPr>
                        <a:t>The "Content-Length" is not defined. The server will not accept the request without it. </a:t>
                      </a:r>
                      <a:endParaRPr lang="en-CA" sz="1350" dirty="0">
                        <a:solidFill>
                          <a:srgbClr val="000000"/>
                        </a:solidFill>
                        <a:effectLst/>
                        <a:latin typeface="Arial"/>
                        <a:ea typeface="Calibri"/>
                      </a:endParaRPr>
                    </a:p>
                  </a:txBody>
                  <a:tcPr marL="56223" marR="56223" marT="0" marB="0"/>
                </a:tc>
                <a:extLst>
                  <a:ext uri="{0D108BD9-81ED-4DB2-BD59-A6C34878D82A}">
                    <a16:rowId xmlns:a16="http://schemas.microsoft.com/office/drawing/2014/main" val="10006"/>
                  </a:ext>
                </a:extLst>
              </a:tr>
              <a:tr h="258626">
                <a:tc>
                  <a:txBody>
                    <a:bodyPr/>
                    <a:lstStyle/>
                    <a:p>
                      <a:pPr>
                        <a:lnSpc>
                          <a:spcPct val="115000"/>
                        </a:lnSpc>
                        <a:spcAft>
                          <a:spcPts val="0"/>
                        </a:spcAft>
                      </a:pPr>
                      <a:r>
                        <a:rPr lang="en-CA" sz="1350">
                          <a:effectLst/>
                        </a:rPr>
                        <a:t>412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Precondition Failed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precondition given in the request evaluated to false by the server.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7"/>
                  </a:ext>
                </a:extLst>
              </a:tr>
              <a:tr h="258626">
                <a:tc>
                  <a:txBody>
                    <a:bodyPr/>
                    <a:lstStyle/>
                    <a:p>
                      <a:pPr>
                        <a:lnSpc>
                          <a:spcPct val="115000"/>
                        </a:lnSpc>
                        <a:spcAft>
                          <a:spcPts val="0"/>
                        </a:spcAft>
                      </a:pPr>
                      <a:r>
                        <a:rPr lang="en-CA" sz="1350">
                          <a:effectLst/>
                        </a:rPr>
                        <a:t>413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Request Entity Too Large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dirty="0">
                          <a:effectLst/>
                        </a:rPr>
                        <a:t>The server will not accept the request, because the request entity is too large. </a:t>
                      </a:r>
                      <a:endParaRPr lang="en-CA" sz="1350" dirty="0">
                        <a:solidFill>
                          <a:srgbClr val="000000"/>
                        </a:solidFill>
                        <a:effectLst/>
                        <a:latin typeface="Arial"/>
                        <a:ea typeface="Calibri"/>
                      </a:endParaRPr>
                    </a:p>
                  </a:txBody>
                  <a:tcPr marL="56223" marR="56223" marT="0" marB="0"/>
                </a:tc>
                <a:extLst>
                  <a:ext uri="{0D108BD9-81ED-4DB2-BD59-A6C34878D82A}">
                    <a16:rowId xmlns:a16="http://schemas.microsoft.com/office/drawing/2014/main" val="10008"/>
                  </a:ext>
                </a:extLst>
              </a:tr>
              <a:tr h="258626">
                <a:tc>
                  <a:txBody>
                    <a:bodyPr/>
                    <a:lstStyle/>
                    <a:p>
                      <a:pPr>
                        <a:lnSpc>
                          <a:spcPct val="115000"/>
                        </a:lnSpc>
                        <a:spcAft>
                          <a:spcPts val="0"/>
                        </a:spcAft>
                      </a:pPr>
                      <a:r>
                        <a:rPr lang="en-CA" sz="1350">
                          <a:effectLst/>
                        </a:rPr>
                        <a:t>414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Request-url Too Long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server will not accept the request, because the url is too long. Occurs when you convert a "post" request to a "get" request with a long query information.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09"/>
                  </a:ext>
                </a:extLst>
              </a:tr>
              <a:tr h="258626">
                <a:tc>
                  <a:txBody>
                    <a:bodyPr/>
                    <a:lstStyle/>
                    <a:p>
                      <a:pPr>
                        <a:lnSpc>
                          <a:spcPct val="115000"/>
                        </a:lnSpc>
                        <a:spcAft>
                          <a:spcPts val="0"/>
                        </a:spcAft>
                      </a:pPr>
                      <a:r>
                        <a:rPr lang="en-CA" sz="1350">
                          <a:effectLst/>
                        </a:rPr>
                        <a:t>415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Unsupported Media Type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server will not accept the request, because the media type is not supported.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10"/>
                  </a:ext>
                </a:extLst>
              </a:tr>
              <a:tr h="129313">
                <a:tc>
                  <a:txBody>
                    <a:bodyPr/>
                    <a:lstStyle/>
                    <a:p>
                      <a:pPr>
                        <a:lnSpc>
                          <a:spcPct val="115000"/>
                        </a:lnSpc>
                        <a:spcAft>
                          <a:spcPts val="0"/>
                        </a:spcAft>
                      </a:pPr>
                      <a:r>
                        <a:rPr lang="en-CA" sz="1350">
                          <a:effectLst/>
                        </a:rPr>
                        <a:t>417 </a:t>
                      </a:r>
                      <a:endParaRPr lang="en-CA" sz="1350">
                        <a:solidFill>
                          <a:srgbClr val="000000"/>
                        </a:solidFill>
                        <a:effectLst/>
                        <a:latin typeface="Arial"/>
                        <a:ea typeface="Calibri"/>
                      </a:endParaRPr>
                    </a:p>
                  </a:txBody>
                  <a:tcPr marL="56223" marR="56223" marT="0" marB="0"/>
                </a:tc>
                <a:tc gridSpan="2">
                  <a:txBody>
                    <a:bodyPr/>
                    <a:lstStyle/>
                    <a:p>
                      <a:pPr>
                        <a:lnSpc>
                          <a:spcPct val="115000"/>
                        </a:lnSpc>
                        <a:spcAft>
                          <a:spcPts val="0"/>
                        </a:spcAft>
                      </a:pPr>
                      <a:r>
                        <a:rPr lang="en-CA" sz="1350">
                          <a:effectLst/>
                        </a:rPr>
                        <a:t>Expectation Failed </a:t>
                      </a:r>
                      <a:endParaRPr lang="en-CA" sz="1350">
                        <a:solidFill>
                          <a:srgbClr val="000000"/>
                        </a:solidFill>
                        <a:effectLst/>
                        <a:latin typeface="Arial"/>
                        <a:ea typeface="Calibri"/>
                      </a:endParaRPr>
                    </a:p>
                  </a:txBody>
                  <a:tcPr marL="56223" marR="56223" marT="0" marB="0"/>
                </a:tc>
                <a:tc hMerge="1">
                  <a:txBody>
                    <a:bodyPr/>
                    <a:lstStyle/>
                    <a:p>
                      <a:endParaRPr lang="en-CA"/>
                    </a:p>
                  </a:txBody>
                  <a:tcPr/>
                </a:tc>
                <a:extLst>
                  <a:ext uri="{0D108BD9-81ED-4DB2-BD59-A6C34878D82A}">
                    <a16:rowId xmlns:a16="http://schemas.microsoft.com/office/drawing/2014/main" val="10011"/>
                  </a:ext>
                </a:extLst>
              </a:tr>
              <a:tr h="258626">
                <a:tc>
                  <a:txBody>
                    <a:bodyPr/>
                    <a:lstStyle/>
                    <a:p>
                      <a:pPr>
                        <a:lnSpc>
                          <a:spcPct val="115000"/>
                        </a:lnSpc>
                        <a:spcAft>
                          <a:spcPts val="0"/>
                        </a:spcAft>
                      </a:pPr>
                      <a:r>
                        <a:rPr lang="en-CA" sz="1350">
                          <a:effectLst/>
                        </a:rPr>
                        <a:t>500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dirty="0">
                          <a:effectLst/>
                        </a:rPr>
                        <a:t>Internal Server Error </a:t>
                      </a:r>
                      <a:endParaRPr lang="en-CA" sz="135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 was not completed. The server met an unexpected condition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12"/>
                  </a:ext>
                </a:extLst>
              </a:tr>
              <a:tr h="258626">
                <a:tc>
                  <a:txBody>
                    <a:bodyPr/>
                    <a:lstStyle/>
                    <a:p>
                      <a:pPr>
                        <a:lnSpc>
                          <a:spcPct val="115000"/>
                        </a:lnSpc>
                        <a:spcAft>
                          <a:spcPts val="0"/>
                        </a:spcAft>
                      </a:pPr>
                      <a:r>
                        <a:rPr lang="en-CA" sz="1350">
                          <a:effectLst/>
                        </a:rPr>
                        <a:t>501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Not Implemented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 was not completed. The server did not support the functionality required.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13"/>
                  </a:ext>
                </a:extLst>
              </a:tr>
              <a:tr h="258626">
                <a:tc>
                  <a:txBody>
                    <a:bodyPr/>
                    <a:lstStyle/>
                    <a:p>
                      <a:pPr>
                        <a:lnSpc>
                          <a:spcPct val="115000"/>
                        </a:lnSpc>
                        <a:spcAft>
                          <a:spcPts val="0"/>
                        </a:spcAft>
                      </a:pPr>
                      <a:r>
                        <a:rPr lang="en-CA" sz="1350">
                          <a:effectLst/>
                        </a:rPr>
                        <a:t>502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Bad Gateway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 was not completed. The server received an invalid response from the upstream server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14"/>
                  </a:ext>
                </a:extLst>
              </a:tr>
              <a:tr h="258626">
                <a:tc>
                  <a:txBody>
                    <a:bodyPr/>
                    <a:lstStyle/>
                    <a:p>
                      <a:pPr>
                        <a:lnSpc>
                          <a:spcPct val="115000"/>
                        </a:lnSpc>
                        <a:spcAft>
                          <a:spcPts val="0"/>
                        </a:spcAft>
                      </a:pPr>
                      <a:r>
                        <a:rPr lang="en-CA" sz="1350">
                          <a:effectLst/>
                        </a:rPr>
                        <a:t>503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Service Unavailable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request was not completed. The server is temporarily overloading or down.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15"/>
                  </a:ext>
                </a:extLst>
              </a:tr>
              <a:tr h="129313">
                <a:tc>
                  <a:txBody>
                    <a:bodyPr/>
                    <a:lstStyle/>
                    <a:p>
                      <a:pPr>
                        <a:lnSpc>
                          <a:spcPct val="115000"/>
                        </a:lnSpc>
                        <a:spcAft>
                          <a:spcPts val="0"/>
                        </a:spcAft>
                      </a:pPr>
                      <a:r>
                        <a:rPr lang="en-CA" sz="1350">
                          <a:effectLst/>
                        </a:rPr>
                        <a:t>504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Gateway Timeout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a:effectLst/>
                        </a:rPr>
                        <a:t>The gateway has timed out. </a:t>
                      </a:r>
                      <a:endParaRPr lang="en-CA" sz="1350">
                        <a:solidFill>
                          <a:srgbClr val="000000"/>
                        </a:solidFill>
                        <a:effectLst/>
                        <a:latin typeface="Arial"/>
                        <a:ea typeface="Calibri"/>
                      </a:endParaRPr>
                    </a:p>
                  </a:txBody>
                  <a:tcPr marL="56223" marR="56223" marT="0" marB="0"/>
                </a:tc>
                <a:extLst>
                  <a:ext uri="{0D108BD9-81ED-4DB2-BD59-A6C34878D82A}">
                    <a16:rowId xmlns:a16="http://schemas.microsoft.com/office/drawing/2014/main" val="10016"/>
                  </a:ext>
                </a:extLst>
              </a:tr>
              <a:tr h="258626">
                <a:tc>
                  <a:txBody>
                    <a:bodyPr/>
                    <a:lstStyle/>
                    <a:p>
                      <a:pPr>
                        <a:lnSpc>
                          <a:spcPct val="115000"/>
                        </a:lnSpc>
                        <a:spcAft>
                          <a:spcPts val="0"/>
                        </a:spcAft>
                      </a:pPr>
                      <a:r>
                        <a:rPr lang="en-CA" sz="1350">
                          <a:effectLst/>
                        </a:rPr>
                        <a:t>505 </a:t>
                      </a:r>
                      <a:endParaRPr lang="en-CA" sz="135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dirty="0">
                          <a:effectLst/>
                        </a:rPr>
                        <a:t>HTTP Version Not Supported </a:t>
                      </a:r>
                      <a:endParaRPr lang="en-CA" sz="1350" dirty="0">
                        <a:solidFill>
                          <a:srgbClr val="000000"/>
                        </a:solidFill>
                        <a:effectLst/>
                        <a:latin typeface="Arial"/>
                        <a:ea typeface="Calibri"/>
                      </a:endParaRPr>
                    </a:p>
                  </a:txBody>
                  <a:tcPr marL="56223" marR="56223" marT="0" marB="0"/>
                </a:tc>
                <a:tc>
                  <a:txBody>
                    <a:bodyPr/>
                    <a:lstStyle/>
                    <a:p>
                      <a:pPr>
                        <a:lnSpc>
                          <a:spcPct val="115000"/>
                        </a:lnSpc>
                        <a:spcAft>
                          <a:spcPts val="0"/>
                        </a:spcAft>
                      </a:pPr>
                      <a:r>
                        <a:rPr lang="en-CA" sz="1350" dirty="0">
                          <a:effectLst/>
                        </a:rPr>
                        <a:t>The server does not support the "http protocol" version. </a:t>
                      </a:r>
                      <a:endParaRPr lang="en-CA" sz="1350" dirty="0">
                        <a:solidFill>
                          <a:srgbClr val="000000"/>
                        </a:solidFill>
                        <a:effectLst/>
                        <a:latin typeface="Arial"/>
                        <a:ea typeface="Calibri"/>
                      </a:endParaRPr>
                    </a:p>
                  </a:txBody>
                  <a:tcPr marL="56223" marR="56223" marT="0" marB="0"/>
                </a:tc>
                <a:extLst>
                  <a:ext uri="{0D108BD9-81ED-4DB2-BD59-A6C34878D82A}">
                    <a16:rowId xmlns:a16="http://schemas.microsoft.com/office/drawing/2014/main" val="10017"/>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81</a:t>
            </a:fld>
            <a:endParaRPr lang="en-US"/>
          </a:p>
        </p:txBody>
      </p:sp>
      <p:sp>
        <p:nvSpPr>
          <p:cNvPr id="4" name="Title 1"/>
          <p:cNvSpPr>
            <a:spLocks noGrp="1"/>
          </p:cNvSpPr>
          <p:nvPr>
            <p:ph type="title"/>
          </p:nvPr>
        </p:nvSpPr>
        <p:spPr>
          <a:xfrm>
            <a:off x="457200" y="0"/>
            <a:ext cx="8229600" cy="457200"/>
          </a:xfrm>
        </p:spPr>
        <p:txBody>
          <a:bodyPr>
            <a:normAutofit fontScale="90000"/>
          </a:bodyPr>
          <a:lstStyle/>
          <a:p>
            <a:r>
              <a:rPr lang="en-CA" dirty="0"/>
              <a:t>Cont’d</a:t>
            </a:r>
          </a:p>
        </p:txBody>
      </p:sp>
    </p:spTree>
    <p:extLst>
      <p:ext uri="{BB962C8B-B14F-4D97-AF65-F5344CB8AC3E}">
        <p14:creationId xmlns:p14="http://schemas.microsoft.com/office/powerpoint/2010/main" val="152791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CA" b="1" dirty="0"/>
              <a:t>Servlet Life Cycle</a:t>
            </a:r>
          </a:p>
        </p:txBody>
      </p:sp>
      <p:sp>
        <p:nvSpPr>
          <p:cNvPr id="3" name="Content Placeholder 2"/>
          <p:cNvSpPr>
            <a:spLocks noGrp="1"/>
          </p:cNvSpPr>
          <p:nvPr>
            <p:ph idx="1"/>
          </p:nvPr>
        </p:nvSpPr>
        <p:spPr>
          <a:xfrm>
            <a:off x="228600" y="1066800"/>
            <a:ext cx="8763000" cy="4953000"/>
          </a:xfrm>
        </p:spPr>
        <p:txBody>
          <a:bodyPr>
            <a:normAutofit fontScale="92500"/>
          </a:bodyPr>
          <a:lstStyle/>
          <a:p>
            <a:r>
              <a:rPr lang="en-CA" sz="3000" dirty="0"/>
              <a:t>A servlet life cycle can be defined as the entire process from its creation till its destruction </a:t>
            </a:r>
          </a:p>
          <a:p>
            <a:pPr lvl="1"/>
            <a:r>
              <a:rPr lang="en-CA" dirty="0"/>
              <a:t>The servlet is initialized by calling the init () method</a:t>
            </a:r>
          </a:p>
          <a:p>
            <a:pPr lvl="1"/>
            <a:r>
              <a:rPr lang="en-CA" dirty="0"/>
              <a:t>The servlet calls service() method to process a client's request</a:t>
            </a:r>
          </a:p>
          <a:p>
            <a:pPr lvl="1"/>
            <a:r>
              <a:rPr lang="en-CA" dirty="0"/>
              <a:t>The servlet is terminated by calling the destroy() method</a:t>
            </a:r>
          </a:p>
          <a:p>
            <a:pPr lvl="2"/>
            <a:r>
              <a:rPr lang="en-CA" dirty="0"/>
              <a:t>A servlet is unloaded by the container if the container shuts down, or if the container reloads the whole web application at runtime</a:t>
            </a:r>
          </a:p>
          <a:p>
            <a:pPr lvl="1"/>
            <a:r>
              <a:rPr lang="en-CA" dirty="0"/>
              <a:t>Finally, servlet is garbage collected by the garbage collector of the JVM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8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9503</TotalTime>
  <Words>10419</Words>
  <Application>Microsoft Office PowerPoint</Application>
  <PresentationFormat>On-screen Show (4:3)</PresentationFormat>
  <Paragraphs>1262</Paragraphs>
  <Slides>81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Wingdings</vt:lpstr>
      <vt:lpstr>Office Theme</vt:lpstr>
      <vt:lpstr>Server Side Programming Java Servlets</vt:lpstr>
      <vt:lpstr>Web Server</vt:lpstr>
      <vt:lpstr>Servlet</vt:lpstr>
      <vt:lpstr>Servlets Architecture</vt:lpstr>
      <vt:lpstr>Web Server and Servlet Container</vt:lpstr>
      <vt:lpstr>Servlets Advantages</vt:lpstr>
      <vt:lpstr>Servlets Packages</vt:lpstr>
      <vt:lpstr>Sample Servlet</vt:lpstr>
      <vt:lpstr>Servlet Life Cycle</vt:lpstr>
      <vt:lpstr>The init() method</vt:lpstr>
      <vt:lpstr>The service() method</vt:lpstr>
      <vt:lpstr>The destroy() method</vt:lpstr>
      <vt:lpstr>HttpServlet Class</vt:lpstr>
      <vt:lpstr>Servlet Architecture Diagram</vt:lpstr>
      <vt:lpstr>Servlet Architecture</vt:lpstr>
      <vt:lpstr>Form Data - GET method</vt:lpstr>
      <vt:lpstr>POST method</vt:lpstr>
      <vt:lpstr>Reading Form Data</vt:lpstr>
      <vt:lpstr>GET Method Example</vt:lpstr>
      <vt:lpstr>Handling raw data - InputStream </vt:lpstr>
      <vt:lpstr>InputStream</vt:lpstr>
      <vt:lpstr>Multipart Form Data</vt:lpstr>
      <vt:lpstr>Multipart (cont’d)</vt:lpstr>
      <vt:lpstr>Using Part Object</vt:lpstr>
      <vt:lpstr>Reading Form Parameters - getParameterNames() method of HttpServletRequest </vt:lpstr>
      <vt:lpstr>Query String</vt:lpstr>
      <vt:lpstr>HTTP Client Request</vt:lpstr>
      <vt:lpstr>Request Example</vt:lpstr>
      <vt:lpstr>Request Headers</vt:lpstr>
      <vt:lpstr>HTTP Request Header Example</vt:lpstr>
      <vt:lpstr>HTTP Request Header Example</vt:lpstr>
      <vt:lpstr>Server Response</vt:lpstr>
      <vt:lpstr>Binary Data in Response</vt:lpstr>
      <vt:lpstr>Binary Data Response Example</vt:lpstr>
      <vt:lpstr>Response Headers</vt:lpstr>
      <vt:lpstr>HTTP Response Header Example</vt:lpstr>
      <vt:lpstr>Methods to Set the HTTP Status Code</vt:lpstr>
      <vt:lpstr>Cookies</vt:lpstr>
      <vt:lpstr>Cookies – cont’d</vt:lpstr>
      <vt:lpstr>Setting Cookies with Servlet</vt:lpstr>
      <vt:lpstr>Sending Cookies to the Server</vt:lpstr>
      <vt:lpstr>Persistent and non-persistent Cookies</vt:lpstr>
      <vt:lpstr>Reading Cookies</vt:lpstr>
      <vt:lpstr>HTTP Response Header Example</vt:lpstr>
      <vt:lpstr>Session Tracking</vt:lpstr>
      <vt:lpstr>Session Tracking - Cookies</vt:lpstr>
      <vt:lpstr>Session Tracking - Hidden Form Fields</vt:lpstr>
      <vt:lpstr>Session Tracking – URL Rewriting</vt:lpstr>
      <vt:lpstr>Session Tracking – HttpSession Object</vt:lpstr>
      <vt:lpstr>HttpSession Methods</vt:lpstr>
      <vt:lpstr>HttpSession - Example</vt:lpstr>
      <vt:lpstr>Request Dispatcher</vt:lpstr>
      <vt:lpstr>Servlet Context</vt:lpstr>
      <vt:lpstr>Deploying the Servlet</vt:lpstr>
      <vt:lpstr>Deploying the Servlet</vt:lpstr>
      <vt:lpstr>Deployment Descriptor</vt:lpstr>
      <vt:lpstr>Servlet Filters</vt:lpstr>
      <vt:lpstr>Servlet Filters</vt:lpstr>
      <vt:lpstr>Chain of Responsibility Design Pattern</vt:lpstr>
      <vt:lpstr>Types of Filters</vt:lpstr>
      <vt:lpstr>Filter Methods</vt:lpstr>
      <vt:lpstr>Filter Example</vt:lpstr>
      <vt:lpstr>Configuring the Filter in web.xml</vt:lpstr>
      <vt:lpstr>A bit on threads: What is a Thread?</vt:lpstr>
      <vt:lpstr>Pros and Cons of Threads</vt:lpstr>
      <vt:lpstr>Creating Threads</vt:lpstr>
      <vt:lpstr>Extending Thread Class</vt:lpstr>
      <vt:lpstr>Implementing Runnable Interface</vt:lpstr>
      <vt:lpstr>Controlling Java Threads</vt:lpstr>
      <vt:lpstr>States of Java Threads</vt:lpstr>
      <vt:lpstr>Thread Example with Join</vt:lpstr>
      <vt:lpstr>Synchronization in Java</vt:lpstr>
      <vt:lpstr>Synchronization in Java</vt:lpstr>
      <vt:lpstr>Synchronization Example</vt:lpstr>
      <vt:lpstr>Synchronized Block</vt:lpstr>
      <vt:lpstr>Appendix - Reading HTTP Header Values</vt:lpstr>
      <vt:lpstr>Cont’d</vt:lpstr>
      <vt:lpstr>Appendix - Methods for HTTP Response Headers</vt:lpstr>
      <vt:lpstr>Cont’d</vt:lpstr>
      <vt:lpstr>Appendix - HTTP Codes</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Servlets</dc:title>
  <dc:creator>Luay Alawneh</dc:creator>
  <cp:lastModifiedBy>Lu'ay Alawneh</cp:lastModifiedBy>
  <cp:revision>414</cp:revision>
  <dcterms:created xsi:type="dcterms:W3CDTF">2006-08-16T00:00:00Z</dcterms:created>
  <dcterms:modified xsi:type="dcterms:W3CDTF">2022-03-19T09:15:58Z</dcterms:modified>
</cp:coreProperties>
</file>