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82" r:id="rId5"/>
    <p:sldId id="259" r:id="rId6"/>
    <p:sldId id="293" r:id="rId7"/>
    <p:sldId id="281" r:id="rId8"/>
    <p:sldId id="261" r:id="rId9"/>
    <p:sldId id="279" r:id="rId10"/>
    <p:sldId id="262" r:id="rId11"/>
    <p:sldId id="265" r:id="rId12"/>
    <p:sldId id="263" r:id="rId13"/>
    <p:sldId id="271" r:id="rId14"/>
    <p:sldId id="272" r:id="rId15"/>
    <p:sldId id="273" r:id="rId16"/>
    <p:sldId id="274" r:id="rId17"/>
    <p:sldId id="275" r:id="rId18"/>
    <p:sldId id="283" r:id="rId19"/>
    <p:sldId id="284" r:id="rId20"/>
    <p:sldId id="285" r:id="rId21"/>
    <p:sldId id="286" r:id="rId22"/>
    <p:sldId id="287" r:id="rId23"/>
    <p:sldId id="288" r:id="rId24"/>
    <p:sldId id="289" r:id="rId25"/>
    <p:sldId id="290" r:id="rId26"/>
    <p:sldId id="291"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D44BE1-8091-404C-AA33-FB37440E3D1A}" type="datetimeFigureOut">
              <a:rPr lang="en-CA" smtClean="0"/>
              <a:pPr/>
              <a:t>2022-12-10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E371CB-0D24-4EDD-A6FF-46576C750615}" type="slidenum">
              <a:rPr lang="en-CA" smtClean="0"/>
              <a:pPr/>
              <a:t>‹#›</a:t>
            </a:fld>
            <a:endParaRPr lang="en-CA"/>
          </a:p>
        </p:txBody>
      </p:sp>
    </p:spTree>
    <p:extLst>
      <p:ext uri="{BB962C8B-B14F-4D97-AF65-F5344CB8AC3E}">
        <p14:creationId xmlns:p14="http://schemas.microsoft.com/office/powerpoint/2010/main" val="3616557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205042-DE35-4105-B56B-FB7BA9238861}" type="datetime1">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4C36A-69AF-492E-A230-7FBEA776C06E}" type="datetime1">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215A0-10E7-45D1-B616-0629E4E0457B}" type="datetime1">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3D6E1-8ADA-42CD-91D6-A13A5A2087F5}" type="datetime1">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B8F816-11AE-4F0D-875E-FE21E96A0018}" type="datetime1">
              <a:rPr lang="en-US" smtClean="0"/>
              <a:pPr/>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2891-0EE3-4DC9-A516-8B4848B82C03}" type="datetime1">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638C48-A209-403E-8B6D-FF4C1B8DE75F}" type="datetime1">
              <a:rPr lang="en-US" smtClean="0"/>
              <a:pPr/>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F81AC6-5C66-455D-B9AB-280E0EA0845B}" type="datetime1">
              <a:rPr lang="en-US" smtClean="0"/>
              <a:pPr/>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ED459-223F-458E-A676-A957B9C0E9B1}" type="datetime1">
              <a:rPr lang="en-US" smtClean="0"/>
              <a:pPr/>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1AB0D-D20B-418B-B158-C68ED952A7B4}" type="datetime1">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9C94C2-D398-47AD-B274-2E38E42F40B6}" type="datetime1">
              <a:rPr lang="en-US" smtClean="0"/>
              <a:pPr/>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713F1-5618-44D0-9120-E691A47CAEC5}" type="datetime1">
              <a:rPr lang="en-US" smtClean="0"/>
              <a:pPr/>
              <a:t>12/10/2022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Engineering the Java Web Application</a:t>
            </a:r>
          </a:p>
        </p:txBody>
      </p:sp>
      <p:sp>
        <p:nvSpPr>
          <p:cNvPr id="3" name="Subtitle 2"/>
          <p:cNvSpPr>
            <a:spLocks noGrp="1"/>
          </p:cNvSpPr>
          <p:nvPr>
            <p:ph type="subTitle" idx="1"/>
          </p:nvPr>
        </p:nvSpPr>
        <p:spPr/>
        <p:txBody>
          <a:bodyPr>
            <a:normAutofit/>
          </a:bodyPr>
          <a:lstStyle/>
          <a:p>
            <a:r>
              <a:rPr lang="en-CA" dirty="0"/>
              <a:t>SE 432</a:t>
            </a:r>
          </a:p>
          <a:p>
            <a:r>
              <a:rPr lang="en-CA" dirty="0"/>
              <a:t>Software Engineering for Web Applications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626739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b="1" dirty="0"/>
              <a:t>Model-View-Controller (MVC)</a:t>
            </a:r>
          </a:p>
        </p:txBody>
      </p:sp>
      <p:sp>
        <p:nvSpPr>
          <p:cNvPr id="3" name="Content Placeholder 2"/>
          <p:cNvSpPr>
            <a:spLocks noGrp="1"/>
          </p:cNvSpPr>
          <p:nvPr>
            <p:ph idx="1"/>
          </p:nvPr>
        </p:nvSpPr>
        <p:spPr>
          <a:xfrm>
            <a:off x="457200" y="1371600"/>
            <a:ext cx="8229600" cy="4525963"/>
          </a:xfrm>
        </p:spPr>
        <p:txBody>
          <a:bodyPr/>
          <a:lstStyle/>
          <a:p>
            <a:r>
              <a:rPr lang="en-CA" dirty="0"/>
              <a:t>MVC is an architectural pattern</a:t>
            </a:r>
          </a:p>
          <a:p>
            <a:r>
              <a:rPr lang="en-CA" dirty="0"/>
              <a:t>Consists of three modules</a:t>
            </a:r>
          </a:p>
          <a:p>
            <a:pPr lvl="1"/>
            <a:r>
              <a:rPr lang="en-CA" dirty="0"/>
              <a:t>Model (bean): represents the state (data) and business logic of the application</a:t>
            </a:r>
          </a:p>
          <a:p>
            <a:pPr lvl="1"/>
            <a:r>
              <a:rPr lang="en-CA" dirty="0"/>
              <a:t>View (JSP): responsible to display data (presentation)</a:t>
            </a:r>
          </a:p>
          <a:p>
            <a:pPr lvl="1"/>
            <a:r>
              <a:rPr lang="en-CA" dirty="0"/>
              <a:t>Controller (servlet): acts as an interface between view and model (intercepts all requests)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192253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CA" b="1" dirty="0"/>
              <a:t>MVC</a:t>
            </a:r>
          </a:p>
        </p:txBody>
      </p:sp>
      <p:sp>
        <p:nvSpPr>
          <p:cNvPr id="3" name="Content Placeholder 2"/>
          <p:cNvSpPr>
            <a:spLocks noGrp="1"/>
          </p:cNvSpPr>
          <p:nvPr>
            <p:ph idx="1"/>
          </p:nvPr>
        </p:nvSpPr>
        <p:spPr>
          <a:xfrm>
            <a:off x="457200" y="1493837"/>
            <a:ext cx="8229600" cy="4525963"/>
          </a:xfrm>
        </p:spPr>
        <p:txBody>
          <a:bodyPr>
            <a:normAutofit/>
          </a:bodyPr>
          <a:lstStyle/>
          <a:p>
            <a:r>
              <a:rPr lang="en-US" altLang="en-US" sz="2400" dirty="0"/>
              <a:t>The model, as usual, does all the computational work, and no I/O</a:t>
            </a:r>
          </a:p>
          <a:p>
            <a:pPr lvl="1"/>
            <a:r>
              <a:rPr lang="en-US" altLang="en-US" sz="2400" dirty="0"/>
              <a:t>The model can consist of multiple classes</a:t>
            </a:r>
          </a:p>
          <a:p>
            <a:r>
              <a:rPr lang="en-US" altLang="en-US" sz="2400" dirty="0"/>
              <a:t>The servlet class acts as the </a:t>
            </a:r>
            <a:r>
              <a:rPr lang="en-US" altLang="en-US" sz="2400" i="1" dirty="0"/>
              <a:t>controller</a:t>
            </a:r>
          </a:p>
          <a:p>
            <a:pPr lvl="1"/>
            <a:r>
              <a:rPr lang="en-US" altLang="en-US" sz="2400" dirty="0"/>
              <a:t>The servlet gives any relevant information from the user request to the model</a:t>
            </a:r>
          </a:p>
          <a:p>
            <a:pPr lvl="1"/>
            <a:r>
              <a:rPr lang="en-US" altLang="en-US" sz="2400" dirty="0"/>
              <a:t>The servlet takes the results and passes them on to the view</a:t>
            </a:r>
          </a:p>
          <a:p>
            <a:r>
              <a:rPr lang="en-US" altLang="en-US" sz="2400" dirty="0"/>
              <a:t>The view—that is, the HTML page that is returned to the user—is frequently created by JSP</a:t>
            </a:r>
            <a:endParaRPr lang="en-CA"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4345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b="1" dirty="0"/>
              <a:t>Advantages of MVC</a:t>
            </a:r>
          </a:p>
        </p:txBody>
      </p:sp>
      <p:sp>
        <p:nvSpPr>
          <p:cNvPr id="3" name="Content Placeholder 2"/>
          <p:cNvSpPr>
            <a:spLocks noGrp="1"/>
          </p:cNvSpPr>
          <p:nvPr>
            <p:ph idx="1"/>
          </p:nvPr>
        </p:nvSpPr>
        <p:spPr>
          <a:xfrm>
            <a:off x="457200" y="1447800"/>
            <a:ext cx="8229600" cy="4525963"/>
          </a:xfrm>
        </p:spPr>
        <p:txBody>
          <a:bodyPr>
            <a:normAutofit/>
          </a:bodyPr>
          <a:lstStyle/>
          <a:p>
            <a:pPr>
              <a:lnSpc>
                <a:spcPct val="90000"/>
              </a:lnSpc>
            </a:pPr>
            <a:r>
              <a:rPr lang="en-US" altLang="en-US" sz="2800" dirty="0"/>
              <a:t>Separation of concerns</a:t>
            </a:r>
          </a:p>
          <a:p>
            <a:pPr lvl="1">
              <a:lnSpc>
                <a:spcPct val="90000"/>
              </a:lnSpc>
            </a:pPr>
            <a:r>
              <a:rPr lang="en-US" altLang="en-US" sz="2400" dirty="0"/>
              <a:t>Computation is not intermixed with I/O</a:t>
            </a:r>
          </a:p>
          <a:p>
            <a:pPr lvl="1">
              <a:lnSpc>
                <a:spcPct val="90000"/>
              </a:lnSpc>
            </a:pPr>
            <a:r>
              <a:rPr lang="en-US" altLang="en-US" sz="2400" dirty="0"/>
              <a:t>Consequently, code is cleaner and easier to understand</a:t>
            </a:r>
          </a:p>
          <a:p>
            <a:pPr lvl="1">
              <a:lnSpc>
                <a:spcPct val="90000"/>
              </a:lnSpc>
              <a:buNone/>
            </a:pPr>
            <a:endParaRPr lang="en-US" altLang="en-US" sz="2400" dirty="0"/>
          </a:p>
          <a:p>
            <a:pPr>
              <a:lnSpc>
                <a:spcPct val="90000"/>
              </a:lnSpc>
            </a:pPr>
            <a:r>
              <a:rPr lang="en-US" altLang="en-US" sz="2800" dirty="0"/>
              <a:t>Flexibility</a:t>
            </a:r>
          </a:p>
          <a:p>
            <a:pPr lvl="1">
              <a:lnSpc>
                <a:spcPct val="90000"/>
              </a:lnSpc>
            </a:pPr>
            <a:r>
              <a:rPr lang="en-US" altLang="en-US" sz="2400" dirty="0"/>
              <a:t>The GUI (if one is used) can be completely redone without touching the model in any way</a:t>
            </a:r>
          </a:p>
          <a:p>
            <a:pPr lvl="1">
              <a:lnSpc>
                <a:spcPct val="90000"/>
              </a:lnSpc>
              <a:buNone/>
            </a:pPr>
            <a:endParaRPr lang="en-US" altLang="en-US" sz="2400" dirty="0"/>
          </a:p>
          <a:p>
            <a:pPr>
              <a:lnSpc>
                <a:spcPct val="90000"/>
              </a:lnSpc>
            </a:pPr>
            <a:r>
              <a:rPr lang="en-US" altLang="en-US" sz="2800" dirty="0"/>
              <a:t>Reusability</a:t>
            </a:r>
          </a:p>
          <a:p>
            <a:pPr lvl="1">
              <a:lnSpc>
                <a:spcPct val="90000"/>
              </a:lnSpc>
            </a:pPr>
            <a:r>
              <a:rPr lang="en-US" altLang="en-US" sz="2400" dirty="0"/>
              <a:t>The same model used for a servlet can equally be used for an application or an applet (or by another process)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09654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66800" y="152400"/>
            <a:ext cx="7772400" cy="838200"/>
          </a:xfrm>
        </p:spPr>
        <p:txBody>
          <a:bodyPr/>
          <a:lstStyle/>
          <a:p>
            <a:r>
              <a:rPr lang="en-US" altLang="en-US" b="1" dirty="0"/>
              <a:t>MVC Architecture Advantages</a:t>
            </a:r>
          </a:p>
        </p:txBody>
      </p:sp>
      <p:sp>
        <p:nvSpPr>
          <p:cNvPr id="36867" name="Rectangle 3"/>
          <p:cNvSpPr>
            <a:spLocks noGrp="1" noChangeArrowheads="1"/>
          </p:cNvSpPr>
          <p:nvPr>
            <p:ph type="body" idx="1"/>
          </p:nvPr>
        </p:nvSpPr>
        <p:spPr>
          <a:xfrm>
            <a:off x="457200" y="1066800"/>
            <a:ext cx="8458200" cy="5486400"/>
          </a:xfrm>
        </p:spPr>
        <p:txBody>
          <a:bodyPr>
            <a:normAutofit lnSpcReduction="10000"/>
          </a:bodyPr>
          <a:lstStyle/>
          <a:p>
            <a:pPr>
              <a:spcBef>
                <a:spcPts val="1800"/>
              </a:spcBef>
            </a:pPr>
            <a:r>
              <a:rPr lang="en-US" altLang="en-US" sz="2400" dirty="0"/>
              <a:t>MVC separates design concerns (data persistence and behavior, presentation, and control), decreasing code duplication, centralizing control, and making the application more easily modifiable </a:t>
            </a:r>
          </a:p>
          <a:p>
            <a:pPr>
              <a:spcBef>
                <a:spcPts val="1800"/>
              </a:spcBef>
            </a:pPr>
            <a:r>
              <a:rPr lang="en-US" altLang="en-US" sz="2400" dirty="0"/>
              <a:t>MVC also helps developers with different skill sets to focus on their core skills and collaborate through clearly defined interfaces </a:t>
            </a:r>
          </a:p>
          <a:p>
            <a:pPr>
              <a:spcBef>
                <a:spcPts val="1800"/>
              </a:spcBef>
            </a:pPr>
            <a:r>
              <a:rPr lang="en-US" altLang="en-US" sz="2400" dirty="0"/>
              <a:t>New data sources are easy to add to an MVC application by creating code that adapts the new data source to the view API</a:t>
            </a:r>
          </a:p>
          <a:p>
            <a:pPr>
              <a:spcBef>
                <a:spcPts val="1800"/>
              </a:spcBef>
            </a:pPr>
            <a:r>
              <a:rPr lang="en-US" altLang="en-US" sz="2400" dirty="0"/>
              <a:t>New client types are easy to add by adapting the new client type to operate as an MVC view</a:t>
            </a:r>
          </a:p>
          <a:p>
            <a:pPr>
              <a:spcBef>
                <a:spcPts val="1800"/>
              </a:spcBef>
            </a:pPr>
            <a:r>
              <a:rPr lang="en-US" altLang="en-US" sz="2400" dirty="0"/>
              <a:t>MVC clearly defines the responsibilities of participating classes, making bugs easier to track down and eliminate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72602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52400"/>
            <a:ext cx="7772400" cy="762000"/>
          </a:xfrm>
        </p:spPr>
        <p:txBody>
          <a:bodyPr/>
          <a:lstStyle/>
          <a:p>
            <a:r>
              <a:rPr lang="en-US" altLang="en-US" b="1" dirty="0"/>
              <a:t>Model</a:t>
            </a:r>
          </a:p>
        </p:txBody>
      </p:sp>
      <p:sp>
        <p:nvSpPr>
          <p:cNvPr id="29699" name="Rectangle 3"/>
          <p:cNvSpPr>
            <a:spLocks noGrp="1" noChangeArrowheads="1"/>
          </p:cNvSpPr>
          <p:nvPr>
            <p:ph type="body" idx="1"/>
          </p:nvPr>
        </p:nvSpPr>
        <p:spPr>
          <a:xfrm>
            <a:off x="304800" y="1066800"/>
            <a:ext cx="8458200" cy="5486400"/>
          </a:xfrm>
        </p:spPr>
        <p:txBody>
          <a:bodyPr/>
          <a:lstStyle/>
          <a:p>
            <a:pPr>
              <a:lnSpc>
                <a:spcPct val="90000"/>
              </a:lnSpc>
            </a:pPr>
            <a:r>
              <a:rPr lang="en-US" altLang="en-US" sz="2800" dirty="0"/>
              <a:t>The model represents business data and business logic</a:t>
            </a:r>
          </a:p>
          <a:p>
            <a:pPr>
              <a:lnSpc>
                <a:spcPct val="90000"/>
              </a:lnSpc>
            </a:pPr>
            <a:r>
              <a:rPr lang="en-US" altLang="en-US" sz="2800" dirty="0"/>
              <a:t>Operations that govern access and modification of the business data</a:t>
            </a:r>
          </a:p>
          <a:p>
            <a:pPr>
              <a:lnSpc>
                <a:spcPct val="90000"/>
              </a:lnSpc>
            </a:pPr>
            <a:r>
              <a:rPr lang="en-US" altLang="en-US" sz="2800" dirty="0"/>
              <a:t>Often the model serves as a software approximation to real-world functionality </a:t>
            </a:r>
          </a:p>
          <a:p>
            <a:pPr>
              <a:lnSpc>
                <a:spcPct val="90000"/>
              </a:lnSpc>
            </a:pPr>
            <a:r>
              <a:rPr lang="en-US" altLang="en-US" sz="2800" dirty="0"/>
              <a:t>It notifies views when it changes and provides the ability for the view to query the model about its state</a:t>
            </a:r>
          </a:p>
          <a:p>
            <a:pPr>
              <a:lnSpc>
                <a:spcPct val="90000"/>
              </a:lnSpc>
            </a:pPr>
            <a:r>
              <a:rPr lang="en-US" altLang="en-US" sz="2800" dirty="0"/>
              <a:t>It also provides the ability for the controller to access application functionality encapsulated by the model</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41949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228600"/>
            <a:ext cx="7772400" cy="762000"/>
          </a:xfrm>
        </p:spPr>
        <p:txBody>
          <a:bodyPr/>
          <a:lstStyle/>
          <a:p>
            <a:r>
              <a:rPr lang="en-US" altLang="en-US" b="1" dirty="0"/>
              <a:t>View</a:t>
            </a:r>
          </a:p>
        </p:txBody>
      </p:sp>
      <p:sp>
        <p:nvSpPr>
          <p:cNvPr id="30723" name="Rectangle 3"/>
          <p:cNvSpPr>
            <a:spLocks noGrp="1" noChangeArrowheads="1"/>
          </p:cNvSpPr>
          <p:nvPr>
            <p:ph type="body" idx="1"/>
          </p:nvPr>
        </p:nvSpPr>
        <p:spPr>
          <a:xfrm>
            <a:off x="381000" y="1143000"/>
            <a:ext cx="8382000" cy="5257800"/>
          </a:xfrm>
        </p:spPr>
        <p:txBody>
          <a:bodyPr/>
          <a:lstStyle/>
          <a:p>
            <a:r>
              <a:rPr lang="en-US" altLang="en-US" dirty="0"/>
              <a:t>The view renders the contents of the model</a:t>
            </a:r>
          </a:p>
          <a:p>
            <a:r>
              <a:rPr lang="en-US" altLang="en-US" dirty="0"/>
              <a:t>It accesses data from the model and specifies how that data should be presented</a:t>
            </a:r>
          </a:p>
          <a:p>
            <a:r>
              <a:rPr lang="en-US" altLang="en-US" dirty="0"/>
              <a:t>It updates data presentation when the model changes.</a:t>
            </a:r>
          </a:p>
          <a:p>
            <a:r>
              <a:rPr lang="en-US" altLang="en-US" dirty="0"/>
              <a:t>The view also forwards user input to the controller.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51656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72400" cy="762000"/>
          </a:xfrm>
        </p:spPr>
        <p:txBody>
          <a:bodyPr/>
          <a:lstStyle/>
          <a:p>
            <a:r>
              <a:rPr lang="en-US" altLang="en-US" b="1" dirty="0"/>
              <a:t>Controller</a:t>
            </a:r>
          </a:p>
        </p:txBody>
      </p:sp>
      <p:sp>
        <p:nvSpPr>
          <p:cNvPr id="31747" name="Rectangle 3"/>
          <p:cNvSpPr>
            <a:spLocks noGrp="1" noChangeArrowheads="1"/>
          </p:cNvSpPr>
          <p:nvPr>
            <p:ph type="body" idx="1"/>
          </p:nvPr>
        </p:nvSpPr>
        <p:spPr>
          <a:xfrm>
            <a:off x="304800" y="1066800"/>
            <a:ext cx="8458200" cy="5486400"/>
          </a:xfrm>
        </p:spPr>
        <p:txBody>
          <a:bodyPr/>
          <a:lstStyle/>
          <a:p>
            <a:pPr>
              <a:lnSpc>
                <a:spcPct val="80000"/>
              </a:lnSpc>
            </a:pPr>
            <a:r>
              <a:rPr lang="en-US" altLang="en-US" sz="2800" dirty="0"/>
              <a:t>The controller defines the application behavior</a:t>
            </a:r>
          </a:p>
          <a:p>
            <a:pPr>
              <a:lnSpc>
                <a:spcPct val="80000"/>
              </a:lnSpc>
            </a:pPr>
            <a:r>
              <a:rPr lang="en-US" altLang="en-US" sz="2800" dirty="0"/>
              <a:t>Dispatches user requests and selects views for presentation</a:t>
            </a:r>
          </a:p>
          <a:p>
            <a:pPr>
              <a:lnSpc>
                <a:spcPct val="80000"/>
              </a:lnSpc>
            </a:pPr>
            <a:r>
              <a:rPr lang="en-US" altLang="en-US" sz="2800" dirty="0"/>
              <a:t>Interprets user inputs and maps them into actions to be performed by the model</a:t>
            </a:r>
          </a:p>
          <a:p>
            <a:pPr>
              <a:lnSpc>
                <a:spcPct val="80000"/>
              </a:lnSpc>
            </a:pPr>
            <a:r>
              <a:rPr lang="en-US" altLang="en-US" sz="2800" dirty="0"/>
              <a:t>In a stand-alone GUI client, user inputs include button clicks and menu selections. </a:t>
            </a:r>
          </a:p>
          <a:p>
            <a:pPr>
              <a:lnSpc>
                <a:spcPct val="80000"/>
              </a:lnSpc>
            </a:pPr>
            <a:r>
              <a:rPr lang="en-US" altLang="en-US" sz="2800" dirty="0"/>
              <a:t>In a Web application, they are HTTP GET and POST requests to the Web tier. </a:t>
            </a:r>
          </a:p>
          <a:p>
            <a:pPr>
              <a:lnSpc>
                <a:spcPct val="80000"/>
              </a:lnSpc>
            </a:pPr>
            <a:r>
              <a:rPr lang="en-US" altLang="en-US" sz="2800" dirty="0"/>
              <a:t>The controller selects the next view to display based on the user interactions and the outcome of the model operations</a:t>
            </a:r>
          </a:p>
          <a:p>
            <a:pPr>
              <a:lnSpc>
                <a:spcPct val="80000"/>
              </a:lnSpc>
            </a:pPr>
            <a:r>
              <a:rPr lang="en-US" altLang="en-US" sz="2800" dirty="0"/>
              <a:t>An application typically has one controller for each set of related functionality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27836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152400"/>
            <a:ext cx="8077200" cy="838200"/>
          </a:xfrm>
        </p:spPr>
        <p:txBody>
          <a:bodyPr/>
          <a:lstStyle/>
          <a:p>
            <a:r>
              <a:rPr lang="en-US" altLang="en-US" sz="4000" b="1" dirty="0"/>
              <a:t>Model-View-Controller Architecture </a:t>
            </a:r>
          </a:p>
        </p:txBody>
      </p:sp>
      <p:pic>
        <p:nvPicPr>
          <p:cNvPr id="32775" name="Picture 7" descr="app-archa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62000" y="1219200"/>
            <a:ext cx="7696200" cy="5276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4315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CA" sz="3600" b="1" dirty="0"/>
              <a:t>Implementing MVC with </a:t>
            </a:r>
            <a:r>
              <a:rPr lang="en-CA" sz="3600" b="1" dirty="0" err="1"/>
              <a:t>RequestDispatcher</a:t>
            </a:r>
            <a:endParaRPr lang="en-CA" sz="3600" b="1" dirty="0"/>
          </a:p>
        </p:txBody>
      </p:sp>
      <p:sp>
        <p:nvSpPr>
          <p:cNvPr id="3" name="Content Placeholder 2"/>
          <p:cNvSpPr>
            <a:spLocks noGrp="1"/>
          </p:cNvSpPr>
          <p:nvPr>
            <p:ph idx="1"/>
          </p:nvPr>
        </p:nvSpPr>
        <p:spPr>
          <a:xfrm>
            <a:off x="304800" y="1143000"/>
            <a:ext cx="8686800" cy="5105400"/>
          </a:xfrm>
        </p:spPr>
        <p:txBody>
          <a:bodyPr>
            <a:normAutofit fontScale="77500" lnSpcReduction="20000"/>
          </a:bodyPr>
          <a:lstStyle/>
          <a:p>
            <a:pPr marL="514350" indent="-514350">
              <a:buFont typeface="+mj-lt"/>
              <a:buAutoNum type="arabicPeriod"/>
            </a:pPr>
            <a:r>
              <a:rPr lang="en-CA" dirty="0"/>
              <a:t>Define beans to represent the data</a:t>
            </a:r>
          </a:p>
          <a:p>
            <a:pPr marL="514350" indent="-514350">
              <a:buFont typeface="+mj-lt"/>
              <a:buAutoNum type="arabicPeriod"/>
            </a:pPr>
            <a:r>
              <a:rPr lang="en-CA" dirty="0"/>
              <a:t>Use a servlet to handle requests</a:t>
            </a:r>
          </a:p>
          <a:p>
            <a:pPr marL="742950" lvl="2" indent="-342900">
              <a:buFont typeface="Wingdings" panose="05000000000000000000" pitchFamily="2" charset="2"/>
              <a:buChar char="q"/>
            </a:pPr>
            <a:r>
              <a:rPr lang="en-CA" sz="2300" dirty="0"/>
              <a:t>Servlet reads request parameters, checks for missing and malformed data, etc.</a:t>
            </a:r>
          </a:p>
          <a:p>
            <a:pPr marL="514350" indent="-514350">
              <a:buFont typeface="+mj-lt"/>
              <a:buAutoNum type="arabicPeriod"/>
            </a:pPr>
            <a:r>
              <a:rPr lang="en-CA" sz="3100" dirty="0"/>
              <a:t>Populate</a:t>
            </a:r>
            <a:r>
              <a:rPr lang="en-CA" dirty="0"/>
              <a:t> the beans</a:t>
            </a:r>
          </a:p>
          <a:p>
            <a:pPr lvl="1" indent="-342900">
              <a:buFont typeface="Wingdings" panose="05000000000000000000" pitchFamily="2" charset="2"/>
              <a:buChar char="q"/>
            </a:pPr>
            <a:r>
              <a:rPr lang="en-CA" sz="2300" dirty="0"/>
              <a:t> The servlet invokes business logic (application-specific code) or data-access code to obtain the  results. Results are placed in the beans that were defined in step 1.</a:t>
            </a:r>
          </a:p>
          <a:p>
            <a:pPr marL="514350" indent="-514350">
              <a:buFont typeface="+mj-lt"/>
              <a:buAutoNum type="arabicPeriod"/>
            </a:pPr>
            <a:r>
              <a:rPr lang="en-CA" dirty="0"/>
              <a:t>Store the bean in the request, session, or servlet context</a:t>
            </a:r>
          </a:p>
          <a:p>
            <a:pPr marL="696913" lvl="2" indent="-254000">
              <a:buFont typeface="Wingdings" panose="05000000000000000000" pitchFamily="2" charset="2"/>
              <a:buChar char="q"/>
            </a:pPr>
            <a:r>
              <a:rPr lang="en-CA" sz="2300" dirty="0"/>
              <a:t>The servlet calls </a:t>
            </a:r>
            <a:r>
              <a:rPr lang="en-CA" sz="2300" dirty="0" err="1"/>
              <a:t>setAttribute</a:t>
            </a:r>
            <a:r>
              <a:rPr lang="en-CA" sz="2300" dirty="0"/>
              <a:t> on the request, session, or servlet context objects to store a reference to the beans that represent the results of the request</a:t>
            </a:r>
          </a:p>
          <a:p>
            <a:pPr marL="514350" indent="-514350">
              <a:buFont typeface="+mj-lt"/>
              <a:buAutoNum type="arabicPeriod"/>
            </a:pPr>
            <a:r>
              <a:rPr lang="en-CA" dirty="0"/>
              <a:t>Forward the request to a JSP page</a:t>
            </a:r>
          </a:p>
          <a:p>
            <a:pPr lvl="1">
              <a:buFont typeface="Wingdings" panose="05000000000000000000" pitchFamily="2" charset="2"/>
              <a:buChar char="q"/>
            </a:pPr>
            <a:r>
              <a:rPr lang="en-CA" sz="2300" dirty="0"/>
              <a:t>The servlet determines which JSP page is appropriate to the situation and uses the forward method of </a:t>
            </a:r>
            <a:r>
              <a:rPr lang="en-CA" sz="2300" dirty="0" err="1"/>
              <a:t>RequestDispatcher</a:t>
            </a:r>
            <a:r>
              <a:rPr lang="en-CA" sz="2300" dirty="0"/>
              <a:t> to transfer control to that page.</a:t>
            </a:r>
          </a:p>
          <a:p>
            <a:pPr marL="514350" indent="-514350">
              <a:buFont typeface="+mj-lt"/>
              <a:buAutoNum type="arabicPeriod"/>
            </a:pPr>
            <a:r>
              <a:rPr lang="en-CA" dirty="0"/>
              <a:t>Extract the data from the beans</a:t>
            </a:r>
          </a:p>
          <a:p>
            <a:pPr lvl="1" indent="-342900">
              <a:buFont typeface="Wingdings" panose="05000000000000000000" pitchFamily="2" charset="2"/>
              <a:buChar char="q"/>
            </a:pPr>
            <a:r>
              <a:rPr lang="en-CA" sz="2300" dirty="0"/>
              <a:t>The JSP page accesses beans with </a:t>
            </a:r>
            <a:r>
              <a:rPr lang="en-CA" sz="2300" dirty="0" err="1"/>
              <a:t>jsp:useBean</a:t>
            </a:r>
            <a:r>
              <a:rPr lang="en-CA" sz="2300" dirty="0"/>
              <a:t> and a scope matching the location of step 4. The page then uses </a:t>
            </a:r>
            <a:r>
              <a:rPr lang="en-CA" sz="2300" dirty="0" err="1"/>
              <a:t>jsp:getProperty</a:t>
            </a:r>
            <a:r>
              <a:rPr lang="en-CA" sz="2300" dirty="0"/>
              <a:t> to output the bean properties (the JSP page does not create or modify the bean)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865851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CA" b="1" dirty="0"/>
              <a:t>Request Forwarding Example</a:t>
            </a:r>
          </a:p>
        </p:txBody>
      </p:sp>
      <p:sp>
        <p:nvSpPr>
          <p:cNvPr id="3" name="Content Placeholder 2"/>
          <p:cNvSpPr>
            <a:spLocks noGrp="1"/>
          </p:cNvSpPr>
          <p:nvPr>
            <p:ph idx="1"/>
          </p:nvPr>
        </p:nvSpPr>
        <p:spPr>
          <a:xfrm>
            <a:off x="304800" y="990600"/>
            <a:ext cx="8610600" cy="5410200"/>
          </a:xfrm>
        </p:spPr>
        <p:txBody>
          <a:bodyPr>
            <a:normAutofit fontScale="62500" lnSpcReduction="20000"/>
          </a:bodyPr>
          <a:lstStyle/>
          <a:p>
            <a:pPr marL="0" indent="0">
              <a:buNone/>
            </a:pPr>
            <a:r>
              <a:rPr lang="en-CA" dirty="0"/>
              <a:t>public void </a:t>
            </a:r>
            <a:r>
              <a:rPr lang="en-CA" dirty="0" err="1"/>
              <a:t>doGet</a:t>
            </a:r>
            <a:r>
              <a:rPr lang="en-CA" dirty="0"/>
              <a:t>(</a:t>
            </a:r>
            <a:r>
              <a:rPr lang="en-CA" dirty="0" err="1"/>
              <a:t>HttpServletRequest</a:t>
            </a:r>
            <a:r>
              <a:rPr lang="en-CA" dirty="0"/>
              <a:t> request, </a:t>
            </a:r>
            <a:r>
              <a:rPr lang="en-CA" dirty="0" err="1"/>
              <a:t>HttpServletResponse</a:t>
            </a:r>
            <a:r>
              <a:rPr lang="en-CA" dirty="0"/>
              <a:t> response)</a:t>
            </a:r>
          </a:p>
          <a:p>
            <a:pPr marL="0" indent="0">
              <a:buNone/>
            </a:pPr>
            <a:r>
              <a:rPr lang="en-CA" dirty="0"/>
              <a:t>throws </a:t>
            </a:r>
            <a:r>
              <a:rPr lang="en-CA" dirty="0" err="1"/>
              <a:t>ServletException</a:t>
            </a:r>
            <a:r>
              <a:rPr lang="en-CA" dirty="0"/>
              <a:t>, </a:t>
            </a:r>
            <a:r>
              <a:rPr lang="en-CA" dirty="0" err="1"/>
              <a:t>IOException</a:t>
            </a:r>
            <a:r>
              <a:rPr lang="en-CA" dirty="0"/>
              <a:t> {</a:t>
            </a:r>
          </a:p>
          <a:p>
            <a:pPr marL="0" indent="0">
              <a:buNone/>
            </a:pPr>
            <a:r>
              <a:rPr lang="en-CA" dirty="0"/>
              <a:t>     String operation = </a:t>
            </a:r>
            <a:r>
              <a:rPr lang="en-CA" dirty="0" err="1"/>
              <a:t>request.getParameter</a:t>
            </a:r>
            <a:r>
              <a:rPr lang="en-CA" dirty="0"/>
              <a:t>("operation");</a:t>
            </a:r>
          </a:p>
          <a:p>
            <a:pPr marL="0" indent="0">
              <a:buNone/>
            </a:pPr>
            <a:r>
              <a:rPr lang="en-CA" dirty="0"/>
              <a:t>     if (operation == null) {</a:t>
            </a:r>
          </a:p>
          <a:p>
            <a:pPr marL="0" indent="0">
              <a:buNone/>
            </a:pPr>
            <a:r>
              <a:rPr lang="en-CA" dirty="0"/>
              <a:t>	operation = "unknown";</a:t>
            </a:r>
          </a:p>
          <a:p>
            <a:pPr marL="0" indent="0">
              <a:buNone/>
            </a:pPr>
            <a:r>
              <a:rPr lang="en-CA" dirty="0"/>
              <a:t>      }</a:t>
            </a:r>
          </a:p>
          <a:p>
            <a:pPr marL="0" indent="0">
              <a:buNone/>
            </a:pPr>
            <a:r>
              <a:rPr lang="en-CA" dirty="0"/>
              <a:t>      String address;</a:t>
            </a:r>
          </a:p>
          <a:p>
            <a:pPr marL="0" indent="0">
              <a:buNone/>
            </a:pPr>
            <a:r>
              <a:rPr lang="en-CA" dirty="0"/>
              <a:t>      if (</a:t>
            </a:r>
            <a:r>
              <a:rPr lang="en-CA" dirty="0" err="1"/>
              <a:t>operation.equals</a:t>
            </a:r>
            <a:r>
              <a:rPr lang="en-CA" dirty="0"/>
              <a:t>("order")) {</a:t>
            </a:r>
          </a:p>
          <a:p>
            <a:pPr marL="0" indent="0">
              <a:buNone/>
            </a:pPr>
            <a:r>
              <a:rPr lang="en-CA" dirty="0"/>
              <a:t>	address = "/WEB-INF/</a:t>
            </a:r>
            <a:r>
              <a:rPr lang="en-CA" dirty="0" err="1"/>
              <a:t>Order.jsp</a:t>
            </a:r>
            <a:r>
              <a:rPr lang="en-CA" dirty="0"/>
              <a:t>";</a:t>
            </a:r>
          </a:p>
          <a:p>
            <a:pPr marL="0" indent="0">
              <a:buNone/>
            </a:pPr>
            <a:r>
              <a:rPr lang="en-CA" dirty="0"/>
              <a:t>      } else if (</a:t>
            </a:r>
            <a:r>
              <a:rPr lang="en-CA" dirty="0" err="1"/>
              <a:t>operation.equals</a:t>
            </a:r>
            <a:r>
              <a:rPr lang="en-CA" dirty="0"/>
              <a:t>("cancel")) {</a:t>
            </a:r>
          </a:p>
          <a:p>
            <a:pPr marL="0" indent="0">
              <a:buNone/>
            </a:pPr>
            <a:r>
              <a:rPr lang="en-CA" dirty="0"/>
              <a:t>	address = "/WEB-INF/</a:t>
            </a:r>
            <a:r>
              <a:rPr lang="en-CA" dirty="0" err="1"/>
              <a:t>Cancel.jsp</a:t>
            </a:r>
            <a:r>
              <a:rPr lang="en-CA" dirty="0"/>
              <a:t>";</a:t>
            </a:r>
          </a:p>
          <a:p>
            <a:pPr marL="0" indent="0">
              <a:buNone/>
            </a:pPr>
            <a:r>
              <a:rPr lang="en-CA" dirty="0"/>
              <a:t>      } else {</a:t>
            </a:r>
          </a:p>
          <a:p>
            <a:pPr marL="0" indent="0">
              <a:buNone/>
            </a:pPr>
            <a:r>
              <a:rPr lang="en-CA" dirty="0"/>
              <a:t> 	address = "/WEB-INF/</a:t>
            </a:r>
            <a:r>
              <a:rPr lang="en-CA" dirty="0" err="1"/>
              <a:t>UnknownOperation.jsp</a:t>
            </a:r>
            <a:r>
              <a:rPr lang="en-CA" dirty="0"/>
              <a:t>";</a:t>
            </a:r>
          </a:p>
          <a:p>
            <a:pPr marL="0" indent="0">
              <a:buNone/>
            </a:pPr>
            <a:r>
              <a:rPr lang="en-CA" dirty="0"/>
              <a:t>      }</a:t>
            </a:r>
          </a:p>
          <a:p>
            <a:pPr marL="0" indent="0">
              <a:buNone/>
            </a:pPr>
            <a:r>
              <a:rPr lang="en-CA" dirty="0"/>
              <a:t>   </a:t>
            </a:r>
            <a:r>
              <a:rPr lang="en-CA" b="1" dirty="0"/>
              <a:t>   </a:t>
            </a:r>
            <a:r>
              <a:rPr lang="en-CA" b="1" dirty="0" err="1"/>
              <a:t>RequestDispatcher</a:t>
            </a:r>
            <a:r>
              <a:rPr lang="en-CA" b="1" dirty="0"/>
              <a:t> dispatcher =  </a:t>
            </a:r>
            <a:r>
              <a:rPr lang="en-CA" b="1"/>
              <a:t>request.getRequestDispatcher</a:t>
            </a:r>
            <a:r>
              <a:rPr lang="en-CA" b="1" dirty="0"/>
              <a:t>(address);</a:t>
            </a:r>
          </a:p>
          <a:p>
            <a:pPr marL="0" indent="0">
              <a:buNone/>
            </a:pPr>
            <a:r>
              <a:rPr lang="en-CA" b="1" dirty="0"/>
              <a:t>      </a:t>
            </a:r>
            <a:r>
              <a:rPr lang="en-CA" b="1" dirty="0" err="1"/>
              <a:t>dispatcher.forward</a:t>
            </a:r>
            <a:r>
              <a:rPr lang="en-CA" b="1" dirty="0"/>
              <a:t>(request, response);</a:t>
            </a:r>
          </a:p>
          <a:p>
            <a:pPr marL="0" indent="0">
              <a:buNone/>
            </a:pPr>
            <a:r>
              <a:rPr lang="en-CA"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336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b="1" dirty="0"/>
              <a:t>Introduction</a:t>
            </a:r>
          </a:p>
        </p:txBody>
      </p:sp>
      <p:sp>
        <p:nvSpPr>
          <p:cNvPr id="3" name="Content Placeholder 2"/>
          <p:cNvSpPr>
            <a:spLocks noGrp="1"/>
          </p:cNvSpPr>
          <p:nvPr>
            <p:ph idx="1"/>
          </p:nvPr>
        </p:nvSpPr>
        <p:spPr/>
        <p:txBody>
          <a:bodyPr/>
          <a:lstStyle/>
          <a:p>
            <a:r>
              <a:rPr lang="en-CA" dirty="0"/>
              <a:t>What we have studied so far is the following:</a:t>
            </a:r>
          </a:p>
          <a:p>
            <a:pPr lvl="1"/>
            <a:r>
              <a:rPr lang="en-CA" dirty="0"/>
              <a:t>A request is made to a JSP or a Servlet, and then that JSP or Servlet handles all responsibilities for the request, including </a:t>
            </a:r>
          </a:p>
          <a:p>
            <a:pPr lvl="2"/>
            <a:r>
              <a:rPr lang="en-CA" dirty="0"/>
              <a:t>processing the request, </a:t>
            </a:r>
          </a:p>
          <a:p>
            <a:pPr lvl="2"/>
            <a:r>
              <a:rPr lang="en-CA" dirty="0"/>
              <a:t>validating data, </a:t>
            </a:r>
          </a:p>
          <a:p>
            <a:pPr lvl="2"/>
            <a:r>
              <a:rPr lang="en-CA" dirty="0"/>
              <a:t>handling the business logic, </a:t>
            </a:r>
          </a:p>
          <a:p>
            <a:pPr lvl="2"/>
            <a:r>
              <a:rPr lang="en-CA" dirty="0"/>
              <a:t>and generating a response</a:t>
            </a:r>
          </a:p>
          <a:p>
            <a:r>
              <a:rPr lang="en-CA" dirty="0"/>
              <a:t>This is known as </a:t>
            </a:r>
            <a:r>
              <a:rPr lang="en-CA" i="1" dirty="0"/>
              <a:t>Model 1</a:t>
            </a:r>
            <a:r>
              <a:rPr lang="en-CA" dirty="0"/>
              <a:t> Architecture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4523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Autofit/>
          </a:bodyPr>
          <a:lstStyle/>
          <a:p>
            <a:r>
              <a:rPr lang="en-CA" sz="3200" b="1" dirty="0" err="1"/>
              <a:t>jsp:useBean</a:t>
            </a:r>
            <a:r>
              <a:rPr lang="en-CA" sz="3200" b="1" dirty="0"/>
              <a:t> in MVC vs in Standalone JSP Pages</a:t>
            </a:r>
          </a:p>
        </p:txBody>
      </p:sp>
      <p:sp>
        <p:nvSpPr>
          <p:cNvPr id="3" name="Content Placeholder 2"/>
          <p:cNvSpPr>
            <a:spLocks noGrp="1"/>
          </p:cNvSpPr>
          <p:nvPr>
            <p:ph idx="1"/>
          </p:nvPr>
        </p:nvSpPr>
        <p:spPr>
          <a:xfrm>
            <a:off x="457200" y="1219200"/>
            <a:ext cx="8229600" cy="5029200"/>
          </a:xfrm>
        </p:spPr>
        <p:txBody>
          <a:bodyPr>
            <a:normAutofit fontScale="92500" lnSpcReduction="20000"/>
          </a:bodyPr>
          <a:lstStyle/>
          <a:p>
            <a:r>
              <a:rPr lang="en-CA" dirty="0"/>
              <a:t>In MVC, the JSP page should not create the objects </a:t>
            </a:r>
          </a:p>
          <a:p>
            <a:pPr lvl="1"/>
            <a:r>
              <a:rPr lang="en-CA" dirty="0"/>
              <a:t>The servlet, not the JSP page, should create all the data objects. </a:t>
            </a:r>
          </a:p>
          <a:p>
            <a:pPr lvl="1"/>
            <a:r>
              <a:rPr lang="en-CA" dirty="0"/>
              <a:t>So, to guarantee that the JSP page will not create objects, you should use </a:t>
            </a:r>
          </a:p>
          <a:p>
            <a:pPr marL="457200" lvl="1" indent="0">
              <a:buNone/>
            </a:pPr>
            <a:r>
              <a:rPr lang="en-CA" dirty="0"/>
              <a:t>	&lt;</a:t>
            </a:r>
            <a:r>
              <a:rPr lang="en-CA" dirty="0" err="1"/>
              <a:t>jsp:useBean</a:t>
            </a:r>
            <a:r>
              <a:rPr lang="en-CA" dirty="0"/>
              <a:t> ... </a:t>
            </a:r>
            <a:r>
              <a:rPr lang="en-CA" b="1" dirty="0"/>
              <a:t>type</a:t>
            </a:r>
            <a:r>
              <a:rPr lang="en-CA" dirty="0"/>
              <a:t>="</a:t>
            </a:r>
            <a:r>
              <a:rPr lang="en-CA" dirty="0" err="1"/>
              <a:t>package.Class</a:t>
            </a:r>
            <a:r>
              <a:rPr lang="en-CA" dirty="0"/>
              <a:t>" /&gt; </a:t>
            </a:r>
          </a:p>
          <a:p>
            <a:pPr marL="457200" lvl="1" indent="0">
              <a:buNone/>
            </a:pPr>
            <a:r>
              <a:rPr lang="en-CA" i="1" dirty="0"/>
              <a:t>	instead of</a:t>
            </a:r>
          </a:p>
          <a:p>
            <a:pPr marL="457200" lvl="1" indent="0">
              <a:buNone/>
            </a:pPr>
            <a:r>
              <a:rPr lang="en-CA" dirty="0"/>
              <a:t>	&lt;</a:t>
            </a:r>
            <a:r>
              <a:rPr lang="en-CA" dirty="0" err="1"/>
              <a:t>jsp:useBean</a:t>
            </a:r>
            <a:r>
              <a:rPr lang="en-CA" dirty="0"/>
              <a:t> ... </a:t>
            </a:r>
            <a:r>
              <a:rPr lang="en-CA" b="1" dirty="0"/>
              <a:t>class</a:t>
            </a:r>
            <a:r>
              <a:rPr lang="en-CA" dirty="0"/>
              <a:t>="</a:t>
            </a:r>
            <a:r>
              <a:rPr lang="en-CA" dirty="0" err="1"/>
              <a:t>package.Class</a:t>
            </a:r>
            <a:r>
              <a:rPr lang="en-CA" dirty="0"/>
              <a:t>" /&gt; </a:t>
            </a:r>
          </a:p>
          <a:p>
            <a:r>
              <a:rPr lang="en-CA" dirty="0"/>
              <a:t>The JSP page should not modify the objects</a:t>
            </a:r>
          </a:p>
          <a:p>
            <a:pPr lvl="1"/>
            <a:r>
              <a:rPr lang="en-CA" dirty="0"/>
              <a:t>So, you should use </a:t>
            </a:r>
            <a:r>
              <a:rPr lang="en-CA" dirty="0" err="1"/>
              <a:t>jsp:getProperty</a:t>
            </a:r>
            <a:r>
              <a:rPr lang="en-CA" dirty="0"/>
              <a:t> but not </a:t>
            </a:r>
            <a:r>
              <a:rPr lang="en-CA" dirty="0" err="1"/>
              <a:t>jsp:setProperty</a:t>
            </a:r>
            <a:r>
              <a:rPr lang="en-CA"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3223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b="1" dirty="0" err="1"/>
              <a:t>jsp:useBean</a:t>
            </a:r>
            <a:r>
              <a:rPr lang="en-CA" b="1" dirty="0"/>
              <a:t> Scope Alternative</a:t>
            </a:r>
          </a:p>
        </p:txBody>
      </p:sp>
      <p:sp>
        <p:nvSpPr>
          <p:cNvPr id="3" name="Content Placeholder 2"/>
          <p:cNvSpPr>
            <a:spLocks noGrp="1"/>
          </p:cNvSpPr>
          <p:nvPr>
            <p:ph idx="1"/>
          </p:nvPr>
        </p:nvSpPr>
        <p:spPr>
          <a:xfrm>
            <a:off x="457200" y="1371600"/>
            <a:ext cx="8229600" cy="4525963"/>
          </a:xfrm>
        </p:spPr>
        <p:txBody>
          <a:bodyPr>
            <a:normAutofit fontScale="85000" lnSpcReduction="20000"/>
          </a:bodyPr>
          <a:lstStyle/>
          <a:p>
            <a:r>
              <a:rPr lang="en-CA" dirty="0"/>
              <a:t>request</a:t>
            </a:r>
          </a:p>
          <a:p>
            <a:pPr lvl="1"/>
            <a:r>
              <a:rPr lang="en-CA" dirty="0"/>
              <a:t>&lt;</a:t>
            </a:r>
            <a:r>
              <a:rPr lang="en-CA" dirty="0" err="1"/>
              <a:t>jsp:useBean</a:t>
            </a:r>
            <a:r>
              <a:rPr lang="en-CA" dirty="0"/>
              <a:t> id="..." type="..." scope="request" /&gt;</a:t>
            </a:r>
          </a:p>
          <a:p>
            <a:r>
              <a:rPr lang="en-CA" dirty="0"/>
              <a:t>session</a:t>
            </a:r>
          </a:p>
          <a:p>
            <a:pPr lvl="1"/>
            <a:r>
              <a:rPr lang="en-CA" dirty="0"/>
              <a:t>&lt;</a:t>
            </a:r>
            <a:r>
              <a:rPr lang="en-CA" dirty="0" err="1"/>
              <a:t>jsp:useBean</a:t>
            </a:r>
            <a:r>
              <a:rPr lang="en-CA" dirty="0"/>
              <a:t> id="..." type="..." scope="session" /&gt;</a:t>
            </a:r>
          </a:p>
          <a:p>
            <a:r>
              <a:rPr lang="en-CA" dirty="0"/>
              <a:t>application</a:t>
            </a:r>
          </a:p>
          <a:p>
            <a:pPr lvl="1"/>
            <a:r>
              <a:rPr lang="en-CA" dirty="0"/>
              <a:t>&lt;</a:t>
            </a:r>
            <a:r>
              <a:rPr lang="en-CA" dirty="0" err="1"/>
              <a:t>jsp:useBean</a:t>
            </a:r>
            <a:r>
              <a:rPr lang="en-CA" dirty="0"/>
              <a:t> id="..." type="..." scope="application" /&gt;</a:t>
            </a:r>
          </a:p>
          <a:p>
            <a:r>
              <a:rPr lang="en-CA" dirty="0"/>
              <a:t>page</a:t>
            </a:r>
          </a:p>
          <a:p>
            <a:pPr marL="914400" lvl="2" indent="0">
              <a:buNone/>
            </a:pPr>
            <a:r>
              <a:rPr lang="en-CA" sz="2800" dirty="0"/>
              <a:t>&lt;</a:t>
            </a:r>
            <a:r>
              <a:rPr lang="en-CA" sz="2800" dirty="0" err="1"/>
              <a:t>jsp:useBean</a:t>
            </a:r>
            <a:r>
              <a:rPr lang="en-CA" sz="2800" dirty="0"/>
              <a:t> id="..." type="..." scope="page" /&gt;</a:t>
            </a:r>
          </a:p>
          <a:p>
            <a:pPr marL="0" indent="0">
              <a:buNone/>
            </a:pPr>
            <a:r>
              <a:rPr lang="en-CA" sz="2800" dirty="0"/>
              <a:t>	or just</a:t>
            </a:r>
          </a:p>
          <a:p>
            <a:pPr marL="0" indent="0">
              <a:buNone/>
            </a:pPr>
            <a:r>
              <a:rPr lang="en-CA" sz="2800" dirty="0"/>
              <a:t>	&lt;</a:t>
            </a:r>
            <a:r>
              <a:rPr lang="en-CA" sz="2800" dirty="0" err="1"/>
              <a:t>jsp:useBean</a:t>
            </a:r>
            <a:r>
              <a:rPr lang="en-CA" sz="2800" dirty="0"/>
              <a:t> id="..." type="..." /&gt;</a:t>
            </a:r>
          </a:p>
          <a:p>
            <a:pPr lvl="1"/>
            <a:r>
              <a:rPr lang="en-CA" dirty="0"/>
              <a:t>This scope is not used in MVC (Model 2) architecture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852327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CA" b="1" dirty="0"/>
              <a:t>Request-based Data Sharing</a:t>
            </a:r>
          </a:p>
        </p:txBody>
      </p:sp>
      <p:sp>
        <p:nvSpPr>
          <p:cNvPr id="3" name="Content Placeholder 2"/>
          <p:cNvSpPr>
            <a:spLocks noGrp="1"/>
          </p:cNvSpPr>
          <p:nvPr>
            <p:ph idx="1"/>
          </p:nvPr>
        </p:nvSpPr>
        <p:spPr>
          <a:xfrm>
            <a:off x="304800" y="1143000"/>
            <a:ext cx="8610600" cy="5410200"/>
          </a:xfrm>
        </p:spPr>
        <p:txBody>
          <a:bodyPr>
            <a:normAutofit fontScale="70000" lnSpcReduction="20000"/>
          </a:bodyPr>
          <a:lstStyle/>
          <a:p>
            <a:r>
              <a:rPr lang="en-CA" dirty="0"/>
              <a:t>In the Servlet, you create the bean and then dispatch the request:</a:t>
            </a:r>
          </a:p>
          <a:p>
            <a:pPr marL="0" indent="0">
              <a:buNone/>
            </a:pPr>
            <a:r>
              <a:rPr lang="en-CA" sz="2300" dirty="0"/>
              <a:t>       </a:t>
            </a:r>
          </a:p>
          <a:p>
            <a:pPr marL="0" indent="0">
              <a:buNone/>
            </a:pPr>
            <a:r>
              <a:rPr lang="en-CA" sz="2600" dirty="0"/>
              <a:t>     </a:t>
            </a:r>
            <a:r>
              <a:rPr lang="en-CA" sz="2600" dirty="0" err="1"/>
              <a:t>ValueObject</a:t>
            </a:r>
            <a:r>
              <a:rPr lang="en-CA" sz="2600" dirty="0"/>
              <a:t> value = new </a:t>
            </a:r>
            <a:r>
              <a:rPr lang="en-CA" sz="2600" dirty="0" err="1"/>
              <a:t>ValueObject</a:t>
            </a:r>
            <a:r>
              <a:rPr lang="en-CA" sz="2600" dirty="0"/>
              <a:t>(...);</a:t>
            </a:r>
          </a:p>
          <a:p>
            <a:pPr marL="0" indent="0">
              <a:buNone/>
            </a:pPr>
            <a:r>
              <a:rPr lang="en-CA" sz="2600" dirty="0"/>
              <a:t>     </a:t>
            </a:r>
            <a:r>
              <a:rPr lang="en-CA" sz="2600" dirty="0" err="1"/>
              <a:t>request.setAttribute</a:t>
            </a:r>
            <a:r>
              <a:rPr lang="en-CA" sz="2600" dirty="0"/>
              <a:t>("</a:t>
            </a:r>
            <a:r>
              <a:rPr lang="en-CA" sz="2600" b="1" dirty="0"/>
              <a:t>key</a:t>
            </a:r>
            <a:r>
              <a:rPr lang="en-CA" sz="2600" dirty="0"/>
              <a:t>", value);</a:t>
            </a:r>
          </a:p>
          <a:p>
            <a:pPr marL="0" indent="0">
              <a:buNone/>
            </a:pPr>
            <a:r>
              <a:rPr lang="en-CA" sz="2600" dirty="0"/>
              <a:t>     </a:t>
            </a:r>
            <a:r>
              <a:rPr lang="en-CA" sz="2600" dirty="0" err="1"/>
              <a:t>RequestDispatcher</a:t>
            </a:r>
            <a:r>
              <a:rPr lang="en-CA" sz="2600" dirty="0"/>
              <a:t> </a:t>
            </a:r>
            <a:r>
              <a:rPr lang="en-CA" sz="2600" dirty="0" err="1"/>
              <a:t>disp</a:t>
            </a:r>
            <a:r>
              <a:rPr lang="en-CA" sz="2600" dirty="0"/>
              <a:t> = </a:t>
            </a:r>
            <a:r>
              <a:rPr lang="en-CA" sz="2600" dirty="0" err="1"/>
              <a:t>request.getRequestDispatcher</a:t>
            </a:r>
            <a:r>
              <a:rPr lang="en-CA" sz="2600" dirty="0"/>
              <a:t> ("/WEB-INF/</a:t>
            </a:r>
            <a:r>
              <a:rPr lang="en-CA" sz="2600" dirty="0" err="1"/>
              <a:t>SomePage.jsp</a:t>
            </a:r>
            <a:r>
              <a:rPr lang="en-CA" sz="2600" dirty="0"/>
              <a:t>");</a:t>
            </a:r>
          </a:p>
          <a:p>
            <a:pPr marL="0" indent="0">
              <a:buNone/>
            </a:pPr>
            <a:r>
              <a:rPr lang="en-CA" sz="2600" dirty="0"/>
              <a:t>     </a:t>
            </a:r>
            <a:r>
              <a:rPr lang="en-CA" sz="2600" dirty="0" err="1"/>
              <a:t>disp.forward</a:t>
            </a:r>
            <a:r>
              <a:rPr lang="en-CA" sz="2600" dirty="0"/>
              <a:t>(request, response);</a:t>
            </a:r>
          </a:p>
          <a:p>
            <a:pPr marL="0" indent="0">
              <a:buNone/>
            </a:pPr>
            <a:endParaRPr lang="en-CA" sz="2300" dirty="0"/>
          </a:p>
          <a:p>
            <a:r>
              <a:rPr lang="en-CA" dirty="0"/>
              <a:t>In JSP 1.2:</a:t>
            </a:r>
          </a:p>
          <a:p>
            <a:pPr marL="0" indent="0">
              <a:buNone/>
            </a:pPr>
            <a:r>
              <a:rPr lang="en-CA" sz="2600" dirty="0"/>
              <a:t>     </a:t>
            </a:r>
          </a:p>
          <a:p>
            <a:pPr marL="0" indent="0">
              <a:buNone/>
            </a:pPr>
            <a:r>
              <a:rPr lang="en-CA" sz="2600" dirty="0"/>
              <a:t>     &lt;</a:t>
            </a:r>
            <a:r>
              <a:rPr lang="en-CA" sz="2600" dirty="0" err="1"/>
              <a:t>jsp:useBean</a:t>
            </a:r>
            <a:r>
              <a:rPr lang="en-CA" sz="2600" dirty="0"/>
              <a:t> id="</a:t>
            </a:r>
            <a:r>
              <a:rPr lang="en-CA" sz="2600" b="1" dirty="0"/>
              <a:t>key</a:t>
            </a:r>
            <a:r>
              <a:rPr lang="en-CA" sz="2600" dirty="0"/>
              <a:t>" type="</a:t>
            </a:r>
            <a:r>
              <a:rPr lang="en-CA" sz="2600" dirty="0" err="1"/>
              <a:t>somePackage.ValueObject</a:t>
            </a:r>
            <a:r>
              <a:rPr lang="en-CA" sz="2600" dirty="0"/>
              <a:t>“ scope="request" /&gt;</a:t>
            </a:r>
          </a:p>
          <a:p>
            <a:pPr marL="0" indent="0">
              <a:buNone/>
            </a:pPr>
            <a:r>
              <a:rPr lang="en-CA" dirty="0"/>
              <a:t>    </a:t>
            </a:r>
            <a:r>
              <a:rPr lang="en-CA" sz="2600" dirty="0"/>
              <a:t>&lt;</a:t>
            </a:r>
            <a:r>
              <a:rPr lang="en-CA" sz="2600" dirty="0" err="1"/>
              <a:t>jsp:getProperty</a:t>
            </a:r>
            <a:r>
              <a:rPr lang="en-CA" sz="2600" dirty="0"/>
              <a:t> name="key" property="</a:t>
            </a:r>
            <a:r>
              <a:rPr lang="en-CA" sz="2600" dirty="0" err="1"/>
              <a:t>someProperty</a:t>
            </a:r>
            <a:r>
              <a:rPr lang="en-CA" sz="2600" dirty="0"/>
              <a:t>" /&gt;</a:t>
            </a:r>
          </a:p>
          <a:p>
            <a:endParaRPr lang="en-CA" dirty="0"/>
          </a:p>
          <a:p>
            <a:r>
              <a:rPr lang="en-CA" dirty="0"/>
              <a:t>In JSP 2.0, you can also use the </a:t>
            </a:r>
            <a:r>
              <a:rPr lang="en-CA" i="1" dirty="0"/>
              <a:t>expression language</a:t>
            </a:r>
            <a:r>
              <a:rPr lang="en-CA" dirty="0"/>
              <a:t> as follows:</a:t>
            </a:r>
          </a:p>
          <a:p>
            <a:pPr marL="0" indent="0">
              <a:buNone/>
            </a:pPr>
            <a:r>
              <a:rPr lang="en-CA" dirty="0"/>
              <a:t>    </a:t>
            </a:r>
          </a:p>
          <a:p>
            <a:pPr marL="0" indent="0">
              <a:buNone/>
            </a:pPr>
            <a:r>
              <a:rPr lang="en-CA" sz="2900" dirty="0"/>
              <a:t>      ${</a:t>
            </a:r>
            <a:r>
              <a:rPr lang="en-CA" sz="2900" dirty="0" err="1"/>
              <a:t>key.someProperty</a:t>
            </a:r>
            <a:r>
              <a:rPr lang="en-CA" sz="2900" dirty="0"/>
              <a:t>}</a:t>
            </a:r>
          </a:p>
          <a:p>
            <a:pPr marL="0" indent="0">
              <a:buNone/>
            </a:pPr>
            <a:r>
              <a:rPr lang="en-CA" sz="2900" dirty="0"/>
              <a:t>       This expression is equivalent to &lt;% = </a:t>
            </a:r>
            <a:r>
              <a:rPr lang="en-CA" sz="2900" dirty="0" err="1"/>
              <a:t>key.getSomeProperty</a:t>
            </a:r>
            <a:r>
              <a:rPr lang="en-CA" sz="2900" dirty="0"/>
              <a:t>()%&gt;</a:t>
            </a:r>
          </a:p>
          <a:p>
            <a:endParaRPr lang="en-CA" sz="2900" b="1" dirty="0"/>
          </a:p>
          <a:p>
            <a:r>
              <a:rPr lang="en-CA" sz="2900" b="1" dirty="0"/>
              <a:t>Exercise: Write the above code for session and application scopes!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621768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838200"/>
          </a:xfrm>
        </p:spPr>
        <p:txBody>
          <a:bodyPr>
            <a:noAutofit/>
          </a:bodyPr>
          <a:lstStyle/>
          <a:p>
            <a:r>
              <a:rPr lang="en-CA" sz="3600" b="1" dirty="0" err="1"/>
              <a:t>RequestDispatcher.forward</a:t>
            </a:r>
            <a:r>
              <a:rPr lang="en-CA" sz="3600" b="1" dirty="0"/>
              <a:t> vs </a:t>
            </a:r>
            <a:br>
              <a:rPr lang="en-CA" sz="3600" b="1" dirty="0"/>
            </a:br>
            <a:r>
              <a:rPr lang="en-CA" sz="3600" b="1" dirty="0" err="1"/>
              <a:t>Response.SendRedirect</a:t>
            </a:r>
            <a:endParaRPr lang="en-CA" sz="3600" b="1" dirty="0"/>
          </a:p>
        </p:txBody>
      </p:sp>
      <p:sp>
        <p:nvSpPr>
          <p:cNvPr id="3" name="Content Placeholder 2"/>
          <p:cNvSpPr>
            <a:spLocks noGrp="1"/>
          </p:cNvSpPr>
          <p:nvPr>
            <p:ph idx="1"/>
          </p:nvPr>
        </p:nvSpPr>
        <p:spPr>
          <a:xfrm>
            <a:off x="152400" y="1066800"/>
            <a:ext cx="8839200" cy="5410200"/>
          </a:xfrm>
        </p:spPr>
        <p:txBody>
          <a:bodyPr>
            <a:noAutofit/>
          </a:bodyPr>
          <a:lstStyle/>
          <a:p>
            <a:r>
              <a:rPr lang="en-CA" sz="2400" dirty="0" err="1"/>
              <a:t>Response.SendRedirect</a:t>
            </a:r>
            <a:r>
              <a:rPr lang="en-CA" sz="2400" dirty="0"/>
              <a:t>:  </a:t>
            </a:r>
          </a:p>
          <a:p>
            <a:pPr marL="0" indent="0">
              <a:buNone/>
            </a:pPr>
            <a:r>
              <a:rPr lang="en-CA" sz="1600" dirty="0"/>
              <a:t>         </a:t>
            </a:r>
            <a:r>
              <a:rPr lang="en-CA" sz="1800" dirty="0" err="1"/>
              <a:t>response.sendRedirect</a:t>
            </a:r>
            <a:r>
              <a:rPr lang="en-CA" sz="1800" dirty="0"/>
              <a:t>("http://www.se432.com/form1");</a:t>
            </a:r>
          </a:p>
          <a:p>
            <a:r>
              <a:rPr lang="en-CA" sz="2400" dirty="0" err="1"/>
              <a:t>RequestDispatcher.forward</a:t>
            </a:r>
            <a:r>
              <a:rPr lang="en-CA" sz="2400" dirty="0"/>
              <a:t>:</a:t>
            </a:r>
          </a:p>
          <a:p>
            <a:pPr marL="0" indent="0">
              <a:buNone/>
            </a:pPr>
            <a:r>
              <a:rPr lang="en-CA" sz="1800" dirty="0"/>
              <a:t>        </a:t>
            </a:r>
            <a:r>
              <a:rPr lang="en-CA" sz="1800" dirty="0" err="1"/>
              <a:t>RequestDispatcher</a:t>
            </a:r>
            <a:r>
              <a:rPr lang="en-CA" sz="1800" dirty="0"/>
              <a:t> </a:t>
            </a:r>
            <a:r>
              <a:rPr lang="en-CA" sz="1800" dirty="0" err="1"/>
              <a:t>disp</a:t>
            </a:r>
            <a:r>
              <a:rPr lang="en-CA" sz="1800" dirty="0"/>
              <a:t> = </a:t>
            </a:r>
            <a:r>
              <a:rPr lang="en-CA" sz="1800" dirty="0" err="1"/>
              <a:t>request.getRequestDispatcher</a:t>
            </a:r>
            <a:r>
              <a:rPr lang="en-CA" sz="1800" dirty="0"/>
              <a:t> ("/WEB-INF/</a:t>
            </a:r>
            <a:r>
              <a:rPr lang="en-CA" sz="1800" dirty="0" err="1"/>
              <a:t>SomePage.jsp</a:t>
            </a:r>
            <a:r>
              <a:rPr lang="en-CA" sz="1800" dirty="0"/>
              <a:t>");</a:t>
            </a:r>
          </a:p>
          <a:p>
            <a:pPr marL="0" indent="0">
              <a:buNone/>
            </a:pPr>
            <a:r>
              <a:rPr lang="en-CA" sz="1800" dirty="0"/>
              <a:t>        </a:t>
            </a:r>
            <a:r>
              <a:rPr lang="en-CA" sz="1800" dirty="0" err="1"/>
              <a:t>disp.forward</a:t>
            </a:r>
            <a:r>
              <a:rPr lang="en-CA" sz="1800" dirty="0"/>
              <a:t>(request, response);</a:t>
            </a:r>
          </a:p>
          <a:p>
            <a:r>
              <a:rPr lang="en-CA" sz="2400" dirty="0"/>
              <a:t>Distinctions: with </a:t>
            </a:r>
            <a:r>
              <a:rPr lang="en-CA" sz="2400" dirty="0" err="1"/>
              <a:t>sendRedirect</a:t>
            </a:r>
            <a:r>
              <a:rPr lang="en-CA" sz="2400" dirty="0"/>
              <a:t>:</a:t>
            </a:r>
          </a:p>
          <a:p>
            <a:pPr lvl="1"/>
            <a:r>
              <a:rPr lang="en-CA" sz="1800" dirty="0"/>
              <a:t>User sees JSP URL (user sees only servlet URL with </a:t>
            </a:r>
            <a:r>
              <a:rPr lang="en-CA" sz="1800" dirty="0" err="1"/>
              <a:t>RequestDispatcher.forward</a:t>
            </a:r>
            <a:r>
              <a:rPr lang="en-CA" sz="1800" dirty="0"/>
              <a:t>)</a:t>
            </a:r>
          </a:p>
          <a:p>
            <a:pPr lvl="1"/>
            <a:r>
              <a:rPr lang="en-CA" sz="1800" dirty="0"/>
              <a:t>Two round trips to client (only one with forward)</a:t>
            </a:r>
          </a:p>
          <a:p>
            <a:r>
              <a:rPr lang="en-CA" sz="2400" dirty="0"/>
              <a:t>Advantages of </a:t>
            </a:r>
            <a:r>
              <a:rPr lang="en-CA" sz="2400" dirty="0" err="1"/>
              <a:t>sendRedirect</a:t>
            </a:r>
            <a:endParaRPr lang="en-CA" sz="2400" dirty="0"/>
          </a:p>
          <a:p>
            <a:pPr lvl="1"/>
            <a:r>
              <a:rPr lang="en-CA" sz="1800" dirty="0"/>
              <a:t>User can visit JSP page separately</a:t>
            </a:r>
          </a:p>
          <a:p>
            <a:pPr lvl="1"/>
            <a:r>
              <a:rPr lang="en-CA" sz="1800" dirty="0"/>
              <a:t>User can bookmark JSP page</a:t>
            </a:r>
          </a:p>
          <a:p>
            <a:r>
              <a:rPr lang="en-CA" sz="2400" dirty="0"/>
              <a:t>Disadvantages of </a:t>
            </a:r>
            <a:r>
              <a:rPr lang="en-CA" sz="2400" dirty="0" err="1"/>
              <a:t>sendRedirect</a:t>
            </a:r>
            <a:endParaRPr lang="en-CA" sz="2400" dirty="0"/>
          </a:p>
          <a:p>
            <a:pPr lvl="1"/>
            <a:r>
              <a:rPr lang="en-CA" sz="1800" dirty="0"/>
              <a:t>Since user can visit JSP page without going through servlet first, JSP data might not be available</a:t>
            </a:r>
          </a:p>
          <a:p>
            <a:pPr lvl="2"/>
            <a:r>
              <a:rPr lang="en-CA" sz="1600" dirty="0"/>
              <a:t>So, JSP page needs code to detect this situation</a:t>
            </a:r>
          </a:p>
          <a:p>
            <a:pPr marL="0" indent="0">
              <a:buNone/>
            </a:pPr>
            <a:r>
              <a:rPr lang="en-CA" sz="12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1601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CA" b="1" dirty="0"/>
              <a:t>MVC Example – Bank Account Balances</a:t>
            </a:r>
          </a:p>
        </p:txBody>
      </p:sp>
      <p:sp>
        <p:nvSpPr>
          <p:cNvPr id="3" name="Content Placeholder 2"/>
          <p:cNvSpPr>
            <a:spLocks noGrp="1"/>
          </p:cNvSpPr>
          <p:nvPr>
            <p:ph idx="1"/>
          </p:nvPr>
        </p:nvSpPr>
        <p:spPr>
          <a:xfrm>
            <a:off x="228600" y="1066800"/>
            <a:ext cx="8686800" cy="5181600"/>
          </a:xfrm>
        </p:spPr>
        <p:txBody>
          <a:bodyPr>
            <a:normAutofit fontScale="92500" lnSpcReduction="20000"/>
          </a:bodyPr>
          <a:lstStyle/>
          <a:p>
            <a:r>
              <a:rPr lang="en-CA" dirty="0"/>
              <a:t>Bean</a:t>
            </a:r>
          </a:p>
          <a:p>
            <a:pPr lvl="1"/>
            <a:r>
              <a:rPr lang="en-CA" dirty="0" err="1"/>
              <a:t>BankCustomer</a:t>
            </a:r>
            <a:endParaRPr lang="en-CA" dirty="0"/>
          </a:p>
          <a:p>
            <a:r>
              <a:rPr lang="en-CA" dirty="0"/>
              <a:t>Servlet that populates bean and forwards to appropriate JSP page</a:t>
            </a:r>
          </a:p>
          <a:p>
            <a:pPr lvl="1"/>
            <a:r>
              <a:rPr lang="en-CA" dirty="0"/>
              <a:t>Reads customer ID, calls data-access code to populate </a:t>
            </a:r>
            <a:r>
              <a:rPr lang="en-CA" dirty="0" err="1"/>
              <a:t>BankCustomer</a:t>
            </a:r>
            <a:endParaRPr lang="en-CA" dirty="0"/>
          </a:p>
          <a:p>
            <a:pPr lvl="1"/>
            <a:r>
              <a:rPr lang="en-CA" dirty="0"/>
              <a:t>Uses current balance to decide on appropriate result page</a:t>
            </a:r>
          </a:p>
          <a:p>
            <a:r>
              <a:rPr lang="en-CA" dirty="0"/>
              <a:t>JSP pages to display results</a:t>
            </a:r>
          </a:p>
          <a:p>
            <a:pPr lvl="1"/>
            <a:r>
              <a:rPr lang="en-CA" dirty="0"/>
              <a:t>Negative balance: warning page</a:t>
            </a:r>
          </a:p>
          <a:p>
            <a:pPr lvl="1"/>
            <a:r>
              <a:rPr lang="en-CA" dirty="0"/>
              <a:t>Regular balance: standard page</a:t>
            </a:r>
          </a:p>
          <a:p>
            <a:pPr lvl="1"/>
            <a:r>
              <a:rPr lang="en-CA" dirty="0"/>
              <a:t>High balance: page with advertisements added</a:t>
            </a:r>
          </a:p>
          <a:p>
            <a:pPr lvl="1"/>
            <a:r>
              <a:rPr lang="en-CA" dirty="0"/>
              <a:t>Unknown customer ID: error page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769782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CA" b="1" dirty="0"/>
              <a:t>Servlet Code</a:t>
            </a:r>
          </a:p>
        </p:txBody>
      </p:sp>
      <p:sp>
        <p:nvSpPr>
          <p:cNvPr id="3" name="Content Placeholder 2"/>
          <p:cNvSpPr>
            <a:spLocks noGrp="1"/>
          </p:cNvSpPr>
          <p:nvPr>
            <p:ph idx="1"/>
          </p:nvPr>
        </p:nvSpPr>
        <p:spPr>
          <a:xfrm>
            <a:off x="304800" y="762000"/>
            <a:ext cx="8686800" cy="5486400"/>
          </a:xfrm>
        </p:spPr>
        <p:txBody>
          <a:bodyPr>
            <a:noAutofit/>
          </a:bodyPr>
          <a:lstStyle/>
          <a:p>
            <a:pPr marL="0" indent="0">
              <a:buNone/>
            </a:pPr>
            <a:r>
              <a:rPr lang="en-CA" sz="1800" dirty="0"/>
              <a:t>public class </a:t>
            </a:r>
            <a:r>
              <a:rPr lang="en-CA" sz="1800" dirty="0" err="1"/>
              <a:t>ShowBalance</a:t>
            </a:r>
            <a:r>
              <a:rPr lang="en-CA" sz="1800" dirty="0"/>
              <a:t> extends </a:t>
            </a:r>
            <a:r>
              <a:rPr lang="en-CA" sz="1800" dirty="0" err="1"/>
              <a:t>HttpServlet</a:t>
            </a:r>
            <a:r>
              <a:rPr lang="en-CA" sz="1800" dirty="0"/>
              <a:t> {</a:t>
            </a:r>
          </a:p>
          <a:p>
            <a:pPr marL="0" indent="0">
              <a:buNone/>
            </a:pPr>
            <a:r>
              <a:rPr lang="en-CA" sz="1800" dirty="0"/>
              <a:t>     public void </a:t>
            </a:r>
            <a:r>
              <a:rPr lang="en-CA" sz="1800" dirty="0" err="1"/>
              <a:t>doGet</a:t>
            </a:r>
            <a:r>
              <a:rPr lang="en-CA" sz="1800" dirty="0"/>
              <a:t>(</a:t>
            </a:r>
            <a:r>
              <a:rPr lang="en-CA" sz="1800" dirty="0" err="1"/>
              <a:t>HttpServletRequest</a:t>
            </a:r>
            <a:r>
              <a:rPr lang="en-CA" sz="1800" dirty="0"/>
              <a:t> request, </a:t>
            </a:r>
            <a:r>
              <a:rPr lang="en-CA" sz="1800" dirty="0" err="1"/>
              <a:t>HttpServletResponse</a:t>
            </a:r>
            <a:r>
              <a:rPr lang="en-CA" sz="1800" dirty="0"/>
              <a:t> response) throws </a:t>
            </a:r>
            <a:r>
              <a:rPr lang="en-CA" sz="1800" dirty="0" err="1"/>
              <a:t>ServletException</a:t>
            </a:r>
            <a:r>
              <a:rPr lang="en-CA" sz="1800" dirty="0"/>
              <a:t>, </a:t>
            </a:r>
            <a:r>
              <a:rPr lang="en-CA" sz="1800" dirty="0" err="1"/>
              <a:t>IOException</a:t>
            </a:r>
            <a:r>
              <a:rPr lang="en-CA" sz="1800" dirty="0"/>
              <a:t> {</a:t>
            </a:r>
          </a:p>
          <a:p>
            <a:pPr marL="0" indent="0">
              <a:buNone/>
            </a:pPr>
            <a:r>
              <a:rPr lang="en-CA" sz="1800" dirty="0"/>
              <a:t>          </a:t>
            </a:r>
            <a:r>
              <a:rPr lang="en-CA" sz="1800" dirty="0" err="1"/>
              <a:t>BankCustomer</a:t>
            </a:r>
            <a:r>
              <a:rPr lang="en-CA" sz="1800" dirty="0"/>
              <a:t> customer = </a:t>
            </a:r>
            <a:r>
              <a:rPr lang="en-CA" sz="1800" dirty="0" err="1"/>
              <a:t>BankCustomer.getCustomer</a:t>
            </a:r>
            <a:r>
              <a:rPr lang="en-CA" sz="1800" dirty="0"/>
              <a:t> (</a:t>
            </a:r>
            <a:r>
              <a:rPr lang="en-CA" sz="1800" dirty="0" err="1"/>
              <a:t>request.getParameter</a:t>
            </a:r>
            <a:r>
              <a:rPr lang="en-CA" sz="1800" dirty="0"/>
              <a:t>("id"));</a:t>
            </a:r>
          </a:p>
          <a:p>
            <a:pPr marL="0" indent="0">
              <a:buNone/>
            </a:pPr>
            <a:r>
              <a:rPr lang="en-CA" sz="1800" dirty="0"/>
              <a:t>          String address;</a:t>
            </a:r>
          </a:p>
          <a:p>
            <a:pPr marL="0" indent="0">
              <a:buNone/>
            </a:pPr>
            <a:r>
              <a:rPr lang="en-CA" sz="1800" dirty="0"/>
              <a:t>          if (customer == null) {</a:t>
            </a:r>
          </a:p>
          <a:p>
            <a:pPr marL="0" indent="0">
              <a:buNone/>
            </a:pPr>
            <a:r>
              <a:rPr lang="en-CA" sz="1800" dirty="0"/>
              <a:t>               address = "/WEB-INF/bank-account/</a:t>
            </a:r>
            <a:r>
              <a:rPr lang="en-CA" sz="1800" dirty="0" err="1"/>
              <a:t>UnknownCustomer.jsp</a:t>
            </a:r>
            <a:r>
              <a:rPr lang="en-CA" sz="1800" dirty="0"/>
              <a:t>";</a:t>
            </a:r>
          </a:p>
          <a:p>
            <a:pPr marL="0" indent="0">
              <a:buNone/>
            </a:pPr>
            <a:r>
              <a:rPr lang="en-CA" sz="1800" dirty="0"/>
              <a:t>          } else if (</a:t>
            </a:r>
            <a:r>
              <a:rPr lang="en-CA" sz="1800" dirty="0" err="1"/>
              <a:t>customer.getBalance</a:t>
            </a:r>
            <a:r>
              <a:rPr lang="en-CA" sz="1800" dirty="0"/>
              <a:t>() &lt; 0) {</a:t>
            </a:r>
          </a:p>
          <a:p>
            <a:pPr marL="0" indent="0">
              <a:buNone/>
            </a:pPr>
            <a:r>
              <a:rPr lang="en-CA" sz="1800" dirty="0"/>
              <a:t>               address = "/WEB-INF/bank-account/</a:t>
            </a:r>
            <a:r>
              <a:rPr lang="en-CA" sz="1800" dirty="0" err="1"/>
              <a:t>NegativeBalance.jsp</a:t>
            </a:r>
            <a:r>
              <a:rPr lang="en-CA" sz="1800" dirty="0"/>
              <a:t>";</a:t>
            </a:r>
          </a:p>
          <a:p>
            <a:pPr marL="0" indent="0">
              <a:buNone/>
            </a:pPr>
            <a:r>
              <a:rPr lang="en-CA" sz="1800" dirty="0"/>
              <a:t>               </a:t>
            </a:r>
            <a:r>
              <a:rPr lang="en-CA" sz="1800" dirty="0" err="1"/>
              <a:t>request.setAttribute</a:t>
            </a:r>
            <a:r>
              <a:rPr lang="en-CA" sz="1800" dirty="0"/>
              <a:t>("</a:t>
            </a:r>
            <a:r>
              <a:rPr lang="en-CA" sz="1800" dirty="0" err="1"/>
              <a:t>badCustomer</a:t>
            </a:r>
            <a:r>
              <a:rPr lang="en-CA" sz="1800" dirty="0"/>
              <a:t>", customer);</a:t>
            </a:r>
          </a:p>
          <a:p>
            <a:pPr marL="0" indent="0">
              <a:buNone/>
            </a:pPr>
            <a:r>
              <a:rPr lang="en-CA" sz="1800" dirty="0"/>
              <a:t>          }</a:t>
            </a:r>
          </a:p>
          <a:p>
            <a:pPr marL="0" indent="0">
              <a:buNone/>
            </a:pPr>
            <a:r>
              <a:rPr lang="en-CA" sz="1800" dirty="0"/>
              <a:t>          </a:t>
            </a:r>
            <a:r>
              <a:rPr lang="en-CA" sz="1800" dirty="0" err="1"/>
              <a:t>RequestDispatcher</a:t>
            </a:r>
            <a:r>
              <a:rPr lang="en-CA" sz="1800" dirty="0"/>
              <a:t> dispatcher = </a:t>
            </a:r>
            <a:r>
              <a:rPr lang="en-CA" sz="1800" dirty="0" err="1"/>
              <a:t>request.getRequestDispatcher</a:t>
            </a:r>
            <a:r>
              <a:rPr lang="en-CA" sz="1800" dirty="0"/>
              <a:t>(address);</a:t>
            </a:r>
          </a:p>
          <a:p>
            <a:pPr marL="0" indent="0">
              <a:buNone/>
            </a:pPr>
            <a:r>
              <a:rPr lang="en-CA" sz="1800" dirty="0"/>
              <a:t>          </a:t>
            </a:r>
            <a:r>
              <a:rPr lang="en-CA" sz="1800" dirty="0" err="1"/>
              <a:t>dispatcher.forward</a:t>
            </a:r>
            <a:r>
              <a:rPr lang="en-CA" sz="1800" dirty="0"/>
              <a:t>(request, response);</a:t>
            </a:r>
          </a:p>
          <a:p>
            <a:pPr marL="0" indent="0">
              <a:buNone/>
            </a:pPr>
            <a:r>
              <a:rPr lang="en-CA" sz="1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834128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CA" b="1" dirty="0" err="1"/>
              <a:t>NegativeBalance.jsp</a:t>
            </a:r>
            <a:endParaRPr lang="en-CA" b="1" dirty="0"/>
          </a:p>
        </p:txBody>
      </p:sp>
      <p:sp>
        <p:nvSpPr>
          <p:cNvPr id="3" name="Content Placeholder 2"/>
          <p:cNvSpPr>
            <a:spLocks noGrp="1"/>
          </p:cNvSpPr>
          <p:nvPr>
            <p:ph idx="1"/>
          </p:nvPr>
        </p:nvSpPr>
        <p:spPr>
          <a:xfrm>
            <a:off x="228600" y="838200"/>
            <a:ext cx="8686800" cy="5410200"/>
          </a:xfrm>
        </p:spPr>
        <p:txBody>
          <a:bodyPr>
            <a:noAutofit/>
          </a:bodyPr>
          <a:lstStyle/>
          <a:p>
            <a:pPr marL="0" indent="0">
              <a:buNone/>
            </a:pPr>
            <a:r>
              <a:rPr lang="en-CA" sz="1800" dirty="0"/>
              <a:t>&lt;HTML&gt;</a:t>
            </a:r>
          </a:p>
          <a:p>
            <a:pPr marL="0" indent="0">
              <a:buNone/>
            </a:pPr>
            <a:r>
              <a:rPr lang="en-CA" sz="1800" dirty="0"/>
              <a:t>&lt;BODY&gt;</a:t>
            </a:r>
          </a:p>
          <a:p>
            <a:pPr marL="0" indent="0">
              <a:buNone/>
            </a:pPr>
            <a:r>
              <a:rPr lang="en-CA" sz="1800" dirty="0"/>
              <a:t>&lt;TABLE BORDER=5 ALIGN="CENTER"&gt;</a:t>
            </a:r>
          </a:p>
          <a:p>
            <a:pPr marL="0" indent="0">
              <a:buNone/>
            </a:pPr>
            <a:r>
              <a:rPr lang="en-CA" sz="1800" dirty="0"/>
              <a:t>&lt;TR&gt;&lt;TH CLASS="TITLE"&gt;</a:t>
            </a:r>
          </a:p>
          <a:p>
            <a:pPr marL="0" indent="0">
              <a:buNone/>
            </a:pPr>
            <a:r>
              <a:rPr lang="en-CA" sz="1800" dirty="0"/>
              <a:t>We Know Where You Live!&lt;/TABLE&gt;</a:t>
            </a:r>
          </a:p>
          <a:p>
            <a:pPr marL="0" indent="0">
              <a:buNone/>
            </a:pPr>
            <a:r>
              <a:rPr lang="en-CA" sz="1800" dirty="0"/>
              <a:t>&lt;P&gt;</a:t>
            </a:r>
          </a:p>
          <a:p>
            <a:pPr marL="0" indent="0">
              <a:buNone/>
            </a:pPr>
            <a:r>
              <a:rPr lang="en-CA" sz="1800" dirty="0"/>
              <a:t>&lt;IMG SRC="/bank-support/Club.gif" ALIGN="LEFT"&gt;</a:t>
            </a:r>
          </a:p>
          <a:p>
            <a:pPr marL="0" indent="0">
              <a:buNone/>
            </a:pPr>
            <a:r>
              <a:rPr lang="en-CA" sz="1800" dirty="0"/>
              <a:t>&lt;</a:t>
            </a:r>
            <a:r>
              <a:rPr lang="en-CA" sz="1800" dirty="0" err="1"/>
              <a:t>jsp:useBean</a:t>
            </a:r>
            <a:r>
              <a:rPr lang="en-CA" sz="1800" dirty="0"/>
              <a:t> id="</a:t>
            </a:r>
            <a:r>
              <a:rPr lang="en-CA" sz="1800" dirty="0" err="1"/>
              <a:t>badCustomer</a:t>
            </a:r>
            <a:r>
              <a:rPr lang="en-CA" sz="1800" dirty="0"/>
              <a:t>“ type="</a:t>
            </a:r>
            <a:r>
              <a:rPr lang="en-CA" sz="1800" dirty="0" err="1"/>
              <a:t>coreservlets.BankCustomer</a:t>
            </a:r>
            <a:r>
              <a:rPr lang="en-CA" sz="1800" dirty="0"/>
              <a:t>“ scope="request" /&gt;</a:t>
            </a:r>
          </a:p>
          <a:p>
            <a:pPr marL="0" indent="0">
              <a:buNone/>
            </a:pPr>
            <a:r>
              <a:rPr lang="en-CA" sz="1800" dirty="0"/>
              <a:t>Watch out, </a:t>
            </a:r>
          </a:p>
          <a:p>
            <a:pPr marL="0" indent="0">
              <a:buNone/>
            </a:pPr>
            <a:r>
              <a:rPr lang="en-CA" sz="1800" dirty="0"/>
              <a:t>&lt;</a:t>
            </a:r>
            <a:r>
              <a:rPr lang="en-CA" sz="1800" dirty="0" err="1"/>
              <a:t>jsp:getProperty</a:t>
            </a:r>
            <a:r>
              <a:rPr lang="en-CA" sz="1800" dirty="0"/>
              <a:t> name="</a:t>
            </a:r>
            <a:r>
              <a:rPr lang="en-CA" sz="1800" dirty="0" err="1"/>
              <a:t>badCustomer</a:t>
            </a:r>
            <a:r>
              <a:rPr lang="en-CA" sz="1800" dirty="0"/>
              <a:t>“ property="</a:t>
            </a:r>
            <a:r>
              <a:rPr lang="en-CA" sz="1800" dirty="0" err="1"/>
              <a:t>firstName</a:t>
            </a:r>
            <a:r>
              <a:rPr lang="en-CA" sz="1800" dirty="0"/>
              <a:t>" /&gt;,</a:t>
            </a:r>
          </a:p>
          <a:p>
            <a:pPr marL="0" indent="0">
              <a:buNone/>
            </a:pPr>
            <a:r>
              <a:rPr lang="en-CA" sz="1800" dirty="0"/>
              <a:t>we know where you live.</a:t>
            </a:r>
          </a:p>
          <a:p>
            <a:pPr marL="0" indent="0">
              <a:buNone/>
            </a:pPr>
            <a:r>
              <a:rPr lang="en-CA" sz="1800" dirty="0"/>
              <a:t>&lt;P&gt;</a:t>
            </a:r>
          </a:p>
          <a:p>
            <a:pPr marL="0" indent="0">
              <a:buNone/>
            </a:pPr>
            <a:r>
              <a:rPr lang="en-CA" sz="1800" dirty="0"/>
              <a:t>Pay us the $&lt;</a:t>
            </a:r>
            <a:r>
              <a:rPr lang="en-CA" sz="1800" dirty="0" err="1"/>
              <a:t>jsp:getProperty</a:t>
            </a:r>
            <a:r>
              <a:rPr lang="en-CA" sz="1800" dirty="0"/>
              <a:t> name="</a:t>
            </a:r>
            <a:r>
              <a:rPr lang="en-CA" sz="1800" dirty="0" err="1"/>
              <a:t>badCustomer</a:t>
            </a:r>
            <a:r>
              <a:rPr lang="en-CA" sz="1800" dirty="0"/>
              <a:t>“ property="</a:t>
            </a:r>
            <a:r>
              <a:rPr lang="en-CA" sz="1800" dirty="0" err="1"/>
              <a:t>balanceNoSign</a:t>
            </a:r>
            <a:r>
              <a:rPr lang="en-CA" sz="1800" dirty="0"/>
              <a:t>" /&gt;</a:t>
            </a:r>
          </a:p>
          <a:p>
            <a:pPr marL="0" indent="0">
              <a:buNone/>
            </a:pPr>
            <a:r>
              <a:rPr lang="en-CA" sz="1800" dirty="0"/>
              <a:t>you owe us before it is too late!</a:t>
            </a:r>
          </a:p>
          <a:p>
            <a:pPr marL="0" indent="0">
              <a:buNone/>
            </a:pPr>
            <a:r>
              <a:rPr lang="en-CA" sz="1800" dirty="0"/>
              <a:t>&lt;/BODY&gt;</a:t>
            </a:r>
          </a:p>
          <a:p>
            <a:pPr marL="0" indent="0">
              <a:buNone/>
            </a:pPr>
            <a:r>
              <a:rPr lang="en-CA" sz="1800" dirty="0"/>
              <a:t>&lt;/HTML&gt;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483658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b="1" dirty="0"/>
              <a:t>JSP 2.0 Code (</a:t>
            </a:r>
            <a:r>
              <a:rPr lang="en-CA" b="1" dirty="0" err="1"/>
              <a:t>NegativeBalance.jsp</a:t>
            </a:r>
            <a:r>
              <a:rPr lang="en-CA" b="1" dirty="0"/>
              <a:t>)</a:t>
            </a:r>
          </a:p>
        </p:txBody>
      </p:sp>
      <p:sp>
        <p:nvSpPr>
          <p:cNvPr id="3" name="Content Placeholder 2"/>
          <p:cNvSpPr>
            <a:spLocks noGrp="1"/>
          </p:cNvSpPr>
          <p:nvPr>
            <p:ph idx="1"/>
          </p:nvPr>
        </p:nvSpPr>
        <p:spPr>
          <a:xfrm>
            <a:off x="228600" y="1066800"/>
            <a:ext cx="8763000" cy="5257800"/>
          </a:xfrm>
        </p:spPr>
        <p:txBody>
          <a:bodyPr>
            <a:normAutofit fontScale="77500" lnSpcReduction="20000"/>
          </a:bodyPr>
          <a:lstStyle/>
          <a:p>
            <a:pPr marL="0" indent="0">
              <a:buNone/>
            </a:pPr>
            <a:r>
              <a:rPr lang="en-CA" dirty="0"/>
              <a:t>&lt;BODY&gt;</a:t>
            </a:r>
          </a:p>
          <a:p>
            <a:pPr marL="0" indent="0">
              <a:buNone/>
            </a:pPr>
            <a:r>
              <a:rPr lang="en-CA" dirty="0"/>
              <a:t>&lt;TABLE BORDER=5 ALIGN="CENTER"&gt;</a:t>
            </a:r>
          </a:p>
          <a:p>
            <a:pPr marL="0" indent="0">
              <a:buNone/>
            </a:pPr>
            <a:r>
              <a:rPr lang="en-CA" dirty="0"/>
              <a:t>&lt;TR&gt;&lt;TH CLASS="TITLE"&gt;</a:t>
            </a:r>
          </a:p>
          <a:p>
            <a:pPr marL="0" indent="0">
              <a:buNone/>
            </a:pPr>
            <a:r>
              <a:rPr lang="en-CA" dirty="0"/>
              <a:t>We Know Where You Live!&lt;/TABLE&gt;</a:t>
            </a:r>
          </a:p>
          <a:p>
            <a:pPr marL="0" indent="0">
              <a:buNone/>
            </a:pPr>
            <a:r>
              <a:rPr lang="en-CA" dirty="0"/>
              <a:t>&lt;P&gt;</a:t>
            </a:r>
          </a:p>
          <a:p>
            <a:pPr marL="0" indent="0">
              <a:buNone/>
            </a:pPr>
            <a:r>
              <a:rPr lang="en-CA" dirty="0"/>
              <a:t>&lt;IMG SRC="/bank-support/Club.gif" ALIGN="LEFT"&gt;</a:t>
            </a:r>
          </a:p>
          <a:p>
            <a:pPr marL="0" indent="0">
              <a:buNone/>
            </a:pPr>
            <a:r>
              <a:rPr lang="en-CA" dirty="0"/>
              <a:t>Watch out,</a:t>
            </a:r>
          </a:p>
          <a:p>
            <a:pPr marL="0" indent="0">
              <a:buNone/>
            </a:pPr>
            <a:r>
              <a:rPr lang="en-CA" dirty="0"/>
              <a:t>${</a:t>
            </a:r>
            <a:r>
              <a:rPr lang="en-CA" dirty="0" err="1"/>
              <a:t>badCustomer.firstName</a:t>
            </a:r>
            <a:r>
              <a:rPr lang="en-CA" dirty="0"/>
              <a:t>},</a:t>
            </a:r>
          </a:p>
          <a:p>
            <a:pPr marL="0" indent="0">
              <a:buNone/>
            </a:pPr>
            <a:r>
              <a:rPr lang="en-CA" dirty="0"/>
              <a:t>we know where you live.</a:t>
            </a:r>
          </a:p>
          <a:p>
            <a:pPr marL="0" indent="0">
              <a:buNone/>
            </a:pPr>
            <a:r>
              <a:rPr lang="en-CA" dirty="0"/>
              <a:t>&lt;P&gt;</a:t>
            </a:r>
          </a:p>
          <a:p>
            <a:pPr marL="0" indent="0">
              <a:buNone/>
            </a:pPr>
            <a:r>
              <a:rPr lang="en-CA" dirty="0"/>
              <a:t>Pay us the $${</a:t>
            </a:r>
            <a:r>
              <a:rPr lang="en-CA" dirty="0" err="1"/>
              <a:t>badCustomer.balanceNoSign</a:t>
            </a:r>
            <a:r>
              <a:rPr lang="en-CA" dirty="0"/>
              <a:t>}</a:t>
            </a:r>
          </a:p>
          <a:p>
            <a:pPr marL="0" indent="0">
              <a:buNone/>
            </a:pPr>
            <a:r>
              <a:rPr lang="en-CA" dirty="0"/>
              <a:t>you owe us before it is too late!</a:t>
            </a:r>
          </a:p>
          <a:p>
            <a:pPr marL="0" indent="0">
              <a:buNone/>
            </a:pPr>
            <a:r>
              <a:rPr lang="en-CA" dirty="0"/>
              <a:t>&lt;/BODY&gt;&lt;/HTML&gt;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726430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b="1" dirty="0"/>
              <a:t>Model 1 Architecture</a:t>
            </a:r>
          </a:p>
        </p:txBody>
      </p:sp>
      <p:sp>
        <p:nvSpPr>
          <p:cNvPr id="3" name="Content Placeholder 2"/>
          <p:cNvSpPr>
            <a:spLocks noGrp="1"/>
          </p:cNvSpPr>
          <p:nvPr>
            <p:ph idx="1"/>
          </p:nvPr>
        </p:nvSpPr>
        <p:spPr/>
        <p:txBody>
          <a:bodyPr/>
          <a:lstStyle/>
          <a:p>
            <a:r>
              <a:rPr lang="en-CA" dirty="0"/>
              <a:t>Commonly used in smaller, simple task applications due to its ease of development</a:t>
            </a:r>
          </a:p>
          <a:p>
            <a:endParaRPr lang="en-CA"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048000"/>
            <a:ext cx="830441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4278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57200" y="1219200"/>
            <a:ext cx="8305800" cy="4724400"/>
          </a:xfrm>
        </p:spPr>
        <p:txBody>
          <a:bodyPr>
            <a:noAutofit/>
          </a:bodyPr>
          <a:lstStyle/>
          <a:p>
            <a:pPr>
              <a:lnSpc>
                <a:spcPct val="120000"/>
              </a:lnSpc>
            </a:pPr>
            <a:r>
              <a:rPr lang="en-US" altLang="en-US" sz="2400" dirty="0"/>
              <a:t>Client directly calls a JSP page</a:t>
            </a:r>
          </a:p>
          <a:p>
            <a:pPr>
              <a:lnSpc>
                <a:spcPct val="120000"/>
              </a:lnSpc>
            </a:pPr>
            <a:r>
              <a:rPr lang="en-US" altLang="en-US" sz="2400" dirty="0"/>
              <a:t>The JSP page accesses the JavaBeans (the application model)</a:t>
            </a:r>
          </a:p>
          <a:p>
            <a:r>
              <a:rPr lang="en-US" altLang="en-US" sz="2400" dirty="0"/>
              <a:t>The next view to display is determined either by hyperlinks selected in the source document or by request parameters</a:t>
            </a:r>
          </a:p>
          <a:p>
            <a:pPr>
              <a:lnSpc>
                <a:spcPct val="120000"/>
              </a:lnSpc>
            </a:pPr>
            <a:r>
              <a:rPr lang="en-US" altLang="en-US" sz="2400" dirty="0"/>
              <a:t>Control is decentralized, because the current page being displayed determines the next page to display</a:t>
            </a:r>
          </a:p>
          <a:p>
            <a:pPr>
              <a:lnSpc>
                <a:spcPct val="120000"/>
              </a:lnSpc>
            </a:pPr>
            <a:r>
              <a:rPr lang="en-US" altLang="en-US" sz="2400" dirty="0"/>
              <a:t>In addition, each JSP page or servlet processes its own inputs (parameters from GET or POST)</a:t>
            </a:r>
          </a:p>
          <a:p>
            <a:pPr>
              <a:lnSpc>
                <a:spcPct val="120000"/>
              </a:lnSpc>
            </a:pPr>
            <a:r>
              <a:rPr lang="en-US" altLang="en-US" sz="2400" dirty="0"/>
              <a:t>Provide a more lightweight design for small, static applications</a:t>
            </a:r>
          </a:p>
          <a:p>
            <a:pPr>
              <a:lnSpc>
                <a:spcPct val="120000"/>
              </a:lnSpc>
            </a:pPr>
            <a:r>
              <a:rPr lang="en-US" altLang="en-US" sz="2400" dirty="0"/>
              <a:t>Suitable for applications that have very simple page flow  </a:t>
            </a:r>
          </a:p>
        </p:txBody>
      </p:sp>
      <p:sp>
        <p:nvSpPr>
          <p:cNvPr id="5" name="Title 1"/>
          <p:cNvSpPr>
            <a:spLocks noGrp="1"/>
          </p:cNvSpPr>
          <p:nvPr>
            <p:ph type="title"/>
          </p:nvPr>
        </p:nvSpPr>
        <p:spPr>
          <a:xfrm>
            <a:off x="457200" y="76200"/>
            <a:ext cx="8229600" cy="914400"/>
          </a:xfrm>
        </p:spPr>
        <p:txBody>
          <a:bodyPr>
            <a:normAutofit/>
          </a:bodyPr>
          <a:lstStyle/>
          <a:p>
            <a:r>
              <a:rPr lang="en-CA" sz="4000" b="1" dirty="0"/>
              <a:t>Model 1 Architecture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3719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CA" sz="4000" b="1" dirty="0"/>
              <a:t>Model 1 Architecture</a:t>
            </a:r>
          </a:p>
        </p:txBody>
      </p:sp>
      <p:sp>
        <p:nvSpPr>
          <p:cNvPr id="3" name="Content Placeholder 2"/>
          <p:cNvSpPr>
            <a:spLocks noGrp="1"/>
          </p:cNvSpPr>
          <p:nvPr>
            <p:ph idx="1"/>
          </p:nvPr>
        </p:nvSpPr>
        <p:spPr>
          <a:xfrm>
            <a:off x="381000" y="1295400"/>
            <a:ext cx="8458200" cy="4876800"/>
          </a:xfrm>
        </p:spPr>
        <p:txBody>
          <a:bodyPr>
            <a:noAutofit/>
          </a:bodyPr>
          <a:lstStyle/>
          <a:p>
            <a:r>
              <a:rPr lang="en-CA" sz="2800" dirty="0"/>
              <a:t>Easy and quick to develop web applications, however it has the following disadvantages:</a:t>
            </a:r>
          </a:p>
          <a:p>
            <a:pPr lvl="1"/>
            <a:r>
              <a:rPr lang="en-CA" sz="2400" dirty="0"/>
              <a:t>Navigation control is </a:t>
            </a:r>
            <a:r>
              <a:rPr lang="en-CA" sz="2400" u="sng" dirty="0"/>
              <a:t>decentralized </a:t>
            </a:r>
            <a:r>
              <a:rPr lang="en-CA" sz="2400" dirty="0"/>
              <a:t>since every page contains the logic to determine the next page</a:t>
            </a:r>
          </a:p>
          <a:p>
            <a:pPr lvl="2"/>
            <a:r>
              <a:rPr lang="en-CA" dirty="0"/>
              <a:t>If a JSP page name is changed that is referred to by other pages, we need to change it in all the pages</a:t>
            </a:r>
          </a:p>
          <a:p>
            <a:pPr lvl="3"/>
            <a:r>
              <a:rPr lang="en-CA" dirty="0"/>
              <a:t>that leads to the maintenance problem</a:t>
            </a:r>
          </a:p>
          <a:p>
            <a:pPr lvl="1"/>
            <a:r>
              <a:rPr lang="en-CA" sz="2400" dirty="0"/>
              <a:t>Time consuming: you need to spend more time to develop custom tags in JSP (to avoid using the </a:t>
            </a:r>
            <a:r>
              <a:rPr lang="en-CA" sz="2400" dirty="0" err="1"/>
              <a:t>scriptlet</a:t>
            </a:r>
            <a:r>
              <a:rPr lang="en-CA" sz="2400" dirty="0"/>
              <a:t> tag)</a:t>
            </a:r>
          </a:p>
          <a:p>
            <a:pPr lvl="1"/>
            <a:r>
              <a:rPr lang="en-CA" sz="2400" dirty="0"/>
              <a:t>Hard to extend: it is better for small applications but not for large applications</a:t>
            </a:r>
          </a:p>
          <a:p>
            <a:endParaRPr lang="en-CA"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04469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Navigation Control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4"/>
          <p:cNvSpPr/>
          <p:nvPr/>
        </p:nvSpPr>
        <p:spPr>
          <a:xfrm>
            <a:off x="3044483" y="3505200"/>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3600" b="1" dirty="0"/>
              <a:t>P1</a:t>
            </a:r>
          </a:p>
        </p:txBody>
      </p:sp>
      <p:sp>
        <p:nvSpPr>
          <p:cNvPr id="6" name="Rectangle 5"/>
          <p:cNvSpPr/>
          <p:nvPr/>
        </p:nvSpPr>
        <p:spPr>
          <a:xfrm>
            <a:off x="5448887" y="1904999"/>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3600" b="1" dirty="0"/>
              <a:t>P2</a:t>
            </a:r>
          </a:p>
        </p:txBody>
      </p:sp>
      <p:sp>
        <p:nvSpPr>
          <p:cNvPr id="9" name="Rectangle 8"/>
          <p:cNvSpPr/>
          <p:nvPr/>
        </p:nvSpPr>
        <p:spPr>
          <a:xfrm>
            <a:off x="7387883" y="1904999"/>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3600" b="1" dirty="0"/>
              <a:t>P3</a:t>
            </a:r>
          </a:p>
        </p:txBody>
      </p:sp>
      <p:sp>
        <p:nvSpPr>
          <p:cNvPr id="10" name="Rectangle 9"/>
          <p:cNvSpPr/>
          <p:nvPr/>
        </p:nvSpPr>
        <p:spPr>
          <a:xfrm>
            <a:off x="7387883" y="4724400"/>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3600" b="1" dirty="0"/>
              <a:t>P4</a:t>
            </a:r>
          </a:p>
        </p:txBody>
      </p:sp>
      <p:sp>
        <p:nvSpPr>
          <p:cNvPr id="11" name="Rectangle 10"/>
          <p:cNvSpPr/>
          <p:nvPr/>
        </p:nvSpPr>
        <p:spPr>
          <a:xfrm>
            <a:off x="3044483" y="4724400"/>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3600" b="1" dirty="0"/>
              <a:t>P5</a:t>
            </a:r>
          </a:p>
        </p:txBody>
      </p:sp>
      <p:sp>
        <p:nvSpPr>
          <p:cNvPr id="13" name="Rectangle 12"/>
          <p:cNvSpPr/>
          <p:nvPr/>
        </p:nvSpPr>
        <p:spPr>
          <a:xfrm>
            <a:off x="5254283" y="4724400"/>
            <a:ext cx="12954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3600" b="1" dirty="0"/>
              <a:t>P6</a:t>
            </a:r>
          </a:p>
        </p:txBody>
      </p:sp>
      <p:cxnSp>
        <p:nvCxnSpPr>
          <p:cNvPr id="15" name="Straight Arrow Connector 14"/>
          <p:cNvCxnSpPr>
            <a:stCxn id="9" idx="2"/>
            <a:endCxn id="10" idx="0"/>
          </p:cNvCxnSpPr>
          <p:nvPr/>
        </p:nvCxnSpPr>
        <p:spPr>
          <a:xfrm>
            <a:off x="8035583" y="2666999"/>
            <a:ext cx="0" cy="2057401"/>
          </a:xfrm>
          <a:prstGeom prst="straightConnector1">
            <a:avLst/>
          </a:prstGeom>
          <a:ln w="28575">
            <a:headEnd w="lg" len="med"/>
            <a:tailEnd type="arrow"/>
          </a:ln>
        </p:spPr>
        <p:style>
          <a:lnRef idx="1">
            <a:schemeClr val="dk1"/>
          </a:lnRef>
          <a:fillRef idx="0">
            <a:schemeClr val="dk1"/>
          </a:fillRef>
          <a:effectRef idx="0">
            <a:schemeClr val="dk1"/>
          </a:effectRef>
          <a:fontRef idx="minor">
            <a:schemeClr val="tx1"/>
          </a:fontRef>
        </p:style>
      </p:cxnSp>
      <p:sp>
        <p:nvSpPr>
          <p:cNvPr id="21" name="Smiley Face 20"/>
          <p:cNvSpPr/>
          <p:nvPr/>
        </p:nvSpPr>
        <p:spPr>
          <a:xfrm>
            <a:off x="3239087" y="1828800"/>
            <a:ext cx="914400" cy="914401"/>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22" name="Straight Arrow Connector 21"/>
          <p:cNvCxnSpPr>
            <a:stCxn id="21" idx="4"/>
            <a:endCxn id="5" idx="0"/>
          </p:cNvCxnSpPr>
          <p:nvPr/>
        </p:nvCxnSpPr>
        <p:spPr>
          <a:xfrm flipH="1">
            <a:off x="3692183" y="2743201"/>
            <a:ext cx="4104" cy="761999"/>
          </a:xfrm>
          <a:prstGeom prst="straightConnector1">
            <a:avLst/>
          </a:prstGeom>
          <a:ln w="28575">
            <a:headEnd w="lg" len="med"/>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1" idx="6"/>
            <a:endCxn id="6" idx="1"/>
          </p:cNvCxnSpPr>
          <p:nvPr/>
        </p:nvCxnSpPr>
        <p:spPr>
          <a:xfrm flipV="1">
            <a:off x="4153487" y="2285999"/>
            <a:ext cx="1295400" cy="2"/>
          </a:xfrm>
          <a:prstGeom prst="straightConnector1">
            <a:avLst/>
          </a:prstGeom>
          <a:ln w="28575">
            <a:headEnd w="lg" len="med"/>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6" idx="3"/>
            <a:endCxn id="9" idx="1"/>
          </p:cNvCxnSpPr>
          <p:nvPr/>
        </p:nvCxnSpPr>
        <p:spPr>
          <a:xfrm>
            <a:off x="6744287" y="2285999"/>
            <a:ext cx="643596" cy="0"/>
          </a:xfrm>
          <a:prstGeom prst="straightConnector1">
            <a:avLst/>
          </a:prstGeom>
          <a:ln w="28575">
            <a:headEnd w="lg" len="med"/>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 idx="2"/>
            <a:endCxn id="11" idx="0"/>
          </p:cNvCxnSpPr>
          <p:nvPr/>
        </p:nvCxnSpPr>
        <p:spPr>
          <a:xfrm>
            <a:off x="3692183" y="4267200"/>
            <a:ext cx="0" cy="457200"/>
          </a:xfrm>
          <a:prstGeom prst="straightConnector1">
            <a:avLst/>
          </a:prstGeom>
          <a:ln w="28575">
            <a:headEnd w="lg" len="med"/>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1" idx="3"/>
            <a:endCxn id="13" idx="1"/>
          </p:cNvCxnSpPr>
          <p:nvPr/>
        </p:nvCxnSpPr>
        <p:spPr>
          <a:xfrm>
            <a:off x="4339883" y="5105400"/>
            <a:ext cx="914400" cy="0"/>
          </a:xfrm>
          <a:prstGeom prst="straightConnector1">
            <a:avLst/>
          </a:prstGeom>
          <a:ln w="28575">
            <a:headEnd w="lg" len="med"/>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13" idx="3"/>
            <a:endCxn id="10" idx="1"/>
          </p:cNvCxnSpPr>
          <p:nvPr/>
        </p:nvCxnSpPr>
        <p:spPr>
          <a:xfrm>
            <a:off x="6549683" y="5105400"/>
            <a:ext cx="838200" cy="0"/>
          </a:xfrm>
          <a:prstGeom prst="straightConnector1">
            <a:avLst/>
          </a:prstGeom>
          <a:ln w="28575">
            <a:headEnd w="lg" len="med"/>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1" idx="5"/>
            <a:endCxn id="13" idx="0"/>
          </p:cNvCxnSpPr>
          <p:nvPr/>
        </p:nvCxnSpPr>
        <p:spPr>
          <a:xfrm>
            <a:off x="4019576" y="2609290"/>
            <a:ext cx="1882407" cy="2115110"/>
          </a:xfrm>
          <a:prstGeom prst="straightConnector1">
            <a:avLst/>
          </a:prstGeom>
          <a:ln w="28575">
            <a:headEnd w="lg" len="med"/>
            <a:tailEnd type="arrow"/>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4441289" y="1870681"/>
            <a:ext cx="457200" cy="369332"/>
          </a:xfrm>
          <a:prstGeom prst="rect">
            <a:avLst/>
          </a:prstGeom>
          <a:noFill/>
        </p:spPr>
        <p:txBody>
          <a:bodyPr wrap="square" rtlCol="0">
            <a:spAutoFit/>
          </a:bodyPr>
          <a:lstStyle/>
          <a:p>
            <a:r>
              <a:rPr lang="en-CA" dirty="0"/>
              <a:t>R3</a:t>
            </a:r>
          </a:p>
        </p:txBody>
      </p:sp>
      <p:sp>
        <p:nvSpPr>
          <p:cNvPr id="67" name="TextBox 66"/>
          <p:cNvSpPr txBox="1"/>
          <p:nvPr/>
        </p:nvSpPr>
        <p:spPr>
          <a:xfrm>
            <a:off x="4849836" y="3195682"/>
            <a:ext cx="457200" cy="369332"/>
          </a:xfrm>
          <a:prstGeom prst="rect">
            <a:avLst/>
          </a:prstGeom>
          <a:noFill/>
        </p:spPr>
        <p:txBody>
          <a:bodyPr wrap="square" rtlCol="0">
            <a:spAutoFit/>
          </a:bodyPr>
          <a:lstStyle/>
          <a:p>
            <a:r>
              <a:rPr lang="en-CA" dirty="0"/>
              <a:t>R2</a:t>
            </a:r>
          </a:p>
        </p:txBody>
      </p:sp>
      <p:sp>
        <p:nvSpPr>
          <p:cNvPr id="68" name="TextBox 67"/>
          <p:cNvSpPr txBox="1"/>
          <p:nvPr/>
        </p:nvSpPr>
        <p:spPr>
          <a:xfrm>
            <a:off x="3204795" y="2907268"/>
            <a:ext cx="457200" cy="369332"/>
          </a:xfrm>
          <a:prstGeom prst="rect">
            <a:avLst/>
          </a:prstGeom>
          <a:noFill/>
        </p:spPr>
        <p:txBody>
          <a:bodyPr wrap="square" rtlCol="0">
            <a:spAutoFit/>
          </a:bodyPr>
          <a:lstStyle/>
          <a:p>
            <a:r>
              <a:rPr lang="en-CA" dirty="0"/>
              <a:t>R1</a:t>
            </a:r>
          </a:p>
        </p:txBody>
      </p:sp>
      <p:sp>
        <p:nvSpPr>
          <p:cNvPr id="69" name="TextBox 68"/>
          <p:cNvSpPr txBox="1"/>
          <p:nvPr/>
        </p:nvSpPr>
        <p:spPr>
          <a:xfrm>
            <a:off x="457200" y="1600200"/>
            <a:ext cx="2209800" cy="4801314"/>
          </a:xfrm>
          <a:prstGeom prst="rect">
            <a:avLst/>
          </a:prstGeom>
          <a:noFill/>
        </p:spPr>
        <p:txBody>
          <a:bodyPr wrap="square" rtlCol="0">
            <a:spAutoFit/>
          </a:bodyPr>
          <a:lstStyle/>
          <a:p>
            <a:r>
              <a:rPr lang="en-CA" dirty="0"/>
              <a:t>In this simple example, we can see that since there is no central point for receiving the requests and that the same page is being called by different pages, this makes it difficult to manage and maintain this especially for larger applications </a:t>
            </a:r>
            <a:r>
              <a:rPr lang="en-CA" dirty="0">
                <a:sym typeface="Wingdings" panose="05000000000000000000" pitchFamily="2" charset="2"/>
              </a:rPr>
              <a:t> thus, we need a central point of entry for the application  </a:t>
            </a:r>
            <a:r>
              <a:rPr lang="en-CA">
                <a:sym typeface="Wingdings" panose="05000000000000000000" pitchFamily="2" charset="2"/>
              </a:rPr>
              <a:t>Controllor</a:t>
            </a:r>
            <a:endParaRPr lang="en-CA"/>
          </a:p>
        </p:txBody>
      </p:sp>
    </p:spTree>
    <p:extLst>
      <p:ext uri="{BB962C8B-B14F-4D97-AF65-F5344CB8AC3E}">
        <p14:creationId xmlns:p14="http://schemas.microsoft.com/office/powerpoint/2010/main" val="296470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CA" b="1" dirty="0"/>
              <a:t>JSP in Model 1</a:t>
            </a:r>
          </a:p>
        </p:txBody>
      </p:sp>
      <p:sp>
        <p:nvSpPr>
          <p:cNvPr id="3" name="Content Placeholder 2"/>
          <p:cNvSpPr>
            <a:spLocks noGrp="1"/>
          </p:cNvSpPr>
          <p:nvPr>
            <p:ph idx="1"/>
          </p:nvPr>
        </p:nvSpPr>
        <p:spPr>
          <a:xfrm>
            <a:off x="457200" y="1295400"/>
            <a:ext cx="8229600" cy="4525963"/>
          </a:xfrm>
        </p:spPr>
        <p:txBody>
          <a:bodyPr>
            <a:noAutofit/>
          </a:bodyPr>
          <a:lstStyle/>
          <a:p>
            <a:r>
              <a:rPr lang="en-US" altLang="en-US" sz="2800" dirty="0"/>
              <a:t>Typical picture: use JSP to make it easier to develop and maintain the HTML content</a:t>
            </a:r>
          </a:p>
          <a:p>
            <a:pPr lvl="1"/>
            <a:r>
              <a:rPr lang="en-US" altLang="en-US" dirty="0"/>
              <a:t>For simple dynamic code, use scripting elements</a:t>
            </a:r>
          </a:p>
          <a:p>
            <a:pPr lvl="1"/>
            <a:r>
              <a:rPr lang="en-US" altLang="en-US" dirty="0"/>
              <a:t>For slightly more complex applications, use custom classes called from scripting elements</a:t>
            </a:r>
          </a:p>
          <a:p>
            <a:pPr lvl="1"/>
            <a:r>
              <a:rPr lang="en-US" altLang="en-US" dirty="0"/>
              <a:t>For moderately complex applications, use beans and custom tags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3717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b="1" dirty="0"/>
              <a:t>Model 2 Architecture</a:t>
            </a:r>
          </a:p>
        </p:txBody>
      </p:sp>
      <p:sp>
        <p:nvSpPr>
          <p:cNvPr id="3" name="Content Placeholder 2"/>
          <p:cNvSpPr>
            <a:spLocks noGrp="1"/>
          </p:cNvSpPr>
          <p:nvPr>
            <p:ph idx="1"/>
          </p:nvPr>
        </p:nvSpPr>
        <p:spPr>
          <a:xfrm>
            <a:off x="457200" y="1524000"/>
            <a:ext cx="8229600" cy="762000"/>
          </a:xfrm>
        </p:spPr>
        <p:txBody>
          <a:bodyPr/>
          <a:lstStyle/>
          <a:p>
            <a:r>
              <a:rPr lang="en-CA" dirty="0"/>
              <a:t>Model 2 solves the problems in Model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id="{25EFEA53-1974-4A81-AF8B-CB56BE8F2EB4}"/>
              </a:ext>
            </a:extLst>
          </p:cNvPr>
          <p:cNvPicPr>
            <a:picLocks noChangeAspect="1"/>
          </p:cNvPicPr>
          <p:nvPr/>
        </p:nvPicPr>
        <p:blipFill>
          <a:blip r:embed="rId2"/>
          <a:stretch>
            <a:fillRect/>
          </a:stretch>
        </p:blipFill>
        <p:spPr>
          <a:xfrm>
            <a:off x="561975" y="2468562"/>
            <a:ext cx="8020050" cy="3705225"/>
          </a:xfrm>
          <a:prstGeom prst="rect">
            <a:avLst/>
          </a:prstGeom>
        </p:spPr>
      </p:pic>
    </p:spTree>
    <p:extLst>
      <p:ext uri="{BB962C8B-B14F-4D97-AF65-F5344CB8AC3E}">
        <p14:creationId xmlns:p14="http://schemas.microsoft.com/office/powerpoint/2010/main" val="432984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66800" y="228600"/>
            <a:ext cx="7772400" cy="685800"/>
          </a:xfrm>
        </p:spPr>
        <p:txBody>
          <a:bodyPr>
            <a:normAutofit fontScale="90000"/>
          </a:bodyPr>
          <a:lstStyle/>
          <a:p>
            <a:r>
              <a:rPr lang="en-US" altLang="en-US" sz="4000" b="1" dirty="0"/>
              <a:t>Model-2 Architecture</a:t>
            </a:r>
          </a:p>
        </p:txBody>
      </p:sp>
      <p:sp>
        <p:nvSpPr>
          <p:cNvPr id="41987" name="Rectangle 3"/>
          <p:cNvSpPr>
            <a:spLocks noGrp="1" noChangeArrowheads="1"/>
          </p:cNvSpPr>
          <p:nvPr>
            <p:ph type="body" idx="1"/>
          </p:nvPr>
        </p:nvSpPr>
        <p:spPr>
          <a:xfrm>
            <a:off x="457200" y="1066800"/>
            <a:ext cx="8382000" cy="5562600"/>
          </a:xfrm>
        </p:spPr>
        <p:txBody>
          <a:bodyPr>
            <a:noAutofit/>
          </a:bodyPr>
          <a:lstStyle/>
          <a:p>
            <a:pPr>
              <a:lnSpc>
                <a:spcPct val="90000"/>
              </a:lnSpc>
              <a:spcBef>
                <a:spcPts val="1800"/>
              </a:spcBef>
            </a:pPr>
            <a:r>
              <a:rPr lang="en-US" altLang="en-US" sz="2200" dirty="0"/>
              <a:t>Introduces a controller servlet between the browser and the JSP pages being delivered</a:t>
            </a:r>
          </a:p>
          <a:p>
            <a:pPr>
              <a:lnSpc>
                <a:spcPct val="90000"/>
              </a:lnSpc>
              <a:spcBef>
                <a:spcPts val="1800"/>
              </a:spcBef>
            </a:pPr>
            <a:r>
              <a:rPr lang="en-US" altLang="en-US" sz="2200" dirty="0"/>
              <a:t>The controller centralizes the logic for dispatching requests to the next view based on the request URL, input parameters, and application state</a:t>
            </a:r>
          </a:p>
          <a:p>
            <a:pPr>
              <a:lnSpc>
                <a:spcPct val="90000"/>
              </a:lnSpc>
              <a:spcBef>
                <a:spcPts val="1800"/>
              </a:spcBef>
            </a:pPr>
            <a:r>
              <a:rPr lang="en-US" altLang="en-US" sz="2200" dirty="0"/>
              <a:t>The controller also handles view selection, which decouples JSP pages and servlets from one another</a:t>
            </a:r>
          </a:p>
          <a:p>
            <a:pPr>
              <a:lnSpc>
                <a:spcPct val="90000"/>
              </a:lnSpc>
              <a:spcBef>
                <a:spcPts val="1800"/>
              </a:spcBef>
            </a:pPr>
            <a:r>
              <a:rPr lang="en-US" altLang="en-US" sz="2200" dirty="0"/>
              <a:t>Easier to maintain and extend, because views do not refer to each other directly</a:t>
            </a:r>
          </a:p>
          <a:p>
            <a:pPr>
              <a:lnSpc>
                <a:spcPct val="90000"/>
              </a:lnSpc>
              <a:spcBef>
                <a:spcPts val="1800"/>
              </a:spcBef>
            </a:pPr>
            <a:r>
              <a:rPr lang="en-US" altLang="en-US" sz="2200" dirty="0"/>
              <a:t>Controller </a:t>
            </a:r>
            <a:r>
              <a:rPr lang="en-US" altLang="en-US" sz="2200" dirty="0" err="1"/>
              <a:t>servlet</a:t>
            </a:r>
            <a:r>
              <a:rPr lang="en-US" altLang="en-US" sz="2200" dirty="0"/>
              <a:t> provides a single point of control for security and logging, and often encapsulates incoming data into a form usable by the back-end MVC model</a:t>
            </a:r>
          </a:p>
          <a:p>
            <a:pPr lvl="1">
              <a:lnSpc>
                <a:spcPct val="90000"/>
              </a:lnSpc>
              <a:spcBef>
                <a:spcPts val="1800"/>
              </a:spcBef>
              <a:buFont typeface="Wingdings" pitchFamily="2" charset="2"/>
              <a:buChar char="Ø"/>
            </a:pPr>
            <a:r>
              <a:rPr lang="en-US" altLang="en-US" sz="1800" dirty="0"/>
              <a:t>For these reasons, the Model 2 architecture is recommended for most interactive applications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75659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2243</Words>
  <Application>Microsoft Office PowerPoint</Application>
  <PresentationFormat>On-screen Show (4:3)</PresentationFormat>
  <Paragraphs>271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Engineering the Java Web Application</vt:lpstr>
      <vt:lpstr>Introduction</vt:lpstr>
      <vt:lpstr>Model 1 Architecture</vt:lpstr>
      <vt:lpstr>Model 1 Architecture</vt:lpstr>
      <vt:lpstr>Model 1 Architecture</vt:lpstr>
      <vt:lpstr>Navigation Control</vt:lpstr>
      <vt:lpstr>JSP in Model 1</vt:lpstr>
      <vt:lpstr>Model 2 Architecture</vt:lpstr>
      <vt:lpstr>Model-2 Architecture</vt:lpstr>
      <vt:lpstr>Model-View-Controller (MVC)</vt:lpstr>
      <vt:lpstr>MVC</vt:lpstr>
      <vt:lpstr>Advantages of MVC</vt:lpstr>
      <vt:lpstr>MVC Architecture Advantages</vt:lpstr>
      <vt:lpstr>Model</vt:lpstr>
      <vt:lpstr>View</vt:lpstr>
      <vt:lpstr>Controller</vt:lpstr>
      <vt:lpstr>Model-View-Controller Architecture </vt:lpstr>
      <vt:lpstr>Implementing MVC with RequestDispatcher</vt:lpstr>
      <vt:lpstr>Request Forwarding Example</vt:lpstr>
      <vt:lpstr>jsp:useBean in MVC vs in Standalone JSP Pages</vt:lpstr>
      <vt:lpstr>jsp:useBean Scope Alternative</vt:lpstr>
      <vt:lpstr>Request-based Data Sharing</vt:lpstr>
      <vt:lpstr>RequestDispatcher.forward vs  Response.SendRedirect</vt:lpstr>
      <vt:lpstr>MVC Example – Bank Account Balances</vt:lpstr>
      <vt:lpstr>Servlet Code</vt:lpstr>
      <vt:lpstr>NegativeBalance.jsp</vt:lpstr>
      <vt:lpstr>JSP 2.0 Code (NegativeBalance.jsp)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the Web Application</dc:title>
  <dc:creator>Luay Alawneh</dc:creator>
  <cp:lastModifiedBy>Lu'ay Alawneh</cp:lastModifiedBy>
  <cp:revision>116</cp:revision>
  <dcterms:created xsi:type="dcterms:W3CDTF">2006-08-16T00:00:00Z</dcterms:created>
  <dcterms:modified xsi:type="dcterms:W3CDTF">2022-12-10T09:05:45Z</dcterms:modified>
</cp:coreProperties>
</file>