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61" r:id="rId3"/>
    <p:sldId id="281" r:id="rId4"/>
    <p:sldId id="282" r:id="rId5"/>
    <p:sldId id="283" r:id="rId6"/>
    <p:sldId id="284" r:id="rId7"/>
    <p:sldId id="264" r:id="rId8"/>
    <p:sldId id="259" r:id="rId9"/>
    <p:sldId id="265" r:id="rId10"/>
    <p:sldId id="262" r:id="rId11"/>
    <p:sldId id="266" r:id="rId12"/>
    <p:sldId id="260" r:id="rId13"/>
    <p:sldId id="268" r:id="rId14"/>
    <p:sldId id="273" r:id="rId15"/>
    <p:sldId id="308" r:id="rId16"/>
    <p:sldId id="272" r:id="rId17"/>
    <p:sldId id="271" r:id="rId18"/>
    <p:sldId id="270" r:id="rId19"/>
    <p:sldId id="275" r:id="rId20"/>
    <p:sldId id="274" r:id="rId21"/>
    <p:sldId id="276" r:id="rId22"/>
    <p:sldId id="278" r:id="rId23"/>
    <p:sldId id="277" r:id="rId24"/>
    <p:sldId id="279" r:id="rId25"/>
    <p:sldId id="280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E6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2" autoAdjust="0"/>
    <p:restoredTop sz="94660"/>
  </p:normalViewPr>
  <p:slideViewPr>
    <p:cSldViewPr>
      <p:cViewPr varScale="1">
        <p:scale>
          <a:sx n="86" d="100"/>
          <a:sy n="86" d="100"/>
        </p:scale>
        <p:origin x="113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116AB-6BB1-4CEE-B306-55700FC3B486}" type="datetimeFigureOut">
              <a:rPr lang="en-CA" smtClean="0"/>
              <a:pPr/>
              <a:t>2022-12-27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DC1F4-B1B3-4D10-A27B-82716945E68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6523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DC1F4-B1B3-4D10-A27B-82716945E680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6473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629B98-E715-4609-A3C4-FEB2D22ECDD1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JO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482017-8A1A-440A-A297-C712BCF3F9B1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JO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F1E25A-34F7-4BEA-9C9F-855BE6649CFE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JO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0184EC1-2738-4900-9F30-B6820773FE38}" type="slidenum">
              <a:rPr lang="en-CA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37</a:t>
            </a:fld>
            <a:endParaRPr lang="en-CA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963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B3B621F-398B-4177-BA5A-FE1054FA6784}" type="slidenum">
              <a:rPr lang="en-CA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44</a:t>
            </a:fld>
            <a:endParaRPr lang="en-CA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529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6B330-2A77-4E42-98CB-AE9D5EBC4BE2}" type="datetime1">
              <a:rPr lang="en-US" smtClean="0"/>
              <a:pPr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318D6-9877-40B7-B009-312477AAC552}" type="datetime1">
              <a:rPr lang="en-US" smtClean="0"/>
              <a:pPr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7467-E876-43D9-96A8-2E6334FDB8FA}" type="datetime1">
              <a:rPr lang="en-US" smtClean="0"/>
              <a:pPr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0E2E1-2505-46DD-B476-A25BF242509C}" type="datetime1">
              <a:rPr lang="en-US" smtClean="0"/>
              <a:pPr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1893E-777D-4122-9F56-BB44409A37E0}" type="datetime1">
              <a:rPr lang="en-US" smtClean="0"/>
              <a:pPr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B4130-F056-452E-B881-A32233F87796}" type="datetime1">
              <a:rPr lang="en-US" smtClean="0"/>
              <a:pPr/>
              <a:t>12/27/2022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F9FE-853D-4052-9117-BD8ADA61951C}" type="datetime1">
              <a:rPr lang="en-US" smtClean="0"/>
              <a:pPr/>
              <a:t>12/27/2022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804DE-F7BF-454C-800A-01C45969D769}" type="datetime1">
              <a:rPr lang="en-US" smtClean="0"/>
              <a:pPr/>
              <a:t>12/27/2022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354E-31B0-489D-897B-BEF167E360AA}" type="datetime1">
              <a:rPr lang="en-US" smtClean="0"/>
              <a:pPr/>
              <a:t>12/27/2022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BA577-99AD-4188-BE1A-C333D8F79A3A}" type="datetime1">
              <a:rPr lang="en-US" smtClean="0"/>
              <a:pPr/>
              <a:t>12/27/2022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A5B0-856E-4DF1-96C4-B24A0A37068F}" type="datetime1">
              <a:rPr lang="en-US" smtClean="0"/>
              <a:pPr/>
              <a:t>12/27/2022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DDCEB-88B5-4A28-82C0-15FFDF0F78D1}" type="datetime1">
              <a:rPr lang="en-US" smtClean="0"/>
              <a:pPr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xml/schema_dtypes_string.asp" TargetMode="External"/><Relationship Id="rId2" Type="http://schemas.openxmlformats.org/officeDocument/2006/relationships/hyperlink" Target="http://www.w3schools.com/xml/schema_dtypes_numeric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xml/el_simpletype.asp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xml/schema_complex.asp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b="1" dirty="0" smtClean="0"/>
              <a:t>Service Oriented Architecture</a:t>
            </a:r>
            <a:br>
              <a:rPr lang="en-CA" b="1" dirty="0" smtClean="0"/>
            </a:br>
            <a:r>
              <a:rPr lang="en-CA" b="1" dirty="0" smtClean="0"/>
              <a:t>SOAP Web Services</a:t>
            </a:r>
            <a:endParaRPr lang="en-CA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Software Engineering for Web Applications</a:t>
            </a:r>
          </a:p>
          <a:p>
            <a:r>
              <a:rPr lang="en-CA" dirty="0" smtClean="0"/>
              <a:t>SE 432</a:t>
            </a:r>
          </a:p>
          <a:p>
            <a:r>
              <a:rPr lang="en-CA" dirty="0" smtClean="0"/>
              <a:t>Dr. </a:t>
            </a:r>
            <a:r>
              <a:rPr lang="en-CA" dirty="0" err="1" smtClean="0"/>
              <a:t>Luay</a:t>
            </a:r>
            <a:r>
              <a:rPr lang="en-CA" dirty="0" smtClean="0"/>
              <a:t> </a:t>
            </a:r>
            <a:r>
              <a:rPr lang="en-CA" dirty="0" err="1" smtClean="0"/>
              <a:t>Alawneh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73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CA" b="1" dirty="0" smtClean="0"/>
              <a:t>Birth of Web Services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458200" cy="4876800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CA" dirty="0" smtClean="0"/>
              <a:t>Using web applications through web browsers requires human interaction to activate the programs at the server side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CA" dirty="0" smtClean="0"/>
              <a:t>When the idea of Business to Business (B2B) integration emerged, there was a need for an architecture that provides </a:t>
            </a:r>
            <a:r>
              <a:rPr lang="en-CA" u="sng" dirty="0" smtClean="0"/>
              <a:t>interoperability</a:t>
            </a:r>
            <a:r>
              <a:rPr lang="en-CA" dirty="0" smtClean="0"/>
              <a:t> between the systems of different organizations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CA" dirty="0" smtClean="0"/>
              <a:t>Web Services were introduced to overcome the issue of interoperability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7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CA" b="1" dirty="0" smtClean="0"/>
              <a:t>Web Service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17637"/>
            <a:ext cx="8610600" cy="4754563"/>
          </a:xfrm>
        </p:spPr>
        <p:txBody>
          <a:bodyPr/>
          <a:lstStyle/>
          <a:p>
            <a:r>
              <a:rPr lang="en-CA" dirty="0" smtClean="0"/>
              <a:t>An application that requires interaction with another application</a:t>
            </a:r>
          </a:p>
          <a:p>
            <a:pPr lvl="1"/>
            <a:r>
              <a:rPr lang="en-CA" dirty="0" smtClean="0"/>
              <a:t>Service provider: the application that provides the service (server)</a:t>
            </a:r>
          </a:p>
          <a:p>
            <a:pPr lvl="1"/>
            <a:r>
              <a:rPr lang="en-CA" dirty="0" smtClean="0"/>
              <a:t>Service consumer: the application that consumes the service (client)</a:t>
            </a:r>
          </a:p>
          <a:p>
            <a:r>
              <a:rPr lang="en-CA" dirty="0"/>
              <a:t>Any program can be published as a web service if it does something!</a:t>
            </a:r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6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b="1" dirty="0" smtClean="0"/>
              <a:t>Components of Web Services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10600" cy="4800600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Web services use HTTP for communication</a:t>
            </a:r>
          </a:p>
          <a:p>
            <a:r>
              <a:rPr lang="en-CA" dirty="0" smtClean="0"/>
              <a:t>They use XML for exchanging messages (XML is a format for data exchange and description, improving or eliminating marshalling and </a:t>
            </a:r>
            <a:r>
              <a:rPr lang="en-CA" dirty="0" err="1" smtClean="0"/>
              <a:t>unmarshalling</a:t>
            </a:r>
            <a:r>
              <a:rPr lang="en-CA" dirty="0" smtClean="0"/>
              <a:t>. It provides interoperability between different platforms)</a:t>
            </a:r>
          </a:p>
          <a:p>
            <a:r>
              <a:rPr lang="en-CA" dirty="0" smtClean="0"/>
              <a:t>All </a:t>
            </a:r>
            <a:r>
              <a:rPr lang="en-CA" dirty="0"/>
              <a:t>the standard web services work using the following components</a:t>
            </a:r>
          </a:p>
          <a:p>
            <a:pPr lvl="1"/>
            <a:r>
              <a:rPr lang="en-CA" dirty="0"/>
              <a:t>SOAP (Simple Object Access Protocol)</a:t>
            </a:r>
          </a:p>
          <a:p>
            <a:pPr lvl="1"/>
            <a:r>
              <a:rPr lang="en-CA" dirty="0"/>
              <a:t>UDDI (Universal Description, Discovery and Integration)</a:t>
            </a:r>
          </a:p>
          <a:p>
            <a:pPr lvl="1"/>
            <a:r>
              <a:rPr lang="en-CA" dirty="0"/>
              <a:t>WSDL (Web Services Description Language)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2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6705600" y="2096869"/>
            <a:ext cx="1905000" cy="27037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CA" sz="2400" dirty="0" smtClean="0">
              <a:solidFill>
                <a:schemeClr val="tx1"/>
              </a:solidFill>
            </a:endParaRPr>
          </a:p>
          <a:p>
            <a:endParaRPr lang="en-CA" sz="2400" dirty="0">
              <a:solidFill>
                <a:schemeClr val="tx1"/>
              </a:solidFill>
            </a:endParaRPr>
          </a:p>
          <a:p>
            <a:endParaRPr lang="en-CA" sz="2400" dirty="0" smtClean="0">
              <a:solidFill>
                <a:schemeClr val="tx1"/>
              </a:solidFill>
            </a:endParaRPr>
          </a:p>
          <a:p>
            <a:endParaRPr lang="en-CA" sz="2400" dirty="0">
              <a:solidFill>
                <a:schemeClr val="tx1"/>
              </a:solidFill>
            </a:endParaRPr>
          </a:p>
          <a:p>
            <a:endParaRPr lang="en-CA" sz="2400" dirty="0" smtClean="0">
              <a:solidFill>
                <a:schemeClr val="tx1"/>
              </a:solidFill>
            </a:endParaRPr>
          </a:p>
          <a:p>
            <a:endParaRPr lang="en-CA" sz="1600" dirty="0" smtClean="0">
              <a:solidFill>
                <a:schemeClr val="tx1"/>
              </a:solidFill>
            </a:endParaRPr>
          </a:p>
          <a:p>
            <a:pPr algn="ctr"/>
            <a:r>
              <a:rPr lang="en-CA" sz="1600" b="1" dirty="0" smtClean="0">
                <a:solidFill>
                  <a:srgbClr val="C00000"/>
                </a:solidFill>
              </a:rPr>
              <a:t>Service Provider</a:t>
            </a:r>
            <a:endParaRPr lang="en-CA" sz="1600" b="1" dirty="0">
              <a:solidFill>
                <a:srgbClr val="C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33400" y="2096869"/>
            <a:ext cx="1905000" cy="27037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CA" sz="2400" dirty="0" smtClean="0">
              <a:solidFill>
                <a:schemeClr val="tx1"/>
              </a:solidFill>
            </a:endParaRPr>
          </a:p>
          <a:p>
            <a:endParaRPr lang="en-CA" sz="2400" dirty="0">
              <a:solidFill>
                <a:schemeClr val="tx1"/>
              </a:solidFill>
            </a:endParaRPr>
          </a:p>
          <a:p>
            <a:endParaRPr lang="en-CA" sz="2400" dirty="0" smtClean="0">
              <a:solidFill>
                <a:schemeClr val="tx1"/>
              </a:solidFill>
            </a:endParaRPr>
          </a:p>
          <a:p>
            <a:endParaRPr lang="en-CA" sz="2400" dirty="0">
              <a:solidFill>
                <a:schemeClr val="tx1"/>
              </a:solidFill>
            </a:endParaRPr>
          </a:p>
          <a:p>
            <a:endParaRPr lang="en-CA" sz="2400" dirty="0" smtClean="0">
              <a:solidFill>
                <a:schemeClr val="tx1"/>
              </a:solidFill>
            </a:endParaRPr>
          </a:p>
          <a:p>
            <a:endParaRPr lang="en-CA" sz="1600" dirty="0" smtClean="0">
              <a:solidFill>
                <a:schemeClr val="tx1"/>
              </a:solidFill>
            </a:endParaRPr>
          </a:p>
          <a:p>
            <a:pPr algn="ctr"/>
            <a:r>
              <a:rPr lang="en-CA" sz="1600" b="1" dirty="0" smtClean="0">
                <a:solidFill>
                  <a:srgbClr val="C00000"/>
                </a:solidFill>
              </a:rPr>
              <a:t>Service Consumer</a:t>
            </a:r>
            <a:endParaRPr lang="en-CA" sz="1600" b="1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126036" y="2895600"/>
            <a:ext cx="4808164" cy="0"/>
          </a:xfrm>
          <a:prstGeom prst="straightConnector1">
            <a:avLst/>
          </a:prstGeom>
          <a:ln w="28575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133600" y="3962400"/>
            <a:ext cx="4800600" cy="9828"/>
          </a:xfrm>
          <a:prstGeom prst="straightConnector1">
            <a:avLst/>
          </a:prstGeom>
          <a:ln w="28575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b="1" dirty="0" smtClean="0"/>
              <a:t>Consuming a web service</a:t>
            </a:r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2641525"/>
            <a:ext cx="1295400" cy="15912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tx1"/>
                </a:solidFill>
              </a:rPr>
              <a:t>Client</a:t>
            </a:r>
            <a:endParaRPr lang="en-CA" sz="2400" dirty="0">
              <a:solidFill>
                <a:schemeClr val="tx1"/>
              </a:solidFill>
            </a:endParaRPr>
          </a:p>
        </p:txBody>
      </p:sp>
      <p:sp>
        <p:nvSpPr>
          <p:cNvPr id="6" name="Cloud 5"/>
          <p:cNvSpPr/>
          <p:nvPr/>
        </p:nvSpPr>
        <p:spPr>
          <a:xfrm>
            <a:off x="3657600" y="2438400"/>
            <a:ext cx="1905000" cy="1873044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tx1"/>
                </a:solidFill>
              </a:rPr>
              <a:t>Internet</a:t>
            </a:r>
          </a:p>
          <a:p>
            <a:pPr algn="ctr"/>
            <a:r>
              <a:rPr lang="en-CA" sz="2400" dirty="0" smtClean="0">
                <a:solidFill>
                  <a:schemeClr val="tx1"/>
                </a:solidFill>
              </a:rPr>
              <a:t>(TCP/IP)</a:t>
            </a:r>
            <a:endParaRPr lang="en-CA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34200" y="2631697"/>
            <a:ext cx="1582992" cy="15912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tx1"/>
                </a:solidFill>
              </a:rPr>
              <a:t>Web Service</a:t>
            </a:r>
            <a:endParaRPr lang="en-CA" sz="24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62600" y="2057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Request Message</a:t>
            </a:r>
            <a:endParaRPr lang="en-CA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2590800" y="4092714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Response Message</a:t>
            </a:r>
            <a:endParaRPr lang="en-CA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4724400" y="5117068"/>
            <a:ext cx="3987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The web service resides on a web server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258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b="1" dirty="0" smtClean="0"/>
              <a:t>Web Service Architecture</a:t>
            </a:r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819400" y="1752600"/>
            <a:ext cx="3124200" cy="1524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 smtClean="0">
                <a:solidFill>
                  <a:schemeClr val="bg1"/>
                </a:solidFill>
              </a:rPr>
              <a:t>Discovery Agency</a:t>
            </a:r>
          </a:p>
          <a:p>
            <a:pPr algn="ctr"/>
            <a:r>
              <a:rPr lang="en-CA" sz="2000" b="1" dirty="0" smtClean="0">
                <a:solidFill>
                  <a:schemeClr val="bg1"/>
                </a:solidFill>
              </a:rPr>
              <a:t>(UDDI)</a:t>
            </a:r>
            <a:endParaRPr lang="en-CA" sz="2000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853880" y="4343400"/>
            <a:ext cx="2909119" cy="16764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 b="1" dirty="0" smtClean="0"/>
          </a:p>
          <a:p>
            <a:pPr algn="ctr"/>
            <a:endParaRPr lang="en-CA" sz="2400" b="1" dirty="0"/>
          </a:p>
          <a:p>
            <a:pPr algn="ctr"/>
            <a:r>
              <a:rPr lang="en-CA" sz="2400" b="1" dirty="0" smtClean="0"/>
              <a:t>Service Provider</a:t>
            </a:r>
            <a:endParaRPr lang="en-CA" sz="2400" b="1" dirty="0"/>
          </a:p>
        </p:txBody>
      </p:sp>
      <p:sp>
        <p:nvSpPr>
          <p:cNvPr id="8" name="Oval 7"/>
          <p:cNvSpPr/>
          <p:nvPr/>
        </p:nvSpPr>
        <p:spPr>
          <a:xfrm>
            <a:off x="381000" y="4343400"/>
            <a:ext cx="2667000" cy="1676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400" b="1" dirty="0" smtClean="0"/>
              <a:t>Web</a:t>
            </a:r>
            <a:endParaRPr lang="en-CA" sz="2400" b="1" dirty="0"/>
          </a:p>
          <a:p>
            <a:pPr algn="ctr"/>
            <a:r>
              <a:rPr lang="en-CA" sz="2400" b="1" dirty="0" smtClean="0"/>
              <a:t>Service Consumer</a:t>
            </a:r>
            <a:endParaRPr lang="en-CA" sz="24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6392522" y="4680466"/>
            <a:ext cx="922678" cy="34873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tx1"/>
                </a:solidFill>
              </a:rPr>
              <a:t>service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42" name="Left-Right Arrow 41"/>
          <p:cNvSpPr/>
          <p:nvPr/>
        </p:nvSpPr>
        <p:spPr>
          <a:xfrm rot="2600869">
            <a:off x="5640041" y="3195558"/>
            <a:ext cx="2284835" cy="685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Publish (SOAP)</a:t>
            </a:r>
            <a:endParaRPr lang="en-CA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7337938" y="4680466"/>
            <a:ext cx="788426" cy="3487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err="1" smtClean="0">
                <a:solidFill>
                  <a:schemeClr val="tx1"/>
                </a:solidFill>
              </a:rPr>
              <a:t>wsdl</a:t>
            </a:r>
            <a:endParaRPr lang="en-CA" b="1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/>
          <p:cNvCxnSpPr>
            <a:stCxn id="8" idx="6"/>
            <a:endCxn id="6" idx="2"/>
          </p:cNvCxnSpPr>
          <p:nvPr/>
        </p:nvCxnSpPr>
        <p:spPr>
          <a:xfrm>
            <a:off x="3048000" y="5181600"/>
            <a:ext cx="2805880" cy="0"/>
          </a:xfrm>
          <a:prstGeom prst="straightConnector1">
            <a:avLst/>
          </a:prstGeom>
          <a:ln w="28575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6" idx="3"/>
            <a:endCxn id="8" idx="5"/>
          </p:cNvCxnSpPr>
          <p:nvPr/>
        </p:nvCxnSpPr>
        <p:spPr>
          <a:xfrm flipH="1">
            <a:off x="2657427" y="5774297"/>
            <a:ext cx="3622484" cy="0"/>
          </a:xfrm>
          <a:prstGeom prst="straightConnector1">
            <a:avLst/>
          </a:prstGeom>
          <a:ln w="28575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657600" y="4812268"/>
            <a:ext cx="213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3. SOAP Request</a:t>
            </a:r>
            <a:endParaRPr lang="en-CA" dirty="0"/>
          </a:p>
        </p:txBody>
      </p:sp>
      <p:sp>
        <p:nvSpPr>
          <p:cNvPr id="60" name="TextBox 59"/>
          <p:cNvSpPr txBox="1"/>
          <p:nvPr/>
        </p:nvSpPr>
        <p:spPr>
          <a:xfrm>
            <a:off x="3657600" y="5345668"/>
            <a:ext cx="213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4. SOAP Response</a:t>
            </a:r>
            <a:endParaRPr lang="en-CA" dirty="0"/>
          </a:p>
        </p:txBody>
      </p:sp>
      <p:sp>
        <p:nvSpPr>
          <p:cNvPr id="63" name="TextBox 62"/>
          <p:cNvSpPr txBox="1"/>
          <p:nvPr/>
        </p:nvSpPr>
        <p:spPr>
          <a:xfrm>
            <a:off x="184055" y="1371600"/>
            <a:ext cx="26353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Consumer gets the  service WSDL from UDDI (if client knows it, then no need for this step)</a:t>
            </a:r>
            <a:endParaRPr lang="en-CA" dirty="0"/>
          </a:p>
        </p:txBody>
      </p:sp>
      <p:sp>
        <p:nvSpPr>
          <p:cNvPr id="64" name="TextBox 63"/>
          <p:cNvSpPr txBox="1"/>
          <p:nvPr/>
        </p:nvSpPr>
        <p:spPr>
          <a:xfrm>
            <a:off x="6934200" y="212467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Provider will publish the service with its description</a:t>
            </a:r>
            <a:endParaRPr lang="en-CA" dirty="0"/>
          </a:p>
        </p:txBody>
      </p:sp>
      <p:cxnSp>
        <p:nvCxnSpPr>
          <p:cNvPr id="68" name="Straight Arrow Connector 67"/>
          <p:cNvCxnSpPr>
            <a:stCxn id="8" idx="0"/>
          </p:cNvCxnSpPr>
          <p:nvPr/>
        </p:nvCxnSpPr>
        <p:spPr>
          <a:xfrm flipV="1">
            <a:off x="1714500" y="3069500"/>
            <a:ext cx="1700321" cy="1273900"/>
          </a:xfrm>
          <a:prstGeom prst="straightConnector1">
            <a:avLst/>
          </a:prstGeom>
          <a:ln w="28575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 rot="19341866">
            <a:off x="1405453" y="3283295"/>
            <a:ext cx="213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1. Find Service</a:t>
            </a:r>
            <a:endParaRPr lang="en-CA" dirty="0"/>
          </a:p>
        </p:txBody>
      </p:sp>
      <p:cxnSp>
        <p:nvCxnSpPr>
          <p:cNvPr id="73" name="Straight Arrow Connector 72"/>
          <p:cNvCxnSpPr>
            <a:stCxn id="5" idx="4"/>
            <a:endCxn id="8" idx="7"/>
          </p:cNvCxnSpPr>
          <p:nvPr/>
        </p:nvCxnSpPr>
        <p:spPr>
          <a:xfrm flipH="1">
            <a:off x="2657427" y="3276600"/>
            <a:ext cx="1724073" cy="1312303"/>
          </a:xfrm>
          <a:prstGeom prst="straightConnector1">
            <a:avLst/>
          </a:prstGeom>
          <a:ln w="28575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 rot="19341866">
            <a:off x="2317845" y="3513065"/>
            <a:ext cx="213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2</a:t>
            </a:r>
            <a:r>
              <a:rPr lang="en-CA" dirty="0" smtClean="0"/>
              <a:t>. Receive WSDL</a:t>
            </a:r>
            <a:endParaRPr lang="en-CA" dirty="0"/>
          </a:p>
        </p:txBody>
      </p:sp>
      <p:sp>
        <p:nvSpPr>
          <p:cNvPr id="20" name="Rounded Rectangle 19"/>
          <p:cNvSpPr/>
          <p:nvPr/>
        </p:nvSpPr>
        <p:spPr>
          <a:xfrm>
            <a:off x="5004091" y="2411968"/>
            <a:ext cx="788426" cy="3487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err="1" smtClean="0">
                <a:solidFill>
                  <a:schemeClr val="tx1"/>
                </a:solidFill>
              </a:rPr>
              <a:t>wsdl</a:t>
            </a:r>
            <a:endParaRPr lang="en-CA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77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ChangeArrowheads="1"/>
          </p:cNvSpPr>
          <p:nvPr/>
        </p:nvSpPr>
        <p:spPr bwMode="auto">
          <a:xfrm>
            <a:off x="250825" y="836613"/>
            <a:ext cx="8640763" cy="324008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CA" altLang="en-US" sz="1800">
              <a:latin typeface="Arial" panose="020B0604020202020204" pitchFamily="34" charset="0"/>
            </a:endParaRPr>
          </a:p>
        </p:txBody>
      </p:sp>
      <p:sp>
        <p:nvSpPr>
          <p:cNvPr id="16387" name="Rectangle 29"/>
          <p:cNvSpPr>
            <a:spLocks noChangeArrowheads="1"/>
          </p:cNvSpPr>
          <p:nvPr/>
        </p:nvSpPr>
        <p:spPr bwMode="auto">
          <a:xfrm>
            <a:off x="2732088" y="5373688"/>
            <a:ext cx="3671887" cy="10795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de-AT" altLang="en-US" sz="180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de-AT" altLang="en-US" sz="180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de-AT" altLang="en-US" sz="180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AT" altLang="en-US" sz="1800">
                <a:latin typeface="Arial" panose="020B0604020202020204" pitchFamily="34" charset="0"/>
              </a:rPr>
              <a:t>Standard comm. channel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pPr eaLnBrk="1" hangingPunct="1"/>
            <a:r>
              <a:rPr lang="en-US" altLang="en-US" sz="4000" b="1" smtClean="0"/>
              <a:t>Architecture of Web Services</a:t>
            </a:r>
          </a:p>
        </p:txBody>
      </p:sp>
      <p:sp>
        <p:nvSpPr>
          <p:cNvPr id="1638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BBA1BE-89A7-4E58-9E13-F726289F04BF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pSp>
        <p:nvGrpSpPr>
          <p:cNvPr id="16390" name="Group 14"/>
          <p:cNvGrpSpPr>
            <a:grpSpLocks/>
          </p:cNvGrpSpPr>
          <p:nvPr/>
        </p:nvGrpSpPr>
        <p:grpSpPr bwMode="auto">
          <a:xfrm>
            <a:off x="468313" y="1054100"/>
            <a:ext cx="3529012" cy="2878138"/>
            <a:chOff x="295" y="981"/>
            <a:chExt cx="2223" cy="1813"/>
          </a:xfrm>
        </p:grpSpPr>
        <p:sp>
          <p:nvSpPr>
            <p:cNvPr id="16411" name="AutoShape 8"/>
            <p:cNvSpPr>
              <a:spLocks noChangeArrowheads="1"/>
            </p:cNvSpPr>
            <p:nvPr/>
          </p:nvSpPr>
          <p:spPr bwMode="auto">
            <a:xfrm>
              <a:off x="295" y="981"/>
              <a:ext cx="2223" cy="27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AT" altLang="en-US" sz="1800">
                  <a:latin typeface="Arial" panose="020B0604020202020204" pitchFamily="34" charset="0"/>
                </a:rPr>
                <a:t>Service Discovery and Publication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6412" name="AutoShape 9"/>
            <p:cNvSpPr>
              <a:spLocks noChangeArrowheads="1"/>
            </p:cNvSpPr>
            <p:nvPr/>
          </p:nvSpPr>
          <p:spPr bwMode="auto">
            <a:xfrm>
              <a:off x="295" y="1434"/>
              <a:ext cx="2222" cy="27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AT" altLang="en-US" sz="1800">
                  <a:latin typeface="Arial" panose="020B0604020202020204" pitchFamily="34" charset="0"/>
                </a:rPr>
                <a:t>Service Description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6413" name="AutoShape 10"/>
            <p:cNvSpPr>
              <a:spLocks noChangeArrowheads="1"/>
            </p:cNvSpPr>
            <p:nvPr/>
          </p:nvSpPr>
          <p:spPr bwMode="auto">
            <a:xfrm>
              <a:off x="295" y="1888"/>
              <a:ext cx="2222" cy="27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AT" altLang="en-US" sz="1800">
                  <a:latin typeface="Arial" panose="020B0604020202020204" pitchFamily="34" charset="0"/>
                </a:rPr>
                <a:t>XML based messaging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6414" name="AutoShape 11"/>
            <p:cNvSpPr>
              <a:spLocks noChangeArrowheads="1"/>
            </p:cNvSpPr>
            <p:nvPr/>
          </p:nvSpPr>
          <p:spPr bwMode="auto">
            <a:xfrm>
              <a:off x="295" y="2341"/>
              <a:ext cx="2222" cy="45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AT" altLang="en-US" sz="1800">
                  <a:latin typeface="Arial" panose="020B0604020202020204" pitchFamily="34" charset="0"/>
                </a:rPr>
                <a:t>Data level description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AT" altLang="en-US" sz="1800">
                  <a:latin typeface="Arial" panose="020B0604020202020204" pitchFamily="34" charset="0"/>
                </a:rPr>
                <a:t>Transport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16391" name="Group 16"/>
          <p:cNvGrpSpPr>
            <a:grpSpLocks/>
          </p:cNvGrpSpPr>
          <p:nvPr/>
        </p:nvGrpSpPr>
        <p:grpSpPr bwMode="auto">
          <a:xfrm>
            <a:off x="5148263" y="1054100"/>
            <a:ext cx="3529012" cy="2878138"/>
            <a:chOff x="295" y="981"/>
            <a:chExt cx="2223" cy="1813"/>
          </a:xfrm>
        </p:grpSpPr>
        <p:sp>
          <p:nvSpPr>
            <p:cNvPr id="16407" name="AutoShape 17"/>
            <p:cNvSpPr>
              <a:spLocks noChangeArrowheads="1"/>
            </p:cNvSpPr>
            <p:nvPr/>
          </p:nvSpPr>
          <p:spPr bwMode="auto">
            <a:xfrm>
              <a:off x="295" y="981"/>
              <a:ext cx="2223" cy="27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AT" altLang="en-US" sz="1800">
                  <a:latin typeface="Arial" panose="020B0604020202020204" pitchFamily="34" charset="0"/>
                </a:rPr>
                <a:t>UDDI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6408" name="AutoShape 18"/>
            <p:cNvSpPr>
              <a:spLocks noChangeArrowheads="1"/>
            </p:cNvSpPr>
            <p:nvPr/>
          </p:nvSpPr>
          <p:spPr bwMode="auto">
            <a:xfrm>
              <a:off x="295" y="1434"/>
              <a:ext cx="2222" cy="27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AT" altLang="en-US" sz="1800">
                  <a:latin typeface="Arial" panose="020B0604020202020204" pitchFamily="34" charset="0"/>
                </a:rPr>
                <a:t>WSDL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6409" name="AutoShape 19"/>
            <p:cNvSpPr>
              <a:spLocks noChangeArrowheads="1"/>
            </p:cNvSpPr>
            <p:nvPr/>
          </p:nvSpPr>
          <p:spPr bwMode="auto">
            <a:xfrm>
              <a:off x="295" y="1888"/>
              <a:ext cx="2222" cy="27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AT" altLang="en-US" sz="1800">
                  <a:latin typeface="Arial" panose="020B0604020202020204" pitchFamily="34" charset="0"/>
                </a:rPr>
                <a:t>SOAP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6410" name="AutoShape 20"/>
            <p:cNvSpPr>
              <a:spLocks noChangeArrowheads="1"/>
            </p:cNvSpPr>
            <p:nvPr/>
          </p:nvSpPr>
          <p:spPr bwMode="auto">
            <a:xfrm>
              <a:off x="295" y="2341"/>
              <a:ext cx="2222" cy="45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AT" altLang="en-US" sz="1800">
                  <a:latin typeface="Arial" panose="020B0604020202020204" pitchFamily="34" charset="0"/>
                </a:rPr>
                <a:t>XML, XSchema, Encoding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AT" altLang="en-US" sz="1800">
                  <a:latin typeface="Arial" panose="020B0604020202020204" pitchFamily="34" charset="0"/>
                </a:rPr>
                <a:t>TCP/IP, HTTP, FTP, ...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16392" name="Group 26"/>
          <p:cNvGrpSpPr>
            <a:grpSpLocks/>
          </p:cNvGrpSpPr>
          <p:nvPr/>
        </p:nvGrpSpPr>
        <p:grpSpPr bwMode="auto">
          <a:xfrm>
            <a:off x="4067175" y="1125538"/>
            <a:ext cx="1008063" cy="2535237"/>
            <a:chOff x="2562" y="1026"/>
            <a:chExt cx="635" cy="1597"/>
          </a:xfrm>
        </p:grpSpPr>
        <p:sp>
          <p:nvSpPr>
            <p:cNvPr id="16403" name="AutoShape 21"/>
            <p:cNvSpPr>
              <a:spLocks noChangeArrowheads="1"/>
            </p:cNvSpPr>
            <p:nvPr/>
          </p:nvSpPr>
          <p:spPr bwMode="auto">
            <a:xfrm>
              <a:off x="2562" y="1026"/>
              <a:ext cx="635" cy="181"/>
            </a:xfrm>
            <a:prstGeom prst="leftRightArrow">
              <a:avLst>
                <a:gd name="adj1" fmla="val 50000"/>
                <a:gd name="adj2" fmla="val 70166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endParaRPr lang="en-CA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6404" name="AutoShape 22"/>
            <p:cNvSpPr>
              <a:spLocks noChangeArrowheads="1"/>
            </p:cNvSpPr>
            <p:nvPr/>
          </p:nvSpPr>
          <p:spPr bwMode="auto">
            <a:xfrm>
              <a:off x="2562" y="1480"/>
              <a:ext cx="635" cy="181"/>
            </a:xfrm>
            <a:prstGeom prst="leftRightArrow">
              <a:avLst>
                <a:gd name="adj1" fmla="val 50000"/>
                <a:gd name="adj2" fmla="val 70166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endParaRPr lang="en-CA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6405" name="AutoShape 23"/>
            <p:cNvSpPr>
              <a:spLocks noChangeArrowheads="1"/>
            </p:cNvSpPr>
            <p:nvPr/>
          </p:nvSpPr>
          <p:spPr bwMode="auto">
            <a:xfrm>
              <a:off x="2562" y="1933"/>
              <a:ext cx="635" cy="181"/>
            </a:xfrm>
            <a:prstGeom prst="leftRightArrow">
              <a:avLst>
                <a:gd name="adj1" fmla="val 50000"/>
                <a:gd name="adj2" fmla="val 70166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endParaRPr lang="en-CA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6406" name="AutoShape 25"/>
            <p:cNvSpPr>
              <a:spLocks noChangeArrowheads="1"/>
            </p:cNvSpPr>
            <p:nvPr/>
          </p:nvSpPr>
          <p:spPr bwMode="auto">
            <a:xfrm>
              <a:off x="2562" y="2442"/>
              <a:ext cx="635" cy="181"/>
            </a:xfrm>
            <a:prstGeom prst="leftRightArrow">
              <a:avLst>
                <a:gd name="adj1" fmla="val 50000"/>
                <a:gd name="adj2" fmla="val 70166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endParaRPr lang="en-CA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16393" name="Rectangle 27"/>
          <p:cNvSpPr>
            <a:spLocks noChangeArrowheads="1"/>
          </p:cNvSpPr>
          <p:nvPr/>
        </p:nvSpPr>
        <p:spPr bwMode="auto">
          <a:xfrm>
            <a:off x="179388" y="5949950"/>
            <a:ext cx="2089150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AT" altLang="en-US" sz="1800" b="1">
                <a:latin typeface="Arial" panose="020B0604020202020204" pitchFamily="34" charset="0"/>
              </a:rPr>
              <a:t>WS provider</a:t>
            </a:r>
            <a:endParaRPr lang="en-US" altLang="en-US" sz="1800" b="1">
              <a:latin typeface="Arial" panose="020B0604020202020204" pitchFamily="34" charset="0"/>
            </a:endParaRPr>
          </a:p>
        </p:txBody>
      </p:sp>
      <p:sp>
        <p:nvSpPr>
          <p:cNvPr id="16394" name="Rectangle 28"/>
          <p:cNvSpPr>
            <a:spLocks noChangeArrowheads="1"/>
          </p:cNvSpPr>
          <p:nvPr/>
        </p:nvSpPr>
        <p:spPr bwMode="auto">
          <a:xfrm>
            <a:off x="6875463" y="5949950"/>
            <a:ext cx="1943100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AT" altLang="en-US" sz="1800" b="1">
                <a:latin typeface="Arial" panose="020B0604020202020204" pitchFamily="34" charset="0"/>
              </a:rPr>
              <a:t>     WS requestor</a:t>
            </a:r>
            <a:endParaRPr lang="en-US" altLang="en-US" sz="1800" b="1">
              <a:latin typeface="Arial" panose="020B0604020202020204" pitchFamily="34" charset="0"/>
            </a:endParaRPr>
          </a:p>
        </p:txBody>
      </p:sp>
      <p:sp>
        <p:nvSpPr>
          <p:cNvPr id="16395" name="Rectangle 30"/>
          <p:cNvSpPr>
            <a:spLocks noChangeArrowheads="1"/>
          </p:cNvSpPr>
          <p:nvPr/>
        </p:nvSpPr>
        <p:spPr bwMode="auto">
          <a:xfrm>
            <a:off x="3059113" y="5518150"/>
            <a:ext cx="3097212" cy="5746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AT" altLang="en-US" sz="1800">
                <a:latin typeface="Arial" panose="020B0604020202020204" pitchFamily="34" charset="0"/>
              </a:rPr>
              <a:t>Uniform data representation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AT" altLang="en-US" sz="1800">
                <a:latin typeface="Arial" panose="020B0604020202020204" pitchFamily="34" charset="0"/>
              </a:rPr>
              <a:t>and exchange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6396" name="AutoShape 31"/>
          <p:cNvSpPr>
            <a:spLocks noChangeArrowheads="1"/>
          </p:cNvSpPr>
          <p:nvPr/>
        </p:nvSpPr>
        <p:spPr bwMode="auto">
          <a:xfrm>
            <a:off x="1979613" y="6092825"/>
            <a:ext cx="1008062" cy="215900"/>
          </a:xfrm>
          <a:prstGeom prst="leftRightArrow">
            <a:avLst>
              <a:gd name="adj1" fmla="val 50000"/>
              <a:gd name="adj2" fmla="val 93382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CA" altLang="en-US" sz="1800">
              <a:latin typeface="Arial" panose="020B0604020202020204" pitchFamily="34" charset="0"/>
            </a:endParaRPr>
          </a:p>
        </p:txBody>
      </p:sp>
      <p:sp>
        <p:nvSpPr>
          <p:cNvPr id="16397" name="Rectangle 33"/>
          <p:cNvSpPr>
            <a:spLocks noChangeArrowheads="1"/>
          </p:cNvSpPr>
          <p:nvPr/>
        </p:nvSpPr>
        <p:spPr bwMode="auto">
          <a:xfrm>
            <a:off x="3059113" y="4437063"/>
            <a:ext cx="3097212" cy="5048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AT" altLang="en-US" sz="1800" b="1">
                <a:latin typeface="Arial" panose="020B0604020202020204" pitchFamily="34" charset="0"/>
              </a:rPr>
              <a:t>Directory Services</a:t>
            </a:r>
            <a:endParaRPr lang="en-US" altLang="en-US" sz="1800" b="1">
              <a:latin typeface="Arial" panose="020B0604020202020204" pitchFamily="34" charset="0"/>
            </a:endParaRPr>
          </a:p>
        </p:txBody>
      </p:sp>
      <p:sp>
        <p:nvSpPr>
          <p:cNvPr id="16398" name="AutoShape 39"/>
          <p:cNvSpPr>
            <a:spLocks noChangeArrowheads="1"/>
          </p:cNvSpPr>
          <p:nvPr/>
        </p:nvSpPr>
        <p:spPr bwMode="auto">
          <a:xfrm>
            <a:off x="1042988" y="4221163"/>
            <a:ext cx="1873250" cy="1584325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4721 h 21600"/>
              <a:gd name="T14" fmla="*/ 19551 w 21600"/>
              <a:gd name="T15" fmla="*/ 74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2427" y="0"/>
                </a:lnTo>
                <a:lnTo>
                  <a:pt x="12427" y="4721"/>
                </a:lnTo>
                <a:cubicBezTo>
                  <a:pt x="5564" y="4721"/>
                  <a:pt x="0" y="8051"/>
                  <a:pt x="0" y="12158"/>
                </a:cubicBezTo>
                <a:lnTo>
                  <a:pt x="0" y="21600"/>
                </a:lnTo>
                <a:lnTo>
                  <a:pt x="2776" y="21600"/>
                </a:lnTo>
                <a:lnTo>
                  <a:pt x="2776" y="12158"/>
                </a:lnTo>
                <a:cubicBezTo>
                  <a:pt x="2776" y="9551"/>
                  <a:pt x="7097" y="7437"/>
                  <a:pt x="12427" y="7437"/>
                </a:cubicBezTo>
                <a:lnTo>
                  <a:pt x="12427" y="12158"/>
                </a:lnTo>
                <a:lnTo>
                  <a:pt x="21600" y="6079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9" name="AutoShape 40"/>
          <p:cNvSpPr>
            <a:spLocks noChangeArrowheads="1"/>
          </p:cNvSpPr>
          <p:nvPr/>
        </p:nvSpPr>
        <p:spPr bwMode="auto">
          <a:xfrm flipH="1">
            <a:off x="6300788" y="4221163"/>
            <a:ext cx="1800225" cy="1584325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4721 h 21600"/>
              <a:gd name="T14" fmla="*/ 19551 w 21600"/>
              <a:gd name="T15" fmla="*/ 74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2427" y="0"/>
                </a:lnTo>
                <a:lnTo>
                  <a:pt x="12427" y="4721"/>
                </a:lnTo>
                <a:cubicBezTo>
                  <a:pt x="5564" y="4721"/>
                  <a:pt x="0" y="8051"/>
                  <a:pt x="0" y="12158"/>
                </a:cubicBezTo>
                <a:lnTo>
                  <a:pt x="0" y="21600"/>
                </a:lnTo>
                <a:lnTo>
                  <a:pt x="2776" y="21600"/>
                </a:lnTo>
                <a:lnTo>
                  <a:pt x="2776" y="12158"/>
                </a:lnTo>
                <a:cubicBezTo>
                  <a:pt x="2776" y="9551"/>
                  <a:pt x="7097" y="7437"/>
                  <a:pt x="12427" y="7437"/>
                </a:cubicBezTo>
                <a:lnTo>
                  <a:pt x="12427" y="12158"/>
                </a:lnTo>
                <a:lnTo>
                  <a:pt x="21600" y="6079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0" name="Text Box 41"/>
          <p:cNvSpPr txBox="1">
            <a:spLocks noChangeArrowheads="1"/>
          </p:cNvSpPr>
          <p:nvPr/>
        </p:nvSpPr>
        <p:spPr bwMode="auto">
          <a:xfrm>
            <a:off x="454025" y="4221163"/>
            <a:ext cx="1720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AT" altLang="en-US" sz="1800" b="1">
                <a:latin typeface="Arial" panose="020B0604020202020204" pitchFamily="34" charset="0"/>
              </a:rPr>
              <a:t>Register a WS</a:t>
            </a:r>
            <a:endParaRPr lang="en-US" altLang="en-US" sz="1800" b="1">
              <a:latin typeface="Arial" panose="020B0604020202020204" pitchFamily="34" charset="0"/>
            </a:endParaRPr>
          </a:p>
        </p:txBody>
      </p:sp>
      <p:sp>
        <p:nvSpPr>
          <p:cNvPr id="16401" name="Text Box 42"/>
          <p:cNvSpPr txBox="1">
            <a:spLocks noChangeArrowheads="1"/>
          </p:cNvSpPr>
          <p:nvPr/>
        </p:nvSpPr>
        <p:spPr bwMode="auto">
          <a:xfrm>
            <a:off x="7019925" y="4221163"/>
            <a:ext cx="1543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AT" altLang="en-US" sz="1800" b="1">
                <a:latin typeface="Arial" panose="020B0604020202020204" pitchFamily="34" charset="0"/>
              </a:rPr>
              <a:t>Locate a WS</a:t>
            </a:r>
            <a:endParaRPr lang="en-US" altLang="en-US" sz="1800" b="1">
              <a:latin typeface="Arial" panose="020B0604020202020204" pitchFamily="34" charset="0"/>
            </a:endParaRPr>
          </a:p>
        </p:txBody>
      </p:sp>
      <p:sp>
        <p:nvSpPr>
          <p:cNvPr id="16402" name="AutoShape 43"/>
          <p:cNvSpPr>
            <a:spLocks noChangeArrowheads="1"/>
          </p:cNvSpPr>
          <p:nvPr/>
        </p:nvSpPr>
        <p:spPr bwMode="auto">
          <a:xfrm>
            <a:off x="6156325" y="6061075"/>
            <a:ext cx="1008063" cy="215900"/>
          </a:xfrm>
          <a:prstGeom prst="leftRightArrow">
            <a:avLst>
              <a:gd name="adj1" fmla="val 50000"/>
              <a:gd name="adj2" fmla="val 93382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CA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37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CA" b="1" dirty="0" smtClean="0"/>
              <a:t>Universal Description, Discovery, and Integration - UDDI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1"/>
            <a:ext cx="8686800" cy="4495800"/>
          </a:xfrm>
        </p:spPr>
        <p:txBody>
          <a:bodyPr>
            <a:noAutofit/>
          </a:bodyPr>
          <a:lstStyle/>
          <a:p>
            <a:r>
              <a:rPr lang="en-CA" sz="2000" dirty="0" smtClean="0"/>
              <a:t>An XML-based </a:t>
            </a:r>
            <a:r>
              <a:rPr lang="en-CA" sz="2000" dirty="0"/>
              <a:t>standard for describing, publishing, and finding web </a:t>
            </a:r>
            <a:r>
              <a:rPr lang="en-CA" sz="2000" dirty="0" smtClean="0"/>
              <a:t>services</a:t>
            </a:r>
            <a:endParaRPr lang="en-CA" sz="2000" dirty="0"/>
          </a:p>
          <a:p>
            <a:r>
              <a:rPr lang="en-CA" sz="2000" dirty="0" smtClean="0"/>
              <a:t>A </a:t>
            </a:r>
            <a:r>
              <a:rPr lang="en-CA" sz="2000" dirty="0"/>
              <a:t>specification for a distributed registry of web </a:t>
            </a:r>
            <a:r>
              <a:rPr lang="en-CA" sz="2000" dirty="0" smtClean="0"/>
              <a:t>services</a:t>
            </a:r>
            <a:endParaRPr lang="en-CA" sz="2000" dirty="0"/>
          </a:p>
          <a:p>
            <a:r>
              <a:rPr lang="en-CA" sz="2000" dirty="0" smtClean="0"/>
              <a:t>Platform </a:t>
            </a:r>
            <a:r>
              <a:rPr lang="en-CA" sz="2000" dirty="0"/>
              <a:t>independent, open </a:t>
            </a:r>
            <a:r>
              <a:rPr lang="en-CA" sz="2000" dirty="0" smtClean="0"/>
              <a:t>framework</a:t>
            </a:r>
            <a:endParaRPr lang="en-CA" sz="2000" dirty="0"/>
          </a:p>
          <a:p>
            <a:r>
              <a:rPr lang="en-CA" sz="2000" dirty="0" smtClean="0"/>
              <a:t>Communicates via SOAP messages </a:t>
            </a:r>
          </a:p>
          <a:p>
            <a:r>
              <a:rPr lang="en-CA" sz="2000" dirty="0" smtClean="0"/>
              <a:t>Uses </a:t>
            </a:r>
            <a:r>
              <a:rPr lang="en-CA" sz="2000" dirty="0"/>
              <a:t>WSDL to describe interfaces to web </a:t>
            </a:r>
            <a:r>
              <a:rPr lang="en-CA" sz="2000" dirty="0" smtClean="0"/>
              <a:t>services</a:t>
            </a:r>
            <a:endParaRPr lang="en-CA" sz="2000" dirty="0"/>
          </a:p>
          <a:p>
            <a:r>
              <a:rPr lang="en-CA" sz="2000" dirty="0" smtClean="0"/>
              <a:t>An open </a:t>
            </a:r>
            <a:r>
              <a:rPr lang="en-CA" sz="2000" dirty="0"/>
              <a:t>industry initiative enabling businesses to discover each other and define how they interact over the </a:t>
            </a:r>
            <a:r>
              <a:rPr lang="en-CA" sz="2000" dirty="0" smtClean="0"/>
              <a:t>Internet</a:t>
            </a:r>
          </a:p>
          <a:p>
            <a:r>
              <a:rPr lang="en-CA" sz="2000" dirty="0"/>
              <a:t>A directory service for storing information about web services described by WSDL where companies can register and search for Web </a:t>
            </a:r>
            <a:r>
              <a:rPr lang="en-CA" sz="2000" dirty="0" smtClean="0"/>
              <a:t>services</a:t>
            </a:r>
          </a:p>
          <a:p>
            <a:r>
              <a:rPr lang="en-CA" sz="2000" dirty="0" smtClean="0"/>
              <a:t>UDDI is seen with SOAP and WSDL as one of the three foundation standards of web services</a:t>
            </a:r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1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CA" sz="3600" b="1" dirty="0" smtClean="0"/>
              <a:t>Web Services Description Language - WSDL</a:t>
            </a:r>
            <a:endParaRPr lang="en-CA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534400" cy="4525963"/>
          </a:xfrm>
        </p:spPr>
        <p:txBody>
          <a:bodyPr>
            <a:noAutofit/>
          </a:bodyPr>
          <a:lstStyle/>
          <a:p>
            <a:r>
              <a:rPr lang="en-CA" sz="2400" dirty="0" smtClean="0"/>
              <a:t>An </a:t>
            </a:r>
            <a:r>
              <a:rPr lang="en-CA" sz="2400" dirty="0"/>
              <a:t>XML-based language for describing web services and how to access </a:t>
            </a:r>
            <a:r>
              <a:rPr lang="en-CA" sz="2400" dirty="0" smtClean="0"/>
              <a:t>them</a:t>
            </a:r>
            <a:endParaRPr lang="en-CA" sz="2400" dirty="0"/>
          </a:p>
          <a:p>
            <a:r>
              <a:rPr lang="en-CA" sz="2400" dirty="0" smtClean="0"/>
              <a:t>Developed </a:t>
            </a:r>
            <a:r>
              <a:rPr lang="en-CA" sz="2400" dirty="0"/>
              <a:t>jointly by Microsoft and </a:t>
            </a:r>
            <a:r>
              <a:rPr lang="en-CA" sz="2400" dirty="0" smtClean="0"/>
              <a:t>IBM</a:t>
            </a:r>
            <a:endParaRPr lang="en-CA" sz="2400" dirty="0"/>
          </a:p>
          <a:p>
            <a:r>
              <a:rPr lang="en-CA" sz="2400" dirty="0" smtClean="0"/>
              <a:t>An </a:t>
            </a:r>
            <a:r>
              <a:rPr lang="en-CA" sz="2400" dirty="0"/>
              <a:t>XML based protocol for information exchange in decentralized and distributed </a:t>
            </a:r>
            <a:r>
              <a:rPr lang="en-CA" sz="2400" dirty="0" smtClean="0"/>
              <a:t>environments</a:t>
            </a:r>
            <a:endParaRPr lang="en-CA" sz="2400" dirty="0"/>
          </a:p>
          <a:p>
            <a:r>
              <a:rPr lang="en-CA" sz="2400" dirty="0" smtClean="0"/>
              <a:t>The </a:t>
            </a:r>
            <a:r>
              <a:rPr lang="en-CA" sz="2400" dirty="0"/>
              <a:t>standard format for describing a web </a:t>
            </a:r>
            <a:r>
              <a:rPr lang="en-CA" sz="2400" dirty="0" smtClean="0"/>
              <a:t>service</a:t>
            </a:r>
            <a:endParaRPr lang="en-CA" sz="2400" dirty="0"/>
          </a:p>
          <a:p>
            <a:r>
              <a:rPr lang="en-CA" sz="2400" dirty="0" smtClean="0"/>
              <a:t>Describes </a:t>
            </a:r>
            <a:r>
              <a:rPr lang="en-CA" sz="2400" dirty="0"/>
              <a:t>how to access a web service and what operations it will </a:t>
            </a:r>
            <a:r>
              <a:rPr lang="en-CA" sz="2400" dirty="0" smtClean="0"/>
              <a:t>perform</a:t>
            </a:r>
            <a:endParaRPr lang="en-CA" sz="2400" dirty="0"/>
          </a:p>
          <a:p>
            <a:r>
              <a:rPr lang="en-CA" sz="2400" dirty="0" smtClean="0"/>
              <a:t>A </a:t>
            </a:r>
            <a:r>
              <a:rPr lang="en-CA" sz="2400" dirty="0"/>
              <a:t>language for describing how to interface with XML-based </a:t>
            </a:r>
            <a:r>
              <a:rPr lang="en-CA" sz="2400" dirty="0" smtClean="0"/>
              <a:t>services</a:t>
            </a:r>
            <a:endParaRPr lang="en-CA" sz="2400" dirty="0"/>
          </a:p>
          <a:p>
            <a:r>
              <a:rPr lang="en-CA" sz="2400" dirty="0" smtClean="0"/>
              <a:t>WSDL </a:t>
            </a:r>
            <a:r>
              <a:rPr lang="en-CA" sz="2400" dirty="0"/>
              <a:t>is pronounced as 'wiz-dull' and spelled out as </a:t>
            </a:r>
            <a:r>
              <a:rPr lang="en-CA" sz="2400" dirty="0" smtClean="0"/>
              <a:t>'W-S-D-L‘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8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CA" b="1" dirty="0" smtClean="0"/>
              <a:t>Simple Object Access Protocol - SOAP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458200" cy="4876800"/>
          </a:xfrm>
        </p:spPr>
        <p:txBody>
          <a:bodyPr>
            <a:normAutofit/>
          </a:bodyPr>
          <a:lstStyle/>
          <a:p>
            <a:r>
              <a:rPr lang="en-CA" dirty="0"/>
              <a:t>SOAP is an XML-based protocol for exchanging information between </a:t>
            </a:r>
            <a:r>
              <a:rPr lang="en-CA" dirty="0" smtClean="0"/>
              <a:t>computers</a:t>
            </a:r>
            <a:endParaRPr lang="en-CA" dirty="0"/>
          </a:p>
          <a:p>
            <a:pPr lvl="1"/>
            <a:r>
              <a:rPr lang="en-CA" dirty="0" smtClean="0"/>
              <a:t>A communication protocol</a:t>
            </a:r>
            <a:endParaRPr lang="en-CA" dirty="0"/>
          </a:p>
          <a:p>
            <a:pPr lvl="1"/>
            <a:r>
              <a:rPr lang="en-CA" dirty="0"/>
              <a:t>SOAP is for communication between </a:t>
            </a:r>
            <a:r>
              <a:rPr lang="en-CA" dirty="0" smtClean="0"/>
              <a:t>applications</a:t>
            </a:r>
            <a:endParaRPr lang="en-CA" dirty="0"/>
          </a:p>
          <a:p>
            <a:pPr lvl="1"/>
            <a:r>
              <a:rPr lang="en-CA" dirty="0"/>
              <a:t>SOAP is a format for sending </a:t>
            </a:r>
            <a:r>
              <a:rPr lang="en-CA" dirty="0" smtClean="0"/>
              <a:t>messages</a:t>
            </a:r>
            <a:endParaRPr lang="en-CA" dirty="0"/>
          </a:p>
          <a:p>
            <a:pPr lvl="1"/>
            <a:r>
              <a:rPr lang="en-CA" dirty="0"/>
              <a:t>SOAP is designed to communicate via </a:t>
            </a:r>
            <a:r>
              <a:rPr lang="en-CA" dirty="0" smtClean="0"/>
              <a:t>Internet</a:t>
            </a:r>
            <a:endParaRPr lang="en-CA" dirty="0"/>
          </a:p>
          <a:p>
            <a:pPr lvl="1"/>
            <a:r>
              <a:rPr lang="en-CA" dirty="0"/>
              <a:t>SOAP is platform </a:t>
            </a:r>
            <a:r>
              <a:rPr lang="en-CA" dirty="0" smtClean="0"/>
              <a:t>independent</a:t>
            </a:r>
            <a:endParaRPr lang="en-CA" dirty="0"/>
          </a:p>
          <a:p>
            <a:pPr lvl="1"/>
            <a:r>
              <a:rPr lang="en-CA" dirty="0"/>
              <a:t>SOAP is language </a:t>
            </a:r>
            <a:r>
              <a:rPr lang="en-CA" dirty="0" smtClean="0"/>
              <a:t>independent</a:t>
            </a:r>
            <a:endParaRPr lang="en-CA" dirty="0"/>
          </a:p>
          <a:p>
            <a:pPr lvl="1"/>
            <a:r>
              <a:rPr lang="en-CA" dirty="0"/>
              <a:t>SOAP is simple and </a:t>
            </a:r>
            <a:r>
              <a:rPr lang="en-CA" dirty="0" smtClean="0"/>
              <a:t>extensible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2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36104"/>
          </a:xfrm>
        </p:spPr>
        <p:txBody>
          <a:bodyPr/>
          <a:lstStyle/>
          <a:p>
            <a:r>
              <a:rPr lang="en-CA" b="1" dirty="0" smtClean="0"/>
              <a:t>SOAP Message Format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52736"/>
            <a:ext cx="8568952" cy="5184576"/>
          </a:xfrm>
        </p:spPr>
        <p:txBody>
          <a:bodyPr/>
          <a:lstStyle/>
          <a:p>
            <a:pPr marL="800100" lvl="2" indent="0">
              <a:buNone/>
            </a:pPr>
            <a:r>
              <a:rPr lang="en-CA" sz="2000" dirty="0" smtClean="0"/>
              <a:t>&lt;?xml version="1.0"?&gt;</a:t>
            </a:r>
          </a:p>
          <a:p>
            <a:pPr marL="800100" lvl="2" indent="0">
              <a:buNone/>
            </a:pPr>
            <a:r>
              <a:rPr lang="en-CA" sz="2000" dirty="0" smtClean="0"/>
              <a:t>&lt;</a:t>
            </a:r>
            <a:r>
              <a:rPr lang="en-CA" sz="2000" dirty="0" err="1" smtClean="0"/>
              <a:t>soap:Envelope</a:t>
            </a:r>
            <a:endParaRPr lang="en-CA" sz="2000" dirty="0" smtClean="0"/>
          </a:p>
          <a:p>
            <a:pPr marL="800100" lvl="2" indent="0">
              <a:buNone/>
            </a:pPr>
            <a:r>
              <a:rPr lang="en-CA" sz="2000" dirty="0" err="1" smtClean="0"/>
              <a:t>xmlns:soap</a:t>
            </a:r>
            <a:r>
              <a:rPr lang="en-CA" sz="2000" dirty="0" smtClean="0"/>
              <a:t>="http://www.w3.org/2003/05/soap-envelope/"</a:t>
            </a:r>
          </a:p>
          <a:p>
            <a:pPr marL="800100" lvl="2" indent="0">
              <a:buNone/>
            </a:pPr>
            <a:r>
              <a:rPr lang="en-CA" sz="2000" dirty="0" err="1" smtClean="0"/>
              <a:t>soap:encodingStyle</a:t>
            </a:r>
            <a:r>
              <a:rPr lang="en-CA" sz="2000" dirty="0" smtClean="0"/>
              <a:t>="http://www.w3.org/2003/05/soap-encoding"&gt;</a:t>
            </a:r>
          </a:p>
          <a:p>
            <a:pPr marL="800100" lvl="2" indent="0">
              <a:buNone/>
            </a:pPr>
            <a:r>
              <a:rPr lang="en-CA" sz="2000" dirty="0" smtClean="0"/>
              <a:t>    &lt;</a:t>
            </a:r>
            <a:r>
              <a:rPr lang="en-CA" sz="2000" dirty="0" err="1" smtClean="0"/>
              <a:t>soap:Header</a:t>
            </a:r>
            <a:r>
              <a:rPr lang="en-CA" sz="2000" dirty="0" smtClean="0"/>
              <a:t>&gt;</a:t>
            </a:r>
          </a:p>
          <a:p>
            <a:pPr marL="800100" lvl="2" indent="0">
              <a:buNone/>
            </a:pPr>
            <a:r>
              <a:rPr lang="en-CA" sz="2000" dirty="0" smtClean="0"/>
              <a:t>              ...</a:t>
            </a:r>
          </a:p>
          <a:p>
            <a:pPr marL="800100" lvl="2" indent="0">
              <a:buNone/>
            </a:pPr>
            <a:r>
              <a:rPr lang="en-CA" sz="2000" dirty="0" smtClean="0"/>
              <a:t>    &lt;/</a:t>
            </a:r>
            <a:r>
              <a:rPr lang="en-CA" sz="2000" dirty="0" err="1" smtClean="0"/>
              <a:t>soap:Header</a:t>
            </a:r>
            <a:r>
              <a:rPr lang="en-CA" sz="2000" dirty="0" smtClean="0"/>
              <a:t>&gt;</a:t>
            </a:r>
          </a:p>
          <a:p>
            <a:pPr marL="800100" lvl="2" indent="0">
              <a:buNone/>
            </a:pPr>
            <a:r>
              <a:rPr lang="en-CA" sz="2000" dirty="0" smtClean="0"/>
              <a:t>    &lt;</a:t>
            </a:r>
            <a:r>
              <a:rPr lang="en-CA" sz="2000" dirty="0" err="1" smtClean="0"/>
              <a:t>soap:Body</a:t>
            </a:r>
            <a:r>
              <a:rPr lang="en-CA" sz="2000" dirty="0" smtClean="0"/>
              <a:t>&gt;</a:t>
            </a:r>
          </a:p>
          <a:p>
            <a:pPr marL="800100" lvl="2" indent="0">
              <a:buNone/>
            </a:pPr>
            <a:r>
              <a:rPr lang="en-CA" sz="2000" dirty="0" smtClean="0"/>
              <a:t>              ...</a:t>
            </a:r>
          </a:p>
          <a:p>
            <a:pPr marL="800100" lvl="2" indent="0">
              <a:buNone/>
            </a:pPr>
            <a:r>
              <a:rPr lang="en-CA" sz="2000" dirty="0" smtClean="0"/>
              <a:t>          &lt;</a:t>
            </a:r>
            <a:r>
              <a:rPr lang="en-CA" sz="2000" dirty="0" err="1" smtClean="0"/>
              <a:t>soap:Fault</a:t>
            </a:r>
            <a:r>
              <a:rPr lang="en-CA" sz="2000" dirty="0" smtClean="0"/>
              <a:t>&gt;</a:t>
            </a:r>
          </a:p>
          <a:p>
            <a:pPr marL="800100" lvl="2" indent="0">
              <a:buNone/>
            </a:pPr>
            <a:r>
              <a:rPr lang="en-CA" sz="2000" dirty="0" smtClean="0"/>
              <a:t>                   ...</a:t>
            </a:r>
          </a:p>
          <a:p>
            <a:pPr marL="800100" lvl="2" indent="0">
              <a:buNone/>
            </a:pPr>
            <a:r>
              <a:rPr lang="en-CA" sz="2000" dirty="0" smtClean="0"/>
              <a:t>         &lt;/</a:t>
            </a:r>
            <a:r>
              <a:rPr lang="en-CA" sz="2000" dirty="0" err="1" smtClean="0"/>
              <a:t>soap:Fault</a:t>
            </a:r>
            <a:r>
              <a:rPr lang="en-CA" sz="2000" dirty="0" smtClean="0"/>
              <a:t>&gt;</a:t>
            </a:r>
          </a:p>
          <a:p>
            <a:pPr marL="800100" lvl="2" indent="0">
              <a:buNone/>
            </a:pPr>
            <a:r>
              <a:rPr lang="en-CA" sz="2000" dirty="0" smtClean="0"/>
              <a:t>    &lt;/</a:t>
            </a:r>
            <a:r>
              <a:rPr lang="en-CA" sz="2000" dirty="0" err="1" smtClean="0"/>
              <a:t>soap:Body</a:t>
            </a:r>
            <a:r>
              <a:rPr lang="en-CA" sz="2000" dirty="0" smtClean="0"/>
              <a:t>&gt;</a:t>
            </a:r>
          </a:p>
          <a:p>
            <a:pPr marL="800100" lvl="2" indent="0">
              <a:buNone/>
            </a:pPr>
            <a:r>
              <a:rPr lang="en-CA" sz="2000" dirty="0" smtClean="0"/>
              <a:t>&lt;/</a:t>
            </a:r>
            <a:r>
              <a:rPr lang="en-CA" sz="2000" dirty="0" err="1" smtClean="0"/>
              <a:t>soap:Envelope</a:t>
            </a:r>
            <a:r>
              <a:rPr lang="en-CA" sz="2000" dirty="0" smtClean="0"/>
              <a:t>&gt;</a:t>
            </a:r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03C65D-6C44-40E2-8530-EBE7D249D24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46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CA" b="1" dirty="0" smtClean="0"/>
              <a:t>History of Web Applications</a:t>
            </a:r>
            <a:endParaRPr lang="en-CA" b="1" dirty="0"/>
          </a:p>
        </p:txBody>
      </p:sp>
      <p:sp>
        <p:nvSpPr>
          <p:cNvPr id="4" name="Rectangle 3"/>
          <p:cNvSpPr/>
          <p:nvPr/>
        </p:nvSpPr>
        <p:spPr>
          <a:xfrm>
            <a:off x="263016" y="1629696"/>
            <a:ext cx="1582992" cy="9438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 smtClean="0">
                <a:solidFill>
                  <a:schemeClr val="tx1"/>
                </a:solidFill>
              </a:rPr>
              <a:t>Web Browser</a:t>
            </a:r>
            <a:endParaRPr lang="en-CA" sz="2000" dirty="0">
              <a:solidFill>
                <a:schemeClr val="tx1"/>
              </a:solidFill>
            </a:endParaRPr>
          </a:p>
        </p:txBody>
      </p:sp>
      <p:sp>
        <p:nvSpPr>
          <p:cNvPr id="5" name="Cloud 4"/>
          <p:cNvSpPr/>
          <p:nvPr/>
        </p:nvSpPr>
        <p:spPr>
          <a:xfrm>
            <a:off x="2989008" y="1541208"/>
            <a:ext cx="2438400" cy="1111044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 smtClean="0">
                <a:solidFill>
                  <a:schemeClr val="tx1"/>
                </a:solidFill>
              </a:rPr>
              <a:t>Internet</a:t>
            </a:r>
          </a:p>
          <a:p>
            <a:pPr algn="ctr"/>
            <a:r>
              <a:rPr lang="en-CA" sz="2000" dirty="0" smtClean="0">
                <a:solidFill>
                  <a:schemeClr val="tx1"/>
                </a:solidFill>
              </a:rPr>
              <a:t>(TCP/IP)</a:t>
            </a:r>
            <a:endParaRPr lang="en-CA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18008" y="1619868"/>
            <a:ext cx="2116392" cy="9438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 smtClean="0">
                <a:solidFill>
                  <a:schemeClr val="tx1"/>
                </a:solidFill>
              </a:rPr>
              <a:t>Web Server</a:t>
            </a:r>
          </a:p>
          <a:p>
            <a:pPr algn="ctr"/>
            <a:r>
              <a:rPr lang="en-CA" sz="2000" dirty="0" smtClean="0">
                <a:solidFill>
                  <a:schemeClr val="tx1"/>
                </a:solidFill>
              </a:rPr>
              <a:t>(Static Pages)</a:t>
            </a:r>
            <a:endParaRPr lang="en-CA" sz="20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4" idx="3"/>
            <a:endCxn id="5" idx="2"/>
          </p:cNvCxnSpPr>
          <p:nvPr/>
        </p:nvCxnSpPr>
        <p:spPr>
          <a:xfrm flipV="1">
            <a:off x="1846008" y="2096730"/>
            <a:ext cx="1150564" cy="0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0"/>
            <a:endCxn id="6" idx="1"/>
          </p:cNvCxnSpPr>
          <p:nvPr/>
        </p:nvCxnSpPr>
        <p:spPr>
          <a:xfrm flipV="1">
            <a:off x="5425376" y="2091816"/>
            <a:ext cx="992632" cy="0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28600" y="3094092"/>
            <a:ext cx="16002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 smtClean="0">
                <a:solidFill>
                  <a:schemeClr val="tx1"/>
                </a:solidFill>
              </a:rPr>
              <a:t>Web Browser</a:t>
            </a:r>
            <a:endParaRPr lang="en-CA" sz="2000" dirty="0">
              <a:solidFill>
                <a:schemeClr val="tx1"/>
              </a:solidFill>
            </a:endParaRPr>
          </a:p>
        </p:txBody>
      </p:sp>
      <p:sp>
        <p:nvSpPr>
          <p:cNvPr id="17" name="Cloud 16"/>
          <p:cNvSpPr/>
          <p:nvPr/>
        </p:nvSpPr>
        <p:spPr>
          <a:xfrm>
            <a:off x="2404082" y="2971800"/>
            <a:ext cx="2244118" cy="1143612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 smtClean="0">
                <a:solidFill>
                  <a:schemeClr val="tx1"/>
                </a:solidFill>
              </a:rPr>
              <a:t>Internet</a:t>
            </a:r>
          </a:p>
          <a:p>
            <a:pPr algn="ctr"/>
            <a:r>
              <a:rPr lang="en-CA" sz="2000" dirty="0" smtClean="0">
                <a:solidFill>
                  <a:schemeClr val="tx1"/>
                </a:solidFill>
              </a:rPr>
              <a:t>(TCP/IP)</a:t>
            </a:r>
            <a:endParaRPr lang="en-CA" sz="20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257801" y="3167832"/>
            <a:ext cx="1676400" cy="768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 smtClean="0">
                <a:solidFill>
                  <a:schemeClr val="tx1"/>
                </a:solidFill>
              </a:rPr>
              <a:t>Web Server</a:t>
            </a:r>
          </a:p>
          <a:p>
            <a:pPr algn="ctr"/>
            <a:r>
              <a:rPr lang="en-CA" sz="2000" dirty="0" smtClean="0">
                <a:solidFill>
                  <a:schemeClr val="tx1"/>
                </a:solidFill>
              </a:rPr>
              <a:t>(dynamic)</a:t>
            </a:r>
            <a:endParaRPr lang="en-CA" sz="20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6" idx="3"/>
            <a:endCxn id="17" idx="2"/>
          </p:cNvCxnSpPr>
          <p:nvPr/>
        </p:nvCxnSpPr>
        <p:spPr>
          <a:xfrm flipV="1">
            <a:off x="1828800" y="3543606"/>
            <a:ext cx="582243" cy="0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7" idx="0"/>
            <a:endCxn id="18" idx="1"/>
          </p:cNvCxnSpPr>
          <p:nvPr/>
        </p:nvCxnSpPr>
        <p:spPr>
          <a:xfrm>
            <a:off x="4646330" y="3543606"/>
            <a:ext cx="611471" cy="0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Magnetic Disk 20"/>
          <p:cNvSpPr/>
          <p:nvPr/>
        </p:nvSpPr>
        <p:spPr>
          <a:xfrm>
            <a:off x="7731841" y="3018504"/>
            <a:ext cx="878759" cy="1066800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 smtClean="0">
                <a:solidFill>
                  <a:schemeClr val="tx1"/>
                </a:solidFill>
              </a:rPr>
              <a:t>DB</a:t>
            </a:r>
            <a:endParaRPr lang="en-CA" sz="20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21" idx="2"/>
            <a:endCxn id="18" idx="3"/>
          </p:cNvCxnSpPr>
          <p:nvPr/>
        </p:nvCxnSpPr>
        <p:spPr>
          <a:xfrm flipH="1">
            <a:off x="6934201" y="3551904"/>
            <a:ext cx="797640" cy="0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228600" y="4846692"/>
            <a:ext cx="1295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 smtClean="0">
                <a:solidFill>
                  <a:schemeClr val="tx1"/>
                </a:solidFill>
              </a:rPr>
              <a:t>Web Browser</a:t>
            </a:r>
            <a:endParaRPr lang="en-CA" sz="2000" dirty="0">
              <a:solidFill>
                <a:schemeClr val="tx1"/>
              </a:solidFill>
            </a:endParaRPr>
          </a:p>
        </p:txBody>
      </p:sp>
      <p:sp>
        <p:nvSpPr>
          <p:cNvPr id="53" name="Cloud 52"/>
          <p:cNvSpPr/>
          <p:nvPr/>
        </p:nvSpPr>
        <p:spPr>
          <a:xfrm>
            <a:off x="1981200" y="4724400"/>
            <a:ext cx="1676400" cy="1143612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 smtClean="0">
                <a:solidFill>
                  <a:schemeClr val="tx1"/>
                </a:solidFill>
              </a:rPr>
              <a:t>Internet</a:t>
            </a:r>
          </a:p>
          <a:p>
            <a:pPr algn="ctr"/>
            <a:r>
              <a:rPr lang="en-CA" sz="2000" dirty="0" smtClean="0">
                <a:solidFill>
                  <a:schemeClr val="tx1"/>
                </a:solidFill>
              </a:rPr>
              <a:t>(TCP/IP)</a:t>
            </a:r>
            <a:endParaRPr lang="en-CA" sz="20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191000" y="4920432"/>
            <a:ext cx="990599" cy="768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 smtClean="0">
                <a:solidFill>
                  <a:schemeClr val="tx1"/>
                </a:solidFill>
              </a:rPr>
              <a:t>Web Server</a:t>
            </a:r>
          </a:p>
        </p:txBody>
      </p:sp>
      <p:cxnSp>
        <p:nvCxnSpPr>
          <p:cNvPr id="55" name="Straight Arrow Connector 54"/>
          <p:cNvCxnSpPr>
            <a:stCxn id="52" idx="3"/>
            <a:endCxn id="53" idx="2"/>
          </p:cNvCxnSpPr>
          <p:nvPr/>
        </p:nvCxnSpPr>
        <p:spPr>
          <a:xfrm flipV="1">
            <a:off x="1524000" y="5296206"/>
            <a:ext cx="462400" cy="7686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3" idx="0"/>
            <a:endCxn id="54" idx="1"/>
          </p:cNvCxnSpPr>
          <p:nvPr/>
        </p:nvCxnSpPr>
        <p:spPr>
          <a:xfrm>
            <a:off x="3656203" y="5296206"/>
            <a:ext cx="534797" cy="8298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Magnetic Disk 56"/>
          <p:cNvSpPr/>
          <p:nvPr/>
        </p:nvSpPr>
        <p:spPr>
          <a:xfrm>
            <a:off x="7924800" y="4771716"/>
            <a:ext cx="878759" cy="1066800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 smtClean="0">
                <a:solidFill>
                  <a:schemeClr val="tx1"/>
                </a:solidFill>
              </a:rPr>
              <a:t>DB</a:t>
            </a:r>
            <a:endParaRPr lang="en-CA" sz="2000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/>
          <p:cNvCxnSpPr>
            <a:stCxn id="57" idx="2"/>
            <a:endCxn id="62" idx="3"/>
          </p:cNvCxnSpPr>
          <p:nvPr/>
        </p:nvCxnSpPr>
        <p:spPr>
          <a:xfrm flipH="1">
            <a:off x="7333021" y="5305116"/>
            <a:ext cx="591779" cy="612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715000" y="4921656"/>
            <a:ext cx="1618021" cy="768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 smtClean="0">
                <a:solidFill>
                  <a:schemeClr val="tx1"/>
                </a:solidFill>
              </a:rPr>
              <a:t>App Server (middleware)</a:t>
            </a:r>
          </a:p>
        </p:txBody>
      </p:sp>
      <p:cxnSp>
        <p:nvCxnSpPr>
          <p:cNvPr id="71" name="Straight Arrow Connector 70"/>
          <p:cNvCxnSpPr>
            <a:stCxn id="54" idx="3"/>
            <a:endCxn id="62" idx="1"/>
          </p:cNvCxnSpPr>
          <p:nvPr/>
        </p:nvCxnSpPr>
        <p:spPr>
          <a:xfrm>
            <a:off x="5181599" y="5304504"/>
            <a:ext cx="533401" cy="1224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Slide Number Placeholder 8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457200" y="595588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C00000"/>
                </a:solidFill>
              </a:rPr>
              <a:t>↑ N-tier web applications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57200" y="4115412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C00000"/>
                </a:solidFill>
              </a:rPr>
              <a:t>↑ 2-tier web applications</a:t>
            </a:r>
            <a:endParaRPr lang="en-CA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53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CA" b="1" dirty="0" smtClean="0"/>
              <a:t>SOAP Envelope Element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181600"/>
          </a:xfrm>
        </p:spPr>
        <p:txBody>
          <a:bodyPr>
            <a:noAutofit/>
          </a:bodyPr>
          <a:lstStyle/>
          <a:p>
            <a:r>
              <a:rPr lang="en-CA" sz="2200" dirty="0"/>
              <a:t>The required SOAP Envelope element is the root element of a SOAP message. </a:t>
            </a:r>
            <a:endParaRPr lang="en-CA" sz="2200" dirty="0" smtClean="0"/>
          </a:p>
          <a:p>
            <a:r>
              <a:rPr lang="en-CA" sz="2200" dirty="0" smtClean="0"/>
              <a:t>This </a:t>
            </a:r>
            <a:r>
              <a:rPr lang="en-CA" sz="2200" dirty="0"/>
              <a:t>element defines the XML document as a SOAP message</a:t>
            </a:r>
            <a:r>
              <a:rPr lang="en-CA" sz="2200" dirty="0" smtClean="0"/>
              <a:t>.</a:t>
            </a:r>
          </a:p>
          <a:p>
            <a:pPr marL="800100" lvl="2" indent="0">
              <a:buNone/>
            </a:pPr>
            <a:r>
              <a:rPr lang="en-CA" sz="2000" dirty="0" smtClean="0"/>
              <a:t>&lt;?xml version="1.0"?&gt;</a:t>
            </a:r>
          </a:p>
          <a:p>
            <a:pPr marL="800100" lvl="2" indent="0">
              <a:buNone/>
            </a:pPr>
            <a:r>
              <a:rPr lang="en-CA" sz="2000" dirty="0" smtClean="0"/>
              <a:t>&lt;</a:t>
            </a:r>
            <a:r>
              <a:rPr lang="en-CA" sz="2000" dirty="0" err="1"/>
              <a:t>soap:Envelope</a:t>
            </a:r>
            <a:endParaRPr lang="en-CA" sz="2000" dirty="0"/>
          </a:p>
          <a:p>
            <a:pPr marL="800100" lvl="2" indent="0">
              <a:buNone/>
            </a:pPr>
            <a:r>
              <a:rPr lang="en-CA" sz="2000" dirty="0" err="1"/>
              <a:t>xmlns:soap</a:t>
            </a:r>
            <a:r>
              <a:rPr lang="en-CA" sz="2000" dirty="0"/>
              <a:t>="http://www.w3.org/2003/05/soap-envelope/"</a:t>
            </a:r>
          </a:p>
          <a:p>
            <a:pPr marL="800100" lvl="2" indent="0">
              <a:buNone/>
            </a:pPr>
            <a:r>
              <a:rPr lang="en-CA" sz="2000" dirty="0" err="1"/>
              <a:t>soap:encodingStyle</a:t>
            </a:r>
            <a:r>
              <a:rPr lang="en-CA" sz="2000" dirty="0"/>
              <a:t>="http://www.w3.org/2003/05/soap-encoding"&gt;</a:t>
            </a:r>
          </a:p>
          <a:p>
            <a:pPr marL="800100" lvl="2" indent="0">
              <a:buNone/>
            </a:pPr>
            <a:r>
              <a:rPr lang="en-CA" sz="2000" dirty="0"/>
              <a:t>  ...</a:t>
            </a:r>
          </a:p>
          <a:p>
            <a:pPr marL="800100" lvl="2" indent="0">
              <a:buNone/>
            </a:pPr>
            <a:r>
              <a:rPr lang="en-CA" sz="2000" dirty="0"/>
              <a:t>  Message information goes here</a:t>
            </a:r>
          </a:p>
          <a:p>
            <a:pPr marL="800100" lvl="2" indent="0">
              <a:buNone/>
            </a:pPr>
            <a:r>
              <a:rPr lang="en-CA" sz="2000" dirty="0"/>
              <a:t>  ...</a:t>
            </a:r>
          </a:p>
          <a:p>
            <a:pPr marL="800100" lvl="2" indent="0">
              <a:buNone/>
            </a:pPr>
            <a:r>
              <a:rPr lang="en-CA" sz="2000" dirty="0"/>
              <a:t>&lt;/</a:t>
            </a:r>
            <a:r>
              <a:rPr lang="en-CA" sz="2000" dirty="0" err="1" smtClean="0"/>
              <a:t>soap:Envelope</a:t>
            </a:r>
            <a:r>
              <a:rPr lang="en-CA" sz="2000" dirty="0" smtClean="0"/>
              <a:t>&gt;</a:t>
            </a:r>
            <a:endParaRPr lang="en-CA" sz="2800" dirty="0" smtClean="0"/>
          </a:p>
          <a:p>
            <a:r>
              <a:rPr lang="en-CA" sz="2200" dirty="0"/>
              <a:t>If a </a:t>
            </a:r>
            <a:r>
              <a:rPr lang="en-CA" sz="2200" dirty="0" smtClean="0"/>
              <a:t>different </a:t>
            </a:r>
            <a:r>
              <a:rPr lang="en-CA" sz="2200" b="1" i="1" dirty="0" smtClean="0"/>
              <a:t>soap</a:t>
            </a:r>
            <a:r>
              <a:rPr lang="en-CA" sz="2200" dirty="0" smtClean="0"/>
              <a:t> </a:t>
            </a:r>
            <a:r>
              <a:rPr lang="en-CA" sz="2200" dirty="0"/>
              <a:t>namespace is used, the application generates an error and discards the message</a:t>
            </a:r>
            <a:r>
              <a:rPr lang="en-CA" sz="2200" dirty="0" smtClean="0"/>
              <a:t>.</a:t>
            </a:r>
          </a:p>
          <a:p>
            <a:r>
              <a:rPr lang="en-CA" sz="2200" dirty="0" smtClean="0"/>
              <a:t>SOAP has no default encoding style</a:t>
            </a:r>
          </a:p>
          <a:p>
            <a:endParaRPr lang="en-CA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3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CA" b="1" dirty="0" smtClean="0"/>
              <a:t>SOAP Header Element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991600" cy="5029200"/>
          </a:xfrm>
        </p:spPr>
        <p:txBody>
          <a:bodyPr>
            <a:normAutofit lnSpcReduction="10000"/>
          </a:bodyPr>
          <a:lstStyle/>
          <a:p>
            <a:r>
              <a:rPr lang="en-CA" sz="2000" dirty="0"/>
              <a:t>The optional SOAP Header element contains application-specific information (like authentication, payment, </a:t>
            </a:r>
            <a:r>
              <a:rPr lang="en-CA" sz="2000" dirty="0" smtClean="0"/>
              <a:t>etc.) </a:t>
            </a:r>
            <a:r>
              <a:rPr lang="en-CA" sz="2000" dirty="0"/>
              <a:t>about the SOAP message.</a:t>
            </a:r>
          </a:p>
          <a:p>
            <a:r>
              <a:rPr lang="en-CA" sz="2000" dirty="0" smtClean="0"/>
              <a:t>If </a:t>
            </a:r>
            <a:r>
              <a:rPr lang="en-CA" sz="2000" dirty="0"/>
              <a:t>the Header element is present, it must be the first child element of the Envelope element</a:t>
            </a:r>
            <a:r>
              <a:rPr lang="en-CA" sz="2000" dirty="0" smtClean="0"/>
              <a:t>.</a:t>
            </a:r>
          </a:p>
          <a:p>
            <a:r>
              <a:rPr lang="en-CA" sz="2000" dirty="0"/>
              <a:t>All immediate child elements of the Header element must be namespace-qualified</a:t>
            </a:r>
            <a:r>
              <a:rPr lang="en-CA" sz="2000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2000" dirty="0" smtClean="0"/>
              <a:t>       </a:t>
            </a:r>
            <a:r>
              <a:rPr lang="en-CA" sz="1600" dirty="0" smtClean="0"/>
              <a:t>&lt;?</a:t>
            </a:r>
            <a:r>
              <a:rPr lang="en-CA" sz="1600" dirty="0"/>
              <a:t>xml version="1.0"?&gt;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CA" sz="1600" dirty="0" smtClean="0"/>
              <a:t>&lt;</a:t>
            </a:r>
            <a:r>
              <a:rPr lang="en-CA" sz="1600" dirty="0" err="1" smtClean="0"/>
              <a:t>soap:Envelope</a:t>
            </a:r>
            <a:r>
              <a:rPr lang="en-CA" sz="1600" dirty="0" smtClean="0"/>
              <a:t> 	</a:t>
            </a:r>
            <a:r>
              <a:rPr lang="en-CA" sz="1600" dirty="0" err="1" smtClean="0"/>
              <a:t>xmlns:soap</a:t>
            </a:r>
            <a:r>
              <a:rPr lang="en-CA" sz="1600" dirty="0"/>
              <a:t>="http://www.w3.org/2003/05/soap-envelope/"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CA" sz="1600" dirty="0" smtClean="0"/>
              <a:t>		</a:t>
            </a:r>
            <a:r>
              <a:rPr lang="en-CA" sz="1600" dirty="0" err="1" smtClean="0"/>
              <a:t>soap:encodingStyle</a:t>
            </a:r>
            <a:r>
              <a:rPr lang="en-CA" sz="1600" dirty="0"/>
              <a:t>="http://www.w3.org/2003/05/soap-encoding"&gt;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CA" sz="1600" dirty="0" smtClean="0"/>
              <a:t>	&lt;</a:t>
            </a:r>
            <a:r>
              <a:rPr lang="en-CA" sz="1600" dirty="0" err="1"/>
              <a:t>soap:Header</a:t>
            </a:r>
            <a:r>
              <a:rPr lang="en-CA" sz="1600" dirty="0"/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CA" sz="1600" dirty="0" smtClean="0"/>
              <a:t>		&lt;</a:t>
            </a:r>
            <a:r>
              <a:rPr lang="en-CA" sz="1600" dirty="0" err="1"/>
              <a:t>m:Trans</a:t>
            </a:r>
            <a:r>
              <a:rPr lang="en-CA" sz="1600" dirty="0"/>
              <a:t> </a:t>
            </a:r>
            <a:r>
              <a:rPr lang="en-CA" sz="1600" dirty="0" err="1" smtClean="0"/>
              <a:t>xmlns:m</a:t>
            </a:r>
            <a:r>
              <a:rPr lang="en-CA" sz="1600" dirty="0" smtClean="0"/>
              <a:t>="http</a:t>
            </a:r>
            <a:r>
              <a:rPr lang="en-CA" sz="1600" dirty="0"/>
              <a:t>://www.w3schools.com/transaction</a:t>
            </a:r>
            <a:r>
              <a:rPr lang="en-CA" sz="1600" dirty="0" smtClean="0"/>
              <a:t>/" 				</a:t>
            </a:r>
            <a:r>
              <a:rPr lang="en-CA" sz="1600" dirty="0" err="1" smtClean="0"/>
              <a:t>soap:mustUnderstand</a:t>
            </a:r>
            <a:r>
              <a:rPr lang="en-CA" sz="1600" dirty="0" smtClean="0"/>
              <a:t>="1"&gt;234&lt;/</a:t>
            </a:r>
            <a:r>
              <a:rPr lang="en-CA" sz="1600" dirty="0"/>
              <a:t>m:Trans&gt;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CA" sz="1600" dirty="0" smtClean="0"/>
              <a:t>	&lt;/</a:t>
            </a:r>
            <a:r>
              <a:rPr lang="en-CA" sz="1600" dirty="0" err="1"/>
              <a:t>soap:Header</a:t>
            </a:r>
            <a:r>
              <a:rPr lang="en-CA" sz="1600" dirty="0"/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CA" sz="1600" dirty="0" smtClean="0"/>
              <a:t>         </a:t>
            </a:r>
            <a:r>
              <a:rPr lang="en-CA" sz="1600" smtClean="0"/>
              <a:t>	         ...</a:t>
            </a:r>
            <a:endParaRPr lang="en-CA" sz="1600" dirty="0"/>
          </a:p>
          <a:p>
            <a:pPr marL="400050" lvl="1" indent="0">
              <a:spcBef>
                <a:spcPts val="0"/>
              </a:spcBef>
              <a:buNone/>
            </a:pPr>
            <a:r>
              <a:rPr lang="en-CA" sz="1600" dirty="0" smtClean="0"/>
              <a:t>	         ...</a:t>
            </a:r>
            <a:endParaRPr lang="en-CA" sz="1600" dirty="0"/>
          </a:p>
          <a:p>
            <a:pPr marL="400050" lvl="1" indent="0">
              <a:spcBef>
                <a:spcPts val="0"/>
              </a:spcBef>
              <a:buNone/>
            </a:pPr>
            <a:r>
              <a:rPr lang="en-CA" sz="1600" dirty="0"/>
              <a:t>&lt;/</a:t>
            </a:r>
            <a:r>
              <a:rPr lang="en-CA" sz="1600" dirty="0" err="1"/>
              <a:t>soap:Envelope</a:t>
            </a:r>
            <a:r>
              <a:rPr lang="en-CA" sz="1600" dirty="0" smtClean="0"/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CA" sz="1600" dirty="0" smtClean="0"/>
          </a:p>
          <a:p>
            <a:pPr marL="285750">
              <a:spcBef>
                <a:spcPts val="0"/>
              </a:spcBef>
            </a:pPr>
            <a:r>
              <a:rPr lang="en-CA" sz="2000" dirty="0" smtClean="0"/>
              <a:t>A header with the </a:t>
            </a:r>
            <a:r>
              <a:rPr lang="en-CA" sz="2000" dirty="0" err="1" smtClean="0"/>
              <a:t>minUnderstand</a:t>
            </a:r>
            <a:r>
              <a:rPr lang="en-CA" sz="2000" dirty="0" smtClean="0"/>
              <a:t> value of “1” means that it is mandatory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2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CA" b="1" dirty="0"/>
              <a:t>The SOAP Body </a:t>
            </a:r>
            <a:r>
              <a:rPr lang="en-CA" b="1" dirty="0" smtClean="0"/>
              <a:t>Element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915400" cy="5105400"/>
          </a:xfrm>
        </p:spPr>
        <p:txBody>
          <a:bodyPr>
            <a:noAutofit/>
          </a:bodyPr>
          <a:lstStyle/>
          <a:p>
            <a:r>
              <a:rPr lang="en-CA" sz="2000" dirty="0"/>
              <a:t>The required SOAP Body element contains the actual SOAP message intended for the ultimate endpoint of the message.</a:t>
            </a:r>
          </a:p>
          <a:p>
            <a:r>
              <a:rPr lang="en-CA" sz="2000" dirty="0"/>
              <a:t>Immediate child elements of the SOAP Body </a:t>
            </a:r>
            <a:r>
              <a:rPr lang="en-CA" sz="2000" dirty="0" smtClean="0"/>
              <a:t>may </a:t>
            </a:r>
            <a:r>
              <a:rPr lang="en-CA" sz="2000" dirty="0"/>
              <a:t>be namespace-qualified.</a:t>
            </a:r>
          </a:p>
          <a:p>
            <a:r>
              <a:rPr lang="en-CA" sz="2000" dirty="0" smtClean="0"/>
              <a:t>SOAP Request Example (get price of apple’s stock):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CA" sz="1600" dirty="0"/>
              <a:t>POST /</a:t>
            </a:r>
            <a:r>
              <a:rPr lang="en-CA" sz="1600" dirty="0" err="1"/>
              <a:t>InStock</a:t>
            </a:r>
            <a:r>
              <a:rPr lang="en-CA" sz="1600" dirty="0"/>
              <a:t> HTTP/1.1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CA" sz="1600" dirty="0"/>
              <a:t>Host: www.example.org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CA" sz="1600" dirty="0"/>
              <a:t>Content-Type: application/</a:t>
            </a:r>
            <a:r>
              <a:rPr lang="en-CA" sz="1600" dirty="0" err="1"/>
              <a:t>soap+xml</a:t>
            </a:r>
            <a:r>
              <a:rPr lang="en-CA" sz="1600" dirty="0"/>
              <a:t>; charset=utf-8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CA" sz="1600" dirty="0"/>
              <a:t>Content-Length: </a:t>
            </a:r>
            <a:r>
              <a:rPr lang="en-CA" sz="1600" dirty="0" err="1" smtClean="0"/>
              <a:t>nnn</a:t>
            </a:r>
            <a:endParaRPr lang="en-CA" sz="1600" dirty="0" smtClean="0"/>
          </a:p>
          <a:p>
            <a:pPr marL="857250" lvl="2" indent="0">
              <a:spcBef>
                <a:spcPts val="0"/>
              </a:spcBef>
              <a:buNone/>
            </a:pPr>
            <a:endParaRPr lang="en-CA" sz="1600" dirty="0"/>
          </a:p>
          <a:p>
            <a:pPr marL="857250" lvl="2" indent="0">
              <a:spcBef>
                <a:spcPts val="0"/>
              </a:spcBef>
              <a:buNone/>
            </a:pPr>
            <a:r>
              <a:rPr lang="en-CA" sz="1600" dirty="0" smtClean="0"/>
              <a:t>&lt;?</a:t>
            </a:r>
            <a:r>
              <a:rPr lang="en-CA" sz="1600" dirty="0"/>
              <a:t>xml version="1.0"?&gt;</a:t>
            </a:r>
            <a:br>
              <a:rPr lang="en-CA" sz="1600" dirty="0"/>
            </a:br>
            <a:r>
              <a:rPr lang="en-CA" sz="1600" dirty="0" smtClean="0"/>
              <a:t>&lt;</a:t>
            </a:r>
            <a:r>
              <a:rPr lang="en-CA" sz="1600" dirty="0" err="1"/>
              <a:t>soap:Envelope</a:t>
            </a:r>
            <a:r>
              <a:rPr lang="en-CA" sz="1600" dirty="0"/>
              <a:t/>
            </a:r>
            <a:br>
              <a:rPr lang="en-CA" sz="1600" dirty="0"/>
            </a:br>
            <a:r>
              <a:rPr lang="en-CA" sz="1600" dirty="0" err="1"/>
              <a:t>xmlns:soap</a:t>
            </a:r>
            <a:r>
              <a:rPr lang="en-CA" sz="1600" dirty="0"/>
              <a:t>="http://www.w3.org/2003/05/soap-envelope/"</a:t>
            </a:r>
            <a:br>
              <a:rPr lang="en-CA" sz="1600" dirty="0"/>
            </a:br>
            <a:r>
              <a:rPr lang="en-CA" sz="1600" dirty="0" err="1"/>
              <a:t>soap:encodingStyle</a:t>
            </a:r>
            <a:r>
              <a:rPr lang="en-CA" sz="1600" dirty="0"/>
              <a:t>="http://www.w3.org/2003/05/soap-encoding"&gt;</a:t>
            </a:r>
            <a:br>
              <a:rPr lang="en-CA" sz="1600" dirty="0"/>
            </a:br>
            <a:r>
              <a:rPr lang="en-CA" sz="1600" dirty="0" smtClean="0"/>
              <a:t>&lt;</a:t>
            </a:r>
            <a:r>
              <a:rPr lang="en-CA" sz="1600" dirty="0" err="1"/>
              <a:t>soap:Body</a:t>
            </a:r>
            <a:r>
              <a:rPr lang="en-CA" sz="1600" dirty="0"/>
              <a:t>&gt;</a:t>
            </a:r>
            <a:br>
              <a:rPr lang="en-CA" sz="1600" dirty="0"/>
            </a:br>
            <a:r>
              <a:rPr lang="en-CA" sz="1600" dirty="0"/>
              <a:t>  &lt;</a:t>
            </a:r>
            <a:r>
              <a:rPr lang="en-CA" sz="1600" dirty="0" err="1"/>
              <a:t>m:GetPrice</a:t>
            </a:r>
            <a:r>
              <a:rPr lang="en-CA" sz="1600" dirty="0"/>
              <a:t> </a:t>
            </a:r>
            <a:r>
              <a:rPr lang="en-CA" sz="1600" dirty="0" err="1"/>
              <a:t>xmlns:m</a:t>
            </a:r>
            <a:r>
              <a:rPr lang="en-CA" sz="1600" dirty="0"/>
              <a:t>="http://www.w3schools.com/prices"&gt;</a:t>
            </a:r>
            <a:br>
              <a:rPr lang="en-CA" sz="1600" dirty="0"/>
            </a:br>
            <a:r>
              <a:rPr lang="en-CA" sz="1600" dirty="0"/>
              <a:t>    &lt;</a:t>
            </a:r>
            <a:r>
              <a:rPr lang="en-CA" sz="1600" dirty="0" err="1" smtClean="0"/>
              <a:t>m:Item</a:t>
            </a:r>
            <a:r>
              <a:rPr lang="en-CA" sz="1600" dirty="0" smtClean="0"/>
              <a:t>&gt;Apple&lt;/</a:t>
            </a:r>
            <a:r>
              <a:rPr lang="en-CA" sz="1600" dirty="0" err="1"/>
              <a:t>m:Item</a:t>
            </a:r>
            <a:r>
              <a:rPr lang="en-CA" sz="1600" dirty="0"/>
              <a:t>&gt;</a:t>
            </a:r>
            <a:br>
              <a:rPr lang="en-CA" sz="1600" dirty="0"/>
            </a:br>
            <a:r>
              <a:rPr lang="en-CA" sz="1600" dirty="0"/>
              <a:t>  &lt;/</a:t>
            </a:r>
            <a:r>
              <a:rPr lang="en-CA" sz="1600" dirty="0" err="1"/>
              <a:t>m:GetPrice</a:t>
            </a:r>
            <a:r>
              <a:rPr lang="en-CA" sz="1600" dirty="0"/>
              <a:t>&gt;</a:t>
            </a:r>
            <a:br>
              <a:rPr lang="en-CA" sz="1600" dirty="0"/>
            </a:br>
            <a:r>
              <a:rPr lang="en-CA" sz="1600" dirty="0"/>
              <a:t>&lt;/</a:t>
            </a:r>
            <a:r>
              <a:rPr lang="en-CA" sz="1600" dirty="0" err="1"/>
              <a:t>soap:Body</a:t>
            </a:r>
            <a:r>
              <a:rPr lang="en-CA" sz="1600" dirty="0"/>
              <a:t>&gt;</a:t>
            </a:r>
            <a:br>
              <a:rPr lang="en-CA" sz="1600" dirty="0"/>
            </a:br>
            <a:r>
              <a:rPr lang="en-CA" sz="1600" dirty="0" smtClean="0"/>
              <a:t>&lt;/</a:t>
            </a:r>
            <a:r>
              <a:rPr lang="en-CA" sz="1600" dirty="0" err="1"/>
              <a:t>soap:Envelope</a:t>
            </a:r>
            <a:r>
              <a:rPr lang="en-CA" sz="1600" dirty="0" smtClean="0"/>
              <a:t>&gt;</a:t>
            </a:r>
          </a:p>
          <a:p>
            <a:pPr marL="400050"/>
            <a:r>
              <a:rPr lang="en-CA" sz="2000" dirty="0" smtClean="0"/>
              <a:t>Note </a:t>
            </a:r>
            <a:r>
              <a:rPr lang="en-CA" sz="2000" dirty="0"/>
              <a:t>that the m:GetPrice and the Item elements above are application-specific elements. They are not a part of the SOAP namespace.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5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CA" b="1" dirty="0"/>
              <a:t>The SOAP Body </a:t>
            </a:r>
            <a:r>
              <a:rPr lang="en-CA" b="1" dirty="0" smtClean="0"/>
              <a:t>Element – cont’d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5105400"/>
          </a:xfrm>
        </p:spPr>
        <p:txBody>
          <a:bodyPr>
            <a:normAutofit lnSpcReduction="10000"/>
          </a:bodyPr>
          <a:lstStyle/>
          <a:p>
            <a:r>
              <a:rPr lang="en-CA" sz="2400" dirty="0" smtClean="0"/>
              <a:t>The response looks as follows:</a:t>
            </a:r>
          </a:p>
          <a:p>
            <a:endParaRPr lang="en-CA" sz="2400" dirty="0" smtClean="0"/>
          </a:p>
          <a:p>
            <a:pPr marL="400050" lvl="1" indent="0">
              <a:spcBef>
                <a:spcPts val="0"/>
              </a:spcBef>
              <a:buNone/>
            </a:pPr>
            <a:r>
              <a:rPr lang="en-CA" sz="2000" dirty="0"/>
              <a:t>HTTP/1.1 200 OK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CA" sz="2000" dirty="0"/>
              <a:t>Content-Type: application/</a:t>
            </a:r>
            <a:r>
              <a:rPr lang="en-CA" sz="2000" dirty="0" err="1"/>
              <a:t>soap+xml</a:t>
            </a:r>
            <a:r>
              <a:rPr lang="en-CA" sz="2000" dirty="0"/>
              <a:t>; charset=utf-8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CA" sz="2000" dirty="0"/>
              <a:t>Content-Length: </a:t>
            </a:r>
            <a:r>
              <a:rPr lang="en-CA" sz="2000" dirty="0" err="1" smtClean="0"/>
              <a:t>nnn</a:t>
            </a:r>
            <a:endParaRPr lang="en-CA" sz="2000" dirty="0" smtClean="0"/>
          </a:p>
          <a:p>
            <a:pPr marL="400050" lvl="1" indent="0">
              <a:spcBef>
                <a:spcPts val="0"/>
              </a:spcBef>
              <a:buNone/>
            </a:pPr>
            <a:endParaRPr lang="en-CA" sz="2000" dirty="0" smtClean="0"/>
          </a:p>
          <a:p>
            <a:pPr marL="400050" lvl="1" indent="0">
              <a:spcBef>
                <a:spcPts val="0"/>
              </a:spcBef>
              <a:buNone/>
            </a:pPr>
            <a:r>
              <a:rPr lang="en-CA" sz="2000" dirty="0" smtClean="0"/>
              <a:t>&lt;?</a:t>
            </a:r>
            <a:r>
              <a:rPr lang="en-CA" sz="2000" dirty="0"/>
              <a:t>xml version="1.0"?&gt;</a:t>
            </a:r>
            <a:br>
              <a:rPr lang="en-CA" sz="2000" dirty="0"/>
            </a:br>
            <a:r>
              <a:rPr lang="en-CA" sz="2000" dirty="0" smtClean="0"/>
              <a:t>&lt;</a:t>
            </a:r>
            <a:r>
              <a:rPr lang="en-CA" sz="2000" dirty="0" err="1"/>
              <a:t>soap:Envelope</a:t>
            </a:r>
            <a:r>
              <a:rPr lang="en-CA" sz="2000" dirty="0"/>
              <a:t/>
            </a:r>
            <a:br>
              <a:rPr lang="en-CA" sz="2000" dirty="0"/>
            </a:br>
            <a:r>
              <a:rPr lang="en-CA" sz="2000" dirty="0" err="1"/>
              <a:t>xmlns:soap</a:t>
            </a:r>
            <a:r>
              <a:rPr lang="en-CA" sz="2000" dirty="0"/>
              <a:t>="http://www.w3.org/2003/05/soap-envelope/"</a:t>
            </a:r>
            <a:br>
              <a:rPr lang="en-CA" sz="2000" dirty="0"/>
            </a:br>
            <a:r>
              <a:rPr lang="en-CA" sz="2000" dirty="0" err="1"/>
              <a:t>soap:encodingStyle</a:t>
            </a:r>
            <a:r>
              <a:rPr lang="en-CA" sz="2000" dirty="0"/>
              <a:t>="http://www.w3.org/2003/05/soap-encoding"&gt;</a:t>
            </a:r>
            <a:br>
              <a:rPr lang="en-CA" sz="2000" dirty="0"/>
            </a:br>
            <a:r>
              <a:rPr lang="en-CA" sz="2000" dirty="0" smtClean="0"/>
              <a:t>&lt;</a:t>
            </a:r>
            <a:r>
              <a:rPr lang="en-CA" sz="2000" dirty="0" err="1"/>
              <a:t>soap:Body</a:t>
            </a:r>
            <a:r>
              <a:rPr lang="en-CA" sz="2000" dirty="0"/>
              <a:t>&gt;</a:t>
            </a:r>
            <a:br>
              <a:rPr lang="en-CA" sz="2000" dirty="0"/>
            </a:br>
            <a:r>
              <a:rPr lang="en-CA" sz="2000" dirty="0"/>
              <a:t>  &lt;</a:t>
            </a:r>
            <a:r>
              <a:rPr lang="en-CA" sz="2000" dirty="0" err="1"/>
              <a:t>m:GetPriceResponse</a:t>
            </a:r>
            <a:r>
              <a:rPr lang="en-CA" sz="2000" dirty="0"/>
              <a:t> </a:t>
            </a:r>
            <a:r>
              <a:rPr lang="en-CA" sz="2000" dirty="0" err="1"/>
              <a:t>xmlns:m</a:t>
            </a:r>
            <a:r>
              <a:rPr lang="en-CA" sz="2000" dirty="0"/>
              <a:t>="http://www.w3schools.com/prices"&gt;</a:t>
            </a:r>
            <a:br>
              <a:rPr lang="en-CA" sz="2000" dirty="0"/>
            </a:br>
            <a:r>
              <a:rPr lang="en-CA" sz="2000" dirty="0"/>
              <a:t>    &lt;</a:t>
            </a:r>
            <a:r>
              <a:rPr lang="en-CA" sz="2000" dirty="0" err="1"/>
              <a:t>m:Price</a:t>
            </a:r>
            <a:r>
              <a:rPr lang="en-CA" sz="2000" dirty="0"/>
              <a:t>&gt;1.90&lt;/</a:t>
            </a:r>
            <a:r>
              <a:rPr lang="en-CA" sz="2000" dirty="0" err="1"/>
              <a:t>m:Price</a:t>
            </a:r>
            <a:r>
              <a:rPr lang="en-CA" sz="2000" dirty="0"/>
              <a:t>&gt;</a:t>
            </a:r>
            <a:br>
              <a:rPr lang="en-CA" sz="2000" dirty="0"/>
            </a:br>
            <a:r>
              <a:rPr lang="en-CA" sz="2000" dirty="0"/>
              <a:t>  &lt;/</a:t>
            </a:r>
            <a:r>
              <a:rPr lang="en-CA" sz="2000" dirty="0" err="1"/>
              <a:t>m:GetPriceResponse</a:t>
            </a:r>
            <a:r>
              <a:rPr lang="en-CA" sz="2000" dirty="0"/>
              <a:t>&gt;</a:t>
            </a:r>
            <a:br>
              <a:rPr lang="en-CA" sz="2000" dirty="0"/>
            </a:br>
            <a:r>
              <a:rPr lang="en-CA" sz="2000" dirty="0"/>
              <a:t>&lt;/</a:t>
            </a:r>
            <a:r>
              <a:rPr lang="en-CA" sz="2000" dirty="0" err="1"/>
              <a:t>soap:Body</a:t>
            </a:r>
            <a:r>
              <a:rPr lang="en-CA" sz="2000" dirty="0" smtClean="0"/>
              <a:t>&gt;</a:t>
            </a:r>
            <a:r>
              <a:rPr lang="en-CA" sz="2000" dirty="0"/>
              <a:t/>
            </a:r>
            <a:br>
              <a:rPr lang="en-CA" sz="2000" dirty="0"/>
            </a:br>
            <a:r>
              <a:rPr lang="en-CA" sz="2000" dirty="0"/>
              <a:t>&lt;/</a:t>
            </a:r>
            <a:r>
              <a:rPr lang="en-CA" sz="2000" dirty="0" err="1"/>
              <a:t>soap:Envelope</a:t>
            </a:r>
            <a:r>
              <a:rPr lang="en-CA" sz="2000" dirty="0"/>
              <a:t>&gt;</a:t>
            </a:r>
            <a:endParaRPr lang="en-CA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9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CA" b="1" dirty="0"/>
              <a:t>The SOAP Fault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486400"/>
          </a:xfrm>
        </p:spPr>
        <p:txBody>
          <a:bodyPr>
            <a:normAutofit fontScale="92500"/>
          </a:bodyPr>
          <a:lstStyle/>
          <a:p>
            <a:r>
              <a:rPr lang="en-CA" sz="2000" dirty="0"/>
              <a:t>The optional SOAP Fault element is used to indicate error messages.</a:t>
            </a:r>
          </a:p>
          <a:p>
            <a:r>
              <a:rPr lang="en-CA" sz="2000" dirty="0"/>
              <a:t>The SOAP Fault element holds errors and status information for a SOAP message.</a:t>
            </a:r>
          </a:p>
          <a:p>
            <a:r>
              <a:rPr lang="en-CA" sz="2000" dirty="0"/>
              <a:t>If a Fault element is present, it must appear as a child element of the Body element. A Fault element can only appear once in a SOAP message</a:t>
            </a:r>
            <a:r>
              <a:rPr lang="en-CA" sz="2000" dirty="0" smtClean="0"/>
              <a:t>.</a:t>
            </a:r>
          </a:p>
          <a:p>
            <a:r>
              <a:rPr lang="en-CA" sz="2000" dirty="0" smtClean="0"/>
              <a:t>The sub-elements of the fault element:</a:t>
            </a:r>
          </a:p>
          <a:p>
            <a:pPr lvl="1"/>
            <a:r>
              <a:rPr lang="en-CA" sz="2000" dirty="0"/>
              <a:t>&lt;</a:t>
            </a:r>
            <a:r>
              <a:rPr lang="en-CA" sz="2000" dirty="0" err="1"/>
              <a:t>faultcode</a:t>
            </a:r>
            <a:r>
              <a:rPr lang="en-CA" sz="2000" dirty="0" smtClean="0"/>
              <a:t>&gt;: a </a:t>
            </a:r>
            <a:r>
              <a:rPr lang="en-CA" sz="2000" dirty="0"/>
              <a:t>code for identifying the fault</a:t>
            </a:r>
          </a:p>
          <a:p>
            <a:pPr lvl="1"/>
            <a:r>
              <a:rPr lang="en-CA" sz="2000" dirty="0"/>
              <a:t>&lt;</a:t>
            </a:r>
            <a:r>
              <a:rPr lang="en-CA" sz="2000" dirty="0" err="1"/>
              <a:t>faultstring</a:t>
            </a:r>
            <a:r>
              <a:rPr lang="en-CA" sz="2000" dirty="0" smtClean="0"/>
              <a:t>&gt;: a </a:t>
            </a:r>
            <a:r>
              <a:rPr lang="en-CA" sz="2000" dirty="0"/>
              <a:t>human readable explanation of the fault</a:t>
            </a:r>
          </a:p>
          <a:p>
            <a:pPr lvl="1"/>
            <a:r>
              <a:rPr lang="en-CA" sz="2000" dirty="0"/>
              <a:t>&lt;</a:t>
            </a:r>
            <a:r>
              <a:rPr lang="en-CA" sz="2000" dirty="0" err="1" smtClean="0"/>
              <a:t>faultactor</a:t>
            </a:r>
            <a:r>
              <a:rPr lang="en-CA" sz="2000" dirty="0" smtClean="0"/>
              <a:t>&gt;: information </a:t>
            </a:r>
            <a:r>
              <a:rPr lang="en-CA" sz="2000" dirty="0"/>
              <a:t>about who caused the fault to happen</a:t>
            </a:r>
          </a:p>
          <a:p>
            <a:pPr lvl="1"/>
            <a:r>
              <a:rPr lang="en-CA" sz="2000" dirty="0"/>
              <a:t>&lt;detail</a:t>
            </a:r>
            <a:r>
              <a:rPr lang="en-CA" sz="2000" dirty="0" smtClean="0"/>
              <a:t>&gt;: holds </a:t>
            </a:r>
            <a:r>
              <a:rPr lang="en-CA" sz="2000" dirty="0"/>
              <a:t>application specific error information related to the Body </a:t>
            </a:r>
            <a:r>
              <a:rPr lang="en-CA" sz="2000" dirty="0" smtClean="0"/>
              <a:t>element</a:t>
            </a:r>
          </a:p>
          <a:p>
            <a:r>
              <a:rPr lang="en-CA" sz="2400" dirty="0" smtClean="0"/>
              <a:t>SOAP Fault Codes:</a:t>
            </a:r>
          </a:p>
          <a:p>
            <a:pPr lvl="1"/>
            <a:r>
              <a:rPr lang="en-CA" sz="2000" dirty="0" err="1" smtClean="0"/>
              <a:t>VersionMismatch</a:t>
            </a:r>
            <a:r>
              <a:rPr lang="en-CA" sz="2000" dirty="0" smtClean="0"/>
              <a:t>: found </a:t>
            </a:r>
            <a:r>
              <a:rPr lang="en-CA" sz="2000" dirty="0"/>
              <a:t>an invalid namespace for the SOAP Envelope element</a:t>
            </a:r>
          </a:p>
          <a:p>
            <a:pPr lvl="1"/>
            <a:r>
              <a:rPr lang="en-CA" sz="2000" dirty="0" err="1" smtClean="0"/>
              <a:t>MustUnderstand</a:t>
            </a:r>
            <a:r>
              <a:rPr lang="en-CA" sz="2000" dirty="0" smtClean="0"/>
              <a:t>: an </a:t>
            </a:r>
            <a:r>
              <a:rPr lang="en-CA" sz="2000" dirty="0"/>
              <a:t>immediate child element of the Header element, with the </a:t>
            </a:r>
            <a:r>
              <a:rPr lang="en-CA" sz="2000" dirty="0" err="1"/>
              <a:t>mustUnderstand</a:t>
            </a:r>
            <a:r>
              <a:rPr lang="en-CA" sz="2000" dirty="0"/>
              <a:t> attribute set to "1", was not understood</a:t>
            </a:r>
          </a:p>
          <a:p>
            <a:pPr lvl="1"/>
            <a:r>
              <a:rPr lang="en-CA" sz="2000" dirty="0" smtClean="0"/>
              <a:t>Client: he </a:t>
            </a:r>
            <a:r>
              <a:rPr lang="en-CA" sz="2000" dirty="0"/>
              <a:t>message was incorrectly formed or contained incorrect information</a:t>
            </a:r>
          </a:p>
          <a:p>
            <a:pPr lvl="1"/>
            <a:r>
              <a:rPr lang="en-CA" sz="2000" dirty="0" smtClean="0"/>
              <a:t>Server: there </a:t>
            </a:r>
            <a:r>
              <a:rPr lang="en-CA" sz="2000" dirty="0"/>
              <a:t>was a problem with the server so the message could not proceed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5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CA" b="1" dirty="0" smtClean="0"/>
              <a:t>SOAP Binding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60437"/>
            <a:ext cx="8610600" cy="521176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CA" dirty="0"/>
              <a:t>The SOAP specification defines the structure of the SOAP messages, not how they are exchanged. </a:t>
            </a:r>
            <a:endParaRPr lang="en-CA" dirty="0" smtClean="0"/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CA" dirty="0" smtClean="0"/>
              <a:t>This </a:t>
            </a:r>
            <a:r>
              <a:rPr lang="en-CA" dirty="0"/>
              <a:t>gap is filled by what is called "SOAP Bindings". </a:t>
            </a:r>
            <a:endParaRPr lang="en-CA" dirty="0" smtClean="0"/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CA" dirty="0" smtClean="0"/>
              <a:t>SOAP </a:t>
            </a:r>
            <a:r>
              <a:rPr lang="en-CA" dirty="0"/>
              <a:t>bindings are mechanisms which allow SOAP messages to be effectively exchanged using a transport protocol.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CA" dirty="0"/>
              <a:t>Most SOAP implementations provide bindings for common transport protocols, such as HTTP or SMTP.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CA" dirty="0"/>
              <a:t>HTTP is synchronous and widely used. A SOAP HTTP request specifies at least two HTTP headers: Content-Type and Content-Length.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CA" dirty="0"/>
              <a:t>SMTP is asynchronous and is used in last resort or particular cases.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CA" dirty="0"/>
              <a:t>Java implementations of SOAP usually provide a specific binding for the JMS (Java Messaging System) protocol</a:t>
            </a:r>
            <a:r>
              <a:rPr lang="en-CA" dirty="0" smtClean="0"/>
              <a:t>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9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08050"/>
          </a:xfrm>
        </p:spPr>
        <p:txBody>
          <a:bodyPr/>
          <a:lstStyle/>
          <a:p>
            <a:pPr eaLnBrk="1" hangingPunct="1"/>
            <a:r>
              <a:rPr lang="de-AT" altLang="en-US" sz="4000" b="1" smtClean="0"/>
              <a:t>WSDL Introduction</a:t>
            </a:r>
            <a:endParaRPr lang="en-US" altLang="en-US" sz="4000" b="1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25538"/>
            <a:ext cx="8569325" cy="4967287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en-US" altLang="en-US" sz="2800" smtClean="0"/>
              <a:t>WSDL is a specification defining how to describe web services in a common XML grammar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en-US" sz="2800" smtClean="0"/>
              <a:t>WSDL describes four critical pieces of data</a:t>
            </a:r>
          </a:p>
          <a:p>
            <a:pPr marL="996950" lvl="1" indent="-457200" eaLnBrk="1" hangingPunct="1">
              <a:lnSpc>
                <a:spcPct val="90000"/>
              </a:lnSpc>
              <a:buFont typeface="Arial" panose="020B0604020202020204" pitchFamily="34" charset="0"/>
              <a:buChar char="-"/>
            </a:pPr>
            <a:r>
              <a:rPr lang="en-US" altLang="en-US" sz="2400" smtClean="0"/>
              <a:t>Interface information describing all publicly available functions </a:t>
            </a:r>
          </a:p>
          <a:p>
            <a:pPr marL="996950" lvl="1" indent="-457200" eaLnBrk="1" hangingPunct="1">
              <a:lnSpc>
                <a:spcPct val="90000"/>
              </a:lnSpc>
              <a:buFont typeface="Arial" panose="020B0604020202020204" pitchFamily="34" charset="0"/>
              <a:buChar char="-"/>
            </a:pPr>
            <a:r>
              <a:rPr lang="en-US" altLang="en-US" sz="2400" smtClean="0"/>
              <a:t>Data type information for all message requests and message responses </a:t>
            </a:r>
          </a:p>
          <a:p>
            <a:pPr marL="996950" lvl="1" indent="-457200" eaLnBrk="1" hangingPunct="1">
              <a:lnSpc>
                <a:spcPct val="90000"/>
              </a:lnSpc>
              <a:buFont typeface="Arial" panose="020B0604020202020204" pitchFamily="34" charset="0"/>
              <a:buChar char="-"/>
            </a:pPr>
            <a:r>
              <a:rPr lang="en-US" altLang="en-US" sz="2400" smtClean="0"/>
              <a:t>Binding information about the transport protocol to be used </a:t>
            </a:r>
          </a:p>
          <a:p>
            <a:pPr marL="996950" lvl="1" indent="-457200" eaLnBrk="1" hangingPunct="1">
              <a:lnSpc>
                <a:spcPct val="90000"/>
              </a:lnSpc>
              <a:buFont typeface="Arial" panose="020B0604020202020204" pitchFamily="34" charset="0"/>
              <a:buChar char="-"/>
            </a:pPr>
            <a:r>
              <a:rPr lang="en-US" altLang="en-US" sz="2400" smtClean="0"/>
              <a:t>Address information for locating the specified service</a:t>
            </a:r>
            <a:endParaRPr lang="en-US" altLang="en-US" smtClean="0"/>
          </a:p>
        </p:txBody>
      </p:sp>
      <p:sp>
        <p:nvSpPr>
          <p:cNvPr id="17412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CD5E4C-9347-4F8B-B1D1-319DC0EF9DC8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28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08050"/>
          </a:xfrm>
        </p:spPr>
        <p:txBody>
          <a:bodyPr/>
          <a:lstStyle/>
          <a:p>
            <a:pPr eaLnBrk="1" hangingPunct="1"/>
            <a:r>
              <a:rPr lang="de-AT" altLang="en-US" sz="4000" b="1" smtClean="0"/>
              <a:t>WSDL Introduction</a:t>
            </a:r>
            <a:endParaRPr lang="en-US" altLang="en-US" sz="4000" b="1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03213" y="1206500"/>
            <a:ext cx="8661400" cy="4814888"/>
          </a:xfrm>
        </p:spPr>
        <p:txBody>
          <a:bodyPr/>
          <a:lstStyle/>
          <a:p>
            <a:pPr marL="457200" indent="-457200" eaLnBrk="1" hangingPunct="1"/>
            <a:r>
              <a:rPr lang="en-US" altLang="en-US" sz="2800" smtClean="0"/>
              <a:t>WSDL represents a contract between the</a:t>
            </a:r>
          </a:p>
          <a:p>
            <a:pPr marL="1152525" lvl="1" indent="-342900" eaLnBrk="1" hangingPunct="1">
              <a:buFontTx/>
              <a:buChar char="-"/>
            </a:pPr>
            <a:r>
              <a:rPr lang="en-US" altLang="en-US" sz="2400" smtClean="0"/>
              <a:t>service requestor (client)</a:t>
            </a:r>
          </a:p>
          <a:p>
            <a:pPr marL="1152525" lvl="1" indent="-342900" eaLnBrk="1" hangingPunct="1">
              <a:buFontTx/>
              <a:buChar char="-"/>
            </a:pPr>
            <a:r>
              <a:rPr lang="en-US" altLang="en-US" sz="2400" smtClean="0"/>
              <a:t>service provider (server)</a:t>
            </a:r>
          </a:p>
          <a:p>
            <a:pPr marL="457200" indent="-457200" eaLnBrk="1" hangingPunct="1"/>
            <a:r>
              <a:rPr lang="en-US" altLang="en-US" sz="2800" smtClean="0"/>
              <a:t>WSDL is platform- and language-independent and is mainly used to describe SOAP services (similar to a class which represents a contract between client code and the actual object)</a:t>
            </a:r>
          </a:p>
          <a:p>
            <a:pPr marL="457200" indent="-457200" eaLnBrk="1" hangingPunct="1"/>
            <a:r>
              <a:rPr lang="en-US" altLang="en-US" sz="2800" smtClean="0"/>
              <a:t>Enables clients to locate a web service and invoke any of its publicly available functions.</a:t>
            </a:r>
          </a:p>
        </p:txBody>
      </p:sp>
      <p:sp>
        <p:nvSpPr>
          <p:cNvPr id="18436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0C7BDE-BBF9-4B1D-870D-0D77634A2150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72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863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de-AT" altLang="en-US" b="1" smtClean="0"/>
              <a:t>WSDL – Basic Structure</a:t>
            </a:r>
            <a:br>
              <a:rPr lang="de-AT" altLang="en-US" b="1" smtClean="0"/>
            </a:br>
            <a:r>
              <a:rPr lang="de-AT" altLang="en-US" sz="2400" smtClean="0"/>
              <a:t>structure of wsdl (xml) document</a:t>
            </a:r>
            <a:endParaRPr lang="en-US" altLang="en-US" smtClean="0"/>
          </a:p>
        </p:txBody>
      </p:sp>
      <p:sp>
        <p:nvSpPr>
          <p:cNvPr id="19459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DADD04-70C3-46C4-8863-D6709E724543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323850" y="1125538"/>
            <a:ext cx="8424863" cy="5183187"/>
            <a:chOff x="323528" y="1124744"/>
            <a:chExt cx="8424936" cy="5184576"/>
          </a:xfrm>
        </p:grpSpPr>
        <p:sp>
          <p:nvSpPr>
            <p:cNvPr id="19461" name="Rounded Rectangle 1"/>
            <p:cNvSpPr>
              <a:spLocks noChangeArrowheads="1"/>
            </p:cNvSpPr>
            <p:nvPr/>
          </p:nvSpPr>
          <p:spPr bwMode="auto">
            <a:xfrm>
              <a:off x="323528" y="1124744"/>
              <a:ext cx="8424936" cy="5184576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AT" altLang="en-US" sz="1800" b="1">
                  <a:latin typeface="Arial" panose="020B0604020202020204" pitchFamily="34" charset="0"/>
                </a:rPr>
                <a:t>&lt;definitions&gt;: </a:t>
              </a:r>
              <a:r>
                <a:rPr lang="de-AT" altLang="en-US" sz="1800">
                  <a:latin typeface="Arial" panose="020B0604020202020204" pitchFamily="34" charset="0"/>
                </a:rPr>
                <a:t>Root WSDL Element</a:t>
              </a:r>
              <a:endParaRPr lang="en-US" altLang="en-US" sz="1800"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CA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9462" name="Rectangle 3"/>
            <p:cNvSpPr>
              <a:spLocks noChangeArrowheads="1"/>
            </p:cNvSpPr>
            <p:nvPr/>
          </p:nvSpPr>
          <p:spPr bwMode="auto">
            <a:xfrm>
              <a:off x="611560" y="1916832"/>
              <a:ext cx="7704856" cy="57606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AT" altLang="en-US" sz="1800" b="1">
                  <a:latin typeface="Arial" panose="020B0604020202020204" pitchFamily="34" charset="0"/>
                </a:rPr>
                <a:t>&lt;types&gt;: </a:t>
              </a:r>
              <a:r>
                <a:rPr lang="de-AT" altLang="en-US" sz="1800">
                  <a:latin typeface="Arial" panose="020B0604020202020204" pitchFamily="34" charset="0"/>
                </a:rPr>
                <a:t>The data types that are involved in a transmission.</a:t>
              </a:r>
              <a:r>
                <a:rPr lang="de-AT" altLang="en-US" sz="1800" b="1">
                  <a:latin typeface="Arial" panose="020B0604020202020204" pitchFamily="34" charset="0"/>
                </a:rPr>
                <a:t> </a:t>
              </a:r>
              <a:endParaRPr lang="en-US" altLang="en-US" sz="1800" b="1">
                <a:latin typeface="Arial" panose="020B0604020202020204" pitchFamily="34" charset="0"/>
              </a:endParaRPr>
            </a:p>
          </p:txBody>
        </p:sp>
        <p:sp>
          <p:nvSpPr>
            <p:cNvPr id="19463" name="Rectangle 12"/>
            <p:cNvSpPr>
              <a:spLocks noChangeArrowheads="1"/>
            </p:cNvSpPr>
            <p:nvPr/>
          </p:nvSpPr>
          <p:spPr bwMode="auto">
            <a:xfrm>
              <a:off x="611560" y="2708920"/>
              <a:ext cx="7704856" cy="72008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AT" altLang="en-US" sz="1800" b="1">
                  <a:latin typeface="Arial" panose="020B0604020202020204" pitchFamily="34" charset="0"/>
                </a:rPr>
                <a:t>&lt;message&gt;: 	</a:t>
              </a:r>
              <a:r>
                <a:rPr lang="de-AT" altLang="en-US" sz="1800">
                  <a:latin typeface="Arial" panose="020B0604020202020204" pitchFamily="34" charset="0"/>
                </a:rPr>
                <a:t>What messages can be submitted?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AT" altLang="en-US" sz="1800">
                  <a:latin typeface="Arial" panose="020B0604020202020204" pitchFamily="34" charset="0"/>
                </a:rPr>
                <a:t>		What parameters do they have?</a:t>
              </a:r>
              <a:endParaRPr lang="en-US" altLang="en-US" sz="1800" b="1">
                <a:latin typeface="Arial" panose="020B0604020202020204" pitchFamily="34" charset="0"/>
              </a:endParaRPr>
            </a:p>
          </p:txBody>
        </p:sp>
        <p:sp>
          <p:nvSpPr>
            <p:cNvPr id="19464" name="Rectangle 13"/>
            <p:cNvSpPr>
              <a:spLocks noChangeArrowheads="1"/>
            </p:cNvSpPr>
            <p:nvPr/>
          </p:nvSpPr>
          <p:spPr bwMode="auto">
            <a:xfrm>
              <a:off x="611560" y="3573016"/>
              <a:ext cx="7704856" cy="57606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AT" altLang="en-US" sz="1800" b="1">
                  <a:latin typeface="Arial" panose="020B0604020202020204" pitchFamily="34" charset="0"/>
                </a:rPr>
                <a:t>&lt;portType&gt;: 	</a:t>
              </a:r>
              <a:r>
                <a:rPr lang="de-AT" altLang="en-US" sz="1800">
                  <a:latin typeface="Arial" panose="020B0604020202020204" pitchFamily="34" charset="0"/>
                </a:rPr>
                <a:t>How do the messages relate to form a method?</a:t>
              </a:r>
              <a:endParaRPr lang="en-US" altLang="en-US" sz="1800" b="1">
                <a:latin typeface="Arial" panose="020B0604020202020204" pitchFamily="34" charset="0"/>
              </a:endParaRPr>
            </a:p>
          </p:txBody>
        </p:sp>
        <p:sp>
          <p:nvSpPr>
            <p:cNvPr id="19465" name="Rectangle 14"/>
            <p:cNvSpPr>
              <a:spLocks noChangeArrowheads="1"/>
            </p:cNvSpPr>
            <p:nvPr/>
          </p:nvSpPr>
          <p:spPr bwMode="auto">
            <a:xfrm>
              <a:off x="611560" y="4365104"/>
              <a:ext cx="7704856" cy="72008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AT" altLang="en-US" sz="1800" b="1">
                  <a:latin typeface="Arial" panose="020B0604020202020204" pitchFamily="34" charset="0"/>
                </a:rPr>
                <a:t>&lt;binding&gt;:	</a:t>
              </a:r>
              <a:r>
                <a:rPr lang="de-AT" altLang="en-US" sz="1800">
                  <a:latin typeface="Arial" panose="020B0604020202020204" pitchFamily="34" charset="0"/>
                </a:rPr>
                <a:t>How will the messages be transmitted on the wire?</a:t>
              </a:r>
              <a:r>
                <a:rPr lang="de-AT" altLang="en-US" sz="1800" b="1">
                  <a:latin typeface="Arial" panose="020B0604020202020204" pitchFamily="34" charset="0"/>
                </a:rPr>
                <a:t>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AT" altLang="en-US" sz="1800" b="1">
                  <a:latin typeface="Arial" panose="020B0604020202020204" pitchFamily="34" charset="0"/>
                </a:rPr>
                <a:t>		</a:t>
              </a:r>
              <a:r>
                <a:rPr lang="de-AT" altLang="en-US" sz="1800">
                  <a:latin typeface="Arial" panose="020B0604020202020204" pitchFamily="34" charset="0"/>
                </a:rPr>
                <a:t>What SOAP-specific details are there?</a:t>
              </a:r>
              <a:endParaRPr lang="en-US" altLang="en-US" sz="1800" b="1">
                <a:latin typeface="Arial" panose="020B0604020202020204" pitchFamily="34" charset="0"/>
              </a:endParaRPr>
            </a:p>
          </p:txBody>
        </p:sp>
        <p:sp>
          <p:nvSpPr>
            <p:cNvPr id="19466" name="Rectangle 15"/>
            <p:cNvSpPr>
              <a:spLocks noChangeArrowheads="1"/>
            </p:cNvSpPr>
            <p:nvPr/>
          </p:nvSpPr>
          <p:spPr bwMode="auto">
            <a:xfrm>
              <a:off x="611560" y="5301208"/>
              <a:ext cx="7704856" cy="57606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AT" altLang="en-US" sz="1800" b="1">
                  <a:latin typeface="Arial" panose="020B0604020202020204" pitchFamily="34" charset="0"/>
                </a:rPr>
                <a:t>&lt;service&gt;: </a:t>
              </a:r>
              <a:r>
                <a:rPr lang="de-AT" altLang="en-US" sz="1800">
                  <a:latin typeface="Arial" panose="020B0604020202020204" pitchFamily="34" charset="0"/>
                </a:rPr>
                <a:t>Where ist the service located?</a:t>
              </a:r>
              <a:endParaRPr lang="en-US" altLang="en-US" sz="1800" b="1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972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6988"/>
            <a:ext cx="8229600" cy="849313"/>
          </a:xfrm>
        </p:spPr>
        <p:txBody>
          <a:bodyPr/>
          <a:lstStyle/>
          <a:p>
            <a:pPr eaLnBrk="1" hangingPunct="1"/>
            <a:r>
              <a:rPr lang="de-AT" altLang="en-US" sz="4000" b="1" smtClean="0"/>
              <a:t>WSDL – &lt;definitions&gt; Element</a:t>
            </a:r>
            <a:endParaRPr lang="en-US" altLang="en-US" sz="4000" b="1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196975"/>
            <a:ext cx="8435975" cy="5256213"/>
          </a:xfrm>
        </p:spPr>
        <p:txBody>
          <a:bodyPr/>
          <a:lstStyle/>
          <a:p>
            <a:pPr marL="457200" indent="-45720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800" smtClean="0"/>
              <a:t>Must be the root element of all WSDL documents</a:t>
            </a:r>
          </a:p>
          <a:p>
            <a:pPr marL="457200" indent="-45720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800" smtClean="0"/>
              <a:t>Defines the name of the web service</a:t>
            </a:r>
          </a:p>
          <a:p>
            <a:pPr marL="457200" indent="-45720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800" smtClean="0"/>
              <a:t>Declares multiple namespaces used throughout the remainder of the document</a:t>
            </a:r>
          </a:p>
          <a:p>
            <a:pPr marL="457200" indent="-45720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800" smtClean="0"/>
              <a:t>Specifies a default namespace: xmlns=http://schemas.xmlsoap.org/wsdl/</a:t>
            </a:r>
          </a:p>
          <a:p>
            <a:pPr marL="857250" lvl="1" indent="-45720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smtClean="0"/>
              <a:t>All elements without a namespace prefix, such as message or portType, are therefore assumed to be a part of the default WSDL namespace.</a:t>
            </a:r>
          </a:p>
        </p:txBody>
      </p:sp>
      <p:sp>
        <p:nvSpPr>
          <p:cNvPr id="20484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52AC47-48EA-4A53-9B35-892044D92539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41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20C6CB-598D-4914-901A-506E77C2A9CC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Service-oriented architecture (SOA)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means of developing distributed systems where the components are stand-alone services.</a:t>
            </a:r>
          </a:p>
          <a:p>
            <a:pPr eaLnBrk="1" hangingPunct="1"/>
            <a:r>
              <a:rPr lang="en-US" altLang="en-US" smtClean="0"/>
              <a:t>Services may execute on different computers from different service providers.</a:t>
            </a:r>
          </a:p>
          <a:p>
            <a:pPr eaLnBrk="1" hangingPunct="1"/>
            <a:r>
              <a:rPr lang="en-US" altLang="en-US" smtClean="0"/>
              <a:t>Standard protocols have been developed to support service communication and information exchange.</a:t>
            </a: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304800" y="6629400"/>
            <a:ext cx="6477000" cy="244475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000">
                <a:cs typeface="Arial" pitchFamily="34" charset="0"/>
              </a:rPr>
              <a:t>©</a:t>
            </a:r>
            <a:r>
              <a:rPr lang="en-US" altLang="en-US" sz="1000"/>
              <a:t> Ian Sommerville, 2006		Software Engineering, 8</a:t>
            </a:r>
            <a:r>
              <a:rPr lang="en-US" altLang="en-US" sz="1000" baseline="30000"/>
              <a:t>th</a:t>
            </a:r>
            <a:r>
              <a:rPr lang="en-US" altLang="en-US" sz="1000"/>
              <a:t> Edition, Chapter 31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0175"/>
            <a:ext cx="8229600" cy="777875"/>
          </a:xfrm>
        </p:spPr>
        <p:txBody>
          <a:bodyPr/>
          <a:lstStyle/>
          <a:p>
            <a:pPr eaLnBrk="1" hangingPunct="1"/>
            <a:r>
              <a:rPr lang="de-AT" altLang="en-US" sz="4000" b="1" smtClean="0"/>
              <a:t>WSDL – &lt;types&gt; Element</a:t>
            </a:r>
            <a:endParaRPr lang="en-US" altLang="en-US" sz="4000" b="1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125538"/>
            <a:ext cx="8229600" cy="5472112"/>
          </a:xfrm>
        </p:spPr>
        <p:txBody>
          <a:bodyPr/>
          <a:lstStyle/>
          <a:p>
            <a:pPr marL="457200" indent="-457200" eaLnBrk="1" hangingPunct="1"/>
            <a:r>
              <a:rPr lang="en-US" altLang="en-US" smtClean="0"/>
              <a:t>Describes all the data types used between the client and server</a:t>
            </a:r>
          </a:p>
          <a:p>
            <a:pPr marL="457200" indent="-457200" eaLnBrk="1" hangingPunct="1"/>
            <a:r>
              <a:rPr lang="en-US" altLang="en-US" smtClean="0"/>
              <a:t>WSDL is not tied exclusively to a specific typing system, but it uses the W3C </a:t>
            </a:r>
            <a:r>
              <a:rPr lang="en-US" altLang="en-US" b="1" smtClean="0"/>
              <a:t>XML Schema</a:t>
            </a:r>
            <a:r>
              <a:rPr lang="en-US" altLang="en-US" smtClean="0"/>
              <a:t> specification as its default choice</a:t>
            </a:r>
          </a:p>
          <a:p>
            <a:pPr marL="457200" indent="-457200" eaLnBrk="1" hangingPunct="1"/>
            <a:r>
              <a:rPr lang="en-US" altLang="en-US" smtClean="0"/>
              <a:t>If the service uses only XML Schema built-in simple types, such as strings and integers, the types </a:t>
            </a:r>
            <a:r>
              <a:rPr lang="en-US" altLang="en-US" b="1" smtClean="0"/>
              <a:t>element</a:t>
            </a:r>
            <a:r>
              <a:rPr lang="en-US" altLang="en-US" smtClean="0"/>
              <a:t> is not required</a:t>
            </a:r>
          </a:p>
          <a:p>
            <a:pPr marL="857250" lvl="1" indent="-457200" eaLnBrk="1" hangingPunct="1"/>
            <a:r>
              <a:rPr lang="en-US" altLang="en-US" smtClean="0"/>
              <a:t>But you still need to include the types when you define the messages</a:t>
            </a:r>
          </a:p>
        </p:txBody>
      </p:sp>
      <p:sp>
        <p:nvSpPr>
          <p:cNvPr id="21508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BA1500-DBA4-4CBF-B84F-CA1DD4CE125D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18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935038"/>
          </a:xfrm>
        </p:spPr>
        <p:txBody>
          <a:bodyPr/>
          <a:lstStyle/>
          <a:p>
            <a:r>
              <a:rPr lang="en-CA" altLang="en-US" b="1" smtClean="0"/>
              <a:t>More on XML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5538"/>
            <a:ext cx="8640763" cy="5399087"/>
          </a:xfrm>
        </p:spPr>
        <p:txBody>
          <a:bodyPr/>
          <a:lstStyle/>
          <a:p>
            <a:pPr>
              <a:defRPr/>
            </a:pPr>
            <a:r>
              <a:rPr lang="en-CA" sz="2400" dirty="0" smtClean="0"/>
              <a:t>Numeric Data Types: </a:t>
            </a:r>
            <a:r>
              <a:rPr lang="en-CA" sz="1600" dirty="0" smtClean="0">
                <a:hlinkClick r:id="rId2"/>
              </a:rPr>
              <a:t>http://www.w3schools.com/xml/schema_dtypes_numeric.asp</a:t>
            </a:r>
            <a:endParaRPr lang="en-CA" sz="1600" dirty="0" smtClean="0"/>
          </a:p>
          <a:p>
            <a:pPr lvl="1">
              <a:defRPr/>
            </a:pPr>
            <a:r>
              <a:rPr lang="en-CA" sz="2000" dirty="0" smtClean="0"/>
              <a:t>Declaration: &lt;</a:t>
            </a:r>
            <a:r>
              <a:rPr lang="en-CA" sz="2000" dirty="0" err="1" smtClean="0"/>
              <a:t>xs:element</a:t>
            </a:r>
            <a:r>
              <a:rPr lang="en-CA" sz="2000" dirty="0" smtClean="0"/>
              <a:t> name="prize" type="</a:t>
            </a:r>
            <a:r>
              <a:rPr lang="en-CA" sz="2000" dirty="0" err="1" smtClean="0"/>
              <a:t>xs:decimal</a:t>
            </a:r>
            <a:r>
              <a:rPr lang="en-CA" sz="2000" dirty="0" smtClean="0"/>
              <a:t>"/&gt;</a:t>
            </a:r>
          </a:p>
          <a:p>
            <a:pPr lvl="1">
              <a:defRPr/>
            </a:pPr>
            <a:r>
              <a:rPr lang="en-CA" sz="2000" dirty="0" smtClean="0"/>
              <a:t>Instance in document: &lt;prize&gt;999.50&lt;/prize&gt;</a:t>
            </a:r>
          </a:p>
          <a:p>
            <a:pPr>
              <a:defRPr/>
            </a:pPr>
            <a:r>
              <a:rPr lang="en-CA" sz="2400" dirty="0" smtClean="0"/>
              <a:t>String Data Type: </a:t>
            </a:r>
            <a:r>
              <a:rPr lang="en-CA" sz="1600" dirty="0" smtClean="0">
                <a:hlinkClick r:id="rId3"/>
              </a:rPr>
              <a:t>http://www.w3schools.com/xml/schema_dtypes_string.asp</a:t>
            </a:r>
            <a:endParaRPr lang="en-CA" sz="1600" dirty="0" smtClean="0"/>
          </a:p>
          <a:p>
            <a:pPr lvl="1">
              <a:defRPr/>
            </a:pPr>
            <a:r>
              <a:rPr lang="en-CA" sz="2000" dirty="0" smtClean="0"/>
              <a:t>&lt;</a:t>
            </a:r>
            <a:r>
              <a:rPr lang="en-CA" sz="2000" dirty="0" err="1" smtClean="0"/>
              <a:t>xs:element</a:t>
            </a:r>
            <a:r>
              <a:rPr lang="en-CA" sz="2000" dirty="0" smtClean="0"/>
              <a:t> name="customer" type="</a:t>
            </a:r>
            <a:r>
              <a:rPr lang="en-CA" sz="2000" dirty="0" err="1" smtClean="0"/>
              <a:t>xs:string</a:t>
            </a:r>
            <a:r>
              <a:rPr lang="en-CA" sz="2000" dirty="0" smtClean="0"/>
              <a:t>"/&gt;</a:t>
            </a:r>
          </a:p>
          <a:p>
            <a:pPr lvl="1">
              <a:defRPr/>
            </a:pPr>
            <a:r>
              <a:rPr lang="en-CA" sz="2000" dirty="0" smtClean="0"/>
              <a:t>&lt;customer&gt;John Smith&lt;/customer&gt;</a:t>
            </a:r>
          </a:p>
          <a:p>
            <a:pPr>
              <a:defRPr/>
            </a:pPr>
            <a:r>
              <a:rPr lang="en-CA" sz="2400" dirty="0" smtClean="0"/>
              <a:t>Simple Type: </a:t>
            </a:r>
            <a:r>
              <a:rPr lang="en-CA" sz="1600" dirty="0" smtClean="0">
                <a:hlinkClick r:id="rId4"/>
              </a:rPr>
              <a:t>http://www.w3schools.com/xml/el_simpletype.asp</a:t>
            </a:r>
            <a:endParaRPr lang="en-CA" sz="1600" dirty="0" smtClean="0"/>
          </a:p>
          <a:p>
            <a:pPr marL="449263" lvl="1" indent="-274638">
              <a:defRPr/>
            </a:pPr>
            <a:r>
              <a:rPr lang="en-CA" sz="1800" dirty="0" smtClean="0"/>
              <a:t>Age is integer with a constraint that it shouldn’t be less than zero and more than 100!</a:t>
            </a:r>
          </a:p>
          <a:p>
            <a:pPr marL="1363663" lvl="4" indent="-274638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CA" sz="1800" dirty="0" smtClean="0"/>
              <a:t>&lt;</a:t>
            </a:r>
            <a:r>
              <a:rPr lang="en-CA" sz="1800" dirty="0" err="1" smtClean="0"/>
              <a:t>xs:element</a:t>
            </a:r>
            <a:r>
              <a:rPr lang="en-CA" sz="1800" dirty="0" smtClean="0"/>
              <a:t> name="age"&gt;</a:t>
            </a:r>
          </a:p>
          <a:p>
            <a:pPr marL="1363663" lvl="4" indent="-274638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CA" sz="1800" dirty="0" smtClean="0"/>
              <a:t>  &lt;</a:t>
            </a:r>
            <a:r>
              <a:rPr lang="en-CA" sz="1800" dirty="0" err="1" smtClean="0"/>
              <a:t>xs:simpleType</a:t>
            </a:r>
            <a:r>
              <a:rPr lang="en-CA" sz="1800" dirty="0" smtClean="0"/>
              <a:t>&gt;</a:t>
            </a:r>
          </a:p>
          <a:p>
            <a:pPr marL="1363663" lvl="4" indent="-274638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CA" sz="1800" dirty="0" smtClean="0"/>
              <a:t>    &lt;</a:t>
            </a:r>
            <a:r>
              <a:rPr lang="en-CA" sz="1800" dirty="0" err="1" smtClean="0"/>
              <a:t>xs:restriction</a:t>
            </a:r>
            <a:r>
              <a:rPr lang="en-CA" sz="1800" dirty="0" smtClean="0"/>
              <a:t> base="</a:t>
            </a:r>
            <a:r>
              <a:rPr lang="en-CA" sz="1800" dirty="0" err="1" smtClean="0"/>
              <a:t>xs:integer</a:t>
            </a:r>
            <a:r>
              <a:rPr lang="en-CA" sz="1800" dirty="0" smtClean="0"/>
              <a:t>"&gt;</a:t>
            </a:r>
          </a:p>
          <a:p>
            <a:pPr marL="1363663" lvl="4" indent="-274638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CA" sz="1800" dirty="0" smtClean="0"/>
              <a:t>      &lt;</a:t>
            </a:r>
            <a:r>
              <a:rPr lang="en-CA" sz="1800" dirty="0" err="1" smtClean="0"/>
              <a:t>xs:minInclusive</a:t>
            </a:r>
            <a:r>
              <a:rPr lang="en-CA" sz="1800" dirty="0" smtClean="0"/>
              <a:t> value="0"/&gt;</a:t>
            </a:r>
          </a:p>
          <a:p>
            <a:pPr marL="1363663" lvl="4" indent="-274638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CA" sz="1800" dirty="0" smtClean="0"/>
              <a:t>      &lt;</a:t>
            </a:r>
            <a:r>
              <a:rPr lang="en-CA" sz="1800" dirty="0" err="1" smtClean="0"/>
              <a:t>xs:maxInclusive</a:t>
            </a:r>
            <a:r>
              <a:rPr lang="en-CA" sz="1800" dirty="0" smtClean="0"/>
              <a:t> value="100"/&gt;</a:t>
            </a:r>
          </a:p>
          <a:p>
            <a:pPr marL="1363663" lvl="4" indent="-274638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CA" sz="1800" dirty="0" smtClean="0"/>
              <a:t>    &lt;/</a:t>
            </a:r>
            <a:r>
              <a:rPr lang="en-CA" sz="1800" dirty="0" err="1" smtClean="0"/>
              <a:t>xs:restriction</a:t>
            </a:r>
            <a:r>
              <a:rPr lang="en-CA" sz="1800" dirty="0" smtClean="0"/>
              <a:t>&gt;</a:t>
            </a:r>
          </a:p>
          <a:p>
            <a:pPr marL="1363663" lvl="4" indent="-274638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CA" sz="1800" dirty="0" smtClean="0"/>
              <a:t>  &lt;/</a:t>
            </a:r>
            <a:r>
              <a:rPr lang="en-CA" sz="1800" dirty="0" err="1" smtClean="0"/>
              <a:t>xs:simpleType</a:t>
            </a:r>
            <a:r>
              <a:rPr lang="en-CA" sz="1800" dirty="0" smtClean="0"/>
              <a:t>&gt;</a:t>
            </a:r>
          </a:p>
          <a:p>
            <a:pPr marL="1363663" lvl="4" indent="-274638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CA" sz="1800" dirty="0" smtClean="0"/>
              <a:t>&lt;/</a:t>
            </a:r>
            <a:r>
              <a:rPr lang="en-CA" sz="1800" dirty="0" err="1" smtClean="0"/>
              <a:t>xs:element</a:t>
            </a:r>
            <a:r>
              <a:rPr lang="en-CA" sz="1800" dirty="0" smtClean="0"/>
              <a:t>&gt;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CA" dirty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687EF4-52C5-4F1E-815C-7C6FD6504CEC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77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935038"/>
          </a:xfrm>
        </p:spPr>
        <p:txBody>
          <a:bodyPr/>
          <a:lstStyle/>
          <a:p>
            <a:r>
              <a:rPr lang="en-CA" altLang="en-US" b="1" smtClean="0"/>
              <a:t>More on XML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5538"/>
            <a:ext cx="8135938" cy="5183187"/>
          </a:xfrm>
        </p:spPr>
        <p:txBody>
          <a:bodyPr/>
          <a:lstStyle/>
          <a:p>
            <a:pPr>
              <a:defRPr/>
            </a:pPr>
            <a:r>
              <a:rPr lang="en-CA" sz="2000" dirty="0" smtClean="0"/>
              <a:t>Complex Types: </a:t>
            </a:r>
            <a:r>
              <a:rPr lang="en-CA" sz="2000" dirty="0" smtClean="0">
                <a:hlinkClick r:id="rId2"/>
              </a:rPr>
              <a:t>http://www.w3schools.com/xml/schema_complex.asp</a:t>
            </a:r>
            <a:endParaRPr lang="en-CA" sz="2000" dirty="0" smtClean="0"/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CA" sz="2000" dirty="0" smtClean="0"/>
              <a:t>Declaration of Person:</a:t>
            </a:r>
          </a:p>
          <a:p>
            <a:pPr marL="400050" lvl="1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CA" sz="1800" dirty="0" smtClean="0"/>
              <a:t>&lt;</a:t>
            </a:r>
            <a:r>
              <a:rPr lang="en-CA" sz="1800" dirty="0" err="1" smtClean="0"/>
              <a:t>xs:element</a:t>
            </a:r>
            <a:r>
              <a:rPr lang="en-CA" sz="1800" dirty="0" smtClean="0"/>
              <a:t> name=“</a:t>
            </a:r>
            <a:r>
              <a:rPr lang="en-CA" sz="1800" dirty="0" err="1" smtClean="0"/>
              <a:t>personinfo</a:t>
            </a:r>
            <a:r>
              <a:rPr lang="en-CA" sz="1800" smtClean="0"/>
              <a:t> "&gt;</a:t>
            </a:r>
            <a:endParaRPr lang="en-CA" sz="1800" dirty="0" smtClean="0"/>
          </a:p>
          <a:p>
            <a:pPr marL="400050" lvl="1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CA" sz="1800" dirty="0" smtClean="0"/>
              <a:t>  &lt;</a:t>
            </a:r>
            <a:r>
              <a:rPr lang="en-CA" sz="1800" dirty="0" err="1" smtClean="0"/>
              <a:t>xs:complexType</a:t>
            </a:r>
            <a:r>
              <a:rPr lang="en-CA" sz="1800" dirty="0" smtClean="0"/>
              <a:t>&gt;</a:t>
            </a:r>
          </a:p>
          <a:p>
            <a:pPr marL="400050" lvl="1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CA" sz="1800" dirty="0" smtClean="0"/>
              <a:t>    &lt;</a:t>
            </a:r>
            <a:r>
              <a:rPr lang="en-CA" sz="1800" dirty="0" err="1" smtClean="0"/>
              <a:t>xs:sequence</a:t>
            </a:r>
            <a:r>
              <a:rPr lang="en-CA" sz="1800" dirty="0" smtClean="0"/>
              <a:t>&gt;</a:t>
            </a:r>
          </a:p>
          <a:p>
            <a:pPr marL="400050" lvl="1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CA" sz="1800" dirty="0" smtClean="0"/>
              <a:t>      &lt;</a:t>
            </a:r>
            <a:r>
              <a:rPr lang="en-CA" sz="1800" dirty="0" err="1" smtClean="0"/>
              <a:t>xs:element</a:t>
            </a:r>
            <a:r>
              <a:rPr lang="en-CA" sz="1800" dirty="0" smtClean="0"/>
              <a:t> name="</a:t>
            </a:r>
            <a:r>
              <a:rPr lang="en-CA" sz="1800" dirty="0" err="1" smtClean="0"/>
              <a:t>firstname</a:t>
            </a:r>
            <a:r>
              <a:rPr lang="en-CA" sz="1800" dirty="0" smtClean="0"/>
              <a:t>" type="</a:t>
            </a:r>
            <a:r>
              <a:rPr lang="en-CA" sz="1800" dirty="0" err="1" smtClean="0"/>
              <a:t>xs:string</a:t>
            </a:r>
            <a:r>
              <a:rPr lang="en-CA" sz="1800" dirty="0" smtClean="0"/>
              <a:t>"/&gt;</a:t>
            </a:r>
          </a:p>
          <a:p>
            <a:pPr marL="400050" lvl="1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CA" sz="1800" dirty="0" smtClean="0"/>
              <a:t>      &lt;</a:t>
            </a:r>
            <a:r>
              <a:rPr lang="en-CA" sz="1800" dirty="0" err="1" smtClean="0"/>
              <a:t>xs:element</a:t>
            </a:r>
            <a:r>
              <a:rPr lang="en-CA" sz="1800" dirty="0" smtClean="0"/>
              <a:t> name="</a:t>
            </a:r>
            <a:r>
              <a:rPr lang="en-CA" sz="1800" dirty="0" err="1" smtClean="0"/>
              <a:t>lastname</a:t>
            </a:r>
            <a:r>
              <a:rPr lang="en-CA" sz="1800" dirty="0" smtClean="0"/>
              <a:t>" type="</a:t>
            </a:r>
            <a:r>
              <a:rPr lang="en-CA" sz="1800" dirty="0" err="1" smtClean="0"/>
              <a:t>xs:string</a:t>
            </a:r>
            <a:r>
              <a:rPr lang="en-CA" sz="1800" dirty="0" smtClean="0"/>
              <a:t>"/&gt;</a:t>
            </a:r>
          </a:p>
          <a:p>
            <a:pPr marL="400050" lvl="1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CA" sz="1800" dirty="0" smtClean="0"/>
              <a:t>    &lt;/</a:t>
            </a:r>
            <a:r>
              <a:rPr lang="en-CA" sz="1800" dirty="0" err="1" smtClean="0"/>
              <a:t>xs:sequence</a:t>
            </a:r>
            <a:r>
              <a:rPr lang="en-CA" sz="1800" dirty="0" smtClean="0"/>
              <a:t>&gt;</a:t>
            </a:r>
          </a:p>
          <a:p>
            <a:pPr marL="400050" lvl="1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CA" sz="1800" dirty="0" smtClean="0"/>
              <a:t>  &lt;/</a:t>
            </a:r>
            <a:r>
              <a:rPr lang="en-CA" sz="1800" dirty="0" err="1" smtClean="0"/>
              <a:t>xs:complexType</a:t>
            </a:r>
            <a:r>
              <a:rPr lang="en-CA" sz="1800" dirty="0" smtClean="0"/>
              <a:t>&gt;</a:t>
            </a:r>
          </a:p>
          <a:p>
            <a:pPr marL="400050" lvl="1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CA" sz="1800" dirty="0" smtClean="0"/>
              <a:t>&lt;/</a:t>
            </a:r>
            <a:r>
              <a:rPr lang="en-CA" sz="1800" dirty="0" err="1" smtClean="0"/>
              <a:t>xs:element</a:t>
            </a:r>
            <a:r>
              <a:rPr lang="en-CA" sz="1800" dirty="0" smtClean="0"/>
              <a:t>&gt;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CA" sz="2000" dirty="0" smtClean="0"/>
              <a:t>Instance of Person:</a:t>
            </a:r>
          </a:p>
          <a:p>
            <a:pPr marL="400050" lvl="1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CA" sz="1800" dirty="0" smtClean="0"/>
              <a:t>&lt;employee&gt;</a:t>
            </a:r>
          </a:p>
          <a:p>
            <a:pPr marL="400050" lvl="1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CA" sz="1800" dirty="0" smtClean="0"/>
              <a:t>  &lt;</a:t>
            </a:r>
            <a:r>
              <a:rPr lang="en-CA" sz="1800" dirty="0" err="1" smtClean="0"/>
              <a:t>firstname</a:t>
            </a:r>
            <a:r>
              <a:rPr lang="en-CA" sz="1800" dirty="0" smtClean="0"/>
              <a:t>&gt;John&lt;/</a:t>
            </a:r>
            <a:r>
              <a:rPr lang="en-CA" sz="1800" dirty="0" err="1" smtClean="0"/>
              <a:t>firstname</a:t>
            </a:r>
            <a:r>
              <a:rPr lang="en-CA" sz="1800" dirty="0" smtClean="0"/>
              <a:t>&gt;</a:t>
            </a:r>
          </a:p>
          <a:p>
            <a:pPr marL="400050" lvl="1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CA" sz="1800" dirty="0" smtClean="0"/>
              <a:t>  &lt;</a:t>
            </a:r>
            <a:r>
              <a:rPr lang="en-CA" sz="1800" dirty="0" err="1" smtClean="0"/>
              <a:t>lastname</a:t>
            </a:r>
            <a:r>
              <a:rPr lang="en-CA" sz="1800" dirty="0" smtClean="0"/>
              <a:t>&gt;Smith&lt;/</a:t>
            </a:r>
            <a:r>
              <a:rPr lang="en-CA" sz="1800" dirty="0" err="1" smtClean="0"/>
              <a:t>lastname</a:t>
            </a:r>
            <a:r>
              <a:rPr lang="en-CA" sz="1800" dirty="0" smtClean="0"/>
              <a:t>&gt;</a:t>
            </a:r>
          </a:p>
          <a:p>
            <a:pPr marL="400050" lvl="1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CA" sz="1800" dirty="0" smtClean="0"/>
              <a:t>&lt;/employee&gt;</a:t>
            </a:r>
          </a:p>
          <a:p>
            <a:pPr>
              <a:defRPr/>
            </a:pPr>
            <a:r>
              <a:rPr lang="en-CA" sz="2000" dirty="0" smtClean="0"/>
              <a:t>&lt;</a:t>
            </a:r>
            <a:r>
              <a:rPr lang="en-CA" sz="2000" dirty="0" err="1" smtClean="0"/>
              <a:t>xs:element</a:t>
            </a:r>
            <a:r>
              <a:rPr lang="en-CA" sz="2000" dirty="0" smtClean="0"/>
              <a:t> name="employee" type="</a:t>
            </a:r>
            <a:r>
              <a:rPr lang="en-CA" sz="2000" dirty="0" err="1" smtClean="0"/>
              <a:t>personinfo</a:t>
            </a:r>
            <a:r>
              <a:rPr lang="en-CA" sz="2000" dirty="0" smtClean="0"/>
              <a:t>"/&gt;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CA" sz="2000" dirty="0" smtClean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CA" sz="2000" dirty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E04D27-17CC-46DF-AE32-029DCCB51B75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43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850900"/>
          </a:xfrm>
        </p:spPr>
        <p:txBody>
          <a:bodyPr/>
          <a:lstStyle/>
          <a:p>
            <a:pPr eaLnBrk="1" hangingPunct="1"/>
            <a:r>
              <a:rPr lang="de-AT" altLang="en-US" sz="4000" b="1" smtClean="0"/>
              <a:t>WSDL – &lt;message&gt; Element</a:t>
            </a:r>
            <a:endParaRPr lang="en-US" altLang="en-US" sz="4000" b="1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52513"/>
            <a:ext cx="8712200" cy="5400675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z="2400" dirty="0" smtClean="0"/>
              <a:t>The </a:t>
            </a:r>
            <a:r>
              <a:rPr lang="en-US" sz="2400" b="1" dirty="0" smtClean="0"/>
              <a:t>&lt;message&gt;</a:t>
            </a:r>
            <a:r>
              <a:rPr lang="en-US" sz="2400" dirty="0" smtClean="0"/>
              <a:t> element describes the data being exchanged.</a:t>
            </a:r>
          </a:p>
          <a:p>
            <a:pPr>
              <a:defRPr/>
            </a:pPr>
            <a:r>
              <a:rPr lang="en-US" sz="2400" dirty="0" smtClean="0"/>
              <a:t>Each Web Service has two messages: input and output.</a:t>
            </a:r>
          </a:p>
          <a:p>
            <a:pPr>
              <a:defRPr/>
            </a:pPr>
            <a:r>
              <a:rPr lang="en-US" sz="2400" dirty="0" smtClean="0"/>
              <a:t>The input describes the parameters for the web service.</a:t>
            </a:r>
          </a:p>
          <a:p>
            <a:pPr>
              <a:defRPr/>
            </a:pPr>
            <a:r>
              <a:rPr lang="en-US" sz="2400" dirty="0" smtClean="0"/>
              <a:t>The output describes the return data from the web service.</a:t>
            </a:r>
          </a:p>
          <a:p>
            <a:pPr>
              <a:defRPr/>
            </a:pPr>
            <a:r>
              <a:rPr lang="en-US" sz="2400" dirty="0" smtClean="0"/>
              <a:t>Each message contains zero or more </a:t>
            </a:r>
            <a:r>
              <a:rPr lang="en-US" sz="2400" b="1" dirty="0" smtClean="0"/>
              <a:t>&lt;part&gt;</a:t>
            </a:r>
            <a:r>
              <a:rPr lang="en-US" sz="2400" dirty="0" smtClean="0"/>
              <a:t> parameters, one for each parameter of the web service function.</a:t>
            </a:r>
          </a:p>
          <a:p>
            <a:pPr>
              <a:defRPr/>
            </a:pPr>
            <a:r>
              <a:rPr lang="en-US" sz="2400" dirty="0" smtClean="0"/>
              <a:t>Each </a:t>
            </a:r>
            <a:r>
              <a:rPr lang="en-US" sz="2400" b="1" dirty="0" smtClean="0"/>
              <a:t>&lt;part&gt;</a:t>
            </a:r>
            <a:r>
              <a:rPr lang="en-US" sz="2400" dirty="0" smtClean="0"/>
              <a:t> parameter associates with a concrete type defined in the </a:t>
            </a:r>
            <a:r>
              <a:rPr lang="en-US" sz="2400" b="1" dirty="0" smtClean="0"/>
              <a:t>&lt;types&gt; </a:t>
            </a:r>
            <a:r>
              <a:rPr lang="en-US" sz="2400" dirty="0" smtClean="0"/>
              <a:t>container element. </a:t>
            </a:r>
          </a:p>
          <a:p>
            <a:pPr lvl="3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800" dirty="0" smtClean="0"/>
              <a:t>     &lt;</a:t>
            </a:r>
            <a:r>
              <a:rPr lang="en-US" sz="1800" dirty="0"/>
              <a:t>message name="</a:t>
            </a:r>
            <a:r>
              <a:rPr lang="en-US" sz="1800" dirty="0" err="1"/>
              <a:t>SayHelloRequest</a:t>
            </a:r>
            <a:r>
              <a:rPr lang="en-US" sz="1800" dirty="0"/>
              <a:t>"&gt; </a:t>
            </a:r>
          </a:p>
          <a:p>
            <a:pPr lvl="3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800" dirty="0"/>
              <a:t>		&lt;part name="</a:t>
            </a:r>
            <a:r>
              <a:rPr lang="en-US" sz="1800" dirty="0" err="1"/>
              <a:t>firstName</a:t>
            </a:r>
            <a:r>
              <a:rPr lang="en-US" sz="1800" dirty="0"/>
              <a:t>" type="</a:t>
            </a:r>
            <a:r>
              <a:rPr lang="en-US" sz="1800" dirty="0" err="1"/>
              <a:t>xsd:string</a:t>
            </a:r>
            <a:r>
              <a:rPr lang="en-US" sz="1800" dirty="0"/>
              <a:t>"/&gt; </a:t>
            </a:r>
          </a:p>
          <a:p>
            <a:pPr lvl="3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800" dirty="0"/>
              <a:t>	</a:t>
            </a:r>
            <a:r>
              <a:rPr lang="en-US" sz="1800" dirty="0" smtClean="0"/>
              <a:t> &lt;/</a:t>
            </a:r>
            <a:r>
              <a:rPr lang="en-US" sz="1800" dirty="0"/>
              <a:t>message&gt; </a:t>
            </a:r>
          </a:p>
          <a:p>
            <a:pPr lvl="3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800" dirty="0"/>
              <a:t>	</a:t>
            </a:r>
            <a:r>
              <a:rPr lang="en-US" sz="1800" dirty="0" smtClean="0"/>
              <a:t> &lt;</a:t>
            </a:r>
            <a:r>
              <a:rPr lang="en-US" sz="1800" dirty="0"/>
              <a:t>message name="</a:t>
            </a:r>
            <a:r>
              <a:rPr lang="en-US" sz="1800" dirty="0" err="1"/>
              <a:t>SayHelloResponse</a:t>
            </a:r>
            <a:r>
              <a:rPr lang="en-US" sz="1800" dirty="0"/>
              <a:t>"&gt; </a:t>
            </a:r>
          </a:p>
          <a:p>
            <a:pPr lvl="3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800" dirty="0"/>
              <a:t>		&lt;part name="greeting" type="</a:t>
            </a:r>
            <a:r>
              <a:rPr lang="en-US" sz="1800" dirty="0" err="1"/>
              <a:t>xsd:string</a:t>
            </a:r>
            <a:r>
              <a:rPr lang="en-US" sz="1800" dirty="0"/>
              <a:t>"/&gt; </a:t>
            </a:r>
          </a:p>
          <a:p>
            <a:pPr lvl="3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800" dirty="0"/>
              <a:t>	</a:t>
            </a:r>
            <a:r>
              <a:rPr lang="en-US" sz="1800" dirty="0" smtClean="0"/>
              <a:t> &lt;/</a:t>
            </a:r>
            <a:r>
              <a:rPr lang="en-US" sz="1800" dirty="0"/>
              <a:t>message&gt;</a:t>
            </a:r>
            <a:endParaRPr lang="en-US" altLang="en-US" sz="1800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en-US" sz="1800" dirty="0" smtClean="0"/>
          </a:p>
        </p:txBody>
      </p:sp>
      <p:sp>
        <p:nvSpPr>
          <p:cNvPr id="24580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1E27C7-1B56-42EB-8BB5-2C1B356A81E9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05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0175"/>
            <a:ext cx="8229600" cy="922338"/>
          </a:xfrm>
        </p:spPr>
        <p:txBody>
          <a:bodyPr/>
          <a:lstStyle/>
          <a:p>
            <a:pPr eaLnBrk="1" hangingPunct="1"/>
            <a:r>
              <a:rPr lang="de-AT" altLang="en-US" sz="4000" b="1" smtClean="0"/>
              <a:t>WSDL – &lt;portType&gt; Element</a:t>
            </a:r>
            <a:endParaRPr lang="en-US" altLang="en-US" sz="4000" b="1" smtClean="0"/>
          </a:p>
        </p:txBody>
      </p:sp>
      <p:sp>
        <p:nvSpPr>
          <p:cNvPr id="25603" name="Rectangle 5"/>
          <p:cNvSpPr>
            <a:spLocks noGrp="1" noChangeArrowheads="1"/>
          </p:cNvSpPr>
          <p:nvPr>
            <p:ph idx="1"/>
          </p:nvPr>
        </p:nvSpPr>
        <p:spPr>
          <a:xfrm>
            <a:off x="250825" y="1268413"/>
            <a:ext cx="8569325" cy="4897437"/>
          </a:xfrm>
        </p:spPr>
        <p:txBody>
          <a:bodyPr/>
          <a:lstStyle/>
          <a:p>
            <a:pPr marL="457200" indent="-457200" eaLnBrk="1" hangingPunct="1"/>
            <a:r>
              <a:rPr lang="en-US" altLang="en-US" sz="2000" smtClean="0"/>
              <a:t>Combines multiple message elements to form a complete one-way or round-trip operation</a:t>
            </a:r>
          </a:p>
          <a:p>
            <a:pPr marL="457200" indent="-457200" eaLnBrk="1" hangingPunct="1"/>
            <a:r>
              <a:rPr lang="en-US" altLang="en-US" sz="2000" smtClean="0"/>
              <a:t>For example, a portType can combine one request and one response message into a single request/response operation, most commonly used in SOAP services. </a:t>
            </a:r>
          </a:p>
          <a:p>
            <a:pPr marL="457200" indent="-457200" eaLnBrk="1" hangingPunct="1"/>
            <a:r>
              <a:rPr lang="en-US" altLang="en-US" sz="2000" smtClean="0"/>
              <a:t>Note that a portType can (and frequently does) define multiple operations. </a:t>
            </a:r>
          </a:p>
          <a:p>
            <a:pPr marL="457200" indent="-457200" eaLnBrk="1" hangingPunct="1"/>
            <a:r>
              <a:rPr lang="en-US" altLang="en-US" sz="2000" smtClean="0"/>
              <a:t>You can think of it as a representation of your module (class)</a:t>
            </a:r>
          </a:p>
          <a:p>
            <a:pPr marL="1257300" lvl="2" indent="-457200" eaLnBrk="1" hangingPunct="1">
              <a:buFont typeface="Arial" panose="020B0604020202020204" pitchFamily="34" charset="0"/>
              <a:buNone/>
            </a:pPr>
            <a:endParaRPr lang="en-US" altLang="en-US" sz="1900" smtClean="0"/>
          </a:p>
          <a:p>
            <a:pPr marL="1257300" lvl="2" indent="-457200" eaLnBrk="1" hangingPunct="1">
              <a:buFont typeface="Arial" panose="020B0604020202020204" pitchFamily="34" charset="0"/>
              <a:buNone/>
            </a:pPr>
            <a:r>
              <a:rPr lang="en-US" altLang="en-US" sz="1900" smtClean="0"/>
              <a:t>         	&lt;portType name="Hello_PortType"&gt;</a:t>
            </a:r>
          </a:p>
          <a:p>
            <a:pPr marL="1257300" lvl="2" indent="-457200" eaLnBrk="1" hangingPunct="1">
              <a:buFont typeface="Arial" panose="020B0604020202020204" pitchFamily="34" charset="0"/>
              <a:buNone/>
            </a:pPr>
            <a:r>
              <a:rPr lang="en-US" altLang="en-US" sz="1900" smtClean="0"/>
              <a:t>			 &lt;operation name="sayHello"&gt; </a:t>
            </a:r>
          </a:p>
          <a:p>
            <a:pPr marL="1257300" lvl="2" indent="-457200" eaLnBrk="1" hangingPunct="1">
              <a:buFont typeface="Arial" panose="020B0604020202020204" pitchFamily="34" charset="0"/>
              <a:buNone/>
            </a:pPr>
            <a:r>
              <a:rPr lang="en-US" altLang="en-US" sz="1900" smtClean="0"/>
              <a:t>				&lt;input message="SayHelloRequest"/&gt; </a:t>
            </a:r>
          </a:p>
          <a:p>
            <a:pPr marL="1257300" lvl="2" indent="-457200" eaLnBrk="1" hangingPunct="1">
              <a:buFont typeface="Arial" panose="020B0604020202020204" pitchFamily="34" charset="0"/>
              <a:buNone/>
            </a:pPr>
            <a:r>
              <a:rPr lang="en-US" altLang="en-US" sz="1900" smtClean="0"/>
              <a:t>				&lt;output message="SayHelloResponse"/&gt; </a:t>
            </a:r>
          </a:p>
          <a:p>
            <a:pPr marL="1257300" lvl="2" indent="-457200" eaLnBrk="1" hangingPunct="1">
              <a:buFont typeface="Arial" panose="020B0604020202020204" pitchFamily="34" charset="0"/>
              <a:buNone/>
            </a:pPr>
            <a:r>
              <a:rPr lang="en-US" altLang="en-US" sz="1900" smtClean="0"/>
              <a:t>			&lt;/operation&gt; </a:t>
            </a:r>
          </a:p>
          <a:p>
            <a:pPr marL="1257300" lvl="2" indent="-457200" eaLnBrk="1" hangingPunct="1">
              <a:buFont typeface="Arial" panose="020B0604020202020204" pitchFamily="34" charset="0"/>
              <a:buNone/>
            </a:pPr>
            <a:r>
              <a:rPr lang="en-US" altLang="en-US" sz="1900" smtClean="0"/>
              <a:t>		&lt;/portType&gt;</a:t>
            </a:r>
          </a:p>
        </p:txBody>
      </p:sp>
      <p:sp>
        <p:nvSpPr>
          <p:cNvPr id="25604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D2B08A-9275-47D3-8028-F190CBCE278F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48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863600"/>
          </a:xfrm>
        </p:spPr>
        <p:txBody>
          <a:bodyPr/>
          <a:lstStyle/>
          <a:p>
            <a:pPr eaLnBrk="1" hangingPunct="1"/>
            <a:r>
              <a:rPr lang="de-AT" altLang="en-US" sz="3600" b="1" smtClean="0"/>
              <a:t>WSDL – &lt;binding&gt;  and &lt;service&gt; Elements</a:t>
            </a:r>
            <a:endParaRPr lang="en-US" altLang="en-US" sz="3600" b="1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52513"/>
            <a:ext cx="8351838" cy="5400675"/>
          </a:xfrm>
        </p:spPr>
        <p:txBody>
          <a:bodyPr/>
          <a:lstStyle/>
          <a:p>
            <a:pPr>
              <a:defRPr/>
            </a:pPr>
            <a:r>
              <a:rPr lang="en-US" altLang="en-US" sz="2200" dirty="0" smtClean="0"/>
              <a:t>The </a:t>
            </a:r>
            <a:r>
              <a:rPr lang="en-US" altLang="en-US" sz="2200" b="1" dirty="0" smtClean="0"/>
              <a:t>&lt;binding&gt;</a:t>
            </a:r>
            <a:r>
              <a:rPr lang="en-US" altLang="en-US" sz="2200" dirty="0" smtClean="0"/>
              <a:t> element provides specific details on how a </a:t>
            </a:r>
            <a:r>
              <a:rPr lang="en-US" altLang="en-US" sz="2200" i="1" dirty="0" err="1" smtClean="0"/>
              <a:t>portType</a:t>
            </a:r>
            <a:r>
              <a:rPr lang="en-US" altLang="en-US" sz="2200" dirty="0" smtClean="0"/>
              <a:t> operation will actually be transmitted over the wire.</a:t>
            </a:r>
          </a:p>
          <a:p>
            <a:pPr>
              <a:defRPr/>
            </a:pPr>
            <a:r>
              <a:rPr lang="en-US" altLang="en-US" sz="2200" dirty="0" smtClean="0"/>
              <a:t>The bindings can be made available via multiple transports including HTTP and SOAP.</a:t>
            </a:r>
          </a:p>
          <a:p>
            <a:pPr>
              <a:defRPr/>
            </a:pPr>
            <a:r>
              <a:rPr lang="en-US" altLang="en-US" sz="2200" dirty="0" smtClean="0"/>
              <a:t>The bindings provide concrete information on what protocol is being used to transfer </a:t>
            </a:r>
            <a:r>
              <a:rPr lang="en-US" altLang="en-US" sz="2200" i="1" dirty="0" err="1" smtClean="0"/>
              <a:t>portType</a:t>
            </a:r>
            <a:r>
              <a:rPr lang="en-US" altLang="en-US" sz="2200" dirty="0" smtClean="0"/>
              <a:t> operations.</a:t>
            </a:r>
          </a:p>
          <a:p>
            <a:pPr>
              <a:defRPr/>
            </a:pPr>
            <a:r>
              <a:rPr lang="en-US" altLang="en-US" sz="2200" dirty="0" smtClean="0"/>
              <a:t>For SOAP protocol, the binding is </a:t>
            </a:r>
            <a:r>
              <a:rPr lang="en-US" altLang="en-US" sz="2200" b="1" dirty="0" smtClean="0"/>
              <a:t>&lt;</a:t>
            </a:r>
            <a:r>
              <a:rPr lang="en-US" altLang="en-US" sz="2200" b="1" dirty="0" err="1" smtClean="0"/>
              <a:t>soap:binding</a:t>
            </a:r>
            <a:r>
              <a:rPr lang="en-US" altLang="en-US" sz="2200" b="1" dirty="0" smtClean="0"/>
              <a:t>&gt;</a:t>
            </a:r>
            <a:r>
              <a:rPr lang="en-US" altLang="en-US" sz="2200" dirty="0" smtClean="0"/>
              <a:t>, and the transport is SOAP messages on top of HTTP protocol.</a:t>
            </a:r>
          </a:p>
          <a:p>
            <a:pPr>
              <a:defRPr/>
            </a:pPr>
            <a:r>
              <a:rPr lang="en-US" altLang="en-US" sz="2200" dirty="0" smtClean="0"/>
              <a:t>You can specify multiple bindings for a single </a:t>
            </a:r>
            <a:r>
              <a:rPr lang="en-US" altLang="en-US" sz="2200" i="1" dirty="0" err="1" smtClean="0"/>
              <a:t>portType</a:t>
            </a:r>
            <a:r>
              <a:rPr lang="en-US" altLang="en-US" sz="2200" dirty="0" smtClean="0"/>
              <a:t>.</a:t>
            </a:r>
          </a:p>
          <a:p>
            <a:pPr>
              <a:defRPr/>
            </a:pPr>
            <a:r>
              <a:rPr lang="en-US" altLang="en-US" sz="2200" dirty="0" smtClean="0"/>
              <a:t>The binding element has two attributes : </a:t>
            </a:r>
            <a:r>
              <a:rPr lang="en-US" altLang="en-US" sz="2200" i="1" dirty="0" smtClean="0"/>
              <a:t>name</a:t>
            </a:r>
            <a:r>
              <a:rPr lang="en-US" altLang="en-US" sz="2200" dirty="0" smtClean="0"/>
              <a:t> and </a:t>
            </a:r>
            <a:r>
              <a:rPr lang="en-US" altLang="en-US" sz="2200" i="1" dirty="0" smtClean="0"/>
              <a:t>type</a:t>
            </a:r>
            <a:r>
              <a:rPr lang="en-US" altLang="en-US" sz="2200" dirty="0" smtClean="0"/>
              <a:t> attribute.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en-US" sz="2200" dirty="0" smtClean="0"/>
              <a:t>	&lt;binding name="</a:t>
            </a:r>
            <a:r>
              <a:rPr lang="en-US" altLang="en-US" sz="2200" dirty="0" err="1" smtClean="0"/>
              <a:t>Hello_Binding</a:t>
            </a:r>
            <a:r>
              <a:rPr lang="en-US" altLang="en-US" sz="2200" dirty="0" smtClean="0"/>
              <a:t>" type="</a:t>
            </a:r>
            <a:r>
              <a:rPr lang="en-US" altLang="en-US" sz="2200" dirty="0" err="1" smtClean="0"/>
              <a:t>tns:Hello_PortType</a:t>
            </a:r>
            <a:r>
              <a:rPr lang="en-US" altLang="en-US" sz="2200" dirty="0" smtClean="0"/>
              <a:t>"&gt;</a:t>
            </a:r>
          </a:p>
          <a:p>
            <a:pPr marL="457200" indent="-457200" eaLnBrk="1" hangingPunct="1">
              <a:lnSpc>
                <a:spcPct val="90000"/>
              </a:lnSpc>
              <a:defRPr/>
            </a:pPr>
            <a:r>
              <a:rPr lang="en-US" altLang="en-US" sz="2200" dirty="0" smtClean="0"/>
              <a:t>The </a:t>
            </a:r>
            <a:r>
              <a:rPr lang="en-US" altLang="en-US" sz="2200" b="1" dirty="0" smtClean="0"/>
              <a:t>&lt;service&gt;</a:t>
            </a:r>
            <a:r>
              <a:rPr lang="en-US" altLang="en-US" sz="2200" dirty="0" smtClean="0"/>
              <a:t> element defines the address for invoking the specified service</a:t>
            </a:r>
          </a:p>
          <a:p>
            <a:pPr lvl="1">
              <a:defRPr/>
            </a:pPr>
            <a:r>
              <a:rPr lang="en-CA" sz="2200" dirty="0" smtClean="0"/>
              <a:t>specifies the URL where the service is available</a:t>
            </a:r>
            <a:endParaRPr lang="en-US" altLang="en-US" sz="2200" dirty="0" smtClean="0"/>
          </a:p>
          <a:p>
            <a:pPr>
              <a:buFont typeface="Arial" panose="020B0604020202020204" pitchFamily="34" charset="0"/>
              <a:buNone/>
              <a:defRPr/>
            </a:pPr>
            <a:endParaRPr lang="en-US" altLang="en-US" sz="2200" dirty="0" smtClean="0"/>
          </a:p>
        </p:txBody>
      </p:sp>
      <p:sp>
        <p:nvSpPr>
          <p:cNvPr id="26628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B63B03-444F-4174-AA73-6201AC3F7829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01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229600" cy="1143000"/>
          </a:xfrm>
        </p:spPr>
        <p:txBody>
          <a:bodyPr/>
          <a:lstStyle/>
          <a:p>
            <a:pPr eaLnBrk="1" hangingPunct="1"/>
            <a:r>
              <a:rPr lang="de-AT" altLang="en-US" sz="2800" b="1" smtClean="0"/>
              <a:t>WSDL – &lt;documentation&gt; &amp; &lt;import&gt; Elements</a:t>
            </a:r>
            <a:br>
              <a:rPr lang="de-AT" altLang="en-US" sz="2800" b="1" smtClean="0"/>
            </a:br>
            <a:r>
              <a:rPr lang="de-AT" altLang="en-US" sz="2800" i="1" smtClean="0"/>
              <a:t>Additional and Optional</a:t>
            </a:r>
            <a:endParaRPr lang="en-US" altLang="en-US" sz="2800" i="1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268413"/>
            <a:ext cx="8713788" cy="4897437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en-US" altLang="en-US" sz="2800" smtClean="0"/>
              <a:t>The </a:t>
            </a:r>
            <a:r>
              <a:rPr lang="en-US" altLang="en-US" sz="2800" b="1" smtClean="0"/>
              <a:t>documentation</a:t>
            </a:r>
            <a:r>
              <a:rPr lang="en-US" altLang="en-US" sz="2800" smtClean="0"/>
              <a:t> element is used to provide human-readable documentation and can be included inside any other WSDL element. 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en-US" sz="2800" smtClean="0"/>
              <a:t>The </a:t>
            </a:r>
            <a:r>
              <a:rPr lang="en-US" altLang="en-US" sz="2800" b="1" smtClean="0"/>
              <a:t>import</a:t>
            </a:r>
            <a:r>
              <a:rPr lang="en-US" altLang="en-US" sz="2800" smtClean="0"/>
              <a:t> element is used to import other WSDL documents or XML Schemas. </a:t>
            </a:r>
          </a:p>
          <a:p>
            <a:pPr marL="857250" lvl="1" indent="-457200" eaLnBrk="1" hangingPunct="1">
              <a:lnSpc>
                <a:spcPct val="90000"/>
              </a:lnSpc>
            </a:pPr>
            <a:r>
              <a:rPr lang="en-US" altLang="en-US" sz="2400" smtClean="0"/>
              <a:t>This enables more modular WSDL documents. </a:t>
            </a:r>
          </a:p>
          <a:p>
            <a:pPr marL="857250" lvl="1" indent="-457200" eaLnBrk="1" hangingPunct="1">
              <a:lnSpc>
                <a:spcPct val="90000"/>
              </a:lnSpc>
            </a:pPr>
            <a:r>
              <a:rPr lang="en-US" altLang="en-US" sz="2400" smtClean="0"/>
              <a:t>For example, two WSDL documents can import the same basic elements and yet include their own service elements to make the same service available at two physical addresses. </a:t>
            </a:r>
          </a:p>
          <a:p>
            <a:pPr marL="857250" lvl="1" indent="-457200" eaLnBrk="1" hangingPunct="1">
              <a:lnSpc>
                <a:spcPct val="90000"/>
              </a:lnSpc>
            </a:pPr>
            <a:r>
              <a:rPr lang="en-US" altLang="en-US" sz="2400" i="1" smtClean="0"/>
              <a:t>Not all WSDL tools support the import functionality as of yet.</a:t>
            </a:r>
          </a:p>
        </p:txBody>
      </p:sp>
      <p:sp>
        <p:nvSpPr>
          <p:cNvPr id="27652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F305EF-C0C3-4524-A7DC-C2CDF9E7C5EB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66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863600"/>
          </a:xfrm>
        </p:spPr>
        <p:txBody>
          <a:bodyPr/>
          <a:lstStyle/>
          <a:p>
            <a:pPr eaLnBrk="1" hangingPunct="1"/>
            <a:r>
              <a:rPr lang="de-AT" altLang="en-US" sz="4000" b="1" smtClean="0"/>
              <a:t>WSDL – Patterns of Operation</a:t>
            </a:r>
            <a:endParaRPr lang="en-US" altLang="en-US" sz="4000" b="1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303213" y="1125538"/>
            <a:ext cx="8589962" cy="5040312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z="2200" b="1" smtClean="0"/>
              <a:t>One-way: </a:t>
            </a:r>
            <a:r>
              <a:rPr lang="en-US" altLang="en-US" sz="2200" smtClean="0"/>
              <a:t>The service receives a message. The operation has a single input element.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200" b="1" smtClean="0"/>
              <a:t>Request-response: </a:t>
            </a:r>
            <a:r>
              <a:rPr lang="en-US" altLang="en-US" sz="2200" smtClean="0"/>
              <a:t>The service receives a message and sends a response. 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200" smtClean="0"/>
              <a:t>The operation has one input element, followed by one output element. 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200" smtClean="0"/>
              <a:t>To encapsulate errors, an optional fault element can also be specified.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200" b="1" smtClean="0"/>
              <a:t>Solicit-response: </a:t>
            </a:r>
            <a:r>
              <a:rPr lang="en-US" altLang="en-US" sz="2200" smtClean="0"/>
              <a:t>The service sends a message and receives a response. 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200" smtClean="0"/>
              <a:t>The operation has one output element, followed by one input element. 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200" smtClean="0"/>
              <a:t>To encapsulate errors, an optional fault element can also be specified.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200" b="1" smtClean="0"/>
              <a:t>Notification: </a:t>
            </a:r>
            <a:r>
              <a:rPr lang="en-US" altLang="en-US" sz="2200" smtClean="0"/>
              <a:t>The service sends a message. The operation has a single output element. </a:t>
            </a:r>
          </a:p>
        </p:txBody>
      </p:sp>
      <p:sp>
        <p:nvSpPr>
          <p:cNvPr id="28676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451B6E-2FBD-49BE-979A-3118B55593E9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57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6988"/>
            <a:ext cx="8229600" cy="922338"/>
          </a:xfrm>
        </p:spPr>
        <p:txBody>
          <a:bodyPr/>
          <a:lstStyle/>
          <a:p>
            <a:pPr eaLnBrk="1" hangingPunct="1"/>
            <a:r>
              <a:rPr lang="de-AT" altLang="en-US" sz="4000" b="1" smtClean="0"/>
              <a:t>WSDL – Patterns of Operation</a:t>
            </a:r>
            <a:endParaRPr lang="en-US" altLang="en-US" sz="4000" b="1" smtClean="0"/>
          </a:p>
        </p:txBody>
      </p:sp>
      <p:sp>
        <p:nvSpPr>
          <p:cNvPr id="30723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11888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B9F73A-8C09-4D73-99E0-C54A7CCDBF33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pSp>
        <p:nvGrpSpPr>
          <p:cNvPr id="30724" name="Group 24"/>
          <p:cNvGrpSpPr>
            <a:grpSpLocks/>
          </p:cNvGrpSpPr>
          <p:nvPr/>
        </p:nvGrpSpPr>
        <p:grpSpPr bwMode="auto">
          <a:xfrm>
            <a:off x="1258888" y="1628775"/>
            <a:ext cx="6626225" cy="287338"/>
            <a:chOff x="793" y="799"/>
            <a:chExt cx="4174" cy="181"/>
          </a:xfrm>
        </p:grpSpPr>
        <p:sp>
          <p:nvSpPr>
            <p:cNvPr id="30766" name="Line 14"/>
            <p:cNvSpPr>
              <a:spLocks noChangeShapeType="1"/>
            </p:cNvSpPr>
            <p:nvPr/>
          </p:nvSpPr>
          <p:spPr bwMode="auto">
            <a:xfrm flipV="1">
              <a:off x="793" y="890"/>
              <a:ext cx="41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7" name="Rectangle 15"/>
            <p:cNvSpPr>
              <a:spLocks noChangeArrowheads="1"/>
            </p:cNvSpPr>
            <p:nvPr/>
          </p:nvSpPr>
          <p:spPr bwMode="auto">
            <a:xfrm>
              <a:off x="1973" y="799"/>
              <a:ext cx="907" cy="181"/>
            </a:xfrm>
            <a:prstGeom prst="rect">
              <a:avLst/>
            </a:prstGeom>
            <a:solidFill>
              <a:srgbClr val="FF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AT" altLang="en-US" sz="1800">
                  <a:latin typeface="Arial" panose="020B0604020202020204" pitchFamily="34" charset="0"/>
                </a:rPr>
                <a:t>&lt;input&gt;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30725" name="Group 26"/>
          <p:cNvGrpSpPr>
            <a:grpSpLocks/>
          </p:cNvGrpSpPr>
          <p:nvPr/>
        </p:nvGrpSpPr>
        <p:grpSpPr bwMode="auto">
          <a:xfrm>
            <a:off x="179388" y="1052513"/>
            <a:ext cx="8713787" cy="1081087"/>
            <a:chOff x="113" y="572"/>
            <a:chExt cx="5489" cy="681"/>
          </a:xfrm>
        </p:grpSpPr>
        <p:sp>
          <p:nvSpPr>
            <p:cNvPr id="30762" name="Rectangle 10"/>
            <p:cNvSpPr>
              <a:spLocks noChangeArrowheads="1"/>
            </p:cNvSpPr>
            <p:nvPr/>
          </p:nvSpPr>
          <p:spPr bwMode="auto">
            <a:xfrm>
              <a:off x="4967" y="799"/>
              <a:ext cx="635" cy="45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AT" altLang="en-US" sz="1800">
                  <a:latin typeface="Arial" panose="020B0604020202020204" pitchFamily="34" charset="0"/>
                </a:rPr>
                <a:t>Server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  <p:grpSp>
          <p:nvGrpSpPr>
            <p:cNvPr id="30763" name="Group 23"/>
            <p:cNvGrpSpPr>
              <a:grpSpLocks/>
            </p:cNvGrpSpPr>
            <p:nvPr/>
          </p:nvGrpSpPr>
          <p:grpSpPr bwMode="auto">
            <a:xfrm>
              <a:off x="113" y="572"/>
              <a:ext cx="692" cy="681"/>
              <a:chOff x="113" y="572"/>
              <a:chExt cx="692" cy="681"/>
            </a:xfrm>
          </p:grpSpPr>
          <p:sp>
            <p:nvSpPr>
              <p:cNvPr id="30764" name="Rectangle 4"/>
              <p:cNvSpPr>
                <a:spLocks noChangeArrowheads="1"/>
              </p:cNvSpPr>
              <p:nvPr/>
            </p:nvSpPr>
            <p:spPr bwMode="auto">
              <a:xfrm>
                <a:off x="158" y="799"/>
                <a:ext cx="635" cy="45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de-AT" altLang="en-US" sz="1800">
                    <a:latin typeface="Arial" panose="020B0604020202020204" pitchFamily="34" charset="0"/>
                  </a:rPr>
                  <a:t>Client</a:t>
                </a: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0765" name="Text Box 22"/>
              <p:cNvSpPr txBox="1">
                <a:spLocks noChangeArrowheads="1"/>
              </p:cNvSpPr>
              <p:nvPr/>
            </p:nvSpPr>
            <p:spPr bwMode="auto">
              <a:xfrm>
                <a:off x="113" y="572"/>
                <a:ext cx="69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de-AT" altLang="en-US" sz="1800">
                    <a:latin typeface="Arial" panose="020B0604020202020204" pitchFamily="34" charset="0"/>
                  </a:rPr>
                  <a:t>One-way</a:t>
                </a: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30726" name="Group 33"/>
          <p:cNvGrpSpPr>
            <a:grpSpLocks/>
          </p:cNvGrpSpPr>
          <p:nvPr/>
        </p:nvGrpSpPr>
        <p:grpSpPr bwMode="auto">
          <a:xfrm>
            <a:off x="1258888" y="2852738"/>
            <a:ext cx="6626225" cy="287337"/>
            <a:chOff x="793" y="799"/>
            <a:chExt cx="4174" cy="181"/>
          </a:xfrm>
        </p:grpSpPr>
        <p:sp>
          <p:nvSpPr>
            <p:cNvPr id="30760" name="Line 34"/>
            <p:cNvSpPr>
              <a:spLocks noChangeShapeType="1"/>
            </p:cNvSpPr>
            <p:nvPr/>
          </p:nvSpPr>
          <p:spPr bwMode="auto">
            <a:xfrm flipV="1">
              <a:off x="793" y="890"/>
              <a:ext cx="41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1" name="Rectangle 35"/>
            <p:cNvSpPr>
              <a:spLocks noChangeArrowheads="1"/>
            </p:cNvSpPr>
            <p:nvPr/>
          </p:nvSpPr>
          <p:spPr bwMode="auto">
            <a:xfrm>
              <a:off x="1973" y="799"/>
              <a:ext cx="907" cy="181"/>
            </a:xfrm>
            <a:prstGeom prst="rect">
              <a:avLst/>
            </a:prstGeom>
            <a:solidFill>
              <a:srgbClr val="FF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AT" altLang="en-US" sz="1800">
                  <a:latin typeface="Arial" panose="020B0604020202020204" pitchFamily="34" charset="0"/>
                </a:rPr>
                <a:t>&lt;input&gt;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30727" name="Group 36"/>
          <p:cNvGrpSpPr>
            <a:grpSpLocks/>
          </p:cNvGrpSpPr>
          <p:nvPr/>
        </p:nvGrpSpPr>
        <p:grpSpPr bwMode="auto">
          <a:xfrm>
            <a:off x="1258888" y="3284538"/>
            <a:ext cx="6626225" cy="287337"/>
            <a:chOff x="793" y="1071"/>
            <a:chExt cx="4174" cy="181"/>
          </a:xfrm>
        </p:grpSpPr>
        <p:sp>
          <p:nvSpPr>
            <p:cNvPr id="30758" name="Line 37"/>
            <p:cNvSpPr>
              <a:spLocks noChangeShapeType="1"/>
            </p:cNvSpPr>
            <p:nvPr/>
          </p:nvSpPr>
          <p:spPr bwMode="auto">
            <a:xfrm flipV="1">
              <a:off x="793" y="1162"/>
              <a:ext cx="41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triangl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9" name="Rectangle 38"/>
            <p:cNvSpPr>
              <a:spLocks noChangeArrowheads="1"/>
            </p:cNvSpPr>
            <p:nvPr/>
          </p:nvSpPr>
          <p:spPr bwMode="auto">
            <a:xfrm>
              <a:off x="1973" y="1071"/>
              <a:ext cx="907" cy="181"/>
            </a:xfrm>
            <a:prstGeom prst="rect">
              <a:avLst/>
            </a:prstGeom>
            <a:solidFill>
              <a:srgbClr val="FF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AT" altLang="en-US" sz="1800">
                  <a:latin typeface="Arial" panose="020B0604020202020204" pitchFamily="34" charset="0"/>
                </a:rPr>
                <a:t>&lt;output&gt;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30728" name="Group 39"/>
          <p:cNvGrpSpPr>
            <a:grpSpLocks/>
          </p:cNvGrpSpPr>
          <p:nvPr/>
        </p:nvGrpSpPr>
        <p:grpSpPr bwMode="auto">
          <a:xfrm>
            <a:off x="179388" y="2492375"/>
            <a:ext cx="8713787" cy="1081088"/>
            <a:chOff x="113" y="572"/>
            <a:chExt cx="5489" cy="681"/>
          </a:xfrm>
        </p:grpSpPr>
        <p:sp>
          <p:nvSpPr>
            <p:cNvPr id="30754" name="Rectangle 40"/>
            <p:cNvSpPr>
              <a:spLocks noChangeArrowheads="1"/>
            </p:cNvSpPr>
            <p:nvPr/>
          </p:nvSpPr>
          <p:spPr bwMode="auto">
            <a:xfrm>
              <a:off x="4967" y="799"/>
              <a:ext cx="635" cy="45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AT" altLang="en-US" sz="1800">
                  <a:latin typeface="Arial" panose="020B0604020202020204" pitchFamily="34" charset="0"/>
                </a:rPr>
                <a:t>Server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  <p:grpSp>
          <p:nvGrpSpPr>
            <p:cNvPr id="30755" name="Group 41"/>
            <p:cNvGrpSpPr>
              <a:grpSpLocks/>
            </p:cNvGrpSpPr>
            <p:nvPr/>
          </p:nvGrpSpPr>
          <p:grpSpPr bwMode="auto">
            <a:xfrm>
              <a:off x="113" y="572"/>
              <a:ext cx="1292" cy="681"/>
              <a:chOff x="113" y="572"/>
              <a:chExt cx="1292" cy="681"/>
            </a:xfrm>
          </p:grpSpPr>
          <p:sp>
            <p:nvSpPr>
              <p:cNvPr id="30756" name="Rectangle 42"/>
              <p:cNvSpPr>
                <a:spLocks noChangeArrowheads="1"/>
              </p:cNvSpPr>
              <p:nvPr/>
            </p:nvSpPr>
            <p:spPr bwMode="auto">
              <a:xfrm>
                <a:off x="158" y="799"/>
                <a:ext cx="635" cy="45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de-AT" altLang="en-US" sz="1800">
                    <a:latin typeface="Arial" panose="020B0604020202020204" pitchFamily="34" charset="0"/>
                  </a:rPr>
                  <a:t>Client</a:t>
                </a: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0757" name="Text Box 43"/>
              <p:cNvSpPr txBox="1">
                <a:spLocks noChangeArrowheads="1"/>
              </p:cNvSpPr>
              <p:nvPr/>
            </p:nvSpPr>
            <p:spPr bwMode="auto">
              <a:xfrm>
                <a:off x="113" y="572"/>
                <a:ext cx="129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de-AT" altLang="en-US" sz="1800">
                    <a:latin typeface="Arial" panose="020B0604020202020204" pitchFamily="34" charset="0"/>
                  </a:rPr>
                  <a:t>Request-response</a:t>
                </a: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30729" name="Group 44"/>
          <p:cNvGrpSpPr>
            <a:grpSpLocks/>
          </p:cNvGrpSpPr>
          <p:nvPr/>
        </p:nvGrpSpPr>
        <p:grpSpPr bwMode="auto">
          <a:xfrm>
            <a:off x="1258888" y="4725988"/>
            <a:ext cx="6626225" cy="287337"/>
            <a:chOff x="793" y="799"/>
            <a:chExt cx="4174" cy="181"/>
          </a:xfrm>
        </p:grpSpPr>
        <p:sp>
          <p:nvSpPr>
            <p:cNvPr id="30752" name="Line 45"/>
            <p:cNvSpPr>
              <a:spLocks noChangeShapeType="1"/>
            </p:cNvSpPr>
            <p:nvPr/>
          </p:nvSpPr>
          <p:spPr bwMode="auto">
            <a:xfrm flipV="1">
              <a:off x="793" y="890"/>
              <a:ext cx="41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3" name="Rectangle 46"/>
            <p:cNvSpPr>
              <a:spLocks noChangeArrowheads="1"/>
            </p:cNvSpPr>
            <p:nvPr/>
          </p:nvSpPr>
          <p:spPr bwMode="auto">
            <a:xfrm>
              <a:off x="1973" y="799"/>
              <a:ext cx="907" cy="181"/>
            </a:xfrm>
            <a:prstGeom prst="rect">
              <a:avLst/>
            </a:prstGeom>
            <a:solidFill>
              <a:srgbClr val="FF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AT" altLang="en-US" sz="1800">
                  <a:latin typeface="Arial" panose="020B0604020202020204" pitchFamily="34" charset="0"/>
                </a:rPr>
                <a:t>&lt;input&gt;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30730" name="Group 47"/>
          <p:cNvGrpSpPr>
            <a:grpSpLocks/>
          </p:cNvGrpSpPr>
          <p:nvPr/>
        </p:nvGrpSpPr>
        <p:grpSpPr bwMode="auto">
          <a:xfrm>
            <a:off x="1258888" y="4294188"/>
            <a:ext cx="6626225" cy="287337"/>
            <a:chOff x="793" y="1071"/>
            <a:chExt cx="4174" cy="181"/>
          </a:xfrm>
        </p:grpSpPr>
        <p:sp>
          <p:nvSpPr>
            <p:cNvPr id="30750" name="Line 48"/>
            <p:cNvSpPr>
              <a:spLocks noChangeShapeType="1"/>
            </p:cNvSpPr>
            <p:nvPr/>
          </p:nvSpPr>
          <p:spPr bwMode="auto">
            <a:xfrm flipV="1">
              <a:off x="793" y="1162"/>
              <a:ext cx="41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triangl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1" name="Rectangle 49"/>
            <p:cNvSpPr>
              <a:spLocks noChangeArrowheads="1"/>
            </p:cNvSpPr>
            <p:nvPr/>
          </p:nvSpPr>
          <p:spPr bwMode="auto">
            <a:xfrm>
              <a:off x="1973" y="1071"/>
              <a:ext cx="907" cy="181"/>
            </a:xfrm>
            <a:prstGeom prst="rect">
              <a:avLst/>
            </a:prstGeom>
            <a:solidFill>
              <a:srgbClr val="FF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AT" altLang="en-US" sz="1800">
                  <a:latin typeface="Arial" panose="020B0604020202020204" pitchFamily="34" charset="0"/>
                </a:rPr>
                <a:t>&lt;output&gt;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30731" name="Group 50"/>
          <p:cNvGrpSpPr>
            <a:grpSpLocks/>
          </p:cNvGrpSpPr>
          <p:nvPr/>
        </p:nvGrpSpPr>
        <p:grpSpPr bwMode="auto">
          <a:xfrm>
            <a:off x="179388" y="3933825"/>
            <a:ext cx="8713787" cy="1081088"/>
            <a:chOff x="113" y="572"/>
            <a:chExt cx="5489" cy="681"/>
          </a:xfrm>
        </p:grpSpPr>
        <p:sp>
          <p:nvSpPr>
            <p:cNvPr id="30746" name="Rectangle 51"/>
            <p:cNvSpPr>
              <a:spLocks noChangeArrowheads="1"/>
            </p:cNvSpPr>
            <p:nvPr/>
          </p:nvSpPr>
          <p:spPr bwMode="auto">
            <a:xfrm>
              <a:off x="4967" y="799"/>
              <a:ext cx="635" cy="45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AT" altLang="en-US" sz="1800">
                  <a:latin typeface="Arial" panose="020B0604020202020204" pitchFamily="34" charset="0"/>
                </a:rPr>
                <a:t>Server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  <p:grpSp>
          <p:nvGrpSpPr>
            <p:cNvPr id="30747" name="Group 52"/>
            <p:cNvGrpSpPr>
              <a:grpSpLocks/>
            </p:cNvGrpSpPr>
            <p:nvPr/>
          </p:nvGrpSpPr>
          <p:grpSpPr bwMode="auto">
            <a:xfrm>
              <a:off x="113" y="572"/>
              <a:ext cx="1140" cy="681"/>
              <a:chOff x="113" y="572"/>
              <a:chExt cx="1140" cy="681"/>
            </a:xfrm>
          </p:grpSpPr>
          <p:sp>
            <p:nvSpPr>
              <p:cNvPr id="30748" name="Rectangle 53"/>
              <p:cNvSpPr>
                <a:spLocks noChangeArrowheads="1"/>
              </p:cNvSpPr>
              <p:nvPr/>
            </p:nvSpPr>
            <p:spPr bwMode="auto">
              <a:xfrm>
                <a:off x="158" y="799"/>
                <a:ext cx="635" cy="45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de-AT" altLang="en-US" sz="1800">
                    <a:latin typeface="Arial" panose="020B0604020202020204" pitchFamily="34" charset="0"/>
                  </a:rPr>
                  <a:t>Client</a:t>
                </a: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0749" name="Text Box 54"/>
              <p:cNvSpPr txBox="1">
                <a:spLocks noChangeArrowheads="1"/>
              </p:cNvSpPr>
              <p:nvPr/>
            </p:nvSpPr>
            <p:spPr bwMode="auto">
              <a:xfrm>
                <a:off x="113" y="572"/>
                <a:ext cx="11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de-AT" altLang="en-US" sz="1800">
                    <a:latin typeface="Arial" panose="020B0604020202020204" pitchFamily="34" charset="0"/>
                  </a:rPr>
                  <a:t>Solicit-response</a:t>
                </a: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30732" name="Group 58"/>
          <p:cNvGrpSpPr>
            <a:grpSpLocks/>
          </p:cNvGrpSpPr>
          <p:nvPr/>
        </p:nvGrpSpPr>
        <p:grpSpPr bwMode="auto">
          <a:xfrm>
            <a:off x="1258888" y="5949950"/>
            <a:ext cx="6626225" cy="287338"/>
            <a:chOff x="793" y="1071"/>
            <a:chExt cx="4174" cy="181"/>
          </a:xfrm>
        </p:grpSpPr>
        <p:sp>
          <p:nvSpPr>
            <p:cNvPr id="30744" name="Line 59"/>
            <p:cNvSpPr>
              <a:spLocks noChangeShapeType="1"/>
            </p:cNvSpPr>
            <p:nvPr/>
          </p:nvSpPr>
          <p:spPr bwMode="auto">
            <a:xfrm flipV="1">
              <a:off x="793" y="1162"/>
              <a:ext cx="41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triangl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5" name="Rectangle 60"/>
            <p:cNvSpPr>
              <a:spLocks noChangeArrowheads="1"/>
            </p:cNvSpPr>
            <p:nvPr/>
          </p:nvSpPr>
          <p:spPr bwMode="auto">
            <a:xfrm>
              <a:off x="1973" y="1071"/>
              <a:ext cx="907" cy="181"/>
            </a:xfrm>
            <a:prstGeom prst="rect">
              <a:avLst/>
            </a:prstGeom>
            <a:solidFill>
              <a:srgbClr val="FF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AT" altLang="en-US" sz="1800">
                  <a:latin typeface="Arial" panose="020B0604020202020204" pitchFamily="34" charset="0"/>
                </a:rPr>
                <a:t>&lt;output&gt;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30733" name="Group 61"/>
          <p:cNvGrpSpPr>
            <a:grpSpLocks/>
          </p:cNvGrpSpPr>
          <p:nvPr/>
        </p:nvGrpSpPr>
        <p:grpSpPr bwMode="auto">
          <a:xfrm>
            <a:off x="179388" y="5373688"/>
            <a:ext cx="8713787" cy="1081087"/>
            <a:chOff x="113" y="572"/>
            <a:chExt cx="5489" cy="681"/>
          </a:xfrm>
        </p:grpSpPr>
        <p:sp>
          <p:nvSpPr>
            <p:cNvPr id="30740" name="Rectangle 62"/>
            <p:cNvSpPr>
              <a:spLocks noChangeArrowheads="1"/>
            </p:cNvSpPr>
            <p:nvPr/>
          </p:nvSpPr>
          <p:spPr bwMode="auto">
            <a:xfrm>
              <a:off x="4967" y="799"/>
              <a:ext cx="635" cy="45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AT" altLang="en-US" sz="1800">
                  <a:latin typeface="Arial" panose="020B0604020202020204" pitchFamily="34" charset="0"/>
                </a:rPr>
                <a:t>Server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  <p:grpSp>
          <p:nvGrpSpPr>
            <p:cNvPr id="30741" name="Group 63"/>
            <p:cNvGrpSpPr>
              <a:grpSpLocks/>
            </p:cNvGrpSpPr>
            <p:nvPr/>
          </p:nvGrpSpPr>
          <p:grpSpPr bwMode="auto">
            <a:xfrm>
              <a:off x="113" y="572"/>
              <a:ext cx="828" cy="681"/>
              <a:chOff x="113" y="572"/>
              <a:chExt cx="828" cy="681"/>
            </a:xfrm>
          </p:grpSpPr>
          <p:sp>
            <p:nvSpPr>
              <p:cNvPr id="30742" name="Rectangle 64"/>
              <p:cNvSpPr>
                <a:spLocks noChangeArrowheads="1"/>
              </p:cNvSpPr>
              <p:nvPr/>
            </p:nvSpPr>
            <p:spPr bwMode="auto">
              <a:xfrm>
                <a:off x="158" y="799"/>
                <a:ext cx="635" cy="45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de-AT" altLang="en-US" sz="1800">
                    <a:latin typeface="Arial" panose="020B0604020202020204" pitchFamily="34" charset="0"/>
                  </a:rPr>
                  <a:t>Client</a:t>
                </a: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0743" name="Text Box 65"/>
              <p:cNvSpPr txBox="1">
                <a:spLocks noChangeArrowheads="1"/>
              </p:cNvSpPr>
              <p:nvPr/>
            </p:nvSpPr>
            <p:spPr bwMode="auto">
              <a:xfrm>
                <a:off x="113" y="572"/>
                <a:ext cx="8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de-AT" altLang="en-US" sz="1800">
                    <a:latin typeface="Arial" panose="020B0604020202020204" pitchFamily="34" charset="0"/>
                  </a:rPr>
                  <a:t>Notification</a:t>
                </a: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30734" name="Group 69"/>
          <p:cNvGrpSpPr>
            <a:grpSpLocks/>
          </p:cNvGrpSpPr>
          <p:nvPr/>
        </p:nvGrpSpPr>
        <p:grpSpPr bwMode="auto">
          <a:xfrm>
            <a:off x="4427538" y="2765425"/>
            <a:ext cx="431800" cy="879475"/>
            <a:chOff x="2789" y="1833"/>
            <a:chExt cx="272" cy="554"/>
          </a:xfrm>
        </p:grpSpPr>
        <p:sp>
          <p:nvSpPr>
            <p:cNvPr id="30738" name="Oval 66"/>
            <p:cNvSpPr>
              <a:spLocks noChangeArrowheads="1"/>
            </p:cNvSpPr>
            <p:nvPr/>
          </p:nvSpPr>
          <p:spPr bwMode="auto">
            <a:xfrm>
              <a:off x="2789" y="1833"/>
              <a:ext cx="272" cy="272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AT" altLang="en-US" sz="2400" b="1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  <a:endParaRPr lang="en-US" altLang="en-US" sz="2400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739" name="Oval 68"/>
            <p:cNvSpPr>
              <a:spLocks noChangeArrowheads="1"/>
            </p:cNvSpPr>
            <p:nvPr/>
          </p:nvSpPr>
          <p:spPr bwMode="auto">
            <a:xfrm>
              <a:off x="2789" y="2115"/>
              <a:ext cx="272" cy="272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AT" altLang="en-US" sz="2400" b="1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  <a:endParaRPr lang="en-US" altLang="en-US" sz="2400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30735" name="Group 70"/>
          <p:cNvGrpSpPr>
            <a:grpSpLocks/>
          </p:cNvGrpSpPr>
          <p:nvPr/>
        </p:nvGrpSpPr>
        <p:grpSpPr bwMode="auto">
          <a:xfrm>
            <a:off x="4427538" y="4205288"/>
            <a:ext cx="431800" cy="879475"/>
            <a:chOff x="2789" y="1833"/>
            <a:chExt cx="272" cy="554"/>
          </a:xfrm>
        </p:grpSpPr>
        <p:sp>
          <p:nvSpPr>
            <p:cNvPr id="30736" name="Oval 71"/>
            <p:cNvSpPr>
              <a:spLocks noChangeArrowheads="1"/>
            </p:cNvSpPr>
            <p:nvPr/>
          </p:nvSpPr>
          <p:spPr bwMode="auto">
            <a:xfrm>
              <a:off x="2789" y="1833"/>
              <a:ext cx="272" cy="272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AT" altLang="en-US" sz="2400" b="1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  <a:endParaRPr lang="en-US" altLang="en-US" sz="2400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737" name="Oval 72"/>
            <p:cNvSpPr>
              <a:spLocks noChangeArrowheads="1"/>
            </p:cNvSpPr>
            <p:nvPr/>
          </p:nvSpPr>
          <p:spPr bwMode="auto">
            <a:xfrm>
              <a:off x="2789" y="2115"/>
              <a:ext cx="272" cy="272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AT" altLang="en-US" sz="2400" b="1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  <a:endParaRPr lang="en-US" altLang="en-US" sz="2400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152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779462"/>
          </a:xfrm>
        </p:spPr>
        <p:txBody>
          <a:bodyPr/>
          <a:lstStyle/>
          <a:p>
            <a:pPr eaLnBrk="1" hangingPunct="1"/>
            <a:r>
              <a:rPr lang="en-CA" altLang="en-US" b="1" smtClean="0"/>
              <a:t>Example – Temp Conversion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519113" y="1125538"/>
            <a:ext cx="8374062" cy="4895850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2000" smtClean="0"/>
              <a:t>package </a:t>
            </a:r>
            <a:r>
              <a:rPr lang="en-CA" altLang="en-US" sz="2000" b="1" smtClean="0"/>
              <a:t>converters</a:t>
            </a:r>
            <a:r>
              <a:rPr lang="en-CA" altLang="en-US" sz="2000" smtClean="0"/>
              <a:t>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CA" altLang="en-US" sz="2000" smtClean="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2000" smtClean="0"/>
              <a:t>public class </a:t>
            </a:r>
            <a:r>
              <a:rPr lang="en-CA" altLang="en-US" sz="2000" b="1" smtClean="0"/>
              <a:t>CelsiusToFahrenheit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2000" smtClean="0"/>
              <a:t>{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2000" smtClean="0"/>
              <a:t>	public CelsiusToFahrenheit() { }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CA" altLang="en-US" sz="2000" smtClean="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2000" smtClean="0"/>
              <a:t>	public static </a:t>
            </a:r>
            <a:r>
              <a:rPr lang="en-CA" altLang="en-US" sz="2000" b="1" smtClean="0"/>
              <a:t>double</a:t>
            </a:r>
            <a:r>
              <a:rPr lang="en-CA" altLang="en-US" sz="2000" smtClean="0"/>
              <a:t>  </a:t>
            </a:r>
            <a:r>
              <a:rPr lang="en-CA" altLang="en-US" sz="2000" b="1" smtClean="0"/>
              <a:t>convertToFahrenheit</a:t>
            </a:r>
            <a:r>
              <a:rPr lang="en-CA" altLang="en-US" sz="2000" smtClean="0"/>
              <a:t> (</a:t>
            </a:r>
            <a:r>
              <a:rPr lang="en-CA" altLang="en-US" sz="2000" b="1" smtClean="0"/>
              <a:t>double</a:t>
            </a:r>
            <a:r>
              <a:rPr lang="en-CA" altLang="en-US" sz="2000" smtClean="0"/>
              <a:t> </a:t>
            </a:r>
            <a:r>
              <a:rPr lang="en-CA" altLang="en-US" sz="2000" b="1" smtClean="0"/>
              <a:t>c</a:t>
            </a:r>
            <a:r>
              <a:rPr lang="en-CA" altLang="en-US" sz="2000" smtClean="0"/>
              <a:t>) {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CA" altLang="en-US" sz="2000" smtClean="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2000" smtClean="0"/>
              <a:t>		return c * 9 / 5 + 32;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2000" smtClean="0"/>
              <a:t>	}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2000" smtClean="0"/>
              <a:t>}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CA" altLang="en-US" sz="2000" smtClean="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2000" b="1" i="1" smtClean="0">
                <a:solidFill>
                  <a:srgbClr val="FF0000"/>
                </a:solidFill>
              </a:rPr>
              <a:t>I need to publish it as a web service!</a:t>
            </a:r>
          </a:p>
        </p:txBody>
      </p:sp>
      <p:sp>
        <p:nvSpPr>
          <p:cNvPr id="31748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5E6936-472F-4D36-BDAD-97B6270C3220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77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B93C70-5E0A-498D-9C4B-CB24532E7BC0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Services or components?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600" smtClean="0"/>
              <a:t>A service can be defined as:</a:t>
            </a:r>
          </a:p>
          <a:p>
            <a:pPr lvl="1" eaLnBrk="1" hangingPunct="1"/>
            <a:r>
              <a:rPr lang="en-US" altLang="en-US" sz="2200" i="1" smtClean="0"/>
              <a:t>A loosely-coupled, reusable software component that encapsulates discrete functionality which may be distributed and programmatically accessed. A web service is a service that is accessed using standard Internet and XML-based protocols.</a:t>
            </a:r>
          </a:p>
          <a:p>
            <a:pPr eaLnBrk="1" hangingPunct="1"/>
            <a:r>
              <a:rPr lang="en-US" altLang="en-US" sz="2600" smtClean="0"/>
              <a:t>A critical distinction between a service and a component as defined in component-based software engineering is that services are independent.</a:t>
            </a:r>
          </a:p>
          <a:p>
            <a:pPr lvl="1" eaLnBrk="1" hangingPunct="1"/>
            <a:r>
              <a:rPr lang="en-US" altLang="en-US" sz="2200" smtClean="0"/>
              <a:t>Services do not have a ‘requires’ interface.</a:t>
            </a:r>
          </a:p>
          <a:p>
            <a:pPr lvl="1" eaLnBrk="1" hangingPunct="1"/>
            <a:r>
              <a:rPr lang="en-US" altLang="en-US" sz="2200" smtClean="0"/>
              <a:t>Services rely on message-based communication with messages expressed in XML.</a:t>
            </a:r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304800" y="6629400"/>
            <a:ext cx="6477000" cy="244475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000">
                <a:cs typeface="Arial" pitchFamily="34" charset="0"/>
              </a:rPr>
              <a:t>©</a:t>
            </a:r>
            <a:r>
              <a:rPr lang="en-US" altLang="en-US" sz="1000"/>
              <a:t> Ian Sommerville, 2006		Software Engineering, 8</a:t>
            </a:r>
            <a:r>
              <a:rPr lang="en-US" altLang="en-US" sz="1000" baseline="30000"/>
              <a:t>th</a:t>
            </a:r>
            <a:r>
              <a:rPr lang="en-US" altLang="en-US" sz="1000"/>
              <a:t> Edition, Chapter 31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22338"/>
          </a:xfrm>
        </p:spPr>
        <p:txBody>
          <a:bodyPr/>
          <a:lstStyle/>
          <a:p>
            <a:pPr eaLnBrk="1" hangingPunct="1"/>
            <a:r>
              <a:rPr lang="en-CA" altLang="en-US" b="1" smtClean="0"/>
              <a:t>WSDL Document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250825" y="981075"/>
            <a:ext cx="8642350" cy="5327650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altLang="en-US" sz="2800" dirty="0" smtClean="0"/>
              <a:t>The </a:t>
            </a:r>
            <a:r>
              <a:rPr lang="en-CA" altLang="en-US" sz="2800" b="1" dirty="0" smtClean="0"/>
              <a:t>definitions</a:t>
            </a:r>
            <a:r>
              <a:rPr lang="en-CA" altLang="en-US" sz="2800" dirty="0" smtClean="0"/>
              <a:t> element is the root element. It provides many namespaces used throughout the document.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CA" altLang="en-US" sz="2000" dirty="0"/>
          </a:p>
          <a:p>
            <a:pPr marL="1714500" lvl="4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CA" altLang="en-US" sz="2400" dirty="0" smtClean="0"/>
              <a:t>&lt;</a:t>
            </a:r>
            <a:r>
              <a:rPr lang="en-CA" altLang="en-US" sz="2400" dirty="0" err="1" smtClean="0"/>
              <a:t>wsdl:definitions</a:t>
            </a:r>
            <a:endParaRPr lang="en-CA" altLang="en-US" sz="2400" dirty="0" smtClean="0"/>
          </a:p>
          <a:p>
            <a:pPr marL="1714500" lvl="4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CA" altLang="en-US" sz="2400" dirty="0" smtClean="0"/>
              <a:t>	</a:t>
            </a:r>
            <a:r>
              <a:rPr lang="en-CA" altLang="en-US" sz="2400" dirty="0" err="1" smtClean="0"/>
              <a:t>targetNamespace</a:t>
            </a:r>
            <a:r>
              <a:rPr lang="en-CA" altLang="en-US" sz="2400" dirty="0" smtClean="0"/>
              <a:t>="http://converters" </a:t>
            </a:r>
          </a:p>
          <a:p>
            <a:pPr marL="1714500" lvl="4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CA" altLang="en-US" sz="2400" dirty="0" smtClean="0"/>
              <a:t>	</a:t>
            </a:r>
            <a:r>
              <a:rPr lang="en-CA" altLang="en-US" sz="2400" dirty="0" err="1" smtClean="0"/>
              <a:t>xmlns:apachesoap</a:t>
            </a:r>
            <a:r>
              <a:rPr lang="en-CA" altLang="en-US" sz="2400" dirty="0" smtClean="0"/>
              <a:t>="http://xml.apache.org/xml-soap" </a:t>
            </a:r>
          </a:p>
          <a:p>
            <a:pPr marL="1714500" lvl="4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CA" altLang="en-US" sz="2400" dirty="0" smtClean="0"/>
              <a:t>	</a:t>
            </a:r>
            <a:r>
              <a:rPr lang="en-CA" altLang="en-US" sz="2400" b="1" dirty="0" err="1" smtClean="0"/>
              <a:t>xmlns:impl</a:t>
            </a:r>
            <a:r>
              <a:rPr lang="en-CA" altLang="en-US" sz="2400" dirty="0" smtClean="0"/>
              <a:t>="http://converters" </a:t>
            </a:r>
          </a:p>
          <a:p>
            <a:pPr marL="1714500" lvl="4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CA" altLang="en-US" sz="2400" dirty="0" smtClean="0"/>
              <a:t>	</a:t>
            </a:r>
            <a:r>
              <a:rPr lang="en-CA" altLang="en-US" sz="2400" dirty="0" err="1" smtClean="0"/>
              <a:t>xmlns:wsdl</a:t>
            </a:r>
            <a:r>
              <a:rPr lang="en-CA" altLang="en-US" sz="2400" dirty="0" smtClean="0"/>
              <a:t>="http://schemas.xmlsoap.org/</a:t>
            </a:r>
            <a:r>
              <a:rPr lang="en-CA" altLang="en-US" sz="2400" dirty="0" err="1" smtClean="0"/>
              <a:t>wsdl</a:t>
            </a:r>
            <a:r>
              <a:rPr lang="en-CA" altLang="en-US" sz="2400" dirty="0" smtClean="0"/>
              <a:t>/" </a:t>
            </a:r>
          </a:p>
          <a:p>
            <a:pPr marL="1714500" lvl="4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CA" altLang="en-US" sz="2400" dirty="0" smtClean="0"/>
              <a:t>	</a:t>
            </a:r>
            <a:r>
              <a:rPr lang="en-CA" altLang="en-US" sz="2400" dirty="0" err="1" smtClean="0"/>
              <a:t>xmlns:wsdlsoap</a:t>
            </a:r>
            <a:r>
              <a:rPr lang="en-CA" altLang="en-US" sz="2400" dirty="0" smtClean="0"/>
              <a:t>="http://schemas.xmlsoap.org/</a:t>
            </a:r>
            <a:r>
              <a:rPr lang="en-CA" altLang="en-US" sz="2400" dirty="0" err="1" smtClean="0"/>
              <a:t>wsdl</a:t>
            </a:r>
            <a:r>
              <a:rPr lang="en-CA" altLang="en-US" sz="2400" dirty="0" smtClean="0"/>
              <a:t>/soap/" </a:t>
            </a:r>
          </a:p>
          <a:p>
            <a:pPr marL="1714500" lvl="4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CA" altLang="en-US" sz="2400" dirty="0" smtClean="0"/>
              <a:t>	</a:t>
            </a:r>
            <a:r>
              <a:rPr lang="en-CA" altLang="en-US" sz="2400" dirty="0" err="1" smtClean="0"/>
              <a:t>xmlns:xsd</a:t>
            </a:r>
            <a:r>
              <a:rPr lang="en-CA" altLang="en-US" sz="2400" dirty="0" smtClean="0"/>
              <a:t>="http://www.w3.org/2001/XMLSchema"&gt;</a:t>
            </a:r>
          </a:p>
          <a:p>
            <a:pPr marL="1714500" lvl="4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CA" altLang="en-US" sz="2400" dirty="0" smtClean="0"/>
              <a:t> 		………..types…………</a:t>
            </a:r>
          </a:p>
          <a:p>
            <a:pPr marL="1714500" lvl="4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CA" altLang="en-US" sz="2400" dirty="0" smtClean="0"/>
              <a:t>	 	………..messages…..</a:t>
            </a:r>
          </a:p>
          <a:p>
            <a:pPr marL="1714500" lvl="4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CA" altLang="en-US" sz="2400" dirty="0" smtClean="0"/>
              <a:t> 		………..</a:t>
            </a:r>
            <a:r>
              <a:rPr lang="en-CA" altLang="en-US" sz="2400" dirty="0" err="1" smtClean="0"/>
              <a:t>portType</a:t>
            </a:r>
            <a:r>
              <a:rPr lang="en-CA" altLang="en-US" sz="2400" dirty="0" smtClean="0"/>
              <a:t>…...</a:t>
            </a:r>
          </a:p>
          <a:p>
            <a:pPr marL="1714500" lvl="4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CA" altLang="en-US" sz="2400" dirty="0" smtClean="0"/>
              <a:t>	 	………..binding………</a:t>
            </a:r>
          </a:p>
          <a:p>
            <a:pPr marL="1714500" lvl="4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CA" altLang="en-US" sz="2400" dirty="0" smtClean="0"/>
              <a:t> 		………..service……….</a:t>
            </a:r>
          </a:p>
          <a:p>
            <a:pPr marL="1714500" lvl="4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CA" altLang="en-US" sz="2400" dirty="0" smtClean="0"/>
              <a:t>&lt;/</a:t>
            </a:r>
            <a:r>
              <a:rPr lang="en-CA" altLang="en-US" sz="2400" dirty="0" err="1" smtClean="0"/>
              <a:t>wsdl:definitions</a:t>
            </a:r>
            <a:r>
              <a:rPr lang="en-CA" altLang="en-US" sz="2400" dirty="0" smtClean="0"/>
              <a:t>&gt;</a:t>
            </a:r>
          </a:p>
        </p:txBody>
      </p:sp>
      <p:sp>
        <p:nvSpPr>
          <p:cNvPr id="32772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6D3EA4-E32A-46EE-8BDF-4682EC08F9CE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53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325"/>
          </a:xfrm>
        </p:spPr>
        <p:txBody>
          <a:bodyPr/>
          <a:lstStyle/>
          <a:p>
            <a:pPr eaLnBrk="1" hangingPunct="1"/>
            <a:r>
              <a:rPr lang="en-CA" altLang="en-US" b="1" smtClean="0"/>
              <a:t>Types - WSDL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250825" y="836613"/>
            <a:ext cx="8642350" cy="5472112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1700" smtClean="0"/>
              <a:t>&lt;wsdl:types&gt;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1700" smtClean="0"/>
              <a:t>           &lt;schema elementFormDefault="qualified" targetNamespace="http://converters" &gt;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1700" smtClean="0"/>
              <a:t>                      &lt;element name="convertToFahrenheit"&gt;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1700" smtClean="0"/>
              <a:t>                                &lt;complexType&gt;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1700" smtClean="0"/>
              <a:t>                                           &lt;sequence&gt;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1700" smtClean="0"/>
              <a:t>                                                     &lt;element name="c" type="xsd:double"/&gt;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1700" smtClean="0"/>
              <a:t>                                           &lt;/sequence&gt;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1700" smtClean="0"/>
              <a:t>                                &lt;/complexType&gt;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1700" smtClean="0"/>
              <a:t>                      &lt;/element&gt;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1700" smtClean="0"/>
              <a:t>                      &lt;element name="convertToFahrenheitResponse"&gt;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1700" smtClean="0"/>
              <a:t>                               &lt;complexType&gt;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1700" smtClean="0"/>
              <a:t>                                           &lt;sequence&gt;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1700" smtClean="0"/>
              <a:t>                                                   &lt;element name="convertToFahrenheitReturn" type="xsd:double"/&gt;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1700" smtClean="0"/>
              <a:t>                                          &lt;/sequence&gt;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1700" smtClean="0"/>
              <a:t>                               &lt;/complexType&gt;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1700" smtClean="0"/>
              <a:t>                      &lt;/element&gt;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1700" smtClean="0"/>
              <a:t>             &lt;/schema&gt;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1700" smtClean="0"/>
              <a:t>&lt;/wsdl:types&gt;</a:t>
            </a:r>
          </a:p>
        </p:txBody>
      </p:sp>
      <p:sp>
        <p:nvSpPr>
          <p:cNvPr id="33796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1785CB-0F54-40BC-B44D-68671DB24D6F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66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863601"/>
          </a:xfrm>
        </p:spPr>
        <p:txBody>
          <a:bodyPr/>
          <a:lstStyle/>
          <a:p>
            <a:pPr eaLnBrk="1" hangingPunct="1"/>
            <a:r>
              <a:rPr lang="en-CA" altLang="en-US" b="1" smtClean="0"/>
              <a:t>Messages - WSDL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250825" y="1125538"/>
            <a:ext cx="8713788" cy="4967287"/>
          </a:xfrm>
        </p:spPr>
        <p:txBody>
          <a:bodyPr/>
          <a:lstStyle/>
          <a:p>
            <a:pPr eaLnBrk="1" hangingPunct="1">
              <a:defRPr/>
            </a:pPr>
            <a:r>
              <a:rPr lang="en-CA" altLang="en-US" sz="1900" b="1" smtClean="0"/>
              <a:t>Request </a:t>
            </a:r>
            <a:r>
              <a:rPr lang="en-CA" altLang="en-US" sz="1900" b="1" dirty="0" smtClean="0"/>
              <a:t>Message</a:t>
            </a:r>
            <a:r>
              <a:rPr lang="en-CA" altLang="en-US" sz="1900" b="1" smtClean="0"/>
              <a:t>: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CA" altLang="en-US" sz="1900" b="1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CA" altLang="en-US" sz="1900" dirty="0" smtClean="0"/>
              <a:t>&lt;</a:t>
            </a:r>
            <a:r>
              <a:rPr lang="en-CA" altLang="en-US" sz="1900" dirty="0" err="1" smtClean="0"/>
              <a:t>wsdl:message</a:t>
            </a:r>
            <a:r>
              <a:rPr lang="en-CA" altLang="en-US" sz="1900" dirty="0" smtClean="0"/>
              <a:t> name="</a:t>
            </a:r>
            <a:r>
              <a:rPr lang="en-CA" altLang="en-US" sz="1900" dirty="0" err="1" smtClean="0"/>
              <a:t>convertToFahrenheitRequest</a:t>
            </a:r>
            <a:r>
              <a:rPr lang="en-CA" altLang="en-US" sz="1900" dirty="0" smtClean="0"/>
              <a:t>"&gt;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CA" altLang="en-US" sz="1900" dirty="0" smtClean="0"/>
              <a:t>      &lt;</a:t>
            </a:r>
            <a:r>
              <a:rPr lang="en-CA" altLang="en-US" sz="1900" dirty="0" err="1" smtClean="0"/>
              <a:t>wsdl:part</a:t>
            </a:r>
            <a:r>
              <a:rPr lang="en-CA" altLang="en-US" sz="1900" dirty="0" smtClean="0"/>
              <a:t> element="</a:t>
            </a:r>
            <a:r>
              <a:rPr lang="en-CA" altLang="en-US" sz="1900" dirty="0" err="1" smtClean="0"/>
              <a:t>impl:convertToFahrenheit</a:t>
            </a:r>
            <a:r>
              <a:rPr lang="en-CA" altLang="en-US" sz="1900" dirty="0" smtClean="0"/>
              <a:t>" name="parameters"&gt;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CA" altLang="en-US" sz="1900" dirty="0" smtClean="0"/>
              <a:t>      &lt;/</a:t>
            </a:r>
            <a:r>
              <a:rPr lang="en-CA" altLang="en-US" sz="1900" dirty="0" err="1" smtClean="0"/>
              <a:t>wsdl:part</a:t>
            </a:r>
            <a:r>
              <a:rPr lang="en-CA" altLang="en-US" sz="1900" dirty="0" smtClean="0"/>
              <a:t>&gt;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CA" altLang="en-US" sz="1900" dirty="0" smtClean="0"/>
              <a:t>&lt;/</a:t>
            </a:r>
            <a:r>
              <a:rPr lang="en-CA" altLang="en-US" sz="1900" dirty="0" err="1" smtClean="0"/>
              <a:t>wsdl:message</a:t>
            </a:r>
            <a:r>
              <a:rPr lang="en-CA" altLang="en-US" sz="1900" dirty="0" smtClean="0"/>
              <a:t>&gt;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CA" altLang="en-US" sz="1900" dirty="0" smtClean="0"/>
          </a:p>
          <a:p>
            <a:pPr eaLnBrk="1" hangingPunct="1">
              <a:defRPr/>
            </a:pPr>
            <a:r>
              <a:rPr lang="en-CA" altLang="en-US" sz="1900" b="1" dirty="0" smtClean="0"/>
              <a:t>Response Message: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CA" altLang="en-US" sz="1900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CA" altLang="en-US" sz="1900" dirty="0" smtClean="0"/>
              <a:t>&lt;</a:t>
            </a:r>
            <a:r>
              <a:rPr lang="en-CA" altLang="en-US" sz="1900" dirty="0" err="1" smtClean="0"/>
              <a:t>wsdl:message</a:t>
            </a:r>
            <a:r>
              <a:rPr lang="en-CA" altLang="en-US" sz="1900" dirty="0" smtClean="0"/>
              <a:t> name="</a:t>
            </a:r>
            <a:r>
              <a:rPr lang="en-CA" altLang="en-US" sz="1900" dirty="0" err="1" smtClean="0"/>
              <a:t>convertToFahrenheitResponse</a:t>
            </a:r>
            <a:r>
              <a:rPr lang="en-CA" altLang="en-US" sz="1900" dirty="0" smtClean="0"/>
              <a:t>"&gt;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CA" altLang="en-US" sz="1900" dirty="0" smtClean="0"/>
              <a:t>      &lt;</a:t>
            </a:r>
            <a:r>
              <a:rPr lang="en-CA" altLang="en-US" sz="1900" dirty="0" err="1" smtClean="0"/>
              <a:t>wsdl:part</a:t>
            </a:r>
            <a:r>
              <a:rPr lang="en-CA" altLang="en-US" sz="1900" dirty="0" smtClean="0"/>
              <a:t> element="</a:t>
            </a:r>
            <a:r>
              <a:rPr lang="en-CA" altLang="en-US" sz="1900" dirty="0" err="1" smtClean="0"/>
              <a:t>impl:convertToFahrenheitResponse</a:t>
            </a:r>
            <a:r>
              <a:rPr lang="en-CA" altLang="en-US" sz="1900" dirty="0" smtClean="0"/>
              <a:t>" name="parameters"&gt;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CA" altLang="en-US" sz="1900" dirty="0" smtClean="0"/>
              <a:t>      &lt;/</a:t>
            </a:r>
            <a:r>
              <a:rPr lang="en-CA" altLang="en-US" sz="1900" dirty="0" err="1" smtClean="0"/>
              <a:t>wsdl:part</a:t>
            </a:r>
            <a:r>
              <a:rPr lang="en-CA" altLang="en-US" sz="1900" dirty="0" smtClean="0"/>
              <a:t>&gt;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CA" altLang="en-US" sz="1900" dirty="0" smtClean="0"/>
              <a:t>&lt;/</a:t>
            </a:r>
            <a:r>
              <a:rPr lang="en-CA" altLang="en-US" sz="1900" dirty="0" err="1" smtClean="0"/>
              <a:t>wsdl:message</a:t>
            </a:r>
            <a:r>
              <a:rPr lang="en-CA" altLang="en-US" sz="1900" dirty="0" smtClean="0"/>
              <a:t>&gt;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CA" altLang="en-US" sz="1900" dirty="0" smtClean="0"/>
          </a:p>
        </p:txBody>
      </p:sp>
      <p:sp>
        <p:nvSpPr>
          <p:cNvPr id="34820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9BC9FF-4E99-401D-8544-C7CDE41D2BCD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04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eaLnBrk="1" hangingPunct="1"/>
            <a:r>
              <a:rPr lang="en-CA" altLang="en-US" b="1" smtClean="0"/>
              <a:t>PortType - WSDL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179388" y="1125538"/>
            <a:ext cx="8856662" cy="5111750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2400" smtClean="0"/>
              <a:t>&lt;wsdl:portType name="CelsiusToFahrenheit"&gt;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2400" smtClean="0"/>
              <a:t>      &lt;wsdl:operation name="convertToFahrenheit"&gt;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2400" smtClean="0"/>
              <a:t>	&lt;wsdl:input message="impl:convertToFahrenheitRequest" 			      name="convertToFahrenheitRequest"&gt;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2400" smtClean="0"/>
              <a:t>	&lt;/wsdl:input&gt;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2400" smtClean="0"/>
              <a:t>	&lt;wsdl:output message="impl:convertToFahrenheitResponse" 			name="convertToFahrenheitResponse"&gt;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2400" smtClean="0"/>
              <a:t>	&lt;/wsdl:output&gt;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2400" smtClean="0"/>
              <a:t>      &lt;/wsdl:operation&gt;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2400" smtClean="0"/>
              <a:t>&lt;/wsdl:portType&gt;</a:t>
            </a:r>
          </a:p>
        </p:txBody>
      </p:sp>
      <p:sp>
        <p:nvSpPr>
          <p:cNvPr id="35844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93539B-766C-4BD7-AD41-89CB55F2B2B2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74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57200" y="53975"/>
            <a:ext cx="8229600" cy="927100"/>
          </a:xfrm>
        </p:spPr>
        <p:txBody>
          <a:bodyPr/>
          <a:lstStyle/>
          <a:p>
            <a:pPr eaLnBrk="1" hangingPunct="1"/>
            <a:r>
              <a:rPr lang="en-CA" altLang="en-US" b="1" smtClean="0"/>
              <a:t>Binding - WSDL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66725" y="1125538"/>
            <a:ext cx="7777163" cy="5040312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2000" smtClean="0"/>
              <a:t>&lt;wsdl:binding name="CelsiusToFahrenheitSoapBinding" type="impl:CelsiusToFahrenheit"&gt;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2000" smtClean="0"/>
              <a:t>&lt;wsdlsoap:binding  style="document“ transport="http://schemas.xmlsoap.org/soap/http"/&gt;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2000" smtClean="0"/>
              <a:t>       &lt;wsdl:operation name="convertToFahrenheit"&gt;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2000" smtClean="0"/>
              <a:t>	&lt;wsdlsoap:operation soapAction=“”/&gt;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2000" smtClean="0"/>
              <a:t>  	        &lt;wsdl:input name="convertToFahrenheitRequest"&gt;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2000" smtClean="0"/>
              <a:t>	             &lt;wsdlsoap:body use="literal"/&gt;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2000" smtClean="0"/>
              <a:t>	        &lt;/wsdl:input&gt;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2000" smtClean="0"/>
              <a:t>	        &lt;wsdl:output name="convertToFahrenheitResponse"&gt;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2000" smtClean="0"/>
              <a:t>		&lt;wsdlsoap:body use="literal"/&gt;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2000" smtClean="0"/>
              <a:t>	        &lt;/wsdl:output&gt;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2000" smtClean="0"/>
              <a:t>      &lt;/wsdl:operation&gt;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2000" smtClean="0"/>
              <a:t>&lt;/wsdl:binding&gt;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CA" altLang="en-US" sz="2000" smtClean="0"/>
          </a:p>
        </p:txBody>
      </p:sp>
      <p:sp>
        <p:nvSpPr>
          <p:cNvPr id="36868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8A4464-D2B6-4F98-A835-9C3492D0B41D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90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395288" y="115888"/>
            <a:ext cx="8229600" cy="850900"/>
          </a:xfrm>
        </p:spPr>
        <p:txBody>
          <a:bodyPr/>
          <a:lstStyle/>
          <a:p>
            <a:pPr eaLnBrk="1" hangingPunct="1"/>
            <a:r>
              <a:rPr lang="en-CA" altLang="en-US" b="1" smtClean="0"/>
              <a:t>Service - WSDL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179388" y="1268413"/>
            <a:ext cx="8785225" cy="4824412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1800" smtClean="0"/>
              <a:t>&lt;wsdl:service name=</a:t>
            </a:r>
            <a:r>
              <a:rPr lang="en-US" altLang="en-US" sz="1800" i="1" smtClean="0"/>
              <a:t>"CelsiusToFahrenheitService"&gt;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1800" smtClean="0"/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smtClean="0"/>
              <a:t>  &lt;wsdl:port binding=</a:t>
            </a:r>
            <a:r>
              <a:rPr lang="en-US" altLang="en-US" sz="1800" i="1" smtClean="0"/>
              <a:t>"impl:CelsiusToFahrenheitSoapBinding" name="CelsiusToFahrenheit"&gt;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1800" smtClean="0"/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smtClean="0"/>
              <a:t>     &lt;wsdlsoap:address location=</a:t>
            </a:r>
            <a:r>
              <a:rPr lang="en-US" altLang="en-US" sz="1800" i="1" smtClean="0"/>
              <a:t>"http://localhost:8080/FirstWebService/services/CelsiusToFahrenheit" /&gt;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1800" smtClean="0"/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smtClean="0"/>
              <a:t>   &lt;/wsdl:port&gt;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1800" smtClean="0"/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smtClean="0"/>
              <a:t>&lt;/wsdl:service&gt;</a:t>
            </a:r>
            <a:endParaRPr lang="en-CA" altLang="en-US" sz="1800" smtClean="0"/>
          </a:p>
        </p:txBody>
      </p:sp>
      <p:sp>
        <p:nvSpPr>
          <p:cNvPr id="38916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4FC551-F881-4038-B1C2-A44B0572115D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53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22338"/>
          </a:xfrm>
        </p:spPr>
        <p:txBody>
          <a:bodyPr/>
          <a:lstStyle/>
          <a:p>
            <a:pPr eaLnBrk="1" hangingPunct="1"/>
            <a:r>
              <a:rPr lang="en-CA" altLang="en-US" b="1" smtClean="0"/>
              <a:t>SOAP Request Example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395288" y="1196975"/>
            <a:ext cx="8424862" cy="4895850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2000" smtClean="0"/>
              <a:t>POST /FirstWebService/services/CelsiusToFahrenheit HTTP/1.1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CA" altLang="en-US" sz="2000" smtClean="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2000" smtClean="0"/>
              <a:t>&lt;?xml version="1.0" encoding="UTF-8" standalone="no"?&gt;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2000" smtClean="0"/>
              <a:t>&lt;soapenv:Envelope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2000" smtClean="0"/>
              <a:t>	xmlns:soapenv="http://schemas.xmlsoap.org/soap/envelope/"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2000" smtClean="0"/>
              <a:t>	xmlns:xsd="http://www.w3.org/2001/XMLSchema"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2000" smtClean="0"/>
              <a:t>	xmlns:xsi="http://www.w3.org/2001/XMLSchema-instance"&gt;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2000" smtClean="0"/>
              <a:t>	&lt;soapenv:Body&gt;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2000" smtClean="0"/>
              <a:t>		&lt;convertToFahrenheit xmlns="http://converters"&gt;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2000" smtClean="0"/>
              <a:t>			&lt;c&gt;5.0&lt;/c&gt;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2000" smtClean="0"/>
              <a:t>		&lt;/convertToFahrenheit&gt;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2000" smtClean="0"/>
              <a:t>	&lt;/soapenv:Body&gt;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2000" smtClean="0"/>
              <a:t>&lt;/soapenv:Envelope&gt;</a:t>
            </a:r>
          </a:p>
        </p:txBody>
      </p:sp>
      <p:sp>
        <p:nvSpPr>
          <p:cNvPr id="39940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94D5F7-C290-4E3D-BECB-067E561C90FC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04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CA" altLang="en-US" b="1" smtClean="0"/>
              <a:t>SOAP Response Example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539750" y="1125538"/>
            <a:ext cx="8135938" cy="4824412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2000" smtClean="0"/>
              <a:t>HTTP/1.1 200 OK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CA" altLang="en-US" sz="2000" smtClean="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2000" smtClean="0"/>
              <a:t>&lt;?xml version="1.0" encoding="utf-8" standalone="no"?&gt;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2000" smtClean="0"/>
              <a:t>&lt;soapenv:Envelope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2000" smtClean="0"/>
              <a:t>      xmlns:soapenv="http://schemas.xmlsoap.org/soap/envelope/"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2000" smtClean="0"/>
              <a:t>      xmlns:xsd="http://www.w3.org/2001/XMLSchema"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2000" smtClean="0"/>
              <a:t>      xmlns:xsi="http://www.w3.org/2001/XMLSchema-instance"&gt;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2000" smtClean="0"/>
              <a:t>      &lt;soapenv:Body&gt;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2000" smtClean="0"/>
              <a:t>          &lt;convertToFahrenheitResponse xmlns="http://converters"&gt;	                   	&lt;convertToFahrenheitReturn&gt;41.0&lt;/convertToFahrenheitReturn&gt;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2000" smtClean="0"/>
              <a:t>          &lt;/convertToFahrenheitResponse&gt;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2000" smtClean="0"/>
              <a:t>      &lt;/soapenv:Body&gt;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2000" smtClean="0"/>
              <a:t>&lt;/soapenv:Envelope&gt;</a:t>
            </a:r>
          </a:p>
        </p:txBody>
      </p:sp>
      <p:sp>
        <p:nvSpPr>
          <p:cNvPr id="40964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EB1D06-2733-4C97-A6A8-2F545FDD3AB2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44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249637-6907-4FE9-9255-FAAA9543703E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Benefits of SOA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Services can be provided locally or outsourced to external providers.</a:t>
            </a:r>
          </a:p>
          <a:p>
            <a:pPr eaLnBrk="1" hangingPunct="1"/>
            <a:r>
              <a:rPr lang="en-US" altLang="en-US" smtClean="0"/>
              <a:t>Services are language-independent.</a:t>
            </a:r>
          </a:p>
          <a:p>
            <a:pPr eaLnBrk="1" hangingPunct="1"/>
            <a:r>
              <a:rPr lang="en-US" altLang="en-US" smtClean="0"/>
              <a:t>Investment in legacy systems can be preserved.</a:t>
            </a:r>
          </a:p>
          <a:p>
            <a:pPr eaLnBrk="1" hangingPunct="1"/>
            <a:r>
              <a:rPr lang="en-US" altLang="en-US" smtClean="0"/>
              <a:t>Inter-organizational computing is facilitated through simplified information exchange.</a:t>
            </a:r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304800" y="6629400"/>
            <a:ext cx="6477000" cy="244475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000">
                <a:cs typeface="Arial" pitchFamily="34" charset="0"/>
              </a:rPr>
              <a:t>©</a:t>
            </a:r>
            <a:r>
              <a:rPr lang="en-US" altLang="en-US" sz="1000"/>
              <a:t> Ian Sommerville, 2006		Software Engineering, 8</a:t>
            </a:r>
            <a:r>
              <a:rPr lang="en-US" altLang="en-US" sz="1000" baseline="30000"/>
              <a:t>th</a:t>
            </a:r>
            <a:r>
              <a:rPr lang="en-US" altLang="en-US" sz="1000"/>
              <a:t> Edition, Chapter 31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Principles of SOA</a:t>
            </a:r>
            <a:endParaRPr lang="ar-JO" altLang="en-US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Loose coupling</a:t>
            </a:r>
          </a:p>
          <a:p>
            <a:pPr eaLnBrk="1" hangingPunct="1"/>
            <a:r>
              <a:rPr lang="en-US" altLang="en-US" sz="2800" smtClean="0"/>
              <a:t>Service contract</a:t>
            </a:r>
          </a:p>
          <a:p>
            <a:pPr eaLnBrk="1" hangingPunct="1"/>
            <a:r>
              <a:rPr lang="en-US" altLang="en-US" sz="2800" smtClean="0"/>
              <a:t>Autonomy</a:t>
            </a:r>
          </a:p>
          <a:p>
            <a:pPr eaLnBrk="1" hangingPunct="1"/>
            <a:r>
              <a:rPr lang="en-US" altLang="en-US" sz="2800" smtClean="0"/>
              <a:t>Abstraction</a:t>
            </a:r>
          </a:p>
          <a:p>
            <a:pPr eaLnBrk="1" hangingPunct="1"/>
            <a:r>
              <a:rPr lang="en-US" altLang="en-US" sz="2800" smtClean="0"/>
              <a:t>Reusability </a:t>
            </a:r>
          </a:p>
          <a:p>
            <a:pPr eaLnBrk="1" hangingPunct="1"/>
            <a:r>
              <a:rPr lang="en-US" altLang="en-US" sz="2800" smtClean="0"/>
              <a:t>Composability</a:t>
            </a:r>
          </a:p>
          <a:p>
            <a:pPr eaLnBrk="1" hangingPunct="1"/>
            <a:r>
              <a:rPr lang="en-US" altLang="en-US" sz="2800" smtClean="0"/>
              <a:t>Statelessness</a:t>
            </a:r>
          </a:p>
          <a:p>
            <a:pPr eaLnBrk="1" hangingPunct="1"/>
            <a:r>
              <a:rPr lang="en-US" altLang="en-US" sz="2800" smtClean="0"/>
              <a:t>Discoverability</a:t>
            </a:r>
            <a:endParaRPr lang="ar-JO" altLang="en-US" sz="2800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0FB31F-E575-44E1-A4B8-DE182A190439}" type="slidenum">
              <a:rPr lang="en-US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b="1" dirty="0" smtClean="0"/>
              <a:t>What is a service?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5029200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CA" dirty="0"/>
              <a:t>A service is a self-contained unit of software that performs a specific task. It has three components: an </a:t>
            </a:r>
            <a:r>
              <a:rPr lang="en-CA" i="1" dirty="0"/>
              <a:t>interface</a:t>
            </a:r>
            <a:r>
              <a:rPr lang="en-CA" dirty="0"/>
              <a:t>, a </a:t>
            </a:r>
            <a:r>
              <a:rPr lang="en-CA" i="1" dirty="0"/>
              <a:t>contract</a:t>
            </a:r>
            <a:r>
              <a:rPr lang="en-CA" dirty="0"/>
              <a:t>, and </a:t>
            </a:r>
            <a:r>
              <a:rPr lang="en-CA" i="1" dirty="0" smtClean="0"/>
              <a:t>implementation</a:t>
            </a:r>
            <a:endParaRPr lang="en-CA" dirty="0" smtClean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CA" dirty="0" smtClean="0"/>
              <a:t>The </a:t>
            </a:r>
            <a:r>
              <a:rPr lang="en-CA" dirty="0"/>
              <a:t>interface defines how a service provider will perform requests from a service </a:t>
            </a:r>
            <a:r>
              <a:rPr lang="en-CA" dirty="0" smtClean="0"/>
              <a:t>consumer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CA" dirty="0" smtClean="0"/>
              <a:t>The </a:t>
            </a:r>
            <a:r>
              <a:rPr lang="en-CA" dirty="0"/>
              <a:t>contract defines how the service provider and the service consumer should </a:t>
            </a:r>
            <a:r>
              <a:rPr lang="en-CA" dirty="0" smtClean="0"/>
              <a:t>interact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CA" dirty="0" smtClean="0"/>
              <a:t>The </a:t>
            </a:r>
            <a:r>
              <a:rPr lang="en-CA" dirty="0"/>
              <a:t>implementation is the actual service code </a:t>
            </a:r>
            <a:r>
              <a:rPr lang="en-CA" dirty="0" smtClean="0"/>
              <a:t>itself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CA" dirty="0" smtClean="0"/>
              <a:t>A service </a:t>
            </a:r>
            <a:r>
              <a:rPr lang="en-CA" dirty="0"/>
              <a:t>provider can execute a request without the service consumer knowing how it does </a:t>
            </a:r>
            <a:r>
              <a:rPr lang="en-CA" dirty="0" smtClean="0"/>
              <a:t>so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2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CA" b="1" dirty="0" smtClean="0"/>
              <a:t>Web Service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10600" cy="5029200"/>
          </a:xfrm>
        </p:spPr>
        <p:txBody>
          <a:bodyPr>
            <a:normAutofit/>
          </a:bodyPr>
          <a:lstStyle/>
          <a:p>
            <a:r>
              <a:rPr lang="en-CA" sz="2400" dirty="0" smtClean="0"/>
              <a:t>A web service is any service that is available over the Internet or </a:t>
            </a:r>
            <a:r>
              <a:rPr lang="en-CA" sz="2400" dirty="0"/>
              <a:t>private (intranet) networks</a:t>
            </a:r>
          </a:p>
          <a:p>
            <a:r>
              <a:rPr lang="en-CA" sz="2400" dirty="0"/>
              <a:t>Uses a standardized XML messaging </a:t>
            </a:r>
            <a:r>
              <a:rPr lang="en-CA" sz="2400" dirty="0" smtClean="0"/>
              <a:t>system</a:t>
            </a:r>
          </a:p>
          <a:p>
            <a:r>
              <a:rPr lang="en-CA" sz="2400" dirty="0" smtClean="0"/>
              <a:t>A web service is</a:t>
            </a:r>
            <a:endParaRPr lang="en-CA" sz="2400" dirty="0"/>
          </a:p>
          <a:p>
            <a:pPr lvl="1"/>
            <a:r>
              <a:rPr lang="en-CA" sz="2200" dirty="0" smtClean="0"/>
              <a:t>not </a:t>
            </a:r>
            <a:r>
              <a:rPr lang="en-CA" sz="2200" dirty="0"/>
              <a:t>tied to any one operating system or programming language</a:t>
            </a:r>
          </a:p>
          <a:p>
            <a:pPr lvl="1"/>
            <a:r>
              <a:rPr lang="en-CA" sz="2200" dirty="0" smtClean="0"/>
              <a:t>self-describing </a:t>
            </a:r>
            <a:r>
              <a:rPr lang="en-CA" sz="2200" dirty="0"/>
              <a:t>via a common XML grammar</a:t>
            </a:r>
          </a:p>
          <a:p>
            <a:pPr lvl="1"/>
            <a:r>
              <a:rPr lang="en-CA" sz="2200" dirty="0" smtClean="0"/>
              <a:t>discoverable </a:t>
            </a:r>
            <a:r>
              <a:rPr lang="en-CA" sz="2200" dirty="0"/>
              <a:t>via a simple find </a:t>
            </a:r>
            <a:r>
              <a:rPr lang="en-CA" sz="2200" dirty="0" smtClean="0"/>
              <a:t>mechanism</a:t>
            </a:r>
            <a:endParaRPr lang="en-CA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lowchart: Process 4"/>
          <p:cNvSpPr/>
          <p:nvPr/>
        </p:nvSpPr>
        <p:spPr>
          <a:xfrm>
            <a:off x="685800" y="4648200"/>
            <a:ext cx="1676400" cy="1295400"/>
          </a:xfrm>
          <a:prstGeom prst="flowChart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Software</a:t>
            </a:r>
            <a:endParaRPr lang="ar-JO" sz="2800" dirty="0">
              <a:solidFill>
                <a:schemeClr val="tx1"/>
              </a:solidFill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6705600" y="4648200"/>
            <a:ext cx="1676400" cy="1295400"/>
          </a:xfrm>
          <a:prstGeom prst="flowChart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Service</a:t>
            </a:r>
            <a:endParaRPr lang="ar-JO" sz="2800" dirty="0">
              <a:solidFill>
                <a:schemeClr val="tx1"/>
              </a:solidFill>
            </a:endParaRPr>
          </a:p>
        </p:txBody>
      </p:sp>
      <p:sp>
        <p:nvSpPr>
          <p:cNvPr id="7" name="Cloud 6"/>
          <p:cNvSpPr/>
          <p:nvPr/>
        </p:nvSpPr>
        <p:spPr>
          <a:xfrm>
            <a:off x="3886200" y="4648200"/>
            <a:ext cx="1524000" cy="12192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Internet</a:t>
            </a:r>
            <a:endParaRPr lang="ar-JO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362200" y="4876800"/>
            <a:ext cx="434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362200" y="5638800"/>
            <a:ext cx="434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38800" y="4355068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XML</a:t>
            </a:r>
            <a:endParaRPr lang="ar-JO" dirty="0"/>
          </a:p>
        </p:txBody>
      </p:sp>
      <p:sp>
        <p:nvSpPr>
          <p:cNvPr id="14" name="TextBox 13"/>
          <p:cNvSpPr txBox="1"/>
          <p:nvPr/>
        </p:nvSpPr>
        <p:spPr>
          <a:xfrm>
            <a:off x="2819400" y="5257800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XML</a:t>
            </a:r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407554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CA" b="1" dirty="0" smtClean="0"/>
              <a:t>Web Service in Detail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724400"/>
          </a:xfrm>
        </p:spPr>
        <p:txBody>
          <a:bodyPr>
            <a:noAutofit/>
          </a:bodyPr>
          <a:lstStyle/>
          <a:p>
            <a:r>
              <a:rPr lang="en-CA" sz="2600" dirty="0"/>
              <a:t>A Web </a:t>
            </a:r>
            <a:r>
              <a:rPr lang="en-CA" sz="2600" dirty="0" smtClean="0"/>
              <a:t>service:</a:t>
            </a:r>
          </a:p>
          <a:p>
            <a:pPr lvl="1"/>
            <a:r>
              <a:rPr lang="en-CA" sz="2400" dirty="0" smtClean="0"/>
              <a:t>Is a </a:t>
            </a:r>
            <a:r>
              <a:rPr lang="en-CA" sz="2400" dirty="0"/>
              <a:t>software system identified by a URI, whose public interfaces and bindings are defined and described using XML. </a:t>
            </a:r>
            <a:endParaRPr lang="en-CA" sz="2400" dirty="0" smtClean="0"/>
          </a:p>
          <a:p>
            <a:pPr lvl="1"/>
            <a:r>
              <a:rPr lang="en-CA" sz="2400" dirty="0" smtClean="0"/>
              <a:t>Its </a:t>
            </a:r>
            <a:r>
              <a:rPr lang="en-CA" sz="2400" dirty="0"/>
              <a:t>definition can be discovered by other software systems. </a:t>
            </a:r>
            <a:r>
              <a:rPr lang="en-CA" sz="2400" dirty="0" smtClean="0"/>
              <a:t>	</a:t>
            </a:r>
          </a:p>
          <a:p>
            <a:pPr lvl="2"/>
            <a:r>
              <a:rPr lang="en-CA" sz="2200" dirty="0" smtClean="0"/>
              <a:t>These </a:t>
            </a:r>
            <a:r>
              <a:rPr lang="en-CA" sz="2200" dirty="0"/>
              <a:t>systems may then interact with the Web service in a manner prescribed by its definition, using XML based messages conveyed by Internet </a:t>
            </a:r>
            <a:r>
              <a:rPr lang="en-CA" sz="2200" dirty="0" smtClean="0"/>
              <a:t>protocols.</a:t>
            </a:r>
            <a:endParaRPr lang="en-CA" sz="2200" dirty="0"/>
          </a:p>
          <a:p>
            <a:r>
              <a:rPr lang="en-CA" sz="2600" dirty="0" smtClean="0"/>
              <a:t>A set of programming interfaces (not a set of web pages)</a:t>
            </a:r>
          </a:p>
          <a:p>
            <a:r>
              <a:rPr lang="en-CA" sz="2600" dirty="0" smtClean="0"/>
              <a:t>Must involve a web-based protocol</a:t>
            </a:r>
            <a:endParaRPr lang="en-CA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1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2029</TotalTime>
  <Words>2827</Words>
  <Application>Microsoft Office PowerPoint</Application>
  <PresentationFormat>On-screen Show (4:3)</PresentationFormat>
  <Paragraphs>579</Paragraphs>
  <Slides>47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Times New Roman</vt:lpstr>
      <vt:lpstr>Office Theme</vt:lpstr>
      <vt:lpstr>Service Oriented Architecture SOAP Web Services</vt:lpstr>
      <vt:lpstr>History of Web Applications</vt:lpstr>
      <vt:lpstr>Service-oriented architecture (SOA)</vt:lpstr>
      <vt:lpstr>Services or components?</vt:lpstr>
      <vt:lpstr>Benefits of SOA</vt:lpstr>
      <vt:lpstr>Principles of SOA</vt:lpstr>
      <vt:lpstr>What is a service?</vt:lpstr>
      <vt:lpstr>Web Service</vt:lpstr>
      <vt:lpstr>Web Service in Detail</vt:lpstr>
      <vt:lpstr>Birth of Web Services</vt:lpstr>
      <vt:lpstr>Web Service</vt:lpstr>
      <vt:lpstr>Components of Web Services</vt:lpstr>
      <vt:lpstr>Consuming a web service</vt:lpstr>
      <vt:lpstr>Web Service Architecture</vt:lpstr>
      <vt:lpstr>Architecture of Web Services</vt:lpstr>
      <vt:lpstr>Universal Description, Discovery, and Integration - UDDI</vt:lpstr>
      <vt:lpstr>Web Services Description Language - WSDL</vt:lpstr>
      <vt:lpstr>Simple Object Access Protocol - SOAP</vt:lpstr>
      <vt:lpstr>SOAP Message Format</vt:lpstr>
      <vt:lpstr>SOAP Envelope Element</vt:lpstr>
      <vt:lpstr>SOAP Header Element</vt:lpstr>
      <vt:lpstr>The SOAP Body Element</vt:lpstr>
      <vt:lpstr>The SOAP Body Element – cont’d</vt:lpstr>
      <vt:lpstr>The SOAP Fault Element</vt:lpstr>
      <vt:lpstr>SOAP Binding</vt:lpstr>
      <vt:lpstr>WSDL Introduction</vt:lpstr>
      <vt:lpstr>WSDL Introduction</vt:lpstr>
      <vt:lpstr>WSDL – Basic Structure structure of wsdl (xml) document</vt:lpstr>
      <vt:lpstr>WSDL – &lt;definitions&gt; Element</vt:lpstr>
      <vt:lpstr>WSDL – &lt;types&gt; Element</vt:lpstr>
      <vt:lpstr>More on XML Data Types</vt:lpstr>
      <vt:lpstr>More on XML Data Types</vt:lpstr>
      <vt:lpstr>WSDL – &lt;message&gt; Element</vt:lpstr>
      <vt:lpstr>WSDL – &lt;portType&gt; Element</vt:lpstr>
      <vt:lpstr>WSDL – &lt;binding&gt;  and &lt;service&gt; Elements</vt:lpstr>
      <vt:lpstr>WSDL – &lt;documentation&gt; &amp; &lt;import&gt; Elements Additional and Optional</vt:lpstr>
      <vt:lpstr>WSDL – Patterns of Operation</vt:lpstr>
      <vt:lpstr>WSDL – Patterns of Operation</vt:lpstr>
      <vt:lpstr>Example – Temp Conversion</vt:lpstr>
      <vt:lpstr>WSDL Document</vt:lpstr>
      <vt:lpstr>Types - WSDL</vt:lpstr>
      <vt:lpstr>Messages - WSDL</vt:lpstr>
      <vt:lpstr>PortType - WSDL</vt:lpstr>
      <vt:lpstr>Binding - WSDL</vt:lpstr>
      <vt:lpstr>Service - WSDL</vt:lpstr>
      <vt:lpstr>SOAP Request Example</vt:lpstr>
      <vt:lpstr>SOAP Response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Services</dc:title>
  <dc:creator>Luay Alawneh</dc:creator>
  <cp:lastModifiedBy>DR.Luay</cp:lastModifiedBy>
  <cp:revision>165</cp:revision>
  <dcterms:created xsi:type="dcterms:W3CDTF">2006-08-16T00:00:00Z</dcterms:created>
  <dcterms:modified xsi:type="dcterms:W3CDTF">2022-12-27T05:43:53Z</dcterms:modified>
</cp:coreProperties>
</file>