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media/image19.jpg" ContentType="image/jpeg"/>
  <Override PartName="/ppt/media/image23.bin" ContentType="image/unknown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566" r:id="rId2"/>
    <p:sldId id="784" r:id="rId3"/>
    <p:sldId id="816" r:id="rId4"/>
    <p:sldId id="818" r:id="rId5"/>
    <p:sldId id="809" r:id="rId6"/>
    <p:sldId id="820" r:id="rId7"/>
    <p:sldId id="821" r:id="rId8"/>
    <p:sldId id="822" r:id="rId9"/>
    <p:sldId id="810" r:id="rId10"/>
    <p:sldId id="782" r:id="rId11"/>
    <p:sldId id="811" r:id="rId12"/>
    <p:sldId id="823" r:id="rId13"/>
    <p:sldId id="824" r:id="rId14"/>
    <p:sldId id="825" r:id="rId15"/>
    <p:sldId id="826" r:id="rId16"/>
    <p:sldId id="827" r:id="rId17"/>
    <p:sldId id="828" r:id="rId18"/>
    <p:sldId id="829" r:id="rId19"/>
    <p:sldId id="830" r:id="rId20"/>
    <p:sldId id="831" r:id="rId21"/>
    <p:sldId id="832" r:id="rId22"/>
    <p:sldId id="833" r:id="rId23"/>
    <p:sldId id="834" r:id="rId24"/>
    <p:sldId id="835" r:id="rId25"/>
    <p:sldId id="836" r:id="rId26"/>
    <p:sldId id="837" r:id="rId27"/>
    <p:sldId id="838" r:id="rId28"/>
    <p:sldId id="812" r:id="rId29"/>
    <p:sldId id="839" r:id="rId30"/>
    <p:sldId id="840" r:id="rId31"/>
    <p:sldId id="841" r:id="rId32"/>
    <p:sldId id="842" r:id="rId33"/>
    <p:sldId id="843" r:id="rId34"/>
    <p:sldId id="813" r:id="rId35"/>
    <p:sldId id="844" r:id="rId36"/>
    <p:sldId id="845" r:id="rId37"/>
    <p:sldId id="852" r:id="rId38"/>
    <p:sldId id="853" r:id="rId39"/>
    <p:sldId id="85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6FB3A5-27D5-4AA8-831C-61A4018158F9}">
          <p14:sldIdLst>
            <p14:sldId id="566"/>
            <p14:sldId id="784"/>
            <p14:sldId id="816"/>
            <p14:sldId id="818"/>
            <p14:sldId id="809"/>
            <p14:sldId id="820"/>
            <p14:sldId id="821"/>
            <p14:sldId id="822"/>
            <p14:sldId id="810"/>
            <p14:sldId id="782"/>
            <p14:sldId id="811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12"/>
            <p14:sldId id="839"/>
            <p14:sldId id="840"/>
            <p14:sldId id="841"/>
            <p14:sldId id="842"/>
            <p14:sldId id="843"/>
            <p14:sldId id="813"/>
            <p14:sldId id="844"/>
            <p14:sldId id="845"/>
            <p14:sldId id="852"/>
            <p14:sldId id="853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 Kanaan" initials="DK" lastIdx="1" clrIdx="0">
    <p:extLst>
      <p:ext uri="{19B8F6BF-5375-455C-9EA6-DF929625EA0E}">
        <p15:presenceInfo xmlns:p15="http://schemas.microsoft.com/office/powerpoint/2012/main" userId="165eaddbb85ebe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  <a:srgbClr val="DB0733"/>
    <a:srgbClr val="DA0430"/>
    <a:srgbClr val="D50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198A5-A15E-4565-824D-34173A21D2BB}" v="8" dt="2021-08-28T09:21:34.5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134" autoAdjust="0"/>
  </p:normalViewPr>
  <p:slideViewPr>
    <p:cSldViewPr>
      <p:cViewPr varScale="1">
        <p:scale>
          <a:sx n="75" d="100"/>
          <a:sy n="75" d="100"/>
        </p:scale>
        <p:origin x="160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Kanaan" userId="S::d.kanaan.ext@tahaluf.ae::7f7951ba-36ed-4cde-85f7-93c29d3844ec" providerId="AD" clId="Web-{3B0198A5-A15E-4565-824D-34173A21D2BB}"/>
    <pc:docChg chg="modSld">
      <pc:chgData name="Dana Kanaan" userId="S::d.kanaan.ext@tahaluf.ae::7f7951ba-36ed-4cde-85f7-93c29d3844ec" providerId="AD" clId="Web-{3B0198A5-A15E-4565-824D-34173A21D2BB}" dt="2021-08-28T09:21:34.569" v="7" actId="1076"/>
      <pc:docMkLst>
        <pc:docMk/>
      </pc:docMkLst>
      <pc:sldChg chg="modSp">
        <pc:chgData name="Dana Kanaan" userId="S::d.kanaan.ext@tahaluf.ae::7f7951ba-36ed-4cde-85f7-93c29d3844ec" providerId="AD" clId="Web-{3B0198A5-A15E-4565-824D-34173A21D2BB}" dt="2021-08-28T09:20:29.967" v="3" actId="14100"/>
        <pc:sldMkLst>
          <pc:docMk/>
          <pc:sldMk cId="2928717415" sldId="846"/>
        </pc:sldMkLst>
        <pc:picChg chg="mod">
          <ac:chgData name="Dana Kanaan" userId="S::d.kanaan.ext@tahaluf.ae::7f7951ba-36ed-4cde-85f7-93c29d3844ec" providerId="AD" clId="Web-{3B0198A5-A15E-4565-824D-34173A21D2BB}" dt="2021-08-28T09:20:29.967" v="3" actId="14100"/>
          <ac:picMkLst>
            <pc:docMk/>
            <pc:sldMk cId="2928717415" sldId="846"/>
            <ac:picMk id="7" creationId="{EDA6F039-AEE7-49BE-B4E8-8878AE0241F2}"/>
          </ac:picMkLst>
        </pc:picChg>
      </pc:sldChg>
      <pc:sldChg chg="modSp">
        <pc:chgData name="Dana Kanaan" userId="S::d.kanaan.ext@tahaluf.ae::7f7951ba-36ed-4cde-85f7-93c29d3844ec" providerId="AD" clId="Web-{3B0198A5-A15E-4565-824D-34173A21D2BB}" dt="2021-08-28T09:20:28.811" v="2" actId="14100"/>
        <pc:sldMkLst>
          <pc:docMk/>
          <pc:sldMk cId="3165818393" sldId="847"/>
        </pc:sldMkLst>
        <pc:picChg chg="mod">
          <ac:chgData name="Dana Kanaan" userId="S::d.kanaan.ext@tahaluf.ae::7f7951ba-36ed-4cde-85f7-93c29d3844ec" providerId="AD" clId="Web-{3B0198A5-A15E-4565-824D-34173A21D2BB}" dt="2021-08-28T09:20:28.811" v="2" actId="14100"/>
          <ac:picMkLst>
            <pc:docMk/>
            <pc:sldMk cId="3165818393" sldId="847"/>
            <ac:picMk id="4" creationId="{8D19360F-BCE0-43CA-B696-2B806D669A8D}"/>
          </ac:picMkLst>
        </pc:picChg>
      </pc:sldChg>
      <pc:sldChg chg="modSp">
        <pc:chgData name="Dana Kanaan" userId="S::d.kanaan.ext@tahaluf.ae::7f7951ba-36ed-4cde-85f7-93c29d3844ec" providerId="AD" clId="Web-{3B0198A5-A15E-4565-824D-34173A21D2BB}" dt="2021-08-28T09:21:34.569" v="7" actId="1076"/>
        <pc:sldMkLst>
          <pc:docMk/>
          <pc:sldMk cId="244304141" sldId="849"/>
        </pc:sldMkLst>
        <pc:picChg chg="mod">
          <ac:chgData name="Dana Kanaan" userId="S::d.kanaan.ext@tahaluf.ae::7f7951ba-36ed-4cde-85f7-93c29d3844ec" providerId="AD" clId="Web-{3B0198A5-A15E-4565-824D-34173A21D2BB}" dt="2021-08-28T09:21:34.569" v="7" actId="1076"/>
          <ac:picMkLst>
            <pc:docMk/>
            <pc:sldMk cId="244304141" sldId="849"/>
            <ac:picMk id="6" creationId="{858A2086-4C99-4F80-B292-128AF740C7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F852-653E-447C-8290-2844D974755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C618-FBED-43CE-A1EA-31ACD9DD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2150" y="1339418"/>
            <a:ext cx="621969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D50D2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7 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rch</a:t>
            </a:r>
            <a:r>
              <a:rPr spc="-20" dirty="0"/>
              <a:t> </a:t>
            </a:r>
            <a:r>
              <a:rPr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Tahaluf</a:t>
            </a:r>
            <a:r>
              <a:rPr spc="-25" dirty="0"/>
              <a:t> </a:t>
            </a:r>
            <a:r>
              <a:rPr spc="-5" dirty="0"/>
              <a:t>Training</a:t>
            </a:r>
            <a:r>
              <a:rPr spc="-20" dirty="0"/>
              <a:t> </a:t>
            </a:r>
            <a:r>
              <a:rPr dirty="0"/>
              <a:t>Centre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7 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rch</a:t>
            </a:r>
            <a:r>
              <a:rPr spc="-20" dirty="0"/>
              <a:t> </a:t>
            </a:r>
            <a:r>
              <a:rPr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Tahaluf</a:t>
            </a:r>
            <a:r>
              <a:rPr spc="-25" dirty="0"/>
              <a:t> </a:t>
            </a:r>
            <a:r>
              <a:rPr spc="-5" dirty="0"/>
              <a:t>Training</a:t>
            </a:r>
            <a:r>
              <a:rPr spc="-20" dirty="0"/>
              <a:t> </a:t>
            </a:r>
            <a:r>
              <a:rPr dirty="0"/>
              <a:t>Centre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7 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rch</a:t>
            </a:r>
            <a:r>
              <a:rPr spc="-20" dirty="0"/>
              <a:t> </a:t>
            </a:r>
            <a:r>
              <a:rPr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Tahaluf</a:t>
            </a:r>
            <a:r>
              <a:rPr spc="-25" dirty="0"/>
              <a:t> </a:t>
            </a:r>
            <a:r>
              <a:rPr spc="-5" dirty="0"/>
              <a:t>Training</a:t>
            </a:r>
            <a:r>
              <a:rPr spc="-20" dirty="0"/>
              <a:t> </a:t>
            </a:r>
            <a:r>
              <a:rPr dirty="0"/>
              <a:t>Centre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7 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rch</a:t>
            </a:r>
            <a:r>
              <a:rPr spc="-20" dirty="0"/>
              <a:t> </a:t>
            </a:r>
            <a:r>
              <a:rPr dirty="0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Tahaluf</a:t>
            </a:r>
            <a:r>
              <a:rPr spc="-25" dirty="0"/>
              <a:t> </a:t>
            </a:r>
            <a:r>
              <a:rPr spc="-5" dirty="0"/>
              <a:t>Training</a:t>
            </a:r>
            <a:r>
              <a:rPr spc="-20" dirty="0"/>
              <a:t> </a:t>
            </a:r>
            <a:r>
              <a:rPr dirty="0"/>
              <a:t>Centre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7 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rch</a:t>
            </a:r>
            <a:r>
              <a:rPr spc="-20" dirty="0"/>
              <a:t> </a:t>
            </a:r>
            <a:r>
              <a:rPr dirty="0"/>
              <a:t>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Tahaluf</a:t>
            </a:r>
            <a:r>
              <a:rPr spc="-25" dirty="0"/>
              <a:t> </a:t>
            </a:r>
            <a:r>
              <a:rPr spc="-5" dirty="0"/>
              <a:t>Training</a:t>
            </a:r>
            <a:r>
              <a:rPr spc="-20" dirty="0"/>
              <a:t> </a:t>
            </a:r>
            <a:r>
              <a:rPr dirty="0"/>
              <a:t>Centre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90B31E4-6FCC-4BD1-B1E6-EC1E86C0E9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90B31E4-6FCC-4BD1-B1E6-EC1E86C0E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clip&#10;&#10;Description generated with high confidence">
            <a:extLst>
              <a:ext uri="{FF2B5EF4-FFF2-40B4-BE49-F238E27FC236}">
                <a16:creationId xmlns:a16="http://schemas.microsoft.com/office/drawing/2014/main" id="{FC85BAEB-1367-4DC2-808F-312FB71FEE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V="1">
            <a:off x="0" y="3175"/>
            <a:ext cx="1944628" cy="2916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3" y="5618215"/>
            <a:ext cx="6027180" cy="3718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3" y="794408"/>
            <a:ext cx="6027180" cy="371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D54BD1-83F0-461A-BBFC-785175446B4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26652" y="5618215"/>
            <a:ext cx="662339" cy="661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658BB-B476-471B-B403-722314E94395}"/>
              </a:ext>
            </a:extLst>
          </p:cNvPr>
          <p:cNvSpPr txBox="1"/>
          <p:nvPr userDrawn="1"/>
        </p:nvSpPr>
        <p:spPr>
          <a:xfrm>
            <a:off x="3963888" y="6365082"/>
            <a:ext cx="12162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27A7D02-6542-2F43-AD79-C40D96B02C71}" type="datetime3">
              <a:rPr lang="en-US" sz="750" smtClean="0">
                <a:solidFill>
                  <a:srgbClr val="DC0531"/>
                </a:solidFill>
              </a:rPr>
              <a:pPr algn="ctr"/>
              <a:t>20 February 2023</a:t>
            </a:fld>
            <a:endParaRPr lang="en-US" sz="750" dirty="0">
              <a:solidFill>
                <a:srgbClr val="DC053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CA3C1-CD63-4DE0-A8C2-1DB8CDF7559D}"/>
              </a:ext>
            </a:extLst>
          </p:cNvPr>
          <p:cNvSpPr txBox="1"/>
          <p:nvPr userDrawn="1"/>
        </p:nvSpPr>
        <p:spPr>
          <a:xfrm>
            <a:off x="323956" y="6365082"/>
            <a:ext cx="24299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50" b="1" dirty="0">
                <a:solidFill>
                  <a:srgbClr val="DC0531"/>
                </a:solidFill>
              </a:rPr>
              <a:t>Tahaluf Training Centre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9B8D3-B091-405B-8632-B2BF832985E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35763" y="193610"/>
            <a:ext cx="1584960" cy="9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047"/>
            <a:ext cx="1944624" cy="29169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8175" y="794003"/>
            <a:ext cx="6027420" cy="3718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8175" y="5617464"/>
            <a:ext cx="6027420" cy="37185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25968" y="5617464"/>
            <a:ext cx="662940" cy="66141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38766" y="193547"/>
            <a:ext cx="1581790" cy="956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373" y="1113282"/>
            <a:ext cx="854725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1925" y="2323338"/>
            <a:ext cx="628014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91076" y="6417589"/>
            <a:ext cx="56324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7 </a:t>
            </a:r>
            <a:r>
              <a:rPr spc="5" dirty="0"/>
              <a:t>M</a:t>
            </a:r>
            <a:r>
              <a:rPr spc="-5" dirty="0"/>
              <a:t>a</a:t>
            </a:r>
            <a:r>
              <a:rPr dirty="0"/>
              <a:t>rch</a:t>
            </a:r>
            <a:r>
              <a:rPr spc="-20" dirty="0"/>
              <a:t> </a:t>
            </a:r>
            <a:r>
              <a:rPr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2742" y="6417589"/>
            <a:ext cx="956310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1" i="0">
                <a:solidFill>
                  <a:srgbClr val="DC043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Tahaluf</a:t>
            </a:r>
            <a:r>
              <a:rPr spc="-25" dirty="0"/>
              <a:t> </a:t>
            </a:r>
            <a:r>
              <a:rPr spc="-5" dirty="0"/>
              <a:t>Training</a:t>
            </a:r>
            <a:r>
              <a:rPr spc="-20" dirty="0"/>
              <a:t> </a:t>
            </a:r>
            <a:r>
              <a:rPr dirty="0"/>
              <a:t>Centre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827FD-1379-4B3B-824C-FE7E83EEB903}"/>
              </a:ext>
            </a:extLst>
          </p:cNvPr>
          <p:cNvSpPr txBox="1"/>
          <p:nvPr/>
        </p:nvSpPr>
        <p:spPr>
          <a:xfrm>
            <a:off x="3033911" y="1342813"/>
            <a:ext cx="3076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60E27"/>
                </a:solidFill>
              </a:rPr>
              <a:t> TypeScript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BAC95-CDF7-4762-9A02-D5142DB4DA8C}"/>
              </a:ext>
            </a:extLst>
          </p:cNvPr>
          <p:cNvSpPr txBox="1"/>
          <p:nvPr/>
        </p:nvSpPr>
        <p:spPr>
          <a:xfrm>
            <a:off x="2572494" y="2609454"/>
            <a:ext cx="399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60E27"/>
                </a:solidFill>
              </a:rPr>
              <a:t>Tahaluf  Training Center  2021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33578-2685-4A68-AFE1-4A890DAC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1" y="3932529"/>
            <a:ext cx="2689437" cy="16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6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Tahaluf</a:t>
            </a:r>
            <a:r>
              <a:rPr spc="-25" dirty="0"/>
              <a:t> </a:t>
            </a:r>
            <a:r>
              <a:rPr spc="-5" dirty="0"/>
              <a:t>Training</a:t>
            </a:r>
            <a:r>
              <a:rPr spc="-20" dirty="0"/>
              <a:t> </a:t>
            </a:r>
            <a:r>
              <a:rPr dirty="0"/>
              <a:t>Centre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90377" y="6417589"/>
            <a:ext cx="56324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lang="en-US" dirty="0"/>
              <a:t>17 May2021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5804C-4084-4691-A4DC-98C3A3AAAB04}"/>
              </a:ext>
            </a:extLst>
          </p:cNvPr>
          <p:cNvSpPr txBox="1"/>
          <p:nvPr/>
        </p:nvSpPr>
        <p:spPr>
          <a:xfrm>
            <a:off x="2285999" y="5433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frameworks and libraries that use TS</a:t>
            </a:r>
          </a:p>
        </p:txBody>
      </p:sp>
      <p:grpSp>
        <p:nvGrpSpPr>
          <p:cNvPr id="12" name="object 5">
            <a:extLst>
              <a:ext uri="{FF2B5EF4-FFF2-40B4-BE49-F238E27FC236}">
                <a16:creationId xmlns:a16="http://schemas.microsoft.com/office/drawing/2014/main" id="{64030612-22BD-4489-896D-7D3A935B8CD0}"/>
              </a:ext>
            </a:extLst>
          </p:cNvPr>
          <p:cNvGrpSpPr/>
          <p:nvPr/>
        </p:nvGrpSpPr>
        <p:grpSpPr>
          <a:xfrm>
            <a:off x="1348422" y="1334703"/>
            <a:ext cx="7010400" cy="4188594"/>
            <a:chOff x="308112" y="1426221"/>
            <a:chExt cx="8836025" cy="4956175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AC22AF30-A114-43CC-8D9A-826B600EFD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112" y="1426221"/>
              <a:ext cx="2941982" cy="1799664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61EF3715-E4C1-467C-8C35-B76E5BC7B2F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069" y="2894770"/>
              <a:ext cx="3199405" cy="1799666"/>
            </a:xfrm>
            <a:prstGeom prst="rect">
              <a:avLst/>
            </a:prstGeom>
          </p:spPr>
        </p:pic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BB74A20A-F607-42DC-AED3-04371C203D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795" y="1537317"/>
              <a:ext cx="2125023" cy="2257286"/>
            </a:xfrm>
            <a:prstGeom prst="rect">
              <a:avLst/>
            </a:prstGeom>
          </p:spPr>
        </p:pic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9E453F8C-D173-492A-B2D3-17F3D359954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3855" y="3514891"/>
              <a:ext cx="3290144" cy="286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66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8FAAEF-FA0C-49AD-8D8A-CF606D9DB791}"/>
              </a:ext>
            </a:extLst>
          </p:cNvPr>
          <p:cNvSpPr/>
          <p:nvPr/>
        </p:nvSpPr>
        <p:spPr>
          <a:xfrm>
            <a:off x="1415431" y="1760220"/>
            <a:ext cx="331334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FC11A-AE28-4DD8-9177-B8DD2CFBDD1C}"/>
              </a:ext>
            </a:extLst>
          </p:cNvPr>
          <p:cNvSpPr/>
          <p:nvPr/>
        </p:nvSpPr>
        <p:spPr>
          <a:xfrm>
            <a:off x="1743566" y="1760220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Overview about TypeScript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A614B-CE03-4A71-8697-E9D9FCC68EE9}"/>
              </a:ext>
            </a:extLst>
          </p:cNvPr>
          <p:cNvSpPr txBox="1"/>
          <p:nvPr/>
        </p:nvSpPr>
        <p:spPr>
          <a:xfrm>
            <a:off x="1302785" y="1042990"/>
            <a:ext cx="241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D1B6-B8C8-4D40-AC88-24221BEC099D}"/>
              </a:ext>
            </a:extLst>
          </p:cNvPr>
          <p:cNvSpPr/>
          <p:nvPr/>
        </p:nvSpPr>
        <p:spPr>
          <a:xfrm>
            <a:off x="1415431" y="2744607"/>
            <a:ext cx="333230" cy="2671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B45E7-F4A9-436A-A5E6-D3602E2E63F4}"/>
              </a:ext>
            </a:extLst>
          </p:cNvPr>
          <p:cNvSpPr/>
          <p:nvPr/>
        </p:nvSpPr>
        <p:spPr>
          <a:xfrm>
            <a:off x="1415431" y="2235964"/>
            <a:ext cx="333230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7A7D47-2EA7-40B8-A650-B8ACF9511449}"/>
              </a:ext>
            </a:extLst>
          </p:cNvPr>
          <p:cNvSpPr/>
          <p:nvPr/>
        </p:nvSpPr>
        <p:spPr>
          <a:xfrm>
            <a:off x="1734925" y="2743296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fontAlgn="auto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Top frameworks and libraries that use 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E21EC-E06F-4E3E-871B-28CF45F11C1E}"/>
              </a:ext>
            </a:extLst>
          </p:cNvPr>
          <p:cNvSpPr/>
          <p:nvPr/>
        </p:nvSpPr>
        <p:spPr>
          <a:xfrm>
            <a:off x="1743565" y="2744607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76C4B-16D5-4D4E-BCD6-3BEC5343567D}"/>
              </a:ext>
            </a:extLst>
          </p:cNvPr>
          <p:cNvSpPr/>
          <p:nvPr/>
        </p:nvSpPr>
        <p:spPr>
          <a:xfrm>
            <a:off x="1748661" y="274013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-5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7894-7D59-47A8-8A99-AEB6E07D7844}"/>
              </a:ext>
            </a:extLst>
          </p:cNvPr>
          <p:cNvSpPr/>
          <p:nvPr/>
        </p:nvSpPr>
        <p:spPr>
          <a:xfrm>
            <a:off x="1412230" y="3746581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B2080-8C24-49D0-8BE4-5E0DEA8ED7B7}"/>
              </a:ext>
            </a:extLst>
          </p:cNvPr>
          <p:cNvSpPr/>
          <p:nvPr/>
        </p:nvSpPr>
        <p:spPr>
          <a:xfrm>
            <a:off x="1412230" y="3237938"/>
            <a:ext cx="333230" cy="274320"/>
          </a:xfrm>
          <a:prstGeom prst="rect">
            <a:avLst/>
          </a:prstGeom>
          <a:solidFill>
            <a:srgbClr val="DB0934"/>
          </a:solidFill>
          <a:ln>
            <a:solidFill>
              <a:srgbClr val="D50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4A9DE-88DD-4CDC-945C-0A1C96634505}"/>
              </a:ext>
            </a:extLst>
          </p:cNvPr>
          <p:cNvSpPr/>
          <p:nvPr/>
        </p:nvSpPr>
        <p:spPr>
          <a:xfrm>
            <a:off x="1743564" y="3245134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-5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en-GB" sz="1400" b="1" spc="-5" dirty="0">
                <a:solidFill>
                  <a:srgbClr val="DB0934"/>
                </a:solidFill>
                <a:latin typeface="Calibri"/>
                <a:cs typeface="Calibri"/>
              </a:rPr>
              <a:t>Installation and environment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8C6B-C3DE-415C-B160-12C54C2953CC}"/>
              </a:ext>
            </a:extLst>
          </p:cNvPr>
          <p:cNvSpPr/>
          <p:nvPr/>
        </p:nvSpPr>
        <p:spPr>
          <a:xfrm>
            <a:off x="1422866" y="4239912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ECF3-1694-4397-A36D-32E74070753A}"/>
              </a:ext>
            </a:extLst>
          </p:cNvPr>
          <p:cNvSpPr txBox="1"/>
          <p:nvPr/>
        </p:nvSpPr>
        <p:spPr>
          <a:xfrm>
            <a:off x="1782677" y="21866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Why </a:t>
            </a:r>
            <a:r>
              <a:rPr lang="en-US" sz="1400" b="1" spc="-5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TypeSccript</a:t>
            </a: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?</a:t>
            </a:r>
            <a:endParaRPr lang="en-GB" sz="1400" b="1" spc="-5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3C57A-3C3E-43D3-8412-1ABBACC65AF6}"/>
              </a:ext>
            </a:extLst>
          </p:cNvPr>
          <p:cNvSpPr/>
          <p:nvPr/>
        </p:nvSpPr>
        <p:spPr>
          <a:xfrm>
            <a:off x="1734924" y="378467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err="1">
                <a:solidFill>
                  <a:srgbClr val="595959"/>
                </a:solidFill>
                <a:latin typeface="Calibri"/>
                <a:cs typeface="Calibri"/>
              </a:rPr>
              <a:t>VSCode</a:t>
            </a:r>
            <a:r>
              <a:rPr lang="en-US" sz="14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Terminal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31CC-0B90-4D2E-8A01-A40EFC968932}"/>
              </a:ext>
            </a:extLst>
          </p:cNvPr>
          <p:cNvSpPr txBox="1"/>
          <p:nvPr/>
        </p:nvSpPr>
        <p:spPr>
          <a:xfrm>
            <a:off x="1782677" y="42276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361975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181717"/>
                </a:solidFill>
              </a:rPr>
              <a:t>To start working with Typescript we need to do the following steps:</a:t>
            </a:r>
          </a:p>
          <a:p>
            <a:pPr algn="justLow"/>
            <a:endParaRPr lang="en-US" sz="2000" b="1" dirty="0">
              <a:solidFill>
                <a:srgbClr val="181717"/>
              </a:solidFill>
            </a:endParaRPr>
          </a:p>
          <a:p>
            <a:pPr marL="800100" lvl="1" indent="-342900" algn="justLow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81717"/>
                </a:solidFill>
              </a:rPr>
              <a:t>Install Node.js + NPM (Node Package Manager).</a:t>
            </a:r>
          </a:p>
          <a:p>
            <a:pPr marL="800100" lvl="1" indent="-342900" algn="justLow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81717"/>
                </a:solidFill>
              </a:rPr>
              <a:t>Install TypeScript.</a:t>
            </a:r>
          </a:p>
          <a:p>
            <a:pPr marL="800100" lvl="1" indent="-342900" algn="justLow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81717"/>
                </a:solidFill>
              </a:rPr>
              <a:t>Install text-editor or IDE (integrated development environment), we will use </a:t>
            </a:r>
            <a:r>
              <a:rPr lang="en-US" sz="2000" b="1" dirty="0" err="1">
                <a:solidFill>
                  <a:srgbClr val="181717"/>
                </a:solidFill>
              </a:rPr>
              <a:t>VSCode</a:t>
            </a:r>
            <a:r>
              <a:rPr lang="en-US" sz="2000" b="1" dirty="0">
                <a:solidFill>
                  <a:srgbClr val="181717"/>
                </a:solidFill>
              </a:rPr>
              <a:t> in this course.</a:t>
            </a:r>
            <a:endParaRPr lang="en-US" sz="2000" dirty="0">
              <a:solidFill>
                <a:srgbClr val="181717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0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181717"/>
                </a:solidFill>
              </a:rPr>
              <a:t>First We need to install Visual Studio Code (</a:t>
            </a:r>
            <a:r>
              <a:rPr lang="en-US" sz="2000" dirty="0" err="1">
                <a:solidFill>
                  <a:srgbClr val="181717"/>
                </a:solidFill>
              </a:rPr>
              <a:t>VSCode</a:t>
            </a:r>
            <a:r>
              <a:rPr lang="en-US" sz="2000" dirty="0">
                <a:solidFill>
                  <a:srgbClr val="181717"/>
                </a:solidFill>
              </a:rPr>
              <a:t>). </a:t>
            </a:r>
          </a:p>
          <a:p>
            <a:pPr algn="justLow"/>
            <a:endParaRPr lang="en-US" sz="2000" dirty="0">
              <a:solidFill>
                <a:srgbClr val="181717"/>
              </a:solidFill>
            </a:endParaRPr>
          </a:p>
          <a:p>
            <a:pPr algn="justLow"/>
            <a:r>
              <a:rPr lang="en-US" sz="2000" dirty="0">
                <a:solidFill>
                  <a:srgbClr val="181717"/>
                </a:solidFill>
              </a:rPr>
              <a:t>Go to </a:t>
            </a:r>
            <a:r>
              <a:rPr lang="en-US" sz="2000" dirty="0">
                <a:solidFill>
                  <a:srgbClr val="181717"/>
                </a:solidFill>
                <a:hlinkClick r:id="rId2"/>
              </a:rPr>
              <a:t>https://code.visualstudio.com/download</a:t>
            </a:r>
            <a:r>
              <a:rPr lang="en-US" sz="2000" dirty="0">
                <a:solidFill>
                  <a:srgbClr val="181717"/>
                </a:solidFill>
              </a:rPr>
              <a:t> and choose the right one for your device.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DC0F3-5115-4187-8500-32B90FF3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64" y="3124200"/>
            <a:ext cx="6477000" cy="2547178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47B7271A-918D-4B17-9D3F-0F6D756C8E5F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9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95C959-4CBB-45A2-A9E4-4D5FEB2F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1295400"/>
            <a:ext cx="6470073" cy="42672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0D6AA44C-B6D1-41FE-A38C-39C70CD259AF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/>
              <a:t>Choose I accept the agreement and then click next .</a:t>
            </a:r>
            <a:endParaRPr lang="en-US" sz="2000" dirty="0">
              <a:solidFill>
                <a:srgbClr val="18171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32087-9E5F-47F7-91C4-F6B0D5C88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6435436" cy="3429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7AA012E-E4EF-4A9D-8889-D47F18DDD299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4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/>
              <a:t>Choose where you want to install the software. You can change the installation folder location, or keep the default settings. Click </a:t>
            </a:r>
            <a:r>
              <a:rPr lang="en-US" sz="2000" b="1" dirty="0"/>
              <a:t>Next</a:t>
            </a:r>
            <a:r>
              <a:rPr lang="en-US" sz="2000" dirty="0"/>
              <a:t> to continue.</a:t>
            </a:r>
            <a:endParaRPr lang="en-US" sz="2000" dirty="0">
              <a:solidFill>
                <a:srgbClr val="18171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24F10-DF06-47D7-8D75-0287603F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705600" cy="282916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FB9C5D44-723D-42C4-9D7B-9AE65F07F65D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4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333333"/>
                </a:solidFill>
              </a:rPr>
              <a:t>If you want to change the shortcut folder name in your Start menu, or you don’t want to install shortcuts at all. Click </a:t>
            </a:r>
            <a:r>
              <a:rPr lang="en-US" sz="2000" b="1" dirty="0">
                <a:solidFill>
                  <a:srgbClr val="333333"/>
                </a:solidFill>
              </a:rPr>
              <a:t>Next</a:t>
            </a:r>
            <a:r>
              <a:rPr lang="en-US" sz="2000" dirty="0">
                <a:solidFill>
                  <a:srgbClr val="333333"/>
                </a:solidFill>
              </a:rPr>
              <a:t>.</a:t>
            </a:r>
            <a:endParaRPr lang="en-US" sz="2000" dirty="0">
              <a:solidFill>
                <a:srgbClr val="18171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53725-A686-45F0-B96D-12EC71DA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362200"/>
            <a:ext cx="6705599" cy="3197807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B066917-9FF9-40BF-8411-34082AAB2493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9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333333"/>
                </a:solidFill>
              </a:rPr>
              <a:t>Select the additional tasks, e.g. creating a desktop icon or adding options to the Windows Explorer right-click menu. Click </a:t>
            </a:r>
            <a:r>
              <a:rPr lang="en-US" sz="2000" b="1" dirty="0">
                <a:solidFill>
                  <a:srgbClr val="333333"/>
                </a:solidFill>
              </a:rPr>
              <a:t>Next</a:t>
            </a:r>
            <a:r>
              <a:rPr lang="en-US" sz="2000" dirty="0">
                <a:solidFill>
                  <a:srgbClr val="333333"/>
                </a:solidFill>
              </a:rPr>
              <a:t>.</a:t>
            </a:r>
            <a:endParaRPr lang="en-US" sz="2000" dirty="0">
              <a:solidFill>
                <a:srgbClr val="18171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90F8B-496C-4532-9F80-22463EC8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24792"/>
            <a:ext cx="6705600" cy="27432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E09816FC-DD55-4934-9BF9-706BA0091A92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333333"/>
                </a:solidFill>
              </a:rPr>
              <a:t>Click </a:t>
            </a:r>
            <a:r>
              <a:rPr lang="en-US" sz="2000" b="1" dirty="0">
                <a:solidFill>
                  <a:srgbClr val="333333"/>
                </a:solidFill>
              </a:rPr>
              <a:t>Install</a:t>
            </a:r>
            <a:r>
              <a:rPr lang="en-US" sz="2000" dirty="0">
                <a:solidFill>
                  <a:srgbClr val="333333"/>
                </a:solidFill>
              </a:rPr>
              <a:t> to start the software installation.</a:t>
            </a:r>
            <a:endParaRPr lang="en-US" sz="2000" dirty="0">
              <a:solidFill>
                <a:srgbClr val="18171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140E0-8E81-4F45-A07A-713EEB67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6705600" cy="32004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3E37A62-7BBC-4142-927E-22B1B39D36EE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8FAAEF-FA0C-49AD-8D8A-CF606D9DB791}"/>
              </a:ext>
            </a:extLst>
          </p:cNvPr>
          <p:cNvSpPr/>
          <p:nvPr/>
        </p:nvSpPr>
        <p:spPr>
          <a:xfrm>
            <a:off x="1415431" y="1760220"/>
            <a:ext cx="331334" cy="274320"/>
          </a:xfrm>
          <a:prstGeom prst="rect">
            <a:avLst/>
          </a:prstGeom>
          <a:solidFill>
            <a:srgbClr val="DB093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FC11A-AE28-4DD8-9177-B8DD2CFBDD1C}"/>
              </a:ext>
            </a:extLst>
          </p:cNvPr>
          <p:cNvSpPr/>
          <p:nvPr/>
        </p:nvSpPr>
        <p:spPr>
          <a:xfrm>
            <a:off x="1743566" y="1760220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Overview about TypeScript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A614B-CE03-4A71-8697-E9D9FCC68EE9}"/>
              </a:ext>
            </a:extLst>
          </p:cNvPr>
          <p:cNvSpPr txBox="1"/>
          <p:nvPr/>
        </p:nvSpPr>
        <p:spPr>
          <a:xfrm>
            <a:off x="1302785" y="1042990"/>
            <a:ext cx="241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B07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D1B6-B8C8-4D40-AC88-24221BEC099D}"/>
              </a:ext>
            </a:extLst>
          </p:cNvPr>
          <p:cNvSpPr/>
          <p:nvPr/>
        </p:nvSpPr>
        <p:spPr>
          <a:xfrm>
            <a:off x="1415431" y="2744607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B45E7-F4A9-436A-A5E6-D3602E2E63F4}"/>
              </a:ext>
            </a:extLst>
          </p:cNvPr>
          <p:cNvSpPr/>
          <p:nvPr/>
        </p:nvSpPr>
        <p:spPr>
          <a:xfrm>
            <a:off x="1415431" y="2235964"/>
            <a:ext cx="333230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7A7D47-2EA7-40B8-A650-B8ACF9511449}"/>
              </a:ext>
            </a:extLst>
          </p:cNvPr>
          <p:cNvSpPr/>
          <p:nvPr/>
        </p:nvSpPr>
        <p:spPr>
          <a:xfrm>
            <a:off x="1734925" y="2743296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fontAlgn="auto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Top frameworks and libraries that use 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E21EC-E06F-4E3E-871B-28CF45F11C1E}"/>
              </a:ext>
            </a:extLst>
          </p:cNvPr>
          <p:cNvSpPr/>
          <p:nvPr/>
        </p:nvSpPr>
        <p:spPr>
          <a:xfrm>
            <a:off x="1743565" y="2744607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76C4B-16D5-4D4E-BCD6-3BEC5343567D}"/>
              </a:ext>
            </a:extLst>
          </p:cNvPr>
          <p:cNvSpPr/>
          <p:nvPr/>
        </p:nvSpPr>
        <p:spPr>
          <a:xfrm>
            <a:off x="1748661" y="274013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-5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7894-7D59-47A8-8A99-AEB6E07D7844}"/>
              </a:ext>
            </a:extLst>
          </p:cNvPr>
          <p:cNvSpPr/>
          <p:nvPr/>
        </p:nvSpPr>
        <p:spPr>
          <a:xfrm>
            <a:off x="1412230" y="3746581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B2080-8C24-49D0-8BE4-5E0DEA8ED7B7}"/>
              </a:ext>
            </a:extLst>
          </p:cNvPr>
          <p:cNvSpPr/>
          <p:nvPr/>
        </p:nvSpPr>
        <p:spPr>
          <a:xfrm>
            <a:off x="1412230" y="3237938"/>
            <a:ext cx="333230" cy="2743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4A9DE-88DD-4CDC-945C-0A1C96634505}"/>
              </a:ext>
            </a:extLst>
          </p:cNvPr>
          <p:cNvSpPr/>
          <p:nvPr/>
        </p:nvSpPr>
        <p:spPr>
          <a:xfrm>
            <a:off x="1743565" y="3245134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Installation and environment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8C6B-C3DE-415C-B160-12C54C2953CC}"/>
              </a:ext>
            </a:extLst>
          </p:cNvPr>
          <p:cNvSpPr/>
          <p:nvPr/>
        </p:nvSpPr>
        <p:spPr>
          <a:xfrm>
            <a:off x="1422866" y="4239912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ECF3-1694-4397-A36D-32E74070753A}"/>
              </a:ext>
            </a:extLst>
          </p:cNvPr>
          <p:cNvSpPr txBox="1"/>
          <p:nvPr/>
        </p:nvSpPr>
        <p:spPr>
          <a:xfrm>
            <a:off x="1782677" y="21866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Why TypeScript?</a:t>
            </a:r>
            <a:endParaRPr lang="en-GB" sz="1400" b="1" spc="-5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3C57A-3C3E-43D3-8412-1ABBACC65AF6}"/>
              </a:ext>
            </a:extLst>
          </p:cNvPr>
          <p:cNvSpPr/>
          <p:nvPr/>
        </p:nvSpPr>
        <p:spPr>
          <a:xfrm>
            <a:off x="1734924" y="378467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err="1">
                <a:solidFill>
                  <a:srgbClr val="595959"/>
                </a:solidFill>
                <a:latin typeface="Calibri"/>
                <a:cs typeface="Calibri"/>
              </a:rPr>
              <a:t>VSCode</a:t>
            </a:r>
            <a:r>
              <a:rPr lang="en-US" sz="14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Terminal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31CC-0B90-4D2E-8A01-A40EFC968932}"/>
              </a:ext>
            </a:extLst>
          </p:cNvPr>
          <p:cNvSpPr txBox="1"/>
          <p:nvPr/>
        </p:nvSpPr>
        <p:spPr>
          <a:xfrm>
            <a:off x="1782677" y="42276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Difference between JS and 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5352C-D97E-47F5-8A17-7666535513F5}"/>
              </a:ext>
            </a:extLst>
          </p:cNvPr>
          <p:cNvSpPr/>
          <p:nvPr/>
        </p:nvSpPr>
        <p:spPr>
          <a:xfrm>
            <a:off x="1424589" y="4740545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27439A-C7A6-4F87-A956-6B9A5518C4D6}"/>
              </a:ext>
            </a:extLst>
          </p:cNvPr>
          <p:cNvSpPr txBox="1"/>
          <p:nvPr/>
        </p:nvSpPr>
        <p:spPr>
          <a:xfrm>
            <a:off x="1766822" y="47113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Type Annotations</a:t>
            </a:r>
          </a:p>
        </p:txBody>
      </p:sp>
    </p:spTree>
    <p:extLst>
      <p:ext uri="{BB962C8B-B14F-4D97-AF65-F5344CB8AC3E}">
        <p14:creationId xmlns:p14="http://schemas.microsoft.com/office/powerpoint/2010/main" val="372749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333333"/>
                </a:solidFill>
              </a:rPr>
              <a:t>Click </a:t>
            </a:r>
            <a:r>
              <a:rPr lang="en-US" sz="2000" b="1" dirty="0">
                <a:solidFill>
                  <a:srgbClr val="333333"/>
                </a:solidFill>
              </a:rPr>
              <a:t>Install. </a:t>
            </a:r>
            <a:r>
              <a:rPr lang="en-US" sz="2000" dirty="0">
                <a:solidFill>
                  <a:srgbClr val="333333"/>
                </a:solidFill>
              </a:rPr>
              <a:t>T</a:t>
            </a:r>
            <a:r>
              <a:rPr lang="en-US" sz="2000" dirty="0"/>
              <a:t>he software is installed and ready to use. Click </a:t>
            </a:r>
            <a:r>
              <a:rPr lang="en-US" sz="2000" b="1" dirty="0"/>
              <a:t>Finish </a:t>
            </a:r>
            <a:r>
              <a:rPr lang="en-US" sz="2000" dirty="0"/>
              <a:t>to finalize the installation and start the program.</a:t>
            </a:r>
            <a:endParaRPr lang="en-US" sz="2000" dirty="0">
              <a:solidFill>
                <a:srgbClr val="18171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E6C9D-FDFD-49E6-8268-5EEE685E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705600" cy="2845107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65ADF277-36BD-49F7-95B9-E963F71EBDD8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GB" b="1" kern="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 and environment setup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9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333333"/>
                </a:solidFill>
              </a:rPr>
              <a:t>The Node Package Manager is used to install the typescript packages on your local machine or on your project, </a:t>
            </a:r>
            <a:r>
              <a:rPr lang="en-US" dirty="0"/>
              <a:t>It consists of a command line client, also called </a:t>
            </a:r>
            <a:r>
              <a:rPr lang="en-US" b="1" dirty="0"/>
              <a:t>NPM.</a:t>
            </a:r>
          </a:p>
          <a:p>
            <a:pPr algn="justLow"/>
            <a:endParaRPr lang="en-US" sz="2000" dirty="0">
              <a:solidFill>
                <a:srgbClr val="333333"/>
              </a:solidFill>
            </a:endParaRPr>
          </a:p>
          <a:p>
            <a:pPr algn="justLow"/>
            <a:r>
              <a:rPr lang="en-US" sz="2000" dirty="0">
                <a:solidFill>
                  <a:srgbClr val="333333"/>
                </a:solidFill>
              </a:rPr>
              <a:t>Make sure you have Node.js install on your local machine.</a:t>
            </a:r>
            <a:endParaRPr lang="en-US" sz="2000" dirty="0">
              <a:solidFill>
                <a:srgbClr val="181717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TypeScript using NPM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3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720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0979">
              <a:spcBef>
                <a:spcPts val="100"/>
              </a:spcBef>
            </a:pPr>
            <a:r>
              <a:rPr lang="en-US" sz="2000" spc="-10" dirty="0">
                <a:cs typeface="Calibri"/>
              </a:rPr>
              <a:t>Next to Install</a:t>
            </a:r>
            <a:r>
              <a:rPr lang="en-US" sz="2000" spc="-5" dirty="0">
                <a:solidFill>
                  <a:srgbClr val="0563C1"/>
                </a:solidFill>
                <a:cs typeface="Calibri"/>
              </a:rPr>
              <a:t> </a:t>
            </a:r>
            <a:r>
              <a:rPr lang="en-US" sz="2000" spc="-5" dirty="0">
                <a:uFill>
                  <a:solidFill>
                    <a:srgbClr val="0563C1"/>
                  </a:solidFill>
                </a:uFill>
                <a:cs typeface="Calibri"/>
              </a:rPr>
              <a:t>Node.js</a:t>
            </a:r>
            <a:r>
              <a:rPr lang="en-US" sz="2000" dirty="0">
                <a:uFill>
                  <a:solidFill>
                    <a:srgbClr val="0563C1"/>
                  </a:solidFill>
                </a:uFill>
                <a:cs typeface="Calibri"/>
              </a:rPr>
              <a:t> and </a:t>
            </a:r>
            <a:r>
              <a:rPr lang="en-US" sz="2000" spc="-5" dirty="0">
                <a:uFill>
                  <a:solidFill>
                    <a:srgbClr val="0563C1"/>
                  </a:solidFill>
                </a:uFill>
                <a:cs typeface="Calibri"/>
              </a:rPr>
              <a:t>NPM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(Node</a:t>
            </a:r>
            <a:r>
              <a:rPr lang="en-US" sz="200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Package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Manager).</a:t>
            </a:r>
          </a:p>
          <a:p>
            <a:pPr marL="678179" indent="-457200">
              <a:spcBef>
                <a:spcPts val="100"/>
              </a:spcBef>
              <a:buFont typeface="+mj-lt"/>
              <a:buAutoNum type="arabicPeriod"/>
            </a:pPr>
            <a:r>
              <a:rPr lang="en-US" sz="2000" dirty="0"/>
              <a:t>Go to  </a:t>
            </a:r>
            <a:r>
              <a:rPr lang="en-US" sz="2000" u="sng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</a:t>
            </a:r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2000" u="sng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TypeScript using NPM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A14D4-F251-43AD-8B86-1761B345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14600"/>
            <a:ext cx="6553200" cy="274320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2826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0979">
              <a:spcBef>
                <a:spcPts val="100"/>
              </a:spcBef>
            </a:pPr>
            <a:r>
              <a:rPr lang="en-US" sz="2000" dirty="0"/>
              <a:t>2. </a:t>
            </a:r>
            <a:r>
              <a:rPr lang="en-US" sz="2000" dirty="0">
                <a:solidFill>
                  <a:srgbClr val="222222"/>
                </a:solidFill>
              </a:rPr>
              <a:t> Click the "Next" button to continue with the installation.</a:t>
            </a:r>
            <a:endParaRPr lang="en-US" sz="20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TypeScript using NPM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8E67B-33DE-4B35-9C64-E9867688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6553200" cy="2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</a:rPr>
              <a:t> 3. Accept the terms and conditions.</a:t>
            </a:r>
            <a:endParaRPr lang="en-US" sz="20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TypeScript using NPM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82FA4-0CB0-4B9A-918A-9CC1FECE8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6553200" cy="33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7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222222"/>
                </a:solidFill>
              </a:rPr>
              <a:t>4. </a:t>
            </a:r>
            <a:r>
              <a:rPr lang="en-US" sz="2000" dirty="0">
                <a:solidFill>
                  <a:srgbClr val="222222"/>
                </a:solidFill>
                <a:latin typeface="Source Sans Pro" panose="020B0503030403020204" pitchFamily="34" charset="0"/>
              </a:rPr>
              <a:t>Choose the location where Node.js needs to be installed and then click on the Next button.</a:t>
            </a:r>
            <a:endParaRPr lang="en-US" sz="20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TypeScript using NPM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500BC-701E-4EA6-A548-95E21A52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07003"/>
            <a:ext cx="6553200" cy="30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222222"/>
                </a:solidFill>
                <a:latin typeface="Source Sans Pro" panose="020B0503030403020204" pitchFamily="34" charset="0"/>
              </a:rPr>
              <a:t>5. Select the default components to be installed, accept the default components and click on the Next button.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TypeScript using NPM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AF970-5514-4546-9147-E6ECDFFC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619999" cy="33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Source Sans Pro" panose="020B0503030403020204" pitchFamily="34" charset="0"/>
              </a:rPr>
              <a:t>6. Start the installation.</a:t>
            </a:r>
            <a:endParaRPr lang="en-US" sz="20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2800350" y="609600"/>
            <a:ext cx="3543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TypeScript using NPM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CED92-DF3A-4D41-A974-56DE742B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8FAAEF-FA0C-49AD-8D8A-CF606D9DB791}"/>
              </a:ext>
            </a:extLst>
          </p:cNvPr>
          <p:cNvSpPr/>
          <p:nvPr/>
        </p:nvSpPr>
        <p:spPr>
          <a:xfrm>
            <a:off x="1415431" y="1760220"/>
            <a:ext cx="331334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FC11A-AE28-4DD8-9177-B8DD2CFBDD1C}"/>
              </a:ext>
            </a:extLst>
          </p:cNvPr>
          <p:cNvSpPr/>
          <p:nvPr/>
        </p:nvSpPr>
        <p:spPr>
          <a:xfrm>
            <a:off x="1743566" y="1760220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Overview about TypeScript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A614B-CE03-4A71-8697-E9D9FCC68EE9}"/>
              </a:ext>
            </a:extLst>
          </p:cNvPr>
          <p:cNvSpPr txBox="1"/>
          <p:nvPr/>
        </p:nvSpPr>
        <p:spPr>
          <a:xfrm>
            <a:off x="1302785" y="1042990"/>
            <a:ext cx="241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DB0934"/>
                </a:solidFill>
              </a:rPr>
              <a:t>Chapter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D1B6-B8C8-4D40-AC88-24221BEC099D}"/>
              </a:ext>
            </a:extLst>
          </p:cNvPr>
          <p:cNvSpPr/>
          <p:nvPr/>
        </p:nvSpPr>
        <p:spPr>
          <a:xfrm>
            <a:off x="1415431" y="2744607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B45E7-F4A9-436A-A5E6-D3602E2E63F4}"/>
              </a:ext>
            </a:extLst>
          </p:cNvPr>
          <p:cNvSpPr/>
          <p:nvPr/>
        </p:nvSpPr>
        <p:spPr>
          <a:xfrm>
            <a:off x="1415431" y="2235964"/>
            <a:ext cx="333230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7A7D47-2EA7-40B8-A650-B8ACF9511449}"/>
              </a:ext>
            </a:extLst>
          </p:cNvPr>
          <p:cNvSpPr/>
          <p:nvPr/>
        </p:nvSpPr>
        <p:spPr>
          <a:xfrm>
            <a:off x="1734925" y="2743296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  <a:defRPr/>
            </a:pPr>
            <a:r>
              <a:rPr lang="en-US" sz="1400" b="1" spc="-5" dirty="0">
                <a:solidFill>
                  <a:srgbClr val="585858"/>
                </a:solidFill>
                <a:latin typeface="Calibri"/>
                <a:cs typeface="Calibri"/>
              </a:rPr>
              <a:t>Top frameworks and libraries that use 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E21EC-E06F-4E3E-871B-28CF45F11C1E}"/>
              </a:ext>
            </a:extLst>
          </p:cNvPr>
          <p:cNvSpPr/>
          <p:nvPr/>
        </p:nvSpPr>
        <p:spPr>
          <a:xfrm>
            <a:off x="1743565" y="2744607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76C4B-16D5-4D4E-BCD6-3BEC5343567D}"/>
              </a:ext>
            </a:extLst>
          </p:cNvPr>
          <p:cNvSpPr/>
          <p:nvPr/>
        </p:nvSpPr>
        <p:spPr>
          <a:xfrm>
            <a:off x="1748661" y="274013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-5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7894-7D59-47A8-8A99-AEB6E07D7844}"/>
              </a:ext>
            </a:extLst>
          </p:cNvPr>
          <p:cNvSpPr/>
          <p:nvPr/>
        </p:nvSpPr>
        <p:spPr>
          <a:xfrm>
            <a:off x="1412230" y="3746581"/>
            <a:ext cx="333230" cy="267124"/>
          </a:xfrm>
          <a:prstGeom prst="rect">
            <a:avLst/>
          </a:prstGeom>
          <a:solidFill>
            <a:srgbClr val="DB0934"/>
          </a:solidFill>
          <a:ln>
            <a:solidFill>
              <a:srgbClr val="D50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B2080-8C24-49D0-8BE4-5E0DEA8ED7B7}"/>
              </a:ext>
            </a:extLst>
          </p:cNvPr>
          <p:cNvSpPr/>
          <p:nvPr/>
        </p:nvSpPr>
        <p:spPr>
          <a:xfrm>
            <a:off x="1412230" y="3237938"/>
            <a:ext cx="333230" cy="2743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4A9DE-88DD-4CDC-945C-0A1C96634505}"/>
              </a:ext>
            </a:extLst>
          </p:cNvPr>
          <p:cNvSpPr/>
          <p:nvPr/>
        </p:nvSpPr>
        <p:spPr>
          <a:xfrm>
            <a:off x="1743564" y="3245134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Installation and environment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8C6B-C3DE-415C-B160-12C54C2953CC}"/>
              </a:ext>
            </a:extLst>
          </p:cNvPr>
          <p:cNvSpPr/>
          <p:nvPr/>
        </p:nvSpPr>
        <p:spPr>
          <a:xfrm>
            <a:off x="1422866" y="4239912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ECF3-1694-4397-A36D-32E74070753A}"/>
              </a:ext>
            </a:extLst>
          </p:cNvPr>
          <p:cNvSpPr txBox="1"/>
          <p:nvPr/>
        </p:nvSpPr>
        <p:spPr>
          <a:xfrm>
            <a:off x="1782677" y="21866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Why TypeScript?</a:t>
            </a:r>
            <a:endParaRPr lang="en-GB" sz="1400" b="1" spc="-5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3C57A-3C3E-43D3-8412-1ABBACC65AF6}"/>
              </a:ext>
            </a:extLst>
          </p:cNvPr>
          <p:cNvSpPr/>
          <p:nvPr/>
        </p:nvSpPr>
        <p:spPr>
          <a:xfrm>
            <a:off x="1734924" y="378467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</a:pPr>
            <a:r>
              <a:rPr lang="en-US" sz="1400" b="1" spc="-5" dirty="0" err="1">
                <a:solidFill>
                  <a:srgbClr val="DB0934"/>
                </a:solidFill>
                <a:latin typeface="Calibri"/>
                <a:cs typeface="Calibri"/>
              </a:rPr>
              <a:t>VSCode</a:t>
            </a:r>
            <a:r>
              <a:rPr lang="en-US" sz="1400" b="1" spc="-5" dirty="0">
                <a:solidFill>
                  <a:srgbClr val="DB0934"/>
                </a:solidFill>
                <a:latin typeface="Calibri"/>
                <a:cs typeface="Calibri"/>
              </a:rPr>
              <a:t> terminal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31CC-0B90-4D2E-8A01-A40EFC968932}"/>
              </a:ext>
            </a:extLst>
          </p:cNvPr>
          <p:cNvSpPr txBox="1"/>
          <p:nvPr/>
        </p:nvSpPr>
        <p:spPr>
          <a:xfrm>
            <a:off x="1782677" y="42276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2104229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FEFDFA-64A0-4681-82D5-BB0F995EAE4A}"/>
              </a:ext>
            </a:extLst>
          </p:cNvPr>
          <p:cNvSpPr txBox="1"/>
          <p:nvPr/>
        </p:nvSpPr>
        <p:spPr>
          <a:xfrm>
            <a:off x="3001264" y="609600"/>
            <a:ext cx="3141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VSCode</a:t>
            </a: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676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To get the better advantages of this course we will use the terminal to create our files, install packages and also run and build our code.</a:t>
            </a:r>
          </a:p>
          <a:p>
            <a:pPr marL="12700" marR="5080">
              <a:lnSpc>
                <a:spcPct val="102200"/>
              </a:lnSpc>
              <a:spcBef>
                <a:spcPts val="50"/>
              </a:spcBef>
            </a:pPr>
            <a:endParaRPr lang="en-US" sz="2000" spc="-85" dirty="0">
              <a:cs typeface="Calibri"/>
            </a:endParaRPr>
          </a:p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To open the terminal on </a:t>
            </a:r>
            <a:r>
              <a:rPr lang="en-US" sz="2000" spc="-85" dirty="0" err="1">
                <a:cs typeface="Calibri"/>
              </a:rPr>
              <a:t>VSCode</a:t>
            </a:r>
            <a:r>
              <a:rPr lang="en-US" sz="2000" spc="-85" dirty="0">
                <a:cs typeface="Calibri"/>
              </a:rPr>
              <a:t> you can do Ctrl + J on Windows or </a:t>
            </a:r>
            <a:r>
              <a:rPr lang="en-US" sz="2000" spc="-85" dirty="0" err="1">
                <a:cs typeface="Calibri"/>
              </a:rPr>
              <a:t>Cmd</a:t>
            </a:r>
            <a:r>
              <a:rPr lang="en-US" sz="2000" spc="-85" dirty="0">
                <a:cs typeface="Calibri"/>
              </a:rPr>
              <a:t> + J on OSX.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5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FEFDFA-64A0-4681-82D5-BB0F995EAE4A}"/>
              </a:ext>
            </a:extLst>
          </p:cNvPr>
          <p:cNvSpPr txBox="1"/>
          <p:nvPr/>
        </p:nvSpPr>
        <p:spPr>
          <a:xfrm>
            <a:off x="3001264" y="609600"/>
            <a:ext cx="3141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about Typescript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81717"/>
                </a:solidFill>
              </a:rPr>
              <a:t>TypeScript is an open-source that builds on JavaScript.</a:t>
            </a:r>
          </a:p>
          <a:p>
            <a:br>
              <a:rPr lang="en-US" sz="2000" dirty="0">
                <a:solidFill>
                  <a:srgbClr val="181717"/>
                </a:solidFill>
              </a:rPr>
            </a:br>
            <a:r>
              <a:rPr lang="en-US" sz="2000" dirty="0"/>
              <a:t>TypeScript is pure object-oriented with classes, interfaces.</a:t>
            </a:r>
          </a:p>
          <a:p>
            <a:endParaRPr lang="en-US" sz="2000" dirty="0"/>
          </a:p>
          <a:p>
            <a:r>
              <a:rPr lang="en-US" sz="2000" dirty="0"/>
              <a:t>TypeScript allows you to type JavaScript the way you want.</a:t>
            </a:r>
          </a:p>
          <a:p>
            <a:endParaRPr lang="en-US" sz="2000" dirty="0"/>
          </a:p>
          <a:p>
            <a:pPr algn="justLow"/>
            <a:r>
              <a:rPr lang="en-US" sz="2000" dirty="0"/>
              <a:t>In other words, TypeScript is JavaScript and has some additional features.</a:t>
            </a:r>
          </a:p>
        </p:txBody>
      </p:sp>
    </p:spTree>
    <p:extLst>
      <p:ext uri="{BB962C8B-B14F-4D97-AF65-F5344CB8AC3E}">
        <p14:creationId xmlns:p14="http://schemas.microsoft.com/office/powerpoint/2010/main" val="670906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FEFDFA-64A0-4681-82D5-BB0F995EAE4A}"/>
              </a:ext>
            </a:extLst>
          </p:cNvPr>
          <p:cNvSpPr txBox="1"/>
          <p:nvPr/>
        </p:nvSpPr>
        <p:spPr>
          <a:xfrm>
            <a:off x="3001264" y="609600"/>
            <a:ext cx="3141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VSCode</a:t>
            </a: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The main commands:</a:t>
            </a:r>
          </a:p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endParaRPr lang="en-US" sz="2000" spc="-85" dirty="0">
              <a:cs typeface="Calibri"/>
            </a:endParaRPr>
          </a:p>
          <a:p>
            <a:pPr marL="812800" marR="5080" lvl="1" indent="-342900" algn="justLow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85" dirty="0">
                <a:cs typeface="Calibri"/>
              </a:rPr>
              <a:t>cd (to navigate through files).</a:t>
            </a:r>
          </a:p>
          <a:p>
            <a:pPr marL="812800" marR="5080" lvl="1" indent="-342900" algn="justLow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85" dirty="0">
                <a:cs typeface="Calibri"/>
              </a:rPr>
              <a:t>touch &lt;file name&gt; (to create files) for MAC </a:t>
            </a:r>
          </a:p>
          <a:p>
            <a:pPr marL="469900" marR="5080" lvl="1" algn="justLow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 	and </a:t>
            </a:r>
            <a:r>
              <a:rPr lang="en-US" sz="2000" spc="-85" dirty="0" err="1">
                <a:cs typeface="Calibri"/>
              </a:rPr>
              <a:t>dir</a:t>
            </a:r>
            <a:r>
              <a:rPr lang="en-US" sz="2000" spc="-85" dirty="0">
                <a:cs typeface="Calibri"/>
              </a:rPr>
              <a:t> &gt; &lt;file name&gt;  for  WINDOWS.</a:t>
            </a:r>
          </a:p>
          <a:p>
            <a:pPr marL="812800" marR="5080" lvl="1" indent="-342900" algn="justLow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85" dirty="0" err="1">
                <a:cs typeface="Calibri"/>
              </a:rPr>
              <a:t>mkdir</a:t>
            </a:r>
            <a:r>
              <a:rPr lang="en-US" sz="2000" spc="-85" dirty="0">
                <a:cs typeface="Calibri"/>
              </a:rPr>
              <a:t> &lt;folder name&gt; (to create folder).</a:t>
            </a:r>
          </a:p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endParaRPr lang="en-US" sz="2000" spc="-85" dirty="0">
              <a:cs typeface="Calibri"/>
            </a:endParaRPr>
          </a:p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Other commands will be discussed throughout the course.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197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FEFDFA-64A0-4681-82D5-BB0F995EAE4A}"/>
              </a:ext>
            </a:extLst>
          </p:cNvPr>
          <p:cNvSpPr txBox="1"/>
          <p:nvPr/>
        </p:nvSpPr>
        <p:spPr>
          <a:xfrm>
            <a:off x="3001264" y="609600"/>
            <a:ext cx="3141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VSCode</a:t>
            </a: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990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We will start building our TS code to JS code then run it on the browser.</a:t>
            </a:r>
          </a:p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endParaRPr lang="en-US" sz="2000" spc="-85" dirty="0">
              <a:cs typeface="Calibri"/>
            </a:endParaRPr>
          </a:p>
          <a:p>
            <a:pPr marL="12700" marR="5080" algn="justLow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And we will do all that using the </a:t>
            </a:r>
            <a:r>
              <a:rPr lang="en-US" sz="2000" spc="-85" dirty="0" err="1">
                <a:cs typeface="Calibri"/>
              </a:rPr>
              <a:t>tsc</a:t>
            </a:r>
            <a:r>
              <a:rPr lang="en-US" sz="2000" spc="-85" dirty="0">
                <a:cs typeface="Calibri"/>
              </a:rPr>
              <a:t> command which comes with the typescript itself, so basically when you install typescript you become able to use the </a:t>
            </a:r>
            <a:r>
              <a:rPr lang="en-US" sz="2000" spc="-85" dirty="0" err="1">
                <a:cs typeface="Calibri"/>
              </a:rPr>
              <a:t>tsc</a:t>
            </a:r>
            <a:r>
              <a:rPr lang="en-US" sz="2000" spc="-85" dirty="0">
                <a:cs typeface="Calibri"/>
              </a:rPr>
              <a:t> on any </a:t>
            </a:r>
            <a:r>
              <a:rPr lang="en-US" sz="2000" spc="-85" dirty="0" err="1">
                <a:cs typeface="Calibri"/>
              </a:rPr>
              <a:t>ts</a:t>
            </a:r>
            <a:r>
              <a:rPr lang="en-US" sz="2000" spc="-85" dirty="0">
                <a:cs typeface="Calibri"/>
              </a:rPr>
              <a:t> project.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433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FEFDFA-64A0-4681-82D5-BB0F995EAE4A}"/>
              </a:ext>
            </a:extLst>
          </p:cNvPr>
          <p:cNvSpPr txBox="1"/>
          <p:nvPr/>
        </p:nvSpPr>
        <p:spPr>
          <a:xfrm>
            <a:off x="3001264" y="609600"/>
            <a:ext cx="3141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VSCode</a:t>
            </a: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613150">
              <a:lnSpc>
                <a:spcPts val="2090"/>
              </a:lnSpc>
            </a:pPr>
            <a:r>
              <a:rPr lang="en-US" sz="2000" spc="-85" dirty="0">
                <a:cs typeface="Calibri"/>
              </a:rPr>
              <a:t>To initialize the TS project,  we will use:</a:t>
            </a:r>
          </a:p>
          <a:p>
            <a:pPr marL="12700" marR="3613150">
              <a:lnSpc>
                <a:spcPts val="2090"/>
              </a:lnSpc>
            </a:pPr>
            <a:endParaRPr lang="en-US" sz="2000" dirty="0">
              <a:cs typeface="Calibri"/>
            </a:endParaRPr>
          </a:p>
          <a:p>
            <a:pPr marL="469900" marR="3613150" indent="-457200">
              <a:lnSpc>
                <a:spcPts val="2090"/>
              </a:lnSpc>
            </a:pPr>
            <a:r>
              <a:rPr lang="en-US" sz="2000" dirty="0">
                <a:cs typeface="Calibri"/>
              </a:rPr>
              <a:t>	 </a:t>
            </a:r>
            <a:r>
              <a:rPr lang="en-US" sz="2000" spc="-39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1-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npm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 err="1">
                <a:cs typeface="Calibri"/>
              </a:rPr>
              <a:t>init</a:t>
            </a:r>
            <a:endParaRPr lang="en-US" sz="2000" dirty="0"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lang="en-US" sz="2000" dirty="0">
                <a:cs typeface="Calibri"/>
              </a:rPr>
              <a:t> 2-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spc="-5" dirty="0" err="1">
                <a:cs typeface="Calibri"/>
              </a:rPr>
              <a:t>tsc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--</a:t>
            </a:r>
            <a:r>
              <a:rPr lang="en-US" sz="2000" spc="-5" dirty="0" err="1">
                <a:cs typeface="Calibri"/>
              </a:rPr>
              <a:t>init</a:t>
            </a:r>
            <a:endParaRPr lang="en-US" sz="2000" spc="-5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2A834-3BC0-4892-8F7B-2FA4BCB4A5B0}"/>
              </a:ext>
            </a:extLst>
          </p:cNvPr>
          <p:cNvSpPr/>
          <p:nvPr/>
        </p:nvSpPr>
        <p:spPr>
          <a:xfrm>
            <a:off x="838200" y="3200400"/>
            <a:ext cx="6934200" cy="121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algn="justLow">
              <a:lnSpc>
                <a:spcPts val="2150"/>
              </a:lnSpc>
            </a:pPr>
            <a:r>
              <a:rPr lang="en-US" spc="-5" dirty="0">
                <a:cs typeface="Calibri"/>
              </a:rPr>
              <a:t>Using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these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commands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we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will</a:t>
            </a:r>
            <a:r>
              <a:rPr lang="en-US" spc="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have</a:t>
            </a:r>
            <a:r>
              <a:rPr lang="en-US" spc="10" dirty="0">
                <a:cs typeface="Calibri"/>
              </a:rPr>
              <a:t> two </a:t>
            </a:r>
            <a:r>
              <a:rPr lang="en-US" spc="-5" dirty="0">
                <a:cs typeface="Calibri"/>
              </a:rPr>
              <a:t>new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files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the</a:t>
            </a:r>
            <a:r>
              <a:rPr lang="en-US" spc="10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package.json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file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and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tsconfig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file,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These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files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will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help</a:t>
            </a:r>
            <a:r>
              <a:rPr lang="en-US" spc="10" dirty="0">
                <a:cs typeface="Calibri"/>
              </a:rPr>
              <a:t> </a:t>
            </a:r>
            <a:r>
              <a:rPr lang="en-US" dirty="0">
                <a:cs typeface="Calibri"/>
              </a:rPr>
              <a:t>us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manage</a:t>
            </a:r>
            <a:r>
              <a:rPr lang="en-US" spc="10" dirty="0">
                <a:cs typeface="Calibri"/>
              </a:rPr>
              <a:t> </a:t>
            </a:r>
            <a:r>
              <a:rPr lang="en-US" dirty="0">
                <a:cs typeface="Calibri"/>
              </a:rPr>
              <a:t>our</a:t>
            </a:r>
            <a:r>
              <a:rPr lang="en-US" spc="5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ts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configurations</a:t>
            </a:r>
            <a:r>
              <a:rPr lang="en-US" spc="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like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linting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and</a:t>
            </a:r>
            <a:r>
              <a:rPr lang="en-US" spc="1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compilation </a:t>
            </a:r>
            <a:r>
              <a:rPr lang="en-US" spc="-39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options,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 err="1">
                <a:cs typeface="Calibri"/>
              </a:rPr>
              <a:t>package.json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will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help</a:t>
            </a:r>
            <a:r>
              <a:rPr lang="en-US" spc="15" dirty="0">
                <a:cs typeface="Calibri"/>
              </a:rPr>
              <a:t> </a:t>
            </a:r>
            <a:r>
              <a:rPr lang="en-US" dirty="0">
                <a:cs typeface="Calibri"/>
              </a:rPr>
              <a:t>us </a:t>
            </a:r>
            <a:r>
              <a:rPr lang="en-US" spc="-10" dirty="0">
                <a:cs typeface="Calibri"/>
              </a:rPr>
              <a:t>tracking</a:t>
            </a:r>
            <a:r>
              <a:rPr lang="en-US" spc="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using</a:t>
            </a:r>
            <a:r>
              <a:rPr lang="en-US" spc="10" dirty="0">
                <a:cs typeface="Calibri"/>
              </a:rPr>
              <a:t> </a:t>
            </a:r>
            <a:r>
              <a:rPr lang="en-US" dirty="0">
                <a:cs typeface="Calibri"/>
              </a:rPr>
              <a:t>our </a:t>
            </a:r>
            <a:r>
              <a:rPr lang="en-US" spc="-10" dirty="0">
                <a:cs typeface="Calibri"/>
              </a:rPr>
              <a:t>packages.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72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FEFDFA-64A0-4681-82D5-BB0F995EAE4A}"/>
              </a:ext>
            </a:extLst>
          </p:cNvPr>
          <p:cNvSpPr txBox="1"/>
          <p:nvPr/>
        </p:nvSpPr>
        <p:spPr>
          <a:xfrm>
            <a:off x="3001264" y="609600"/>
            <a:ext cx="3141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VSCode</a:t>
            </a: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2029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To Install TypeScript on your local machine:</a:t>
            </a:r>
          </a:p>
          <a:p>
            <a:pPr marL="12700" marR="5080">
              <a:lnSpc>
                <a:spcPct val="102200"/>
              </a:lnSpc>
              <a:spcBef>
                <a:spcPts val="50"/>
              </a:spcBef>
            </a:pPr>
            <a:endParaRPr lang="en-US" sz="2000" spc="-85" dirty="0">
              <a:cs typeface="Calibri"/>
            </a:endParaRPr>
          </a:p>
          <a:p>
            <a:pPr marL="812800" marR="5080" lvl="1" indent="-34290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85" dirty="0">
                <a:cs typeface="Calibri"/>
              </a:rPr>
              <a:t>Open the terminal.</a:t>
            </a:r>
          </a:p>
          <a:p>
            <a:pPr marL="812800" marR="5080" lvl="1" indent="-34290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000" spc="-85" dirty="0">
              <a:cs typeface="Calibri"/>
            </a:endParaRPr>
          </a:p>
          <a:p>
            <a:pPr marL="812800" marR="5080" lvl="1" indent="-342900">
              <a:lnSpc>
                <a:spcPct val="1022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85" dirty="0">
                <a:cs typeface="Calibri"/>
              </a:rPr>
              <a:t>Write this command :</a:t>
            </a:r>
          </a:p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lang="en-US" sz="2000" spc="-85" dirty="0">
                <a:cs typeface="Calibri"/>
              </a:rPr>
              <a:t>         	</a:t>
            </a:r>
            <a:r>
              <a:rPr lang="en-US" sz="2000" spc="-85" dirty="0" err="1">
                <a:cs typeface="Calibri"/>
              </a:rPr>
              <a:t>npm</a:t>
            </a:r>
            <a:r>
              <a:rPr lang="en-US" sz="2000" spc="-85" dirty="0">
                <a:cs typeface="Calibri"/>
              </a:rPr>
              <a:t> install -g typescript (-g means global).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495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8FAAEF-FA0C-49AD-8D8A-CF606D9DB791}"/>
              </a:ext>
            </a:extLst>
          </p:cNvPr>
          <p:cNvSpPr/>
          <p:nvPr/>
        </p:nvSpPr>
        <p:spPr>
          <a:xfrm>
            <a:off x="1415431" y="1760220"/>
            <a:ext cx="331334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FC11A-AE28-4DD8-9177-B8DD2CFBDD1C}"/>
              </a:ext>
            </a:extLst>
          </p:cNvPr>
          <p:cNvSpPr/>
          <p:nvPr/>
        </p:nvSpPr>
        <p:spPr>
          <a:xfrm>
            <a:off x="1743566" y="1760220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Overview about TypeScript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A614B-CE03-4A71-8697-E9D9FCC68EE9}"/>
              </a:ext>
            </a:extLst>
          </p:cNvPr>
          <p:cNvSpPr txBox="1"/>
          <p:nvPr/>
        </p:nvSpPr>
        <p:spPr>
          <a:xfrm>
            <a:off x="1302785" y="1042990"/>
            <a:ext cx="241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DB0934"/>
                </a:solidFill>
              </a:rPr>
              <a:t>Chapter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D1B6-B8C8-4D40-AC88-24221BEC099D}"/>
              </a:ext>
            </a:extLst>
          </p:cNvPr>
          <p:cNvSpPr/>
          <p:nvPr/>
        </p:nvSpPr>
        <p:spPr>
          <a:xfrm>
            <a:off x="1415431" y="2744607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B45E7-F4A9-436A-A5E6-D3602E2E63F4}"/>
              </a:ext>
            </a:extLst>
          </p:cNvPr>
          <p:cNvSpPr/>
          <p:nvPr/>
        </p:nvSpPr>
        <p:spPr>
          <a:xfrm>
            <a:off x="1415431" y="2235964"/>
            <a:ext cx="333230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7A7D47-2EA7-40B8-A650-B8ACF9511449}"/>
              </a:ext>
            </a:extLst>
          </p:cNvPr>
          <p:cNvSpPr/>
          <p:nvPr/>
        </p:nvSpPr>
        <p:spPr>
          <a:xfrm>
            <a:off x="1734925" y="2743296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  <a:defRPr/>
            </a:pPr>
            <a:r>
              <a:rPr lang="en-US" sz="1400" b="1" spc="-5" dirty="0">
                <a:solidFill>
                  <a:srgbClr val="585858"/>
                </a:solidFill>
                <a:latin typeface="Calibri"/>
                <a:cs typeface="Calibri"/>
              </a:rPr>
              <a:t>Top frameworks and libraries that use 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E21EC-E06F-4E3E-871B-28CF45F11C1E}"/>
              </a:ext>
            </a:extLst>
          </p:cNvPr>
          <p:cNvSpPr/>
          <p:nvPr/>
        </p:nvSpPr>
        <p:spPr>
          <a:xfrm>
            <a:off x="1743565" y="2744607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76C4B-16D5-4D4E-BCD6-3BEC5343567D}"/>
              </a:ext>
            </a:extLst>
          </p:cNvPr>
          <p:cNvSpPr/>
          <p:nvPr/>
        </p:nvSpPr>
        <p:spPr>
          <a:xfrm>
            <a:off x="1748661" y="274013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-5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7894-7D59-47A8-8A99-AEB6E07D7844}"/>
              </a:ext>
            </a:extLst>
          </p:cNvPr>
          <p:cNvSpPr/>
          <p:nvPr/>
        </p:nvSpPr>
        <p:spPr>
          <a:xfrm>
            <a:off x="1412230" y="3746581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B2080-8C24-49D0-8BE4-5E0DEA8ED7B7}"/>
              </a:ext>
            </a:extLst>
          </p:cNvPr>
          <p:cNvSpPr/>
          <p:nvPr/>
        </p:nvSpPr>
        <p:spPr>
          <a:xfrm>
            <a:off x="1412230" y="3237938"/>
            <a:ext cx="333230" cy="2743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4A9DE-88DD-4CDC-945C-0A1C96634505}"/>
              </a:ext>
            </a:extLst>
          </p:cNvPr>
          <p:cNvSpPr/>
          <p:nvPr/>
        </p:nvSpPr>
        <p:spPr>
          <a:xfrm>
            <a:off x="1743564" y="3245134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Installation and environment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8C6B-C3DE-415C-B160-12C54C2953CC}"/>
              </a:ext>
            </a:extLst>
          </p:cNvPr>
          <p:cNvSpPr/>
          <p:nvPr/>
        </p:nvSpPr>
        <p:spPr>
          <a:xfrm>
            <a:off x="1422866" y="4239912"/>
            <a:ext cx="333230" cy="267124"/>
          </a:xfrm>
          <a:prstGeom prst="rect">
            <a:avLst/>
          </a:prstGeom>
          <a:solidFill>
            <a:srgbClr val="DB0934"/>
          </a:solidFill>
          <a:ln>
            <a:solidFill>
              <a:srgbClr val="D50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ECF3-1694-4397-A36D-32E74070753A}"/>
              </a:ext>
            </a:extLst>
          </p:cNvPr>
          <p:cNvSpPr txBox="1"/>
          <p:nvPr/>
        </p:nvSpPr>
        <p:spPr>
          <a:xfrm>
            <a:off x="1782677" y="21866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Why Typescript?</a:t>
            </a:r>
            <a:endParaRPr lang="en-GB" sz="1400" b="1" spc="-5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3C57A-3C3E-43D3-8412-1ABBACC65AF6}"/>
              </a:ext>
            </a:extLst>
          </p:cNvPr>
          <p:cNvSpPr/>
          <p:nvPr/>
        </p:nvSpPr>
        <p:spPr>
          <a:xfrm>
            <a:off x="1734924" y="378467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  <a:defRPr/>
            </a:pPr>
            <a:r>
              <a:rPr lang="en-US" sz="1400" b="1" spc="-5" dirty="0" err="1">
                <a:solidFill>
                  <a:srgbClr val="585858"/>
                </a:solidFill>
                <a:latin typeface="Calibri"/>
                <a:cs typeface="Calibri"/>
              </a:rPr>
              <a:t>VSCode</a:t>
            </a:r>
            <a:r>
              <a:rPr lang="en-US" sz="1400" b="1" spc="-5" dirty="0">
                <a:solidFill>
                  <a:srgbClr val="585858"/>
                </a:solidFill>
                <a:latin typeface="Calibri"/>
                <a:cs typeface="Calibri"/>
              </a:rPr>
              <a:t> Terminal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31CC-0B90-4D2E-8A01-A40EFC968932}"/>
              </a:ext>
            </a:extLst>
          </p:cNvPr>
          <p:cNvSpPr txBox="1"/>
          <p:nvPr/>
        </p:nvSpPr>
        <p:spPr>
          <a:xfrm>
            <a:off x="1782677" y="42276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srgbClr val="DB0934"/>
                </a:solidFill>
                <a:latin typeface="Calibri"/>
                <a:cs typeface="Calibri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109411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81717"/>
                </a:solidFill>
              </a:rPr>
              <a:t>Check the installed version using the following command: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46B38-AC6F-42E6-8F80-2EFA15D9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6553200" cy="313568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8475AB01-F3FF-4658-A3E4-1C449D12FE19}"/>
              </a:ext>
            </a:extLst>
          </p:cNvPr>
          <p:cNvSpPr txBox="1"/>
          <p:nvPr/>
        </p:nvSpPr>
        <p:spPr>
          <a:xfrm>
            <a:off x="2834132" y="609600"/>
            <a:ext cx="3475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394888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add </a:t>
            </a:r>
            <a:r>
              <a:rPr lang="en-US" sz="2000" dirty="0" err="1"/>
              <a:t>tsconfig.json</a:t>
            </a:r>
            <a:r>
              <a:rPr lang="en-US" sz="2000" dirty="0"/>
              <a:t> file by using </a:t>
            </a:r>
            <a:r>
              <a:rPr lang="en-US" sz="2000" dirty="0" err="1"/>
              <a:t>tsc</a:t>
            </a:r>
            <a:r>
              <a:rPr lang="en-US" sz="2000" dirty="0"/>
              <a:t> --</a:t>
            </a:r>
            <a:r>
              <a:rPr lang="en-US" sz="2000" dirty="0" err="1"/>
              <a:t>init</a:t>
            </a:r>
            <a:r>
              <a:rPr lang="en-US" sz="2000" dirty="0"/>
              <a:t> command.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5B72C-C914-43C2-9B8D-D720F139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80703"/>
            <a:ext cx="6553200" cy="309338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0C9F0CD-F4AB-4BF1-A60A-4DA8DD01ACBF}"/>
              </a:ext>
            </a:extLst>
          </p:cNvPr>
          <p:cNvSpPr txBox="1"/>
          <p:nvPr/>
        </p:nvSpPr>
        <p:spPr>
          <a:xfrm>
            <a:off x="2834132" y="609600"/>
            <a:ext cx="3475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292635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>
                <a:solidFill>
                  <a:srgbClr val="181717"/>
                </a:solidFill>
                <a:ea typeface="Verdana" panose="020B0604030504040204" pitchFamily="34" charset="0"/>
              </a:rPr>
              <a:t>How to transform the typescript file to JavaScript file after using </a:t>
            </a:r>
            <a:r>
              <a:rPr lang="en-US" sz="2000" dirty="0" err="1">
                <a:solidFill>
                  <a:srgbClr val="181717"/>
                </a:solidFill>
                <a:ea typeface="Verdana" panose="020B0604030504040204" pitchFamily="34" charset="0"/>
              </a:rPr>
              <a:t>tsc</a:t>
            </a:r>
            <a:r>
              <a:rPr lang="en-US" sz="2000" dirty="0">
                <a:solidFill>
                  <a:srgbClr val="181717"/>
                </a:solidFill>
                <a:ea typeface="Verdana" panose="020B0604030504040204" pitchFamily="34" charset="0"/>
              </a:rPr>
              <a:t> command</a:t>
            </a:r>
            <a:r>
              <a:rPr lang="en-US" sz="2400" dirty="0">
                <a:solidFill>
                  <a:srgbClr val="181717"/>
                </a:solidFill>
              </a:rPr>
              <a:t>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19DF4-276D-4865-AEDA-3CB1D92D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2958882"/>
            <a:ext cx="6553200" cy="2419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571DE-BCB7-4AB8-89E9-E594555E687B}"/>
              </a:ext>
            </a:extLst>
          </p:cNvPr>
          <p:cNvSpPr txBox="1"/>
          <p:nvPr/>
        </p:nvSpPr>
        <p:spPr>
          <a:xfrm>
            <a:off x="1288473" y="2480702"/>
            <a:ext cx="695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95959"/>
                </a:solidFill>
              </a:rPr>
              <a:t>Typescript</a:t>
            </a:r>
            <a:r>
              <a:rPr lang="en-US" sz="1800" dirty="0">
                <a:solidFill>
                  <a:srgbClr val="595959"/>
                </a:solidFill>
              </a:rPr>
              <a:t>	                  </a:t>
            </a:r>
            <a:r>
              <a:rPr lang="en-US" dirty="0">
                <a:solidFill>
                  <a:srgbClr val="595959"/>
                </a:solidFill>
              </a:rPr>
              <a:t>            </a:t>
            </a:r>
            <a:r>
              <a:rPr lang="en-US" sz="1800" b="1" dirty="0">
                <a:solidFill>
                  <a:srgbClr val="595959"/>
                </a:solidFill>
              </a:rPr>
              <a:t>JavaScript after transformation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47CD08E-622A-47BC-8B49-D24EC1BA4997}"/>
              </a:ext>
            </a:extLst>
          </p:cNvPr>
          <p:cNvSpPr txBox="1"/>
          <p:nvPr/>
        </p:nvSpPr>
        <p:spPr>
          <a:xfrm>
            <a:off x="2834132" y="609600"/>
            <a:ext cx="3475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1976248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371600" y="1490008"/>
            <a:ext cx="6629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/>
              <a:t>In typescript, We can specify the type using: Type after the name of the variable, parameter, or property. There can be a space after the colon. </a:t>
            </a:r>
          </a:p>
          <a:p>
            <a:endParaRPr lang="en-US" sz="2000" dirty="0"/>
          </a:p>
          <a:p>
            <a:pPr algn="justLow"/>
            <a:r>
              <a:rPr lang="en-US" sz="2000" dirty="0"/>
              <a:t>TypeScript includes all the primitive (value) types of JavaScript- number, String and Boolean.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E703D2-FD31-44CF-8217-6539CFA28813}"/>
              </a:ext>
            </a:extLst>
          </p:cNvPr>
          <p:cNvSpPr txBox="1"/>
          <p:nvPr/>
        </p:nvSpPr>
        <p:spPr>
          <a:xfrm>
            <a:off x="2834132" y="609600"/>
            <a:ext cx="3475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2069736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7086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DA0430"/>
                </a:solidFill>
              </a:rPr>
              <a:t>Example:</a:t>
            </a:r>
          </a:p>
          <a:p>
            <a:pPr lvl="1"/>
            <a:br>
              <a:rPr lang="en-US" sz="2000" dirty="0"/>
            </a:br>
            <a:r>
              <a:rPr lang="en-US" dirty="0">
                <a:latin typeface="Consolas" panose="020B0609020204030204" pitchFamily="49" charset="0"/>
              </a:rPr>
              <a:t>var age: number = 32;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number variable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var name: string = "Dana";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string variable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</a:rPr>
              <a:t>isUpdated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= true;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Boolean variable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ADDC137-54C0-4A37-9C4D-906AA408D8BA}"/>
              </a:ext>
            </a:extLst>
          </p:cNvPr>
          <p:cNvSpPr txBox="1"/>
          <p:nvPr/>
        </p:nvSpPr>
        <p:spPr>
          <a:xfrm>
            <a:off x="2834132" y="609600"/>
            <a:ext cx="3475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252997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dirty="0"/>
              <a:t>Types provide a way to describe the structure of the object, provide better documentation, and allow TypeScript to validate that your code works correctly.</a:t>
            </a:r>
          </a:p>
          <a:p>
            <a:pPr algn="justLow"/>
            <a:endParaRPr lang="en-US" sz="2000" dirty="0">
              <a:solidFill>
                <a:srgbClr val="181717"/>
              </a:solidFill>
            </a:endParaRPr>
          </a:p>
          <a:p>
            <a:pPr algn="justLow"/>
            <a:r>
              <a:rPr lang="en-US" sz="2000" dirty="0">
                <a:solidFill>
                  <a:srgbClr val="181717"/>
                </a:solidFill>
              </a:rPr>
              <a:t>Writing types can be optional in TypeScript because type inference allows you to get a lot of power without writing additional code.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DDC63D3-13E2-4B09-BEBB-01DCF3B4E8F3}"/>
              </a:ext>
            </a:extLst>
          </p:cNvPr>
          <p:cNvSpPr txBox="1"/>
          <p:nvPr/>
        </p:nvSpPr>
        <p:spPr>
          <a:xfrm>
            <a:off x="3001264" y="609600"/>
            <a:ext cx="3141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about Typescript</a:t>
            </a:r>
          </a:p>
        </p:txBody>
      </p:sp>
    </p:spTree>
    <p:extLst>
      <p:ext uri="{BB962C8B-B14F-4D97-AF65-F5344CB8AC3E}">
        <p14:creationId xmlns:p14="http://schemas.microsoft.com/office/powerpoint/2010/main" val="18701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8FAAEF-FA0C-49AD-8D8A-CF606D9DB791}"/>
              </a:ext>
            </a:extLst>
          </p:cNvPr>
          <p:cNvSpPr/>
          <p:nvPr/>
        </p:nvSpPr>
        <p:spPr>
          <a:xfrm>
            <a:off x="1415431" y="1760220"/>
            <a:ext cx="331334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FC11A-AE28-4DD8-9177-B8DD2CFBDD1C}"/>
              </a:ext>
            </a:extLst>
          </p:cNvPr>
          <p:cNvSpPr/>
          <p:nvPr/>
        </p:nvSpPr>
        <p:spPr>
          <a:xfrm>
            <a:off x="1743566" y="1760220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Overview about TypeScript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A614B-CE03-4A71-8697-E9D9FCC68EE9}"/>
              </a:ext>
            </a:extLst>
          </p:cNvPr>
          <p:cNvSpPr txBox="1"/>
          <p:nvPr/>
        </p:nvSpPr>
        <p:spPr>
          <a:xfrm>
            <a:off x="1302785" y="1042990"/>
            <a:ext cx="241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D1B6-B8C8-4D40-AC88-24221BEC099D}"/>
              </a:ext>
            </a:extLst>
          </p:cNvPr>
          <p:cNvSpPr/>
          <p:nvPr/>
        </p:nvSpPr>
        <p:spPr>
          <a:xfrm>
            <a:off x="1415431" y="2744607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B45E7-F4A9-436A-A5E6-D3602E2E63F4}"/>
              </a:ext>
            </a:extLst>
          </p:cNvPr>
          <p:cNvSpPr/>
          <p:nvPr/>
        </p:nvSpPr>
        <p:spPr>
          <a:xfrm>
            <a:off x="1415431" y="2235964"/>
            <a:ext cx="333230" cy="274320"/>
          </a:xfrm>
          <a:prstGeom prst="rect">
            <a:avLst/>
          </a:prstGeom>
          <a:solidFill>
            <a:srgbClr val="DB0934"/>
          </a:solidFill>
          <a:ln>
            <a:solidFill>
              <a:srgbClr val="D50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7A7D47-2EA7-40B8-A650-B8ACF9511449}"/>
              </a:ext>
            </a:extLst>
          </p:cNvPr>
          <p:cNvSpPr/>
          <p:nvPr/>
        </p:nvSpPr>
        <p:spPr>
          <a:xfrm>
            <a:off x="1734925" y="2743296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fontAlgn="auto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Top frameworks and libraries that use 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E21EC-E06F-4E3E-871B-28CF45F11C1E}"/>
              </a:ext>
            </a:extLst>
          </p:cNvPr>
          <p:cNvSpPr/>
          <p:nvPr/>
        </p:nvSpPr>
        <p:spPr>
          <a:xfrm>
            <a:off x="1743565" y="2744607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76C4B-16D5-4D4E-BCD6-3BEC5343567D}"/>
              </a:ext>
            </a:extLst>
          </p:cNvPr>
          <p:cNvSpPr/>
          <p:nvPr/>
        </p:nvSpPr>
        <p:spPr>
          <a:xfrm>
            <a:off x="1748661" y="274013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-5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7894-7D59-47A8-8A99-AEB6E07D7844}"/>
              </a:ext>
            </a:extLst>
          </p:cNvPr>
          <p:cNvSpPr/>
          <p:nvPr/>
        </p:nvSpPr>
        <p:spPr>
          <a:xfrm>
            <a:off x="1412230" y="3746581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B2080-8C24-49D0-8BE4-5E0DEA8ED7B7}"/>
              </a:ext>
            </a:extLst>
          </p:cNvPr>
          <p:cNvSpPr/>
          <p:nvPr/>
        </p:nvSpPr>
        <p:spPr>
          <a:xfrm>
            <a:off x="1412230" y="3237938"/>
            <a:ext cx="333230" cy="2743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4A9DE-88DD-4CDC-945C-0A1C96634505}"/>
              </a:ext>
            </a:extLst>
          </p:cNvPr>
          <p:cNvSpPr/>
          <p:nvPr/>
        </p:nvSpPr>
        <p:spPr>
          <a:xfrm>
            <a:off x="1743564" y="3245134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Installation and environment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8C6B-C3DE-415C-B160-12C54C2953CC}"/>
              </a:ext>
            </a:extLst>
          </p:cNvPr>
          <p:cNvSpPr/>
          <p:nvPr/>
        </p:nvSpPr>
        <p:spPr>
          <a:xfrm>
            <a:off x="1422866" y="4239912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ECF3-1694-4397-A36D-32E74070753A}"/>
              </a:ext>
            </a:extLst>
          </p:cNvPr>
          <p:cNvSpPr txBox="1"/>
          <p:nvPr/>
        </p:nvSpPr>
        <p:spPr>
          <a:xfrm>
            <a:off x="1782677" y="21866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srgbClr val="DB0934"/>
                </a:solidFill>
                <a:latin typeface="Calibri"/>
                <a:cs typeface="Calibri"/>
              </a:rPr>
              <a:t>Why TypeScript?</a:t>
            </a:r>
            <a:endParaRPr lang="en-GB" sz="1400" b="1" spc="-5" dirty="0">
              <a:solidFill>
                <a:srgbClr val="DB0934"/>
              </a:solidFill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3C57A-3C3E-43D3-8412-1ABBACC65AF6}"/>
              </a:ext>
            </a:extLst>
          </p:cNvPr>
          <p:cNvSpPr/>
          <p:nvPr/>
        </p:nvSpPr>
        <p:spPr>
          <a:xfrm>
            <a:off x="1734924" y="378467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err="1">
                <a:solidFill>
                  <a:srgbClr val="595959"/>
                </a:solidFill>
                <a:latin typeface="Calibri"/>
                <a:cs typeface="Calibri"/>
              </a:rPr>
              <a:t>VSCode</a:t>
            </a:r>
            <a:r>
              <a:rPr lang="en-US" sz="14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Terminal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31CC-0B90-4D2E-8A01-A40EFC968932}"/>
              </a:ext>
            </a:extLst>
          </p:cNvPr>
          <p:cNvSpPr txBox="1"/>
          <p:nvPr/>
        </p:nvSpPr>
        <p:spPr>
          <a:xfrm>
            <a:off x="1782677" y="42276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387976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b="1" dirty="0">
                <a:solidFill>
                  <a:srgbClr val="181717"/>
                </a:solidFill>
              </a:rPr>
              <a:t>Types TypeScript is not a fully loosely typed language </a:t>
            </a:r>
            <a:r>
              <a:rPr lang="en-US" sz="2000" dirty="0">
                <a:solidFill>
                  <a:srgbClr val="181717"/>
                </a:solidFill>
              </a:rPr>
              <a:t>like what we were doing in JS or Python, in TypeScript, we can assign a type for each variable, parameter, or even function.</a:t>
            </a:r>
          </a:p>
          <a:p>
            <a:pPr algn="justLow"/>
            <a:endParaRPr lang="en-US" sz="2000" dirty="0">
              <a:solidFill>
                <a:srgbClr val="181717"/>
              </a:solidFill>
            </a:endParaRPr>
          </a:p>
          <a:p>
            <a:pPr algn="justLow"/>
            <a:r>
              <a:rPr lang="en-US" sz="2000" dirty="0">
                <a:solidFill>
                  <a:srgbClr val="181717"/>
                </a:solidFill>
              </a:rPr>
              <a:t>The types are the usual ones in other programming languages, and we will get more deeply into them soon.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F055662-7415-4DBE-92B5-9655EC6BBE8A}"/>
              </a:ext>
            </a:extLst>
          </p:cNvPr>
          <p:cNvSpPr txBox="1">
            <a:spLocks/>
          </p:cNvSpPr>
          <p:nvPr/>
        </p:nvSpPr>
        <p:spPr>
          <a:xfrm>
            <a:off x="3467100" y="609600"/>
            <a:ext cx="2209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kern="0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Typescript?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b="1" dirty="0">
                <a:solidFill>
                  <a:srgbClr val="181717"/>
                </a:solidFill>
              </a:rPr>
              <a:t>Support Object-Oriented Programming (OOP)</a:t>
            </a:r>
          </a:p>
          <a:p>
            <a:pPr algn="justLow"/>
            <a:r>
              <a:rPr lang="en-US" sz="2000" dirty="0">
                <a:solidFill>
                  <a:srgbClr val="181717"/>
                </a:solidFill>
              </a:rPr>
              <a:t>Typescript allows us to write Classes, Interfaces, </a:t>
            </a:r>
            <a:r>
              <a:rPr lang="en-US" sz="2000" dirty="0" err="1">
                <a:solidFill>
                  <a:srgbClr val="181717"/>
                </a:solidFill>
              </a:rPr>
              <a:t>Enums</a:t>
            </a:r>
            <a:r>
              <a:rPr lang="en-US" sz="2000" dirty="0">
                <a:solidFill>
                  <a:srgbClr val="181717"/>
                </a:solidFill>
              </a:rPr>
              <a:t>, Inheritances, Compositions, etc.</a:t>
            </a:r>
          </a:p>
          <a:p>
            <a:pPr algn="justLow"/>
            <a:endParaRPr lang="en-US" sz="2000" dirty="0">
              <a:solidFill>
                <a:srgbClr val="181717"/>
              </a:solidFill>
            </a:endParaRPr>
          </a:p>
          <a:p>
            <a:pPr algn="justLow"/>
            <a:r>
              <a:rPr lang="en-US" sz="2000" dirty="0">
                <a:solidFill>
                  <a:srgbClr val="181717"/>
                </a:solidFill>
              </a:rPr>
              <a:t>Better code modularization TypeScript allows us to create more organized modules and use them anywhere in our code.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1B18F82-4E6B-477E-956E-19269AB220D0}"/>
              </a:ext>
            </a:extLst>
          </p:cNvPr>
          <p:cNvSpPr txBox="1">
            <a:spLocks/>
          </p:cNvSpPr>
          <p:nvPr/>
        </p:nvSpPr>
        <p:spPr>
          <a:xfrm>
            <a:off x="3467100" y="609600"/>
            <a:ext cx="2209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kern="0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Typescript?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032EF-1926-4272-870E-A8E424E22C78}"/>
              </a:ext>
            </a:extLst>
          </p:cNvPr>
          <p:cNvSpPr txBox="1"/>
          <p:nvPr/>
        </p:nvSpPr>
        <p:spPr>
          <a:xfrm>
            <a:off x="1295400" y="1490008"/>
            <a:ext cx="670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b="1" dirty="0">
                <a:solidFill>
                  <a:srgbClr val="181717"/>
                </a:solidFill>
              </a:rPr>
              <a:t>Metaprogramming features like decorators </a:t>
            </a:r>
          </a:p>
          <a:p>
            <a:pPr algn="justLow"/>
            <a:r>
              <a:rPr lang="en-US" sz="2000" dirty="0">
                <a:solidFill>
                  <a:srgbClr val="181717"/>
                </a:solidFill>
              </a:rPr>
              <a:t>Decorators in Typescript are very much helpful, decorators mainly describe the piece of code below it and also can be used to manipulate specific data inside the code.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8A07662-0E7D-412D-BB1F-1281BD24AC34}"/>
              </a:ext>
            </a:extLst>
          </p:cNvPr>
          <p:cNvSpPr txBox="1">
            <a:spLocks/>
          </p:cNvSpPr>
          <p:nvPr/>
        </p:nvSpPr>
        <p:spPr>
          <a:xfrm>
            <a:off x="3467100" y="609600"/>
            <a:ext cx="2209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b="1" kern="0" spc="-5" dirty="0">
                <a:solidFill>
                  <a:srgbClr val="5858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Typescript?</a:t>
            </a:r>
            <a:endParaRPr lang="en-US" kern="0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8FAAEF-FA0C-49AD-8D8A-CF606D9DB791}"/>
              </a:ext>
            </a:extLst>
          </p:cNvPr>
          <p:cNvSpPr/>
          <p:nvPr/>
        </p:nvSpPr>
        <p:spPr>
          <a:xfrm>
            <a:off x="1415431" y="1760220"/>
            <a:ext cx="331334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FC11A-AE28-4DD8-9177-B8DD2CFBDD1C}"/>
              </a:ext>
            </a:extLst>
          </p:cNvPr>
          <p:cNvSpPr/>
          <p:nvPr/>
        </p:nvSpPr>
        <p:spPr>
          <a:xfrm>
            <a:off x="1743566" y="1760220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Overview about TypeScript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A614B-CE03-4A71-8697-E9D9FCC68EE9}"/>
              </a:ext>
            </a:extLst>
          </p:cNvPr>
          <p:cNvSpPr txBox="1"/>
          <p:nvPr/>
        </p:nvSpPr>
        <p:spPr>
          <a:xfrm>
            <a:off x="1302785" y="1042990"/>
            <a:ext cx="241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DB0934"/>
                </a:solidFill>
              </a:rPr>
              <a:t>Chapter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D1B6-B8C8-4D40-AC88-24221BEC099D}"/>
              </a:ext>
            </a:extLst>
          </p:cNvPr>
          <p:cNvSpPr/>
          <p:nvPr/>
        </p:nvSpPr>
        <p:spPr>
          <a:xfrm>
            <a:off x="1415431" y="2744607"/>
            <a:ext cx="333230" cy="267124"/>
          </a:xfrm>
          <a:prstGeom prst="rect">
            <a:avLst/>
          </a:prstGeom>
          <a:solidFill>
            <a:srgbClr val="DB0934"/>
          </a:solidFill>
          <a:ln>
            <a:solidFill>
              <a:srgbClr val="D50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B45E7-F4A9-436A-A5E6-D3602E2E63F4}"/>
              </a:ext>
            </a:extLst>
          </p:cNvPr>
          <p:cNvSpPr/>
          <p:nvPr/>
        </p:nvSpPr>
        <p:spPr>
          <a:xfrm>
            <a:off x="1415431" y="2235964"/>
            <a:ext cx="333230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7A7D47-2EA7-40B8-A650-B8ACF9511449}"/>
              </a:ext>
            </a:extLst>
          </p:cNvPr>
          <p:cNvSpPr/>
          <p:nvPr/>
        </p:nvSpPr>
        <p:spPr>
          <a:xfrm>
            <a:off x="1734925" y="2743296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fontAlgn="auto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spc="-5" dirty="0">
                <a:solidFill>
                  <a:srgbClr val="DB0934"/>
                </a:solidFill>
                <a:latin typeface="Calibri"/>
                <a:cs typeface="Calibri"/>
              </a:rPr>
              <a:t>Top frameworks and libraries that use 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EE21EC-E06F-4E3E-871B-28CF45F11C1E}"/>
              </a:ext>
            </a:extLst>
          </p:cNvPr>
          <p:cNvSpPr/>
          <p:nvPr/>
        </p:nvSpPr>
        <p:spPr>
          <a:xfrm>
            <a:off x="1743565" y="2744607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76C4B-16D5-4D4E-BCD6-3BEC5343567D}"/>
              </a:ext>
            </a:extLst>
          </p:cNvPr>
          <p:cNvSpPr/>
          <p:nvPr/>
        </p:nvSpPr>
        <p:spPr>
          <a:xfrm>
            <a:off x="1748661" y="274013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-5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7894-7D59-47A8-8A99-AEB6E07D7844}"/>
              </a:ext>
            </a:extLst>
          </p:cNvPr>
          <p:cNvSpPr/>
          <p:nvPr/>
        </p:nvSpPr>
        <p:spPr>
          <a:xfrm>
            <a:off x="1412230" y="3746581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B2080-8C24-49D0-8BE4-5E0DEA8ED7B7}"/>
              </a:ext>
            </a:extLst>
          </p:cNvPr>
          <p:cNvSpPr/>
          <p:nvPr/>
        </p:nvSpPr>
        <p:spPr>
          <a:xfrm>
            <a:off x="1412230" y="3237938"/>
            <a:ext cx="333230" cy="2743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4A9DE-88DD-4CDC-945C-0A1C96634505}"/>
              </a:ext>
            </a:extLst>
          </p:cNvPr>
          <p:cNvSpPr/>
          <p:nvPr/>
        </p:nvSpPr>
        <p:spPr>
          <a:xfrm>
            <a:off x="1743564" y="3245134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Installation and environment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68C6B-C3DE-415C-B160-12C54C2953CC}"/>
              </a:ext>
            </a:extLst>
          </p:cNvPr>
          <p:cNvSpPr/>
          <p:nvPr/>
        </p:nvSpPr>
        <p:spPr>
          <a:xfrm>
            <a:off x="1422866" y="4239912"/>
            <a:ext cx="333230" cy="26712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ECF3-1694-4397-A36D-32E74070753A}"/>
              </a:ext>
            </a:extLst>
          </p:cNvPr>
          <p:cNvSpPr txBox="1"/>
          <p:nvPr/>
        </p:nvSpPr>
        <p:spPr>
          <a:xfrm>
            <a:off x="1782677" y="21866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400" b="1" spc="-5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Why TypeScript?</a:t>
            </a:r>
            <a:endParaRPr lang="en-GB" sz="1400" b="1" spc="-5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D3C57A-3C3E-43D3-8412-1ABBACC65AF6}"/>
              </a:ext>
            </a:extLst>
          </p:cNvPr>
          <p:cNvSpPr/>
          <p:nvPr/>
        </p:nvSpPr>
        <p:spPr>
          <a:xfrm>
            <a:off x="1734924" y="3784678"/>
            <a:ext cx="6636569" cy="26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err="1">
                <a:solidFill>
                  <a:srgbClr val="595959"/>
                </a:solidFill>
                <a:latin typeface="Calibri"/>
                <a:cs typeface="Calibri"/>
              </a:rPr>
              <a:t>VSCode</a:t>
            </a:r>
            <a:r>
              <a:rPr lang="en-US" sz="14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Terminal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31CC-0B90-4D2E-8A01-A40EFC968932}"/>
              </a:ext>
            </a:extLst>
          </p:cNvPr>
          <p:cNvSpPr txBox="1"/>
          <p:nvPr/>
        </p:nvSpPr>
        <p:spPr>
          <a:xfrm>
            <a:off x="1782677" y="42276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Difference between JS and TS</a:t>
            </a:r>
          </a:p>
        </p:txBody>
      </p:sp>
    </p:spTree>
    <p:extLst>
      <p:ext uri="{BB962C8B-B14F-4D97-AF65-F5344CB8AC3E}">
        <p14:creationId xmlns:p14="http://schemas.microsoft.com/office/powerpoint/2010/main" val="2698293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1269</Words>
  <Application>Microsoft Office PowerPoint</Application>
  <PresentationFormat>On-screen Show (4:3)</PresentationFormat>
  <Paragraphs>194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open sans</vt:lpstr>
      <vt:lpstr>Source Sans Pro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PMO</dc:subject>
  <dc:creator>Mohammad AlRousan</dc:creator>
  <cp:keywords>Alerts</cp:keywords>
  <cp:lastModifiedBy>Bayan Al Hassoun</cp:lastModifiedBy>
  <cp:revision>168</cp:revision>
  <dcterms:created xsi:type="dcterms:W3CDTF">2021-04-10T08:28:00Z</dcterms:created>
  <dcterms:modified xsi:type="dcterms:W3CDTF">2023-02-20T14:01:56Z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2021-04-10T00:00:00Z</vt:filetime>
  </property>
</Properties>
</file>