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9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3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1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65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9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0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8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24F9-BC57-49D5-A87A-F0947D723E21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6BB-02BA-4CAD-9DB8-8A704EA89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7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JSP To </a:t>
            </a:r>
            <a:r>
              <a:rPr lang="en-CA" smtClean="0"/>
              <a:t>Servlet Translation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Dr. </a:t>
            </a:r>
            <a:r>
              <a:rPr lang="en-CA" dirty="0" err="1" smtClean="0"/>
              <a:t>Lu’ay</a:t>
            </a:r>
            <a:r>
              <a:rPr lang="en-CA" dirty="0" smtClean="0"/>
              <a:t> Alawneh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3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&lt;</a:t>
            </a:r>
            <a:r>
              <a:rPr lang="en-CA" dirty="0" err="1" smtClean="0"/>
              <a:t>jsp:useBean</a:t>
            </a:r>
            <a:r>
              <a:rPr lang="en-CA" dirty="0" smtClean="0"/>
              <a:t>&gt; action – using </a:t>
            </a:r>
            <a:r>
              <a:rPr lang="en-CA" i="1" dirty="0" smtClean="0"/>
              <a:t>class </a:t>
            </a:r>
            <a:r>
              <a:rPr lang="en-CA" dirty="0" smtClean="0"/>
              <a:t>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&lt;</a:t>
            </a:r>
            <a:r>
              <a:rPr lang="en-CA" dirty="0" err="1" smtClean="0"/>
              <a:t>jsp:useBean</a:t>
            </a:r>
            <a:r>
              <a:rPr lang="en-CA" dirty="0" smtClean="0"/>
              <a:t> id=“obj1” class=“</a:t>
            </a:r>
            <a:r>
              <a:rPr lang="en-CA" dirty="0" err="1" smtClean="0"/>
              <a:t>MyClass</a:t>
            </a:r>
            <a:r>
              <a:rPr lang="en-CA" dirty="0" smtClean="0"/>
              <a:t>” scope=“session”/&gt;</a:t>
            </a:r>
          </a:p>
          <a:p>
            <a:r>
              <a:rPr lang="en-CA" dirty="0" smtClean="0"/>
              <a:t>This statement is equivalent to the following code in Java: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dirty="0" err="1" smtClean="0"/>
              <a:t>MyClass</a:t>
            </a:r>
            <a:r>
              <a:rPr lang="en-CA" dirty="0" smtClean="0"/>
              <a:t> obj1 = (</a:t>
            </a:r>
            <a:r>
              <a:rPr lang="en-CA" dirty="0" err="1" smtClean="0"/>
              <a:t>MyClass</a:t>
            </a:r>
            <a:r>
              <a:rPr lang="en-CA" dirty="0" smtClean="0"/>
              <a:t>)</a:t>
            </a:r>
            <a:r>
              <a:rPr lang="en-CA" dirty="0" err="1" smtClean="0"/>
              <a:t>session.getAttribute</a:t>
            </a:r>
            <a:r>
              <a:rPr lang="en-CA" dirty="0" smtClean="0"/>
              <a:t>(“obj1”);</a:t>
            </a:r>
          </a:p>
          <a:p>
            <a:pPr marL="0" indent="0">
              <a:buNone/>
            </a:pPr>
            <a:r>
              <a:rPr lang="en-CA" dirty="0" smtClean="0"/>
              <a:t>    If(obj1 == null){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obj1 = new </a:t>
            </a:r>
            <a:r>
              <a:rPr lang="en-CA" dirty="0" err="1" smtClean="0"/>
              <a:t>MyClass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</a:t>
            </a:r>
            <a:r>
              <a:rPr lang="en-CA" dirty="0" err="1" smtClean="0"/>
              <a:t>session.setAttribute</a:t>
            </a:r>
            <a:r>
              <a:rPr lang="en-CA" dirty="0" smtClean="0"/>
              <a:t>(“obj1”, obj1);</a:t>
            </a:r>
          </a:p>
          <a:p>
            <a:pPr marL="0" indent="0">
              <a:buNone/>
            </a:pPr>
            <a:r>
              <a:rPr lang="en-CA" dirty="0" smtClean="0"/>
              <a:t>    }</a:t>
            </a:r>
          </a:p>
          <a:p>
            <a:pPr marL="0" indent="0">
              <a:buNone/>
            </a:pPr>
            <a:r>
              <a:rPr lang="en-CA" dirty="0" smtClean="0"/>
              <a:t>//the same thing applies to </a:t>
            </a:r>
            <a:r>
              <a:rPr lang="en-CA" i="1" dirty="0" smtClean="0"/>
              <a:t>request</a:t>
            </a:r>
            <a:r>
              <a:rPr lang="en-CA" dirty="0" smtClean="0"/>
              <a:t> and </a:t>
            </a:r>
            <a:r>
              <a:rPr lang="en-CA" i="1" dirty="0" smtClean="0"/>
              <a:t>application</a:t>
            </a:r>
            <a:r>
              <a:rPr lang="en-CA" dirty="0" smtClean="0"/>
              <a:t> scopes</a:t>
            </a:r>
          </a:p>
          <a:p>
            <a:r>
              <a:rPr lang="en-CA" dirty="0" smtClean="0"/>
              <a:t>For page scope it will be as follows:</a:t>
            </a:r>
          </a:p>
          <a:p>
            <a:pPr marL="0" indent="0">
              <a:buNone/>
            </a:pPr>
            <a:r>
              <a:rPr lang="en-CA" dirty="0" err="1" smtClean="0"/>
              <a:t>MyClass</a:t>
            </a:r>
            <a:r>
              <a:rPr lang="en-CA" dirty="0" smtClean="0"/>
              <a:t> obj1 = new </a:t>
            </a:r>
            <a:r>
              <a:rPr lang="en-CA" dirty="0" err="1" smtClean="0"/>
              <a:t>MyClass</a:t>
            </a:r>
            <a:r>
              <a:rPr lang="en-CA" dirty="0" smtClean="0"/>
              <a:t>();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5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&lt;</a:t>
            </a:r>
            <a:r>
              <a:rPr lang="en-CA" dirty="0" err="1" smtClean="0"/>
              <a:t>jsp:useBean</a:t>
            </a:r>
            <a:r>
              <a:rPr lang="en-CA" dirty="0" smtClean="0"/>
              <a:t>&gt; action using </a:t>
            </a:r>
            <a:r>
              <a:rPr lang="en-CA" i="1" dirty="0" smtClean="0"/>
              <a:t>type</a:t>
            </a:r>
            <a:r>
              <a:rPr lang="en-CA" dirty="0" smtClean="0"/>
              <a:t> 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&lt;</a:t>
            </a:r>
            <a:r>
              <a:rPr lang="en-CA" dirty="0" err="1" smtClean="0"/>
              <a:t>jsp:useBean</a:t>
            </a:r>
            <a:r>
              <a:rPr lang="en-CA" dirty="0" smtClean="0"/>
              <a:t> id=“obj1” type=“</a:t>
            </a:r>
            <a:r>
              <a:rPr lang="en-CA" dirty="0" err="1" smtClean="0"/>
              <a:t>MyClass</a:t>
            </a:r>
            <a:r>
              <a:rPr lang="en-CA" dirty="0" smtClean="0"/>
              <a:t>” scope=“session”/&gt;</a:t>
            </a:r>
          </a:p>
          <a:p>
            <a:r>
              <a:rPr lang="en-CA" dirty="0" smtClean="0"/>
              <a:t>This statement is equivalent to the following code in Java: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dirty="0" err="1" smtClean="0"/>
              <a:t>MyClass</a:t>
            </a:r>
            <a:r>
              <a:rPr lang="en-CA" dirty="0" smtClean="0"/>
              <a:t> obj1 = (</a:t>
            </a:r>
            <a:r>
              <a:rPr lang="en-CA" dirty="0" err="1" smtClean="0"/>
              <a:t>MyClass</a:t>
            </a:r>
            <a:r>
              <a:rPr lang="en-CA" dirty="0" smtClean="0"/>
              <a:t>)</a:t>
            </a:r>
            <a:r>
              <a:rPr lang="en-CA" dirty="0" err="1" smtClean="0"/>
              <a:t>session.getAttribute</a:t>
            </a:r>
            <a:r>
              <a:rPr lang="en-CA" dirty="0" smtClean="0"/>
              <a:t>(“obj1”);</a:t>
            </a:r>
          </a:p>
          <a:p>
            <a:pPr marL="0" indent="0">
              <a:buNone/>
            </a:pPr>
            <a:r>
              <a:rPr lang="en-CA" dirty="0" smtClean="0"/>
              <a:t>You need to enclose with a try/catch statement, otherwise if the object is null, you will have a null pointer exception at runtime.</a:t>
            </a:r>
          </a:p>
          <a:p>
            <a:pPr marL="0" indent="0">
              <a:buNone/>
            </a:pPr>
            <a:r>
              <a:rPr lang="en-CA" dirty="0" smtClean="0"/>
              <a:t>//the same thing applies to </a:t>
            </a:r>
            <a:r>
              <a:rPr lang="en-CA" i="1" dirty="0" smtClean="0"/>
              <a:t>request</a:t>
            </a:r>
            <a:r>
              <a:rPr lang="en-CA" dirty="0" smtClean="0"/>
              <a:t> and </a:t>
            </a:r>
            <a:r>
              <a:rPr lang="en-CA" i="1" dirty="0" smtClean="0"/>
              <a:t>application</a:t>
            </a:r>
            <a:r>
              <a:rPr lang="en-CA" dirty="0" smtClean="0"/>
              <a:t> scopes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43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&lt;</a:t>
            </a:r>
            <a:r>
              <a:rPr lang="en-CA" dirty="0" err="1" smtClean="0"/>
              <a:t>jsp:useBean</a:t>
            </a:r>
            <a:r>
              <a:rPr lang="en-CA" dirty="0" smtClean="0"/>
              <a:t>&gt; action – using </a:t>
            </a:r>
            <a:r>
              <a:rPr lang="en-CA" i="1" dirty="0" smtClean="0"/>
              <a:t>class</a:t>
            </a:r>
            <a:r>
              <a:rPr lang="en-CA" dirty="0" smtClean="0"/>
              <a:t> and </a:t>
            </a:r>
            <a:r>
              <a:rPr lang="en-CA" i="1" dirty="0" smtClean="0"/>
              <a:t>type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825625"/>
            <a:ext cx="10678551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&lt;</a:t>
            </a:r>
            <a:r>
              <a:rPr lang="en-CA" dirty="0" err="1" smtClean="0"/>
              <a:t>jsp:useBean</a:t>
            </a:r>
            <a:r>
              <a:rPr lang="en-CA" dirty="0" smtClean="0"/>
              <a:t> id=“obj1” class=“</a:t>
            </a:r>
            <a:r>
              <a:rPr lang="en-CA" dirty="0" err="1" smtClean="0"/>
              <a:t>MyClass</a:t>
            </a:r>
            <a:r>
              <a:rPr lang="en-CA" dirty="0" smtClean="0"/>
              <a:t>” type =“</a:t>
            </a:r>
            <a:r>
              <a:rPr lang="en-CA" dirty="0" err="1" smtClean="0"/>
              <a:t>MyType</a:t>
            </a:r>
            <a:r>
              <a:rPr lang="en-CA" dirty="0" smtClean="0"/>
              <a:t>” scope=“session”/&gt;</a:t>
            </a:r>
          </a:p>
          <a:p>
            <a:r>
              <a:rPr lang="en-CA" dirty="0" smtClean="0"/>
              <a:t>Used for polymorphism. It is equivalent to the following code in Java:</a:t>
            </a:r>
          </a:p>
          <a:p>
            <a:pPr marL="0" indent="0">
              <a:buNone/>
            </a:pPr>
            <a:r>
              <a:rPr lang="en-CA" dirty="0" err="1" smtClean="0"/>
              <a:t>MyType</a:t>
            </a:r>
            <a:r>
              <a:rPr lang="en-CA" dirty="0" smtClean="0"/>
              <a:t> obj1 = (</a:t>
            </a:r>
            <a:r>
              <a:rPr lang="en-CA" dirty="0" err="1" smtClean="0"/>
              <a:t>MyClass</a:t>
            </a:r>
            <a:r>
              <a:rPr lang="en-CA" dirty="0" smtClean="0"/>
              <a:t>)</a:t>
            </a:r>
            <a:r>
              <a:rPr lang="en-CA" dirty="0" err="1" smtClean="0"/>
              <a:t>session.getAttribute</a:t>
            </a:r>
            <a:r>
              <a:rPr lang="en-CA" dirty="0" smtClean="0"/>
              <a:t>(“obj1”);</a:t>
            </a:r>
          </a:p>
          <a:p>
            <a:pPr marL="0" indent="0">
              <a:buNone/>
            </a:pPr>
            <a:r>
              <a:rPr lang="en-CA" dirty="0" smtClean="0"/>
              <a:t>If(obj1 == null){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obj1 = new </a:t>
            </a:r>
            <a:r>
              <a:rPr lang="en-CA" dirty="0" err="1" smtClean="0"/>
              <a:t>MyClass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 err="1" smtClean="0"/>
              <a:t>session.setAttribute</a:t>
            </a:r>
            <a:r>
              <a:rPr lang="en-CA" dirty="0" smtClean="0"/>
              <a:t>(“obj1”, obj1);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//the same thing applies to </a:t>
            </a:r>
            <a:r>
              <a:rPr lang="en-CA" i="1" dirty="0" smtClean="0"/>
              <a:t>request</a:t>
            </a:r>
            <a:r>
              <a:rPr lang="en-CA" dirty="0" smtClean="0"/>
              <a:t> and </a:t>
            </a:r>
            <a:r>
              <a:rPr lang="en-CA" i="1" dirty="0" smtClean="0"/>
              <a:t>application</a:t>
            </a:r>
            <a:r>
              <a:rPr lang="en-CA" dirty="0" smtClean="0"/>
              <a:t> scopes</a:t>
            </a:r>
          </a:p>
          <a:p>
            <a:r>
              <a:rPr lang="en-CA" dirty="0" smtClean="0"/>
              <a:t>For page scope it will be as follows:</a:t>
            </a:r>
          </a:p>
          <a:p>
            <a:pPr marL="0" indent="0">
              <a:buNone/>
            </a:pPr>
            <a:r>
              <a:rPr lang="en-CA" dirty="0" err="1" smtClean="0"/>
              <a:t>MyType</a:t>
            </a:r>
            <a:r>
              <a:rPr lang="en-CA" dirty="0" smtClean="0"/>
              <a:t> obj1 = new </a:t>
            </a:r>
            <a:r>
              <a:rPr lang="en-CA" dirty="0" err="1" smtClean="0"/>
              <a:t>MyClass</a:t>
            </a:r>
            <a:r>
              <a:rPr lang="en-CA" dirty="0" smtClean="0"/>
              <a:t>();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98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&lt;</a:t>
            </a:r>
            <a:r>
              <a:rPr lang="en-CA" dirty="0" err="1" smtClean="0"/>
              <a:t>jsp:useBean</a:t>
            </a:r>
            <a:r>
              <a:rPr lang="en-CA" dirty="0" smtClean="0"/>
              <a:t>&gt; action – type with page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&lt;</a:t>
            </a:r>
            <a:r>
              <a:rPr lang="en-CA" dirty="0" err="1" smtClean="0"/>
              <a:t>jsp:useBean</a:t>
            </a:r>
            <a:r>
              <a:rPr lang="en-CA" dirty="0" smtClean="0"/>
              <a:t> id=“obj1” type=“</a:t>
            </a:r>
            <a:r>
              <a:rPr lang="en-CA" dirty="0" err="1" smtClean="0"/>
              <a:t>MyType</a:t>
            </a:r>
            <a:r>
              <a:rPr lang="en-CA" dirty="0" smtClean="0"/>
              <a:t>” scope=“page”/&gt;</a:t>
            </a:r>
          </a:p>
          <a:p>
            <a:r>
              <a:rPr lang="en-CA" dirty="0" smtClean="0"/>
              <a:t>For page scope, if you are writing your own servlet, then this case is not applicable. However, this statement can be written inside a </a:t>
            </a:r>
            <a:r>
              <a:rPr lang="en-CA" dirty="0" err="1" smtClean="0"/>
              <a:t>scriptlet</a:t>
            </a:r>
            <a:r>
              <a:rPr lang="en-CA" dirty="0" smtClean="0"/>
              <a:t> &lt;%   %&gt; or will be translated to java code as follows: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/>
              <a:t>MyType</a:t>
            </a:r>
            <a:r>
              <a:rPr lang="en-CA" sz="2400" dirty="0" smtClean="0"/>
              <a:t> obj1 = null;</a:t>
            </a:r>
          </a:p>
          <a:p>
            <a:pPr marL="0" indent="0">
              <a:buNone/>
            </a:pPr>
            <a:r>
              <a:rPr lang="en-CA" sz="2400" dirty="0" smtClean="0"/>
              <a:t>obj1 = (</a:t>
            </a:r>
            <a:r>
              <a:rPr lang="en-CA" sz="2400" dirty="0" err="1" smtClean="0"/>
              <a:t>MyType</a:t>
            </a:r>
            <a:r>
              <a:rPr lang="en-CA" sz="2400" dirty="0" smtClean="0"/>
              <a:t>) </a:t>
            </a:r>
            <a:r>
              <a:rPr lang="en-CA" sz="2400" dirty="0" err="1" smtClean="0"/>
              <a:t>pageContext.getAttribute</a:t>
            </a:r>
            <a:r>
              <a:rPr lang="en-CA" sz="2400" dirty="0" smtClean="0"/>
              <a:t>("obj1", </a:t>
            </a:r>
            <a:r>
              <a:rPr lang="en-CA" sz="2400" dirty="0" err="1" smtClean="0"/>
              <a:t>PageContext.PAGE_SCOPE</a:t>
            </a:r>
            <a:r>
              <a:rPr lang="en-CA" sz="2400" dirty="0" smtClean="0"/>
              <a:t>);</a:t>
            </a:r>
          </a:p>
          <a:p>
            <a:pPr marL="0" indent="0">
              <a:buNone/>
            </a:pPr>
            <a:r>
              <a:rPr lang="en-CA" sz="2400" dirty="0" smtClean="0"/>
              <a:t>if (obj1 == null){</a:t>
            </a:r>
          </a:p>
          <a:p>
            <a:pPr marL="0" indent="0">
              <a:buNone/>
            </a:pPr>
            <a:r>
              <a:rPr lang="en-CA" sz="2400" dirty="0" smtClean="0"/>
              <a:t>    throw new </a:t>
            </a:r>
            <a:r>
              <a:rPr lang="en-CA" sz="2400" dirty="0" err="1" smtClean="0"/>
              <a:t>java.lang.InstantiationException</a:t>
            </a:r>
            <a:r>
              <a:rPr lang="en-CA" sz="2400" dirty="0" smtClean="0"/>
              <a:t>("bean obj1 not found within scope");</a:t>
            </a:r>
          </a:p>
          <a:p>
            <a:pPr marL="0" indent="0">
              <a:buNone/>
            </a:pPr>
            <a:r>
              <a:rPr lang="en-CA" sz="2400" dirty="0" smtClean="0"/>
              <a:t>}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0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JSP to Servlet Translation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1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1. &lt;%@ page import=“models.*”%&gt;</a:t>
            </a:r>
          </a:p>
          <a:p>
            <a:pPr marL="0" indent="0">
              <a:buNone/>
            </a:pPr>
            <a:r>
              <a:rPr lang="en-CA" sz="1800" dirty="0" smtClean="0"/>
              <a:t>2. Hello, this is our first example!</a:t>
            </a:r>
          </a:p>
          <a:p>
            <a:pPr marL="0" indent="0">
              <a:buNone/>
            </a:pPr>
            <a:r>
              <a:rPr lang="en-CA" sz="1800" dirty="0" smtClean="0"/>
              <a:t>3. &lt;%! </a:t>
            </a:r>
            <a:r>
              <a:rPr lang="en-CA" sz="1800" dirty="0" err="1" smtClean="0"/>
              <a:t>int</a:t>
            </a:r>
            <a:r>
              <a:rPr lang="en-CA" sz="1800" dirty="0" smtClean="0"/>
              <a:t> x =6;%&gt;</a:t>
            </a:r>
          </a:p>
          <a:p>
            <a:pPr marL="0" indent="0">
              <a:buNone/>
            </a:pPr>
            <a:r>
              <a:rPr lang="en-CA" sz="1800" dirty="0" smtClean="0"/>
              <a:t>4. &lt;%=“Hello, this is our first example!”%&gt;</a:t>
            </a:r>
          </a:p>
          <a:p>
            <a:pPr marL="0" indent="0">
              <a:buNone/>
            </a:pPr>
            <a:r>
              <a:rPr lang="en-CA" sz="1800" dirty="0" smtClean="0"/>
              <a:t>5. &lt;%--Hello, this is our first example!--%&gt;</a:t>
            </a:r>
          </a:p>
          <a:p>
            <a:pPr marL="0" indent="0">
              <a:buNone/>
            </a:pPr>
            <a:r>
              <a:rPr lang="en-CA" sz="1800" dirty="0" smtClean="0"/>
              <a:t>6. &lt;%for(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i</a:t>
            </a:r>
            <a:r>
              <a:rPr lang="en-CA" sz="1800" dirty="0" smtClean="0"/>
              <a:t>=0;i&lt;5;i++){</a:t>
            </a:r>
          </a:p>
          <a:p>
            <a:pPr marL="0" indent="0">
              <a:buNone/>
            </a:pPr>
            <a:r>
              <a:rPr lang="en-CA" sz="1800" dirty="0" smtClean="0"/>
              <a:t>      </a:t>
            </a:r>
            <a:r>
              <a:rPr lang="en-CA" sz="1800" dirty="0" err="1" smtClean="0"/>
              <a:t>out.println</a:t>
            </a:r>
            <a:r>
              <a:rPr lang="en-CA" sz="1800" dirty="0" smtClean="0"/>
              <a:t>(“I: “ + </a:t>
            </a:r>
            <a:r>
              <a:rPr lang="en-CA" sz="1800" dirty="0" err="1" smtClean="0"/>
              <a:t>i</a:t>
            </a:r>
            <a:r>
              <a:rPr lang="en-CA" sz="1800" dirty="0" smtClean="0"/>
              <a:t>);</a:t>
            </a: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    }%&gt;</a:t>
            </a:r>
          </a:p>
          <a:p>
            <a:pPr marL="0" indent="0">
              <a:buNone/>
            </a:pPr>
            <a:r>
              <a:rPr lang="en-CA" sz="1800" dirty="0" smtClean="0"/>
              <a:t>7. The value of x is &lt;%=x%&gt;</a:t>
            </a:r>
            <a:endParaRPr lang="en-CA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5431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1. Import models.*;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2. </a:t>
            </a:r>
            <a:r>
              <a:rPr lang="en-CA" sz="1800" dirty="0" err="1" smtClean="0"/>
              <a:t>out.print</a:t>
            </a:r>
            <a:r>
              <a:rPr lang="en-CA" sz="1800" dirty="0" smtClean="0"/>
              <a:t>(“Hello, this is our first example!”);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3. Member of the class: </a:t>
            </a:r>
            <a:r>
              <a:rPr lang="en-CA" sz="1800" dirty="0" err="1" smtClean="0"/>
              <a:t>int</a:t>
            </a:r>
            <a:r>
              <a:rPr lang="en-CA" sz="1800" dirty="0" smtClean="0"/>
              <a:t> x =6;</a:t>
            </a:r>
          </a:p>
          <a:p>
            <a:pPr marL="0" indent="0">
              <a:buNone/>
            </a:pPr>
            <a:r>
              <a:rPr lang="en-CA" sz="1800" dirty="0" smtClean="0"/>
              <a:t>4. </a:t>
            </a:r>
            <a:r>
              <a:rPr lang="en-CA" sz="1800" dirty="0" err="1" smtClean="0"/>
              <a:t>out.print</a:t>
            </a:r>
            <a:r>
              <a:rPr lang="en-CA" sz="1800" dirty="0" smtClean="0"/>
              <a:t>(“Hello, this is our first example!”); </a:t>
            </a:r>
          </a:p>
          <a:p>
            <a:pPr marL="0" indent="0">
              <a:buNone/>
            </a:pPr>
            <a:r>
              <a:rPr lang="en-CA" sz="1800" dirty="0" smtClean="0"/>
              <a:t>5. //Hello, this is our first example!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6. for(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i</a:t>
            </a:r>
            <a:r>
              <a:rPr lang="en-CA" sz="1800" dirty="0" smtClean="0"/>
              <a:t>=0;i&lt;5;i++){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        </a:t>
            </a:r>
            <a:r>
              <a:rPr lang="en-CA" sz="1800" dirty="0" err="1" smtClean="0"/>
              <a:t>out.print</a:t>
            </a:r>
            <a:r>
              <a:rPr lang="en-CA" sz="1800" dirty="0" smtClean="0"/>
              <a:t>(“I: “ + </a:t>
            </a:r>
            <a:r>
              <a:rPr lang="en-CA" sz="1800" dirty="0" err="1" smtClean="0"/>
              <a:t>i</a:t>
            </a:r>
            <a:r>
              <a:rPr lang="en-CA" sz="18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800" dirty="0" smtClean="0"/>
              <a:t>7. </a:t>
            </a:r>
            <a:r>
              <a:rPr lang="en-CA" sz="1800" dirty="0" err="1" smtClean="0"/>
              <a:t>out.print</a:t>
            </a:r>
            <a:r>
              <a:rPr lang="en-CA" sz="1800" dirty="0" smtClean="0"/>
              <a:t>(“The value of x is “ + x);  //or you can:</a:t>
            </a:r>
          </a:p>
          <a:p>
            <a:pPr marL="0" indent="0">
              <a:buNone/>
            </a:pPr>
            <a:r>
              <a:rPr lang="en-CA" sz="1800" dirty="0" err="1" smtClean="0"/>
              <a:t>out.print</a:t>
            </a:r>
            <a:r>
              <a:rPr lang="en-CA" sz="1800" dirty="0" smtClean="0"/>
              <a:t>(“The value of x is “); </a:t>
            </a:r>
            <a:r>
              <a:rPr lang="en-CA" sz="1800" dirty="0" err="1" smtClean="0"/>
              <a:t>out.print</a:t>
            </a:r>
            <a:r>
              <a:rPr lang="en-CA" sz="1800" dirty="0" smtClean="0"/>
              <a:t>(x);</a:t>
            </a:r>
            <a:endParaRPr lang="en-CA" sz="1800" dirty="0"/>
          </a:p>
        </p:txBody>
      </p:sp>
      <p:sp>
        <p:nvSpPr>
          <p:cNvPr id="7" name="Right Arrow 6"/>
          <p:cNvSpPr/>
          <p:nvPr/>
        </p:nvSpPr>
        <p:spPr>
          <a:xfrm>
            <a:off x="5289453" y="3825448"/>
            <a:ext cx="492369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5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purpose of these slides is to show you the equivalent Java code to JSP tags and actions.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5647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Scriptlets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scriptlet</a:t>
            </a:r>
            <a:r>
              <a:rPr lang="en-CA" dirty="0" smtClean="0"/>
              <a:t>  is java code that is enclosed in &lt;%   %&gt; tags.</a:t>
            </a:r>
          </a:p>
          <a:p>
            <a:r>
              <a:rPr lang="en-CA" dirty="0" smtClean="0"/>
              <a:t>Example &lt;%</a:t>
            </a:r>
            <a:r>
              <a:rPr lang="en-CA" dirty="0" err="1" smtClean="0"/>
              <a:t>out.println</a:t>
            </a:r>
            <a:r>
              <a:rPr lang="en-CA" dirty="0" smtClean="0"/>
              <a:t>(“Hello</a:t>
            </a:r>
            <a:r>
              <a:rPr lang="en-CA" dirty="0" smtClean="0"/>
              <a:t>”);%&gt;</a:t>
            </a:r>
          </a:p>
          <a:p>
            <a:r>
              <a:rPr lang="en-CA" dirty="0" smtClean="0"/>
              <a:t>&lt;% x = 4 + 5; %&gt;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This code will be translated as is inside the _</a:t>
            </a:r>
            <a:r>
              <a:rPr lang="en-CA" dirty="0" err="1" smtClean="0"/>
              <a:t>jspService</a:t>
            </a:r>
            <a:r>
              <a:rPr lang="en-CA" dirty="0" smtClean="0"/>
              <a:t> method.</a:t>
            </a:r>
          </a:p>
          <a:p>
            <a:r>
              <a:rPr lang="en-CA" dirty="0" smtClean="0"/>
              <a:t>In Servlets, you will add it in the </a:t>
            </a:r>
            <a:r>
              <a:rPr lang="en-CA" dirty="0" err="1" smtClean="0"/>
              <a:t>doGet</a:t>
            </a:r>
            <a:r>
              <a:rPr lang="en-CA" dirty="0" smtClean="0"/>
              <a:t>, </a:t>
            </a:r>
            <a:r>
              <a:rPr lang="en-CA" dirty="0" err="1" smtClean="0"/>
              <a:t>doPost</a:t>
            </a:r>
            <a:r>
              <a:rPr lang="en-CA" dirty="0" smtClean="0"/>
              <a:t>, etc. methods.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declaration tag declares a member variable of method of the JSP Servlet class.</a:t>
            </a:r>
          </a:p>
          <a:p>
            <a:r>
              <a:rPr lang="en-CA" dirty="0" smtClean="0"/>
              <a:t>For example: &lt;%! public </a:t>
            </a:r>
            <a:r>
              <a:rPr lang="en-CA" dirty="0" err="1" smtClean="0"/>
              <a:t>int</a:t>
            </a:r>
            <a:r>
              <a:rPr lang="en-CA" dirty="0"/>
              <a:t> </a:t>
            </a:r>
            <a:r>
              <a:rPr lang="en-CA" dirty="0" smtClean="0"/>
              <a:t>add(</a:t>
            </a:r>
            <a:r>
              <a:rPr lang="en-CA" dirty="0" err="1" smtClean="0"/>
              <a:t>int</a:t>
            </a:r>
            <a:r>
              <a:rPr lang="en-CA" dirty="0" smtClean="0"/>
              <a:t> a, </a:t>
            </a:r>
            <a:r>
              <a:rPr lang="en-CA" dirty="0" err="1" smtClean="0"/>
              <a:t>int</a:t>
            </a:r>
            <a:r>
              <a:rPr lang="en-CA" dirty="0" smtClean="0"/>
              <a:t> b){return </a:t>
            </a:r>
            <a:r>
              <a:rPr lang="en-CA" dirty="0" err="1" smtClean="0"/>
              <a:t>a+b</a:t>
            </a:r>
            <a:r>
              <a:rPr lang="en-CA" dirty="0" smtClean="0"/>
              <a:t>;} %&gt; will be a method of the generated servlet class.</a:t>
            </a:r>
          </a:p>
          <a:p>
            <a:r>
              <a:rPr lang="en-CA" dirty="0" smtClean="0"/>
              <a:t>Also, &lt;%! private </a:t>
            </a:r>
            <a:r>
              <a:rPr lang="en-CA" dirty="0" err="1" smtClean="0"/>
              <a:t>int</a:t>
            </a:r>
            <a:r>
              <a:rPr lang="en-CA" dirty="0" smtClean="0"/>
              <a:t> x=5;%&gt; will be a member of the servlet class. It is different than &lt;%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smtClean="0"/>
              <a:t>x=5;%&gt;, </a:t>
            </a:r>
            <a:r>
              <a:rPr lang="en-CA" dirty="0" smtClean="0"/>
              <a:t>this one is a local variable of the _</a:t>
            </a:r>
            <a:r>
              <a:rPr lang="en-CA" dirty="0" err="1" smtClean="0"/>
              <a:t>jspService</a:t>
            </a:r>
            <a:r>
              <a:rPr lang="en-CA" dirty="0" smtClean="0"/>
              <a:t>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expression is a java statement that returns a value (not void). The expression statement doesn’t have a semicolon.</a:t>
            </a:r>
          </a:p>
          <a:p>
            <a:r>
              <a:rPr lang="en-CA" dirty="0" smtClean="0"/>
              <a:t>For example, if we call the add method from the previous slide as &lt;%=add(4,5)%&gt;, then the user will receive the value 9. Thus, it means that this statement will be added to the _</a:t>
            </a:r>
            <a:r>
              <a:rPr lang="en-CA" dirty="0" err="1" smtClean="0"/>
              <a:t>jspService</a:t>
            </a:r>
            <a:r>
              <a:rPr lang="en-CA" dirty="0" smtClean="0"/>
              <a:t> method as: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            </a:t>
            </a:r>
            <a:r>
              <a:rPr lang="en-CA" dirty="0" err="1" smtClean="0"/>
              <a:t>out.println</a:t>
            </a:r>
            <a:r>
              <a:rPr lang="en-CA" dirty="0" smtClean="0"/>
              <a:t>(add(4,5));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comment in JSP is added as &lt;%--I AM A JAVA COMMENT--%&gt;. This comment will be translated in the _</a:t>
            </a:r>
            <a:r>
              <a:rPr lang="en-CA" dirty="0" err="1" smtClean="0"/>
              <a:t>jspService</a:t>
            </a:r>
            <a:r>
              <a:rPr lang="en-CA" dirty="0" smtClean="0"/>
              <a:t> method as //I AM A JAVA COMMENT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8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include directive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&lt;%@include file=“filename”%&gt; directive is used to merge files together. Refer to the example in the JSP Chapter slides.</a:t>
            </a:r>
          </a:p>
          <a:p>
            <a:r>
              <a:rPr lang="en-CA" dirty="0" smtClean="0"/>
              <a:t>A simple example:</a:t>
            </a:r>
          </a:p>
          <a:p>
            <a:pPr marL="0" indent="0">
              <a:buNone/>
            </a:pPr>
            <a:endParaRPr lang="en-CA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92286"/>
              </p:ext>
            </p:extLst>
          </p:nvPr>
        </p:nvGraphicFramePr>
        <p:xfrm>
          <a:off x="2158609" y="3392528"/>
          <a:ext cx="26666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09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hello.jsp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HELLO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7032"/>
              </p:ext>
            </p:extLst>
          </p:nvPr>
        </p:nvGraphicFramePr>
        <p:xfrm>
          <a:off x="5588974" y="3408810"/>
          <a:ext cx="26666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09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welcome.jsp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WELCOME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53942"/>
              </p:ext>
            </p:extLst>
          </p:nvPr>
        </p:nvGraphicFramePr>
        <p:xfrm>
          <a:off x="427892" y="4725361"/>
          <a:ext cx="346143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3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greetings.jsp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&lt;%@</a:t>
                      </a:r>
                      <a:r>
                        <a:rPr lang="en-CA" baseline="0" dirty="0" smtClean="0"/>
                        <a:t> include file=“</a:t>
                      </a:r>
                      <a:r>
                        <a:rPr lang="en-CA" baseline="0" dirty="0" err="1" smtClean="0"/>
                        <a:t>hello.jsp</a:t>
                      </a:r>
                      <a:r>
                        <a:rPr lang="en-CA" baseline="0" dirty="0" smtClean="0"/>
                        <a:t>”</a:t>
                      </a:r>
                    </a:p>
                    <a:p>
                      <a:r>
                        <a:rPr lang="en-CA" baseline="0" dirty="0" smtClean="0"/>
                        <a:t>GREETINGS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&lt;%@</a:t>
                      </a:r>
                      <a:r>
                        <a:rPr lang="en-CA" baseline="0" dirty="0" smtClean="0"/>
                        <a:t> include file=“</a:t>
                      </a:r>
                      <a:r>
                        <a:rPr lang="en-CA" dirty="0" err="1" smtClean="0"/>
                        <a:t>welcome.jsp</a:t>
                      </a:r>
                      <a:r>
                        <a:rPr lang="en-CA" baseline="0" dirty="0" smtClean="0"/>
                        <a:t>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061652" y="5024479"/>
            <a:ext cx="993336" cy="67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52299"/>
              </p:ext>
            </p:extLst>
          </p:nvPr>
        </p:nvGraphicFramePr>
        <p:xfrm>
          <a:off x="5212081" y="4725361"/>
          <a:ext cx="172329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9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greetings.jsp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HELLO</a:t>
                      </a:r>
                    </a:p>
                    <a:p>
                      <a:r>
                        <a:rPr lang="en-CA" baseline="0" dirty="0" smtClean="0"/>
                        <a:t>GREETINGS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WELCOME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7092466" y="4878615"/>
            <a:ext cx="1427481" cy="9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Translated as</a:t>
            </a:r>
            <a:endParaRPr lang="en-CA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03720"/>
              </p:ext>
            </p:extLst>
          </p:nvPr>
        </p:nvGraphicFramePr>
        <p:xfrm>
          <a:off x="8961120" y="4526069"/>
          <a:ext cx="26677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Inside _</a:t>
                      </a:r>
                      <a:r>
                        <a:rPr lang="en-CA" dirty="0" err="1" smtClean="0"/>
                        <a:t>jspService</a:t>
                      </a:r>
                      <a:r>
                        <a:rPr lang="en-CA" dirty="0" smtClean="0"/>
                        <a:t> method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 err="1" smtClean="0"/>
                        <a:t>out.write</a:t>
                      </a:r>
                      <a:r>
                        <a:rPr lang="en-CA" baseline="0" dirty="0" smtClean="0"/>
                        <a:t>(“HELLO”);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aseline="0" dirty="0" err="1" smtClean="0"/>
                        <a:t>out.write</a:t>
                      </a:r>
                      <a:r>
                        <a:rPr lang="en-CA" baseline="0" dirty="0" smtClean="0"/>
                        <a:t>(“GREETINGS”);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aseline="0" dirty="0" err="1" smtClean="0"/>
                        <a:t>out.write</a:t>
                      </a:r>
                      <a:r>
                        <a:rPr lang="en-CA" baseline="0" dirty="0" smtClean="0"/>
                        <a:t>(“</a:t>
                      </a:r>
                      <a:r>
                        <a:rPr lang="en-CA" dirty="0" smtClean="0"/>
                        <a:t>WELCOME</a:t>
                      </a:r>
                      <a:r>
                        <a:rPr lang="en-CA" baseline="0" dirty="0" smtClean="0"/>
                        <a:t>”);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JSP 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&lt;</a:t>
            </a:r>
            <a:r>
              <a:rPr lang="en-CA" dirty="0" err="1" smtClean="0"/>
              <a:t>jsp:include</a:t>
            </a:r>
            <a:r>
              <a:rPr lang="en-CA" dirty="0" smtClean="0"/>
              <a:t> page=“</a:t>
            </a:r>
            <a:r>
              <a:rPr lang="en-CA" dirty="0" err="1" smtClean="0"/>
              <a:t>file.jsp</a:t>
            </a:r>
            <a:r>
              <a:rPr lang="en-CA" dirty="0" smtClean="0"/>
              <a:t>”/&gt;</a:t>
            </a:r>
          </a:p>
          <a:p>
            <a:r>
              <a:rPr lang="en-CA" dirty="0" smtClean="0"/>
              <a:t>This is different than the previous one as it is performed at runtime.</a:t>
            </a:r>
          </a:p>
          <a:p>
            <a:r>
              <a:rPr lang="en-CA" dirty="0" smtClean="0"/>
              <a:t>The equivalent Java code for this is:</a:t>
            </a:r>
          </a:p>
          <a:p>
            <a:pPr marL="0" indent="0">
              <a:buNone/>
            </a:pPr>
            <a:r>
              <a:rPr lang="en-CA" dirty="0" err="1" smtClean="0"/>
              <a:t>RequestDispatcher</a:t>
            </a:r>
            <a:r>
              <a:rPr lang="en-CA" dirty="0" smtClean="0"/>
              <a:t> </a:t>
            </a:r>
            <a:r>
              <a:rPr lang="en-CA" dirty="0" err="1" smtClean="0"/>
              <a:t>disp</a:t>
            </a:r>
            <a:r>
              <a:rPr lang="en-CA" dirty="0" smtClean="0"/>
              <a:t> = </a:t>
            </a:r>
            <a:r>
              <a:rPr lang="en-CA" dirty="0" err="1" smtClean="0"/>
              <a:t>request.getRequestDispatcher</a:t>
            </a:r>
            <a:r>
              <a:rPr lang="en-CA" dirty="0" smtClean="0"/>
              <a:t>(“</a:t>
            </a:r>
            <a:r>
              <a:rPr lang="en-CA" dirty="0" err="1" smtClean="0"/>
              <a:t>file.jsp</a:t>
            </a:r>
            <a:r>
              <a:rPr lang="en-CA" dirty="0" smtClean="0"/>
              <a:t>”);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disp.include</a:t>
            </a:r>
            <a:r>
              <a:rPr lang="en-CA" dirty="0" smtClean="0"/>
              <a:t>(request, response</a:t>
            </a:r>
            <a:r>
              <a:rPr lang="en-CA" dirty="0" smtClean="0"/>
              <a:t>);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7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JSP 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&lt;</a:t>
            </a:r>
            <a:r>
              <a:rPr lang="en-CA" dirty="0" err="1" smtClean="0"/>
              <a:t>jsp:forward</a:t>
            </a:r>
            <a:r>
              <a:rPr lang="en-CA" dirty="0" smtClean="0"/>
              <a:t> page=“</a:t>
            </a:r>
            <a:r>
              <a:rPr lang="en-CA" dirty="0" err="1" smtClean="0"/>
              <a:t>file.jsp</a:t>
            </a:r>
            <a:r>
              <a:rPr lang="en-CA" dirty="0" smtClean="0"/>
              <a:t>”/&gt;</a:t>
            </a:r>
          </a:p>
          <a:p>
            <a:r>
              <a:rPr lang="en-CA" dirty="0" smtClean="0"/>
              <a:t>The equivalent Java code for this is:</a:t>
            </a:r>
          </a:p>
          <a:p>
            <a:pPr marL="0" indent="0">
              <a:buNone/>
            </a:pPr>
            <a:r>
              <a:rPr lang="en-CA" dirty="0" err="1" smtClean="0"/>
              <a:t>RequestDispatcher</a:t>
            </a:r>
            <a:r>
              <a:rPr lang="en-CA" dirty="0" smtClean="0"/>
              <a:t> </a:t>
            </a:r>
            <a:r>
              <a:rPr lang="en-CA" dirty="0" err="1" smtClean="0"/>
              <a:t>disp</a:t>
            </a:r>
            <a:r>
              <a:rPr lang="en-CA" dirty="0" smtClean="0"/>
              <a:t> = </a:t>
            </a:r>
            <a:r>
              <a:rPr lang="en-CA" dirty="0" err="1" smtClean="0"/>
              <a:t>request.getRequestDispatcher</a:t>
            </a:r>
            <a:r>
              <a:rPr lang="en-CA" dirty="0" smtClean="0"/>
              <a:t>(“</a:t>
            </a:r>
            <a:r>
              <a:rPr lang="en-CA" dirty="0" err="1" smtClean="0"/>
              <a:t>file.jsp</a:t>
            </a:r>
            <a:r>
              <a:rPr lang="en-CA" dirty="0" smtClean="0"/>
              <a:t>”);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disp.forward</a:t>
            </a:r>
            <a:r>
              <a:rPr lang="en-CA" dirty="0" smtClean="0"/>
              <a:t>(request, </a:t>
            </a:r>
            <a:r>
              <a:rPr lang="en-CA" smtClean="0"/>
              <a:t>response</a:t>
            </a:r>
            <a:r>
              <a:rPr lang="en-CA" smtClean="0"/>
              <a:t>);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6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944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JSP To Servlet Translation</vt:lpstr>
      <vt:lpstr>Introduction</vt:lpstr>
      <vt:lpstr>Scriptlets</vt:lpstr>
      <vt:lpstr>Declarations</vt:lpstr>
      <vt:lpstr>Expressions</vt:lpstr>
      <vt:lpstr>Comments</vt:lpstr>
      <vt:lpstr>The include directive</vt:lpstr>
      <vt:lpstr>JSP Actions</vt:lpstr>
      <vt:lpstr>JSP Actions</vt:lpstr>
      <vt:lpstr>1. &lt;jsp:useBean&gt; action – using class only</vt:lpstr>
      <vt:lpstr>3. &lt;jsp:useBean&gt; action using type only</vt:lpstr>
      <vt:lpstr>2. &lt;jsp:useBean&gt; action – using class and type</vt:lpstr>
      <vt:lpstr>4. &lt;jsp:useBean&gt; action – type with page scope</vt:lpstr>
      <vt:lpstr>JSP to Servlet Translation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To Servlet Equivalence</dc:title>
  <dc:creator>Luay Alawneh</dc:creator>
  <cp:lastModifiedBy>Luay Alawneh</cp:lastModifiedBy>
  <cp:revision>45</cp:revision>
  <dcterms:created xsi:type="dcterms:W3CDTF">2020-03-22T11:49:30Z</dcterms:created>
  <dcterms:modified xsi:type="dcterms:W3CDTF">2020-04-02T16:00:24Z</dcterms:modified>
</cp:coreProperties>
</file>