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30CD045-C8C2-4235-B855-1C55B3C95BC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B9F58CA-5BFA-4744-A9C4-1F1CCE5A396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94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D045-C8C2-4235-B855-1C55B3C95BC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58CA-5BFA-4744-A9C4-1F1CCE5A3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D045-C8C2-4235-B855-1C55B3C95BC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58CA-5BFA-4744-A9C4-1F1CCE5A396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530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D045-C8C2-4235-B855-1C55B3C95BC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58CA-5BFA-4744-A9C4-1F1CCE5A396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858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D045-C8C2-4235-B855-1C55B3C95BC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58CA-5BFA-4744-A9C4-1F1CCE5A3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42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D045-C8C2-4235-B855-1C55B3C95BC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58CA-5BFA-4744-A9C4-1F1CCE5A396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615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D045-C8C2-4235-B855-1C55B3C95BC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58CA-5BFA-4744-A9C4-1F1CCE5A396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908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D045-C8C2-4235-B855-1C55B3C95BC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58CA-5BFA-4744-A9C4-1F1CCE5A396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393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D045-C8C2-4235-B855-1C55B3C95BC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58CA-5BFA-4744-A9C4-1F1CCE5A396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31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D045-C8C2-4235-B855-1C55B3C95BC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58CA-5BFA-4744-A9C4-1F1CCE5A3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D045-C8C2-4235-B855-1C55B3C95BC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58CA-5BFA-4744-A9C4-1F1CCE5A396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20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D045-C8C2-4235-B855-1C55B3C95BC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58CA-5BFA-4744-A9C4-1F1CCE5A3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3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D045-C8C2-4235-B855-1C55B3C95BC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58CA-5BFA-4744-A9C4-1F1CCE5A396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66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D045-C8C2-4235-B855-1C55B3C95BC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58CA-5BFA-4744-A9C4-1F1CCE5A396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7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D045-C8C2-4235-B855-1C55B3C95BC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58CA-5BFA-4744-A9C4-1F1CCE5A3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0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D045-C8C2-4235-B855-1C55B3C95BC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58CA-5BFA-4744-A9C4-1F1CCE5A396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7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D045-C8C2-4235-B855-1C55B3C95BC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58CA-5BFA-4744-A9C4-1F1CCE5A3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3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0CD045-C8C2-4235-B855-1C55B3C95BC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9F58CA-5BFA-4744-A9C4-1F1CCE5A3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hazala786786/CNN-Project" TargetMode="External"/><Relationship Id="rId2" Type="http://schemas.openxmlformats.org/officeDocument/2006/relationships/hyperlink" Target="mailto:ghazalaanjum137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2546323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>
                <a:latin typeface="Colonna MT" panose="04020805060202030203" pitchFamily="82" charset="0"/>
              </a:rPr>
              <a:t>Computer Vision </a:t>
            </a:r>
            <a:r>
              <a:rPr lang="en-US" sz="4800" b="1" dirty="0" smtClean="0">
                <a:latin typeface="Colonna MT" panose="04020805060202030203" pitchFamily="82" charset="0"/>
              </a:rPr>
              <a:t>Module</a:t>
            </a:r>
            <a:r>
              <a:rPr lang="en-US" sz="4800" b="1" dirty="0" smtClean="0">
                <a:latin typeface="Colonna MT" panose="04020805060202030203" pitchFamily="82" charset="0"/>
              </a:rPr>
              <a:t>    </a:t>
            </a:r>
            <a:br>
              <a:rPr lang="en-US" sz="4800" b="1" dirty="0" smtClean="0">
                <a:latin typeface="Colonna MT" panose="04020805060202030203" pitchFamily="82" charset="0"/>
              </a:rPr>
            </a:br>
            <a:r>
              <a:rPr lang="en-US" sz="4800" b="1" dirty="0">
                <a:latin typeface="Colonna MT" panose="04020805060202030203" pitchFamily="82" charset="0"/>
              </a:rPr>
              <a:t> </a:t>
            </a:r>
            <a:r>
              <a:rPr lang="en-US" sz="4800" b="1" dirty="0" smtClean="0">
                <a:latin typeface="Colonna MT" panose="04020805060202030203" pitchFamily="82" charset="0"/>
              </a:rPr>
              <a:t>              </a:t>
            </a:r>
            <a:r>
              <a:rPr lang="en-US" sz="4800" b="1" dirty="0" smtClean="0">
                <a:latin typeface="Colonna MT" panose="04020805060202030203" pitchFamily="82" charset="0"/>
              </a:rPr>
              <a:t>Project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4082602"/>
            <a:ext cx="6815669" cy="934433"/>
          </a:xfrm>
        </p:spPr>
        <p:txBody>
          <a:bodyPr>
            <a:normAutofit lnSpcReduction="1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lonna MT" panose="04020805060202030203" pitchFamily="82" charset="0"/>
              </a:rPr>
              <a:t>Presentation Outline for CNN Project on </a:t>
            </a:r>
            <a:r>
              <a:rPr 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lonna MT" panose="04020805060202030203" pitchFamily="82" charset="0"/>
                <a:cs typeface="Times New Roman" panose="02020603050405020304" charset="0"/>
              </a:rPr>
              <a:t>Flower Image </a:t>
            </a:r>
            <a:r>
              <a:rPr lang="en-US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lonna MT" panose="04020805060202030203" pitchFamily="82" charset="0"/>
                <a:cs typeface="Times New Roman" panose="02020603050405020304" charset="0"/>
              </a:rPr>
              <a:t>Classification</a:t>
            </a:r>
            <a:endParaRPr lang="en-US" sz="2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lonna MT" panose="04020805060202030203" pitchFamily="82" charset="0"/>
            </a:endParaRPr>
          </a:p>
          <a:p>
            <a:endParaRPr lang="en-US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50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Results Analysis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Analysis of Results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Discuss model performance based on evaluation metrics.</a:t>
            </a:r>
          </a:p>
          <a:p>
            <a:pPr lvl="1"/>
            <a:r>
              <a:rPr lang="en-US" dirty="0"/>
              <a:t>Highlight misclassification examples from the confusion matrix.</a:t>
            </a:r>
          </a:p>
          <a:p>
            <a:pPr lvl="1"/>
            <a:r>
              <a:rPr lang="en-US" dirty="0"/>
              <a:t>Insights into which signatures are difficult to classify and why.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1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Possible Improvements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Possible Improvements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Further data augmentation strategies.</a:t>
            </a:r>
          </a:p>
          <a:p>
            <a:pPr lvl="1"/>
            <a:r>
              <a:rPr lang="en-US" dirty="0"/>
              <a:t>Fine-tuning </a:t>
            </a:r>
            <a:r>
              <a:rPr lang="en-US" dirty="0" err="1"/>
              <a:t>hyperparameters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Exploring advanced architectures (e.g., transfer learning with pre-trained models).</a:t>
            </a:r>
          </a:p>
          <a:p>
            <a:pPr lvl="1"/>
            <a:r>
              <a:rPr lang="en-US" dirty="0"/>
              <a:t>Increasing dataset size for better generalization.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1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 smtClean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75663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Title</a:t>
            </a:r>
            <a:r>
              <a:rPr lang="en-US" dirty="0"/>
              <a:t>: Train a CNN on the </a:t>
            </a:r>
            <a:r>
              <a:rPr lang="en-US" dirty="0" smtClean="0"/>
              <a:t>Flower Image Classification</a:t>
            </a:r>
            <a:endParaRPr lang="en-US" dirty="0"/>
          </a:p>
          <a:p>
            <a:r>
              <a:rPr lang="en-US" b="1" dirty="0"/>
              <a:t>Subtitle</a:t>
            </a:r>
            <a:r>
              <a:rPr lang="en-US" dirty="0"/>
              <a:t>: Neural Network Module Project-I</a:t>
            </a:r>
          </a:p>
          <a:p>
            <a:r>
              <a:rPr lang="en-US" b="1" dirty="0" smtClean="0"/>
              <a:t>Group Members: Ghazala, Zainab Bi, and Fatima Bi</a:t>
            </a:r>
            <a:endParaRPr lang="en-US" dirty="0"/>
          </a:p>
          <a:p>
            <a:r>
              <a:rPr lang="en-US" b="1" dirty="0" smtClean="0"/>
              <a:t>Email Addresses: </a:t>
            </a:r>
            <a:r>
              <a:rPr lang="en-US" b="1" dirty="0" smtClean="0">
                <a:solidFill>
                  <a:srgbClr val="ACC737"/>
                </a:solidFill>
                <a:hlinkClick r:id="rId2"/>
              </a:rPr>
              <a:t>ghazalaanjum137@gmail.com</a:t>
            </a:r>
            <a:r>
              <a:rPr lang="en-US" b="1" dirty="0" smtClean="0">
                <a:solidFill>
                  <a:srgbClr val="ACC737"/>
                </a:solidFill>
              </a:rPr>
              <a:t>,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ACC737"/>
                </a:solidFill>
              </a:rPr>
              <a:t>                                   </a:t>
            </a:r>
            <a:r>
              <a:rPr lang="en-US" b="1" u="sng" dirty="0" smtClean="0">
                <a:solidFill>
                  <a:srgbClr val="ACC737"/>
                </a:solidFill>
              </a:rPr>
              <a:t>zainabkhan02032004@gmail.com,</a:t>
            </a:r>
            <a:endParaRPr lang="en-US" b="1" u="sng" dirty="0" smtClean="0">
              <a:solidFill>
                <a:srgbClr val="ACC737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ACC737"/>
                </a:solidFill>
              </a:rPr>
              <a:t>                                   </a:t>
            </a:r>
            <a:r>
              <a:rPr lang="en-US" b="1" u="sng" dirty="0" smtClean="0">
                <a:solidFill>
                  <a:srgbClr val="ACC737"/>
                </a:solidFill>
              </a:rPr>
              <a:t>fatimabee976@gmail.com</a:t>
            </a:r>
            <a:endParaRPr lang="en-US" b="1" u="sng" dirty="0" smtClean="0">
              <a:solidFill>
                <a:srgbClr val="ACC737"/>
              </a:solidFill>
            </a:endParaRPr>
          </a:p>
          <a:p>
            <a:r>
              <a:rPr lang="en-US" b="1" dirty="0" smtClean="0"/>
              <a:t>GitHub </a:t>
            </a:r>
            <a:r>
              <a:rPr lang="en-US" b="1" dirty="0"/>
              <a:t>Profile </a:t>
            </a:r>
            <a:r>
              <a:rPr lang="en-US" b="1" dirty="0"/>
              <a:t>Link</a:t>
            </a:r>
            <a:r>
              <a:rPr lang="en-US" b="1" dirty="0" smtClean="0"/>
              <a:t>: </a:t>
            </a:r>
            <a:r>
              <a:rPr lang="en-US" b="1" dirty="0" smtClean="0">
                <a:hlinkClick r:id="rId3"/>
              </a:rPr>
              <a:t>https</a:t>
            </a:r>
            <a:r>
              <a:rPr lang="en-US" b="1" dirty="0">
                <a:hlinkClick r:id="rId3"/>
              </a:rPr>
              <a:t>://</a:t>
            </a:r>
            <a:r>
              <a:rPr lang="en-US" b="1" dirty="0" smtClean="0">
                <a:hlinkClick r:id="rId3"/>
              </a:rPr>
              <a:t>github.com/ghazala786786/CNN-Project</a:t>
            </a:r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1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Project Overview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project aims to develop a computer vision system that can classify </a:t>
            </a:r>
            <a:r>
              <a:rPr lang="en-US" sz="2400" dirty="0" smtClean="0"/>
              <a:t>flowers </a:t>
            </a:r>
            <a:r>
              <a:rPr lang="en-US" sz="2400" dirty="0"/>
              <a:t>from images captured in various conditions.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The </a:t>
            </a:r>
            <a:r>
              <a:rPr lang="en-US" sz="2400" dirty="0"/>
              <a:t>challenges include:</a:t>
            </a:r>
          </a:p>
          <a:p>
            <a:pPr lvl="0"/>
            <a:r>
              <a:rPr lang="en-US" sz="2400" dirty="0"/>
              <a:t>Intra-class variations and inter-class similarities</a:t>
            </a:r>
          </a:p>
          <a:p>
            <a:pPr lvl="0"/>
            <a:r>
              <a:rPr lang="en-US" sz="2400" dirty="0" smtClean="0"/>
              <a:t>Illumination </a:t>
            </a:r>
            <a:r>
              <a:rPr lang="en-US" sz="2400" dirty="0"/>
              <a:t>changes</a:t>
            </a:r>
          </a:p>
          <a:p>
            <a:pPr lvl="0"/>
            <a:r>
              <a:rPr lang="en-US" sz="2400" dirty="0"/>
              <a:t>Large pose </a:t>
            </a:r>
            <a:r>
              <a:rPr lang="en-US" sz="2400" dirty="0" smtClean="0"/>
              <a:t>variations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06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Project </a:t>
            </a:r>
            <a:r>
              <a:rPr lang="en-US" b="1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project focuses on developing a Convolutional Neural Network (CNN) to classify images from the </a:t>
            </a:r>
            <a:r>
              <a:rPr lang="en-US" dirty="0" smtClean="0"/>
              <a:t>Flower dataset</a:t>
            </a:r>
            <a:r>
              <a:rPr lang="en-US" dirty="0"/>
              <a:t>, which contains </a:t>
            </a:r>
            <a:r>
              <a:rPr lang="en-US" dirty="0" smtClean="0"/>
              <a:t>images </a:t>
            </a:r>
            <a:r>
              <a:rPr lang="en-US" dirty="0"/>
              <a:t>of </a:t>
            </a:r>
            <a:r>
              <a:rPr lang="en-US" dirty="0" smtClean="0"/>
              <a:t>different flowers families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model aims to handle real-world challenges such as variations in lighting, scale, and rotation.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utilizing </a:t>
            </a:r>
            <a:r>
              <a:rPr lang="en-US" dirty="0" err="1"/>
              <a:t>TensorFlow</a:t>
            </a:r>
            <a:r>
              <a:rPr lang="en-US" dirty="0"/>
              <a:t>/</a:t>
            </a:r>
            <a:r>
              <a:rPr lang="en-US" dirty="0" err="1"/>
              <a:t>Keras</a:t>
            </a:r>
            <a:r>
              <a:rPr lang="en-US" dirty="0"/>
              <a:t>, participants will gain hands-on experience in preprocessing data, training CNNs, and evaluating model performance, thereby deepening their understanding of computer vision concepts.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41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395470"/>
            <a:ext cx="9601195" cy="3966693"/>
          </a:xfrm>
        </p:spPr>
        <p:txBody>
          <a:bodyPr>
            <a:normAutofit fontScale="62500" lnSpcReduction="20000"/>
          </a:bodyPr>
          <a:lstStyle/>
          <a:p>
            <a:r>
              <a:rPr lang="en-US" sz="2900" b="1" dirty="0"/>
              <a:t>Dataset</a:t>
            </a:r>
            <a:r>
              <a:rPr lang="en-US" sz="2900" dirty="0"/>
              <a:t>: </a:t>
            </a:r>
            <a:r>
              <a:rPr lang="en-US" sz="2900" dirty="0" smtClean="0"/>
              <a:t>Flower Dataset.</a:t>
            </a:r>
            <a:endParaRPr lang="en-US" sz="2900" dirty="0"/>
          </a:p>
          <a:p>
            <a:pPr lvl="1"/>
            <a:r>
              <a:rPr lang="en-US" sz="2900" b="1" dirty="0"/>
              <a:t>Total Images</a:t>
            </a:r>
            <a:r>
              <a:rPr lang="en-US" sz="2900" dirty="0"/>
              <a:t>: </a:t>
            </a:r>
            <a:r>
              <a:rPr lang="en-US" sz="2900" dirty="0" smtClean="0"/>
              <a:t>(4317 images)</a:t>
            </a:r>
          </a:p>
          <a:p>
            <a:pPr lvl="1"/>
            <a:r>
              <a:rPr lang="en-US" sz="2900" b="1" dirty="0" smtClean="0"/>
              <a:t>Image Categories/Classes</a:t>
            </a:r>
            <a:r>
              <a:rPr lang="en-US" sz="2900" dirty="0" smtClean="0"/>
              <a:t>: </a:t>
            </a:r>
            <a:r>
              <a:rPr lang="en-US" sz="2900" dirty="0"/>
              <a:t>Genuine </a:t>
            </a:r>
            <a:r>
              <a:rPr lang="en-US" sz="2900" dirty="0" smtClean="0"/>
              <a:t>Flowers Image set.</a:t>
            </a:r>
          </a:p>
          <a:p>
            <a:pPr marL="457200" lvl="1" indent="0">
              <a:buNone/>
            </a:pPr>
            <a:r>
              <a:rPr lang="en-US" sz="2900" dirty="0" smtClean="0"/>
              <a:t>                                                   </a:t>
            </a:r>
            <a:r>
              <a:rPr lang="en-US" sz="2900" dirty="0">
                <a:latin typeface="Times New Roman" panose="02020603050405020304" charset="0"/>
                <a:cs typeface="Times New Roman" panose="02020603050405020304" charset="0"/>
              </a:rPr>
              <a:t>Daisy -764 Images, </a:t>
            </a:r>
            <a:endParaRPr lang="en-US" sz="29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en-US" sz="29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900" dirty="0" smtClean="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Dandelion </a:t>
            </a:r>
            <a:r>
              <a:rPr lang="en-US" sz="2900" dirty="0">
                <a:latin typeface="Times New Roman" panose="02020603050405020304" charset="0"/>
                <a:cs typeface="Times New Roman" panose="02020603050405020304" charset="0"/>
              </a:rPr>
              <a:t>- 1052 Images, </a:t>
            </a:r>
            <a:endParaRPr lang="en-US" sz="29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en-US" sz="29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900" dirty="0" smtClean="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Rose </a:t>
            </a:r>
            <a:r>
              <a:rPr lang="en-US" sz="2900" dirty="0">
                <a:latin typeface="Times New Roman" panose="02020603050405020304" charset="0"/>
                <a:cs typeface="Times New Roman" panose="02020603050405020304" charset="0"/>
              </a:rPr>
              <a:t>- 784 Images</a:t>
            </a:r>
            <a:r>
              <a:rPr lang="en-US" sz="2900" dirty="0" smtClean="0">
                <a:latin typeface="Times New Roman" panose="02020603050405020304" charset="0"/>
                <a:cs typeface="Times New Roman" panose="02020603050405020304" charset="0"/>
              </a:rPr>
              <a:t>,</a:t>
            </a:r>
          </a:p>
          <a:p>
            <a:pPr marL="457200" lvl="1" indent="0">
              <a:buNone/>
            </a:pPr>
            <a:r>
              <a:rPr lang="en-US" sz="29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900" dirty="0" smtClean="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Sunflower </a:t>
            </a:r>
            <a:r>
              <a:rPr lang="en-US" sz="2900" dirty="0">
                <a:latin typeface="Times New Roman" panose="02020603050405020304" charset="0"/>
                <a:cs typeface="Times New Roman" panose="02020603050405020304" charset="0"/>
              </a:rPr>
              <a:t>- 733 Images</a:t>
            </a:r>
            <a:r>
              <a:rPr lang="en-US" sz="2900" dirty="0" smtClean="0">
                <a:latin typeface="Times New Roman" panose="02020603050405020304" charset="0"/>
                <a:cs typeface="Times New Roman" panose="02020603050405020304" charset="0"/>
              </a:rPr>
              <a:t>,</a:t>
            </a:r>
          </a:p>
          <a:p>
            <a:pPr marL="457200" lvl="1" indent="0">
              <a:buNone/>
            </a:pPr>
            <a:r>
              <a:rPr lang="en-US" sz="29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900" dirty="0" smtClean="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Tulip </a:t>
            </a:r>
            <a:r>
              <a:rPr lang="en-US" sz="2900" dirty="0">
                <a:latin typeface="Times New Roman" panose="02020603050405020304" charset="0"/>
                <a:cs typeface="Times New Roman" panose="02020603050405020304" charset="0"/>
              </a:rPr>
              <a:t>- 984 </a:t>
            </a:r>
            <a:r>
              <a:rPr lang="en-US" sz="2900" dirty="0" smtClean="0">
                <a:latin typeface="Times New Roman" panose="02020603050405020304" charset="0"/>
                <a:cs typeface="Times New Roman" panose="02020603050405020304" charset="0"/>
              </a:rPr>
              <a:t>Images</a:t>
            </a:r>
            <a:endParaRPr lang="en-US" sz="2900" dirty="0"/>
          </a:p>
          <a:p>
            <a:pPr lvl="1"/>
            <a:r>
              <a:rPr lang="en-US" sz="2900" b="1" dirty="0" smtClean="0"/>
              <a:t>Unique Challenges</a:t>
            </a:r>
            <a:r>
              <a:rPr lang="en-US" sz="2900" dirty="0" smtClean="0"/>
              <a:t>:</a:t>
            </a:r>
          </a:p>
          <a:p>
            <a:pPr marL="0" indent="0">
              <a:buNone/>
            </a:pPr>
            <a:r>
              <a:rPr lang="en-US" sz="29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                          Taken 3454 images for Training Purpose.</a:t>
            </a:r>
          </a:p>
          <a:p>
            <a:pPr marL="0" indent="0">
              <a:buNone/>
            </a:pPr>
            <a:r>
              <a:rPr lang="en-US" sz="29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                          863 images are used for Testing.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47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 Architecture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Model Architecture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 </a:t>
            </a:r>
            <a:r>
              <a:rPr lang="en-US" dirty="0" err="1"/>
              <a:t>TensorFlow</a:t>
            </a:r>
            <a:r>
              <a:rPr lang="en-US" dirty="0"/>
              <a:t>/</a:t>
            </a:r>
            <a:r>
              <a:rPr lang="en-US" dirty="0" err="1"/>
              <a:t>Keras</a:t>
            </a:r>
            <a:r>
              <a:rPr lang="en-US" dirty="0"/>
              <a:t> to build the CNN.</a:t>
            </a:r>
          </a:p>
          <a:p>
            <a:pPr lvl="1"/>
            <a:r>
              <a:rPr lang="en-US" b="1" dirty="0"/>
              <a:t>Layers</a:t>
            </a:r>
            <a:r>
              <a:rPr lang="en-US" dirty="0"/>
              <a:t>: Convolutional layers, </a:t>
            </a:r>
            <a:r>
              <a:rPr lang="en-US" dirty="0" smtClean="0"/>
              <a:t>max-pooling </a:t>
            </a:r>
            <a:r>
              <a:rPr lang="en-US" dirty="0"/>
              <a:t>layers, fully connected layers.</a:t>
            </a:r>
          </a:p>
          <a:p>
            <a:pPr lvl="1"/>
            <a:r>
              <a:rPr lang="en-US" b="1" dirty="0"/>
              <a:t>Activation Functions</a:t>
            </a:r>
            <a:r>
              <a:rPr lang="en-US" dirty="0"/>
              <a:t>: </a:t>
            </a:r>
            <a:r>
              <a:rPr lang="en-US" dirty="0" err="1"/>
              <a:t>ReLU</a:t>
            </a:r>
            <a:r>
              <a:rPr lang="en-US" dirty="0"/>
              <a:t> for hidden layers, </a:t>
            </a:r>
            <a:r>
              <a:rPr lang="en-US" dirty="0" err="1"/>
              <a:t>Softmax</a:t>
            </a:r>
            <a:r>
              <a:rPr lang="en-US" dirty="0"/>
              <a:t> for output.</a:t>
            </a:r>
          </a:p>
          <a:p>
            <a:pPr lvl="1"/>
            <a:r>
              <a:rPr lang="en-US" b="1" dirty="0"/>
              <a:t>Output Layer</a:t>
            </a:r>
            <a:r>
              <a:rPr lang="en-US" dirty="0"/>
              <a:t>: Binary </a:t>
            </a:r>
            <a:r>
              <a:rPr lang="en-US" dirty="0" smtClean="0"/>
              <a:t>classification.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4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 Preprocessing Steps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Preprocessing Techniques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Normalization</a:t>
            </a:r>
            <a:r>
              <a:rPr lang="en-US" dirty="0"/>
              <a:t>: Scale pixel values to [0, 1].</a:t>
            </a:r>
          </a:p>
          <a:p>
            <a:pPr lvl="1"/>
            <a:r>
              <a:rPr lang="en-US" b="1" dirty="0"/>
              <a:t>Data Augmentation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Rotation</a:t>
            </a:r>
          </a:p>
          <a:p>
            <a:pPr lvl="2"/>
            <a:r>
              <a:rPr lang="en-US" dirty="0"/>
              <a:t>Zoom</a:t>
            </a:r>
          </a:p>
          <a:p>
            <a:pPr lvl="2"/>
            <a:r>
              <a:rPr lang="en-US" dirty="0"/>
              <a:t>Flipping</a:t>
            </a:r>
          </a:p>
          <a:p>
            <a:r>
              <a:rPr lang="en-US" b="1" dirty="0"/>
              <a:t>Purpose</a:t>
            </a:r>
            <a:r>
              <a:rPr lang="en-US" dirty="0"/>
              <a:t>: Improve model generalization and reduce overfitting.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4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Training Process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Training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 </a:t>
            </a:r>
            <a:r>
              <a:rPr lang="en-US" dirty="0" err="1"/>
              <a:t>TensorFlow</a:t>
            </a:r>
            <a:r>
              <a:rPr lang="en-US" dirty="0"/>
              <a:t>/</a:t>
            </a:r>
            <a:r>
              <a:rPr lang="en-US" dirty="0" err="1"/>
              <a:t>Keras</a:t>
            </a:r>
            <a:r>
              <a:rPr lang="en-US" dirty="0"/>
              <a:t> for model training.</a:t>
            </a:r>
          </a:p>
          <a:p>
            <a:pPr lvl="1"/>
            <a:r>
              <a:rPr lang="en-US" dirty="0"/>
              <a:t>Experiment with:</a:t>
            </a:r>
          </a:p>
          <a:p>
            <a:pPr lvl="2"/>
            <a:r>
              <a:rPr lang="en-US" dirty="0"/>
              <a:t>Different architectures.</a:t>
            </a:r>
          </a:p>
          <a:p>
            <a:pPr lvl="2"/>
            <a:r>
              <a:rPr lang="en-US" dirty="0" err="1"/>
              <a:t>Hyperparameters</a:t>
            </a:r>
            <a:r>
              <a:rPr lang="en-US" dirty="0"/>
              <a:t> (number of layers, learning rate, batch size).</a:t>
            </a:r>
          </a:p>
          <a:p>
            <a:r>
              <a:rPr lang="en-US" b="1" dirty="0"/>
              <a:t>Monitoring</a:t>
            </a:r>
            <a:r>
              <a:rPr lang="en-US" dirty="0"/>
              <a:t>: Track accuracy and loss during training.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1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Testing and Evaluation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Testing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Evaluate model performance on the test dataset.</a:t>
            </a:r>
          </a:p>
          <a:p>
            <a:r>
              <a:rPr lang="en-US" b="1" dirty="0"/>
              <a:t>Evaluation Metrics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Precision</a:t>
            </a:r>
          </a:p>
          <a:p>
            <a:pPr lvl="1"/>
            <a:r>
              <a:rPr lang="en-US" dirty="0"/>
              <a:t>Recall</a:t>
            </a:r>
          </a:p>
          <a:p>
            <a:pPr lvl="1"/>
            <a:r>
              <a:rPr lang="en-US" dirty="0"/>
              <a:t>F1-score</a:t>
            </a:r>
          </a:p>
          <a:p>
            <a:pPr lvl="1"/>
            <a:r>
              <a:rPr lang="en-US" dirty="0"/>
              <a:t>Confusion Matrix to identify misclassified signatures.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86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141</TotalTime>
  <Words>202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Colonna MT</vt:lpstr>
      <vt:lpstr>Garamond</vt:lpstr>
      <vt:lpstr>Times New Roman</vt:lpstr>
      <vt:lpstr>Organic</vt:lpstr>
      <vt:lpstr>Computer Vision Module                    Project </vt:lpstr>
      <vt:lpstr>PowerPoint Presentation</vt:lpstr>
      <vt:lpstr>Project Overview </vt:lpstr>
      <vt:lpstr>Project Overview</vt:lpstr>
      <vt:lpstr>Dataset Details</vt:lpstr>
      <vt:lpstr>Model Architecture </vt:lpstr>
      <vt:lpstr> Preprocessing Steps </vt:lpstr>
      <vt:lpstr>Training Process </vt:lpstr>
      <vt:lpstr>Testing and Evaluation </vt:lpstr>
      <vt:lpstr>Results Analysis </vt:lpstr>
      <vt:lpstr>Possible Improvements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Module Project</dc:title>
  <dc:creator>Ghazala</dc:creator>
  <cp:lastModifiedBy>Ghazala</cp:lastModifiedBy>
  <cp:revision>7</cp:revision>
  <dcterms:created xsi:type="dcterms:W3CDTF">2024-10-24T12:26:05Z</dcterms:created>
  <dcterms:modified xsi:type="dcterms:W3CDTF">2024-10-28T06:18:13Z</dcterms:modified>
</cp:coreProperties>
</file>