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a0386132_2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46a0386132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a0386132_2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46a0386132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6a0386132_2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We’re targeting two main categories of customers: Screenwriters and Producers. Ideally screenwriters utilize a “lite” version of our product to gauge the potential success of their project and go to pitch meetings well prepared to sell their idea. Producers can use a fully-functioned version to run the numbers and predict what profits they can expect when funding the film [should we add the ability to predict movie cost as well?]. We’re going to advertise the service through Hollywood connections.</a:t>
            </a:r>
            <a:endParaRPr sz="1000"/>
          </a:p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Thought about film festivals, but this isn’t really a product for indie films?</a:t>
            </a:r>
            <a:endParaRPr sz="1000"/>
          </a:p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We’re going to leverage each prediction we make in every following prediction, in this way we will continue to propel the product in a more accurate, more useful tool.</a:t>
            </a:r>
            <a:endParaRPr sz="10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244" name="Google Shape;244;g46a0386132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e5dfc29c_4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256" name="Google Shape;256;g45e5dfc29c_4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6333fb5a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262" name="Google Shape;262;g46333fb5a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a0386132_2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46a0386132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a0386132_2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46a0386132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a0386132_2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each team member, include: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Photo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Name (and link to LinkedIn profile)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Title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Experience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46a0386132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a0386132_2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With global box office spending at an all time high of 44 Billion USD, many movie companies are attempting to move away from the error prone one man green-lighting systems of the past that led to countless box office flops.</a:t>
            </a:r>
            <a:br>
              <a:rPr lang="en"/>
            </a:br>
            <a:r>
              <a:rPr lang="en"/>
              <a:t>ScriptBook is is a service that uses machine learning to analyze screenplays and predict box office returns.</a:t>
            </a:r>
            <a:br>
              <a:rPr lang="en"/>
            </a:br>
            <a:br>
              <a:rPr lang="en"/>
            </a:br>
            <a:r>
              <a:rPr lang="en"/>
              <a:t>Costs $5,000 per screenplay run through the algorithm</a:t>
            </a:r>
            <a:br>
              <a:rPr lang="en"/>
            </a:br>
            <a:r>
              <a:rPr lang="en"/>
              <a:t>With such a high cost, this service is not accessible to small screenwriters attempting to make a case for their film, or a green-lighting committee tasked to review ideas on a regular basis</a:t>
            </a:r>
            <a:endParaRPr/>
          </a:p>
        </p:txBody>
      </p:sp>
      <p:sp>
        <p:nvSpPr>
          <p:cNvPr id="160" name="Google Shape;160;g46a0386132_2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a0386132_2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Char char="▸"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product is based on Python-based mathematical model with periodically updated data source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Explain your product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Articulate the value proposition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Demonstrate the impact on your customer (dollars / time saved, etc.) 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46a0386132_2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333fb5a7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Explain your product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Articulate the value proposition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9700" lvl="0" marL="292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3200" lvl="0" marL="292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venir"/>
              <a:buChar char="▸"/>
            </a:pPr>
            <a:r>
              <a:rPr lang="en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Demonstrate the impact on your customer (dollars / time saved, etc.) 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46333fb5a7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a0386132_2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Describe your market / target customer</a:t>
            </a:r>
            <a:br>
              <a:rPr lang="en"/>
            </a:br>
            <a:r>
              <a:rPr lang="en"/>
              <a:t>How big is the market? </a:t>
            </a:r>
            <a:br>
              <a:rPr lang="en"/>
            </a:br>
            <a:r>
              <a:rPr lang="en"/>
              <a:t>What are the market forces / drivers?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Average of 3 producers involved in early stages of film production as of 20131 </a:t>
            </a:r>
            <a:br>
              <a:rPr lang="en"/>
            </a:br>
            <a:br>
              <a:rPr lang="en"/>
            </a:br>
            <a:r>
              <a:rPr lang="en"/>
              <a:t>About 140 production companies released movies in 20182</a:t>
            </a:r>
            <a:br>
              <a:rPr lang="en"/>
            </a:br>
            <a:r>
              <a:rPr lang="en"/>
              <a:t>Top 5 </a:t>
            </a:r>
            <a:br>
              <a:rPr lang="en"/>
            </a:br>
            <a:r>
              <a:rPr lang="en"/>
              <a:t>have 77.5% of the movie market share</a:t>
            </a:r>
            <a:br>
              <a:rPr lang="en"/>
            </a:br>
            <a:r>
              <a:rPr lang="en"/>
              <a:t>made an average of 1.57B in total gross income in 2018</a:t>
            </a:r>
            <a:br>
              <a:rPr lang="en"/>
            </a:br>
            <a:r>
              <a:rPr lang="en"/>
              <a:t>Released an average of 15 movies in 2018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46a0386132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a0386132_2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Assume 50% basic pack, 50% premium pack</a:t>
            </a:r>
            <a:endParaRPr/>
          </a:p>
        </p:txBody>
      </p:sp>
      <p:sp>
        <p:nvSpPr>
          <p:cNvPr id="217" name="Google Shape;217;g46a0386132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4"/>
          <p:cNvCxnSpPr/>
          <p:nvPr/>
        </p:nvCxnSpPr>
        <p:spPr>
          <a:xfrm flipH="1" rot="10800000">
            <a:off x="285750" y="3238343"/>
            <a:ext cx="8572500" cy="158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title"/>
          </p:nvPr>
        </p:nvSpPr>
        <p:spPr>
          <a:xfrm>
            <a:off x="285750" y="3388816"/>
            <a:ext cx="8572500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300"/>
              <a:buFont typeface="Arial"/>
              <a:buNone/>
              <a:defRPr b="0" i="0" sz="93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85750" y="2250281"/>
            <a:ext cx="8572500" cy="950959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-228600" lvl="0" marL="4572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74216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Alt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85750" y="794742"/>
            <a:ext cx="8572500" cy="3221332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37465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lt" showMasterSp="0">
  <p:cSld name="Blank Al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bg>
      <p:bgPr>
        <a:solidFill>
          <a:srgbClr val="22222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0" y="0"/>
            <a:ext cx="914392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 flipH="1" rot="10800000">
            <a:off x="285750" y="3238343"/>
            <a:ext cx="8572500" cy="158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>
            <p:ph type="title"/>
          </p:nvPr>
        </p:nvSpPr>
        <p:spPr>
          <a:xfrm>
            <a:off x="285750" y="3388816"/>
            <a:ext cx="8572500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b="0" i="0" sz="11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285750" y="2250281"/>
            <a:ext cx="8572500" cy="950959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-228600" lvl="0" marL="4572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74216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Alt" showMasterSp="0">
  <p:cSld name="Title &amp; Subtitle Al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8"/>
          <p:cNvCxnSpPr/>
          <p:nvPr/>
        </p:nvCxnSpPr>
        <p:spPr>
          <a:xfrm flipH="1" rot="10800000">
            <a:off x="285750" y="3238343"/>
            <a:ext cx="8572500" cy="158"/>
          </a:xfrm>
          <a:prstGeom prst="straightConnector1">
            <a:avLst/>
          </a:prstGeom>
          <a:noFill/>
          <a:ln cap="flat" cmpd="sng" w="38100">
            <a:solidFill>
              <a:srgbClr val="22222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8"/>
          <p:cNvSpPr txBox="1"/>
          <p:nvPr>
            <p:ph type="title"/>
          </p:nvPr>
        </p:nvSpPr>
        <p:spPr>
          <a:xfrm>
            <a:off x="285750" y="3388816"/>
            <a:ext cx="8572500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b="0" i="0" sz="11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285750" y="2250281"/>
            <a:ext cx="8572500" cy="950959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-228600" lvl="0" marL="4572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551307" y="221010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bg>
      <p:bgPr>
        <a:solidFill>
          <a:srgbClr val="22222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285750" y="2129730"/>
            <a:ext cx="8572500" cy="238427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b="0" i="0" sz="11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74216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>
  <p:cSld name="Photo - Vertical">
    <p:bg>
      <p:bgPr>
        <a:solidFill>
          <a:srgbClr val="22222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20"/>
          <p:cNvCxnSpPr/>
          <p:nvPr/>
        </p:nvCxnSpPr>
        <p:spPr>
          <a:xfrm>
            <a:off x="4143375" y="3238501"/>
            <a:ext cx="4714875" cy="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2" name="Google Shape;82;p20"/>
          <p:cNvSpPr/>
          <p:nvPr>
            <p:ph idx="2" type="pic"/>
          </p:nvPr>
        </p:nvSpPr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4143375" y="3388816"/>
            <a:ext cx="47148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1000"/>
              <a:buFont typeface="Arial"/>
              <a:buNone/>
              <a:defRPr b="0" i="0" sz="11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143375" y="2250281"/>
            <a:ext cx="4714875" cy="950959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-228600" lvl="0" marL="4572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A6AAA9"/>
              </a:buClr>
              <a:buSzPts val="35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574216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285750" y="354955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">
    <p:bg>
      <p:bgPr>
        <a:solidFill>
          <a:srgbClr val="2222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285750" y="354955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285750" y="830461"/>
            <a:ext cx="8572500" cy="3221332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37465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 showMasterSp="0">
  <p:cSld name="Title, Bullets &amp; Photo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>
            <p:ph idx="2" type="pic"/>
          </p:nvPr>
        </p:nvSpPr>
        <p:spPr>
          <a:xfrm>
            <a:off x="5000625" y="810369"/>
            <a:ext cx="3857625" cy="4112174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285750" y="390674"/>
            <a:ext cx="442905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285750" y="866180"/>
            <a:ext cx="4429055" cy="3221332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34925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92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92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92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92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 showMasterSp="0">
  <p:cSld name="Bullets">
    <p:bg>
      <p:bgPr>
        <a:solidFill>
          <a:srgbClr val="22222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285750" y="803672"/>
            <a:ext cx="8572500" cy="3221332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37465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"/>
              <a:buChar char="▸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0" name="Google Shape;100;p24"/>
          <p:cNvSpPr txBox="1"/>
          <p:nvPr/>
        </p:nvSpPr>
        <p:spPr>
          <a:xfrm>
            <a:off x="285750" y="390674"/>
            <a:ext cx="442905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bg>
      <p:bgPr>
        <a:solidFill>
          <a:srgbClr val="22222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>
            <p:ph idx="2" type="pic"/>
          </p:nvPr>
        </p:nvSpPr>
        <p:spPr>
          <a:xfrm>
            <a:off x="4572530" y="0"/>
            <a:ext cx="4572070" cy="2565105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5"/>
          <p:cNvSpPr/>
          <p:nvPr>
            <p:ph idx="3" type="pic"/>
          </p:nvPr>
        </p:nvSpPr>
        <p:spPr>
          <a:xfrm>
            <a:off x="4572000" y="2585145"/>
            <a:ext cx="4572070" cy="2565105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25"/>
          <p:cNvSpPr/>
          <p:nvPr>
            <p:ph idx="4" type="pic"/>
          </p:nvPr>
        </p:nvSpPr>
        <p:spPr>
          <a:xfrm>
            <a:off x="0" y="0"/>
            <a:ext cx="454823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bg>
      <p:bgPr>
        <a:solidFill>
          <a:srgbClr val="22222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6"/>
          <p:cNvCxnSpPr/>
          <p:nvPr/>
        </p:nvCxnSpPr>
        <p:spPr>
          <a:xfrm flipH="1" rot="10800000">
            <a:off x="285750" y="523717"/>
            <a:ext cx="8572500" cy="158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9" name="Google Shape;109;p26"/>
          <p:cNvSpPr/>
          <p:nvPr/>
        </p:nvSpPr>
        <p:spPr>
          <a:xfrm>
            <a:off x="330398" y="1245691"/>
            <a:ext cx="8483273" cy="2757639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625078" y="1533674"/>
            <a:ext cx="7893914" cy="68438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100"/>
              <a:buFont typeface="Avenir"/>
              <a:buNone/>
              <a:defRPr b="0" i="0" sz="6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285750" y="4107656"/>
            <a:ext cx="8572500" cy="45546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900"/>
              <a:buFont typeface="Avenir"/>
              <a:buNone/>
              <a:defRPr b="0" i="0" sz="39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285750" y="241102"/>
            <a:ext cx="7858055" cy="241102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venir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Alt" showMasterSp="0">
  <p:cSld name="Quote Alt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143375" y="1393031"/>
            <a:ext cx="4714875" cy="1319414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100"/>
              <a:buFont typeface="Avenir"/>
              <a:buNone/>
              <a:defRPr b="0" i="0" sz="6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6" name="Google Shape;116;p27"/>
          <p:cNvSpPr/>
          <p:nvPr>
            <p:ph idx="2" type="pic"/>
          </p:nvPr>
        </p:nvSpPr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3" type="body"/>
          </p:nvPr>
        </p:nvSpPr>
        <p:spPr>
          <a:xfrm>
            <a:off x="4143375" y="4107656"/>
            <a:ext cx="4714875" cy="455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900"/>
              <a:buFont typeface="Avenir"/>
              <a:buNone/>
              <a:defRPr b="0" i="0" sz="39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bg>
      <p:bgPr>
        <a:solidFill>
          <a:srgbClr val="22222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>
            <p:ph idx="2" type="pic"/>
          </p:nvPr>
        </p:nvSpPr>
        <p:spPr>
          <a:xfrm>
            <a:off x="0" y="0"/>
            <a:ext cx="914392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rgbClr val="22222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5750" y="354955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E7253A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-5953" y="4609253"/>
            <a:ext cx="9155953" cy="538682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85750" y="1446609"/>
            <a:ext cx="8572500" cy="3221332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37465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8A3D5"/>
              </a:buClr>
              <a:buSzPts val="2300"/>
              <a:buFont typeface="Avenir"/>
              <a:buChar char="‣"/>
              <a:defRPr b="0" i="0" sz="22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68719" y="227707"/>
            <a:ext cx="286031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hyperlink" Target="https://www.linkedin.com/in/jeffrey-curran-826901a4/" TargetMode="External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inkedin.com/in/shayne-bement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jpg"/><Relationship Id="rId5" Type="http://schemas.openxmlformats.org/officeDocument/2006/relationships/hyperlink" Target="http://www.linkedin.com/in/ghazalerfani/" TargetMode="External"/><Relationship Id="rId6" Type="http://schemas.openxmlformats.org/officeDocument/2006/relationships/image" Target="../media/image1.jpg"/><Relationship Id="rId7" Type="http://schemas.openxmlformats.org/officeDocument/2006/relationships/hyperlink" Target="https://www.linkedin.com/in/vincentasvin/" TargetMode="External"/><Relationship Id="rId8" Type="http://schemas.openxmlformats.org/officeDocument/2006/relationships/hyperlink" Target="https://www.linkedin.com/in/naphat-korwani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ephenfollows.com/how-many-movie-producers-per-film/" TargetMode="External"/><Relationship Id="rId4" Type="http://schemas.openxmlformats.org/officeDocument/2006/relationships/hyperlink" Target="https://www.boxofficemojo.com/studio/" TargetMode="External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4294967295" type="ctrTitle"/>
          </p:nvPr>
        </p:nvSpPr>
        <p:spPr>
          <a:xfrm>
            <a:off x="285750" y="3324823"/>
            <a:ext cx="8572500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6200"/>
              <a:buFont typeface="Arial"/>
              <a:buNone/>
            </a:pPr>
            <a:r>
              <a:rPr lang="en" sz="6200"/>
              <a:t>MyMovie</a:t>
            </a:r>
            <a:endParaRPr b="0" i="0" sz="39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>
            <p:ph idx="4294967295" type="subTitle"/>
          </p:nvPr>
        </p:nvSpPr>
        <p:spPr>
          <a:xfrm>
            <a:off x="285750" y="2250281"/>
            <a:ext cx="8572500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12/04/2018</a:t>
            </a:r>
            <a:endParaRPr b="0" i="0" sz="22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285825" y="4292100"/>
            <a:ext cx="4524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Focused Python - Mini 2, Section A, 2018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Group 1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nir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 sz="900"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285750" y="870950"/>
            <a:ext cx="60795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1" marL="584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ScriptBook </a:t>
            </a:r>
            <a:endParaRPr/>
          </a:p>
          <a:p>
            <a:pPr indent="-266700" lvl="2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U</a:t>
            </a:r>
            <a:r>
              <a:rPr lang="en" sz="1800"/>
              <a:t>ses machine learning to analyze screenplays and predict box office returns</a:t>
            </a:r>
            <a:endParaRPr sz="1800"/>
          </a:p>
          <a:p>
            <a:pPr indent="-266700" lvl="2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Cost </a:t>
            </a:r>
            <a:r>
              <a:rPr lang="en" sz="1800"/>
              <a:t>prohibitive</a:t>
            </a:r>
            <a:endParaRPr sz="1800"/>
          </a:p>
          <a:p>
            <a:pPr indent="-266700" lvl="2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</a:t>
            </a:r>
            <a:r>
              <a:rPr lang="en" sz="1800"/>
              <a:t>equires a full screenplay</a:t>
            </a:r>
            <a:endParaRPr sz="1800"/>
          </a:p>
          <a:p>
            <a:pPr indent="0" lvl="0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1" marL="584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Internal Analytics Divisions</a:t>
            </a:r>
            <a:endParaRPr/>
          </a:p>
          <a:p>
            <a:pPr indent="-266700" lvl="2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Not</a:t>
            </a:r>
            <a:r>
              <a:rPr lang="en" sz="1800"/>
              <a:t> </a:t>
            </a:r>
            <a:r>
              <a:rPr lang="en" sz="1800"/>
              <a:t>accessible for smaller or independent screenplay writers</a:t>
            </a:r>
            <a:endParaRPr sz="1800"/>
          </a:p>
          <a:p>
            <a:pPr indent="-266700" lvl="2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Time-consuming</a:t>
            </a:r>
            <a:endParaRPr sz="1800"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525" y="1133646"/>
            <a:ext cx="2170100" cy="25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LAUNCH STRATEGY (</a:t>
            </a:r>
            <a:r>
              <a:rPr lang="en" sz="3100"/>
              <a:t>1/2)</a:t>
            </a:r>
            <a:endParaRPr sz="900"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285750" y="3449000"/>
            <a:ext cx="85725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will leverage input prediction made in subsequent models and continue to propel the product in a more accurate, more useful tool.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40"/>
          <p:cNvGrpSpPr/>
          <p:nvPr/>
        </p:nvGrpSpPr>
        <p:grpSpPr>
          <a:xfrm>
            <a:off x="4805575" y="1055375"/>
            <a:ext cx="2618150" cy="2026800"/>
            <a:chOff x="4957975" y="902975"/>
            <a:chExt cx="2618150" cy="2026800"/>
          </a:xfrm>
        </p:grpSpPr>
        <p:sp>
          <p:nvSpPr>
            <p:cNvPr id="249" name="Google Shape;249;p40"/>
            <p:cNvSpPr txBox="1"/>
            <p:nvPr/>
          </p:nvSpPr>
          <p:spPr>
            <a:xfrm>
              <a:off x="5019825" y="954650"/>
              <a:ext cx="2556300" cy="19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Lite</a:t>
              </a:r>
              <a:endParaRPr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Screenwriters gauge the potential success of the project and are better-prepared for idea pitches</a:t>
              </a:r>
              <a:endParaRPr b="1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4957975" y="902975"/>
              <a:ext cx="2461200" cy="202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40"/>
          <p:cNvGrpSpPr/>
          <p:nvPr/>
        </p:nvGrpSpPr>
        <p:grpSpPr>
          <a:xfrm>
            <a:off x="1592650" y="1030850"/>
            <a:ext cx="2367575" cy="1937700"/>
            <a:chOff x="1211650" y="954650"/>
            <a:chExt cx="2367575" cy="1937700"/>
          </a:xfrm>
        </p:grpSpPr>
        <p:sp>
          <p:nvSpPr>
            <p:cNvPr id="252" name="Google Shape;252;p40"/>
            <p:cNvSpPr txBox="1"/>
            <p:nvPr/>
          </p:nvSpPr>
          <p:spPr>
            <a:xfrm>
              <a:off x="1290825" y="954650"/>
              <a:ext cx="2288400" cy="19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Premium</a:t>
              </a:r>
              <a:endParaRPr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Producers get expected gross of a movie based on basic movie ideas</a:t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1211650" y="1098875"/>
              <a:ext cx="2288400" cy="1674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285750" y="310306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LAUNCH STRATEGY </a:t>
            </a:r>
            <a:r>
              <a:rPr lang="en" sz="3100"/>
              <a:t>(2/2)</a:t>
            </a:r>
            <a:endParaRPr sz="900"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285750" y="1175075"/>
            <a:ext cx="8572500" cy="30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7940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▸"/>
            </a:pPr>
            <a:r>
              <a:rPr lang="en"/>
              <a:t>Begin by testing our product against existing movies and showing the </a:t>
            </a:r>
            <a:r>
              <a:rPr lang="en"/>
              <a:t>accuracy of the product at selected venues to garner our initial customer base</a:t>
            </a:r>
            <a:endParaRPr/>
          </a:p>
          <a:p>
            <a:pPr indent="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Target </a:t>
            </a:r>
            <a:r>
              <a:rPr b="1" lang="en" sz="2400"/>
              <a:t>The Producers Guild of America</a:t>
            </a:r>
            <a:r>
              <a:rPr lang="en"/>
              <a:t> as well as notable gatherings of potential customers including the </a:t>
            </a:r>
            <a:endParaRPr/>
          </a:p>
          <a:p>
            <a:pPr indent="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2019 Hollywood Producer Summit</a:t>
            </a:r>
            <a:r>
              <a:rPr lang="en"/>
              <a:t>, </a:t>
            </a:r>
            <a:r>
              <a:rPr b="1" lang="en" sz="2400"/>
              <a:t>Produced By New York 2019</a:t>
            </a:r>
            <a:r>
              <a:rPr lang="en"/>
              <a:t>, and others.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285750" y="310306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LESSONS LEARNED</a:t>
            </a:r>
            <a:endParaRPr sz="900"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133350" y="870950"/>
            <a:ext cx="41157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Share more code, faster</a:t>
            </a:r>
            <a:endParaRPr/>
          </a:p>
          <a:p>
            <a:pPr indent="-292100" lvl="1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Choose your model wisely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75" y="1895153"/>
            <a:ext cx="2989199" cy="203149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450" y="999250"/>
            <a:ext cx="2825975" cy="2372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981" y="3226325"/>
            <a:ext cx="2053994" cy="1329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900"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285750" y="978200"/>
            <a:ext cx="8572500" cy="3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b="0" i="0" lang="en" sz="1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 sz="1700"/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b="0" i="0" lang="en" sz="1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Team </a:t>
            </a:r>
            <a:endParaRPr sz="1700"/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b="0" i="0" lang="en" sz="1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</a:t>
            </a:r>
            <a:endParaRPr sz="1700"/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b="0" i="0" lang="en" sz="1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Solution /Product</a:t>
            </a:r>
            <a:endParaRPr sz="1700"/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b="0" i="0" lang="en" sz="1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 sz="1700"/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b="0" i="0" lang="en" sz="1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Business Model</a:t>
            </a:r>
            <a:endParaRPr sz="1700"/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b="0" i="0" lang="en" sz="1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Competition </a:t>
            </a:r>
            <a:endParaRPr sz="1700"/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</a:pPr>
            <a:r>
              <a:rPr lang="en" sz="1700"/>
              <a:t>Launch Strategy</a:t>
            </a:r>
            <a:endParaRPr b="0" i="0" sz="17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Lessons Learned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idx="4294967295" type="title"/>
          </p:nvPr>
        </p:nvSpPr>
        <p:spPr>
          <a:xfrm>
            <a:off x="285750" y="310306"/>
            <a:ext cx="8572500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sz="900"/>
          </a:p>
        </p:txBody>
      </p:sp>
      <p:sp>
        <p:nvSpPr>
          <p:cNvPr id="142" name="Google Shape;142;p32"/>
          <p:cNvSpPr txBox="1"/>
          <p:nvPr>
            <p:ph idx="4294967295" type="body"/>
          </p:nvPr>
        </p:nvSpPr>
        <p:spPr>
          <a:xfrm>
            <a:off x="157775" y="929575"/>
            <a:ext cx="8846100" cy="3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100"/>
              <a:buFont typeface="Avenir"/>
              <a:buNone/>
            </a:pPr>
            <a:r>
              <a:rPr lang="en" sz="3800">
                <a:solidFill>
                  <a:srgbClr val="222222"/>
                </a:solidFill>
              </a:rPr>
              <a:t>Empower producers to make </a:t>
            </a:r>
            <a:endParaRPr sz="38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100"/>
              <a:buFont typeface="Avenir"/>
              <a:buNone/>
            </a:pPr>
            <a:r>
              <a:rPr lang="en" sz="3800">
                <a:solidFill>
                  <a:srgbClr val="222222"/>
                </a:solidFill>
              </a:rPr>
              <a:t>successful movies </a:t>
            </a:r>
            <a:endParaRPr sz="38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100"/>
              <a:buFont typeface="Avenir"/>
              <a:buNone/>
            </a:pPr>
            <a:r>
              <a:t/>
            </a:r>
            <a:endParaRPr sz="20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100"/>
              <a:buFont typeface="Avenir"/>
              <a:buNone/>
            </a:pPr>
            <a:r>
              <a:rPr lang="en" sz="2400">
                <a:solidFill>
                  <a:srgbClr val="222222"/>
                </a:solidFill>
              </a:rPr>
              <a:t>b</a:t>
            </a:r>
            <a:r>
              <a:rPr lang="en" sz="2400">
                <a:solidFill>
                  <a:srgbClr val="222222"/>
                </a:solidFill>
              </a:rPr>
              <a:t>y making informed decisions </a:t>
            </a:r>
            <a:r>
              <a:rPr lang="en" sz="2400">
                <a:solidFill>
                  <a:srgbClr val="222222"/>
                </a:solidFill>
              </a:rPr>
              <a:t>u</a:t>
            </a:r>
            <a:r>
              <a:rPr lang="en" sz="2400">
                <a:solidFill>
                  <a:srgbClr val="222222"/>
                </a:solidFill>
              </a:rPr>
              <a:t>sing historical </a:t>
            </a:r>
            <a:r>
              <a:rPr lang="en" sz="2400">
                <a:solidFill>
                  <a:srgbClr val="222222"/>
                </a:solidFill>
              </a:rPr>
              <a:t>movie </a:t>
            </a:r>
            <a:r>
              <a:rPr lang="en" sz="2400">
                <a:solidFill>
                  <a:srgbClr val="222222"/>
                </a:solidFill>
              </a:rPr>
              <a:t>data</a:t>
            </a:r>
            <a:endParaRPr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/>
        </p:nvSpPr>
        <p:spPr>
          <a:xfrm>
            <a:off x="194975" y="2387525"/>
            <a:ext cx="17682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Shayne Bement</a:t>
            </a:r>
            <a:endParaRPr b="1" sz="1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U.S. Fulbright Scholar University of Bamenda, Cameroon</a:t>
            </a:r>
            <a:endParaRPr sz="12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LinkedIn</a:t>
            </a:r>
            <a:endParaRPr sz="1200"/>
          </a:p>
        </p:txBody>
      </p:sp>
      <p:sp>
        <p:nvSpPr>
          <p:cNvPr id="148" name="Google Shape;148;p33"/>
          <p:cNvSpPr txBox="1"/>
          <p:nvPr>
            <p:ph type="title"/>
          </p:nvPr>
        </p:nvSpPr>
        <p:spPr>
          <a:xfrm>
            <a:off x="285750" y="310306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900"/>
          </a:p>
        </p:txBody>
      </p:sp>
      <p:pic>
        <p:nvPicPr>
          <p:cNvPr id="149" name="Google Shape;1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303" y="1287307"/>
            <a:ext cx="978996" cy="97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 txBox="1"/>
          <p:nvPr/>
        </p:nvSpPr>
        <p:spPr>
          <a:xfrm>
            <a:off x="3685084" y="2387513"/>
            <a:ext cx="1953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Ghazal Erfani</a:t>
            </a:r>
            <a:endParaRPr b="1" sz="1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Ex-Data Analyst at VTS</a:t>
            </a:r>
            <a:endParaRPr sz="12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LinkedIn</a:t>
            </a:r>
            <a:endParaRPr sz="1200"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7728" y="1232925"/>
            <a:ext cx="978900" cy="97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2" name="Google Shape;152;p33"/>
          <p:cNvSpPr txBox="1"/>
          <p:nvPr/>
        </p:nvSpPr>
        <p:spPr>
          <a:xfrm>
            <a:off x="7091725" y="2387525"/>
            <a:ext cx="188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Asvin Sripraiwalsupakit, ASA</a:t>
            </a:r>
            <a:endParaRPr b="1" sz="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Ex-Actuary at Prudential Life Assurance Thailand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LinkedIn</a:t>
            </a:r>
            <a:endParaRPr sz="1200"/>
          </a:p>
        </p:txBody>
      </p:sp>
      <p:sp>
        <p:nvSpPr>
          <p:cNvPr id="153" name="Google Shape;153;p33"/>
          <p:cNvSpPr txBox="1"/>
          <p:nvPr/>
        </p:nvSpPr>
        <p:spPr>
          <a:xfrm>
            <a:off x="5504650" y="2387513"/>
            <a:ext cx="17154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Naphat Korwanich</a:t>
            </a:r>
            <a:endParaRPr b="1" sz="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r>
              <a:rPr lang="en" sz="1200"/>
              <a:t>x-Product Lead </a:t>
            </a:r>
            <a:br>
              <a:rPr lang="en" sz="1200"/>
            </a:br>
            <a:r>
              <a:rPr lang="en" sz="1200"/>
              <a:t>at Grab (SE Asia ride-hailing app)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LinkedIn</a:t>
            </a:r>
            <a:endParaRPr sz="1200"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9">
            <a:alphaModFix/>
          </a:blip>
          <a:srcRect b="12822" l="8553" r="8561" t="4293"/>
          <a:stretch/>
        </p:blipFill>
        <p:spPr>
          <a:xfrm>
            <a:off x="5872890" y="1287278"/>
            <a:ext cx="978900" cy="97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1923063" y="2387513"/>
            <a:ext cx="18810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Jeffrey Curran</a:t>
            </a:r>
            <a:endParaRPr b="1" sz="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Ex-Data Analyst Coop at Legendary Applied Analytics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LinkedIn</a:t>
            </a:r>
            <a:endParaRPr sz="1200"/>
          </a:p>
        </p:txBody>
      </p:sp>
      <p:pic>
        <p:nvPicPr>
          <p:cNvPr id="156" name="Google Shape;156;p33"/>
          <p:cNvPicPr preferRelativeResize="0"/>
          <p:nvPr/>
        </p:nvPicPr>
        <p:blipFill rotWithShape="1">
          <a:blip r:embed="rId11">
            <a:alphaModFix/>
          </a:blip>
          <a:srcRect b="27635" l="12395" r="0" t="0"/>
          <a:stretch/>
        </p:blipFill>
        <p:spPr>
          <a:xfrm>
            <a:off x="2374125" y="1271521"/>
            <a:ext cx="978900" cy="97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7" name="Google Shape;157;p33"/>
          <p:cNvPicPr preferRelativeResize="0"/>
          <p:nvPr/>
        </p:nvPicPr>
        <p:blipFill rotWithShape="1">
          <a:blip r:embed="rId12">
            <a:alphaModFix/>
          </a:blip>
          <a:srcRect b="28865" l="20207" r="49965" t="17858"/>
          <a:stretch/>
        </p:blipFill>
        <p:spPr>
          <a:xfrm>
            <a:off x="589625" y="1285925"/>
            <a:ext cx="978900" cy="98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(CUSTOMER PAIN)</a:t>
            </a:r>
            <a:endParaRPr sz="900"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285750" y="709400"/>
            <a:ext cx="85725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1397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Global box office spending is at an all time high of </a:t>
            </a:r>
            <a:r>
              <a:rPr b="1" lang="en" sz="2400"/>
              <a:t>44 Billion USD</a:t>
            </a:r>
            <a:endParaRPr sz="1800"/>
          </a:p>
          <a:p>
            <a:pPr indent="-254000" lvl="1" marL="584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600"/>
              <a:t>movie companies are moving away from the error prone one-person green-lighting systems of the past that led to</a:t>
            </a:r>
            <a:r>
              <a:rPr lang="en" sz="1800"/>
              <a:t> </a:t>
            </a:r>
            <a:r>
              <a:rPr b="1" lang="en" sz="2400"/>
              <a:t>countless box office flops</a:t>
            </a:r>
            <a:endParaRPr b="1" sz="2400"/>
          </a:p>
          <a:p>
            <a:pPr indent="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4000" lvl="0" marL="2921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i="1" lang="en" sz="1800">
                <a:solidFill>
                  <a:schemeClr val="dk1"/>
                </a:solidFill>
              </a:rPr>
              <a:t>ScriptBook</a:t>
            </a:r>
            <a:r>
              <a:rPr lang="en" sz="1800">
                <a:solidFill>
                  <a:schemeClr val="dk1"/>
                </a:solidFill>
              </a:rPr>
              <a:t> uses machine learning to analyze </a:t>
            </a:r>
            <a:endParaRPr sz="1800">
              <a:solidFill>
                <a:schemeClr val="dk1"/>
              </a:solidFill>
            </a:endParaRPr>
          </a:p>
          <a:p>
            <a:pPr indent="0" lvl="0" marL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screenplays and predict box office returns.</a:t>
            </a:r>
            <a:endParaRPr sz="1800"/>
          </a:p>
          <a:p>
            <a:pPr indent="-254000" lvl="1" marL="584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Costs </a:t>
            </a:r>
            <a:r>
              <a:rPr b="1" lang="en" sz="2400"/>
              <a:t>$5,000</a:t>
            </a:r>
            <a:r>
              <a:rPr lang="en" sz="1800"/>
              <a:t> per screenplay run through the algorithm</a:t>
            </a:r>
            <a:endParaRPr sz="1800"/>
          </a:p>
          <a:p>
            <a:pPr indent="-1397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/>
          </a:p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With such a </a:t>
            </a:r>
            <a:r>
              <a:rPr b="1" lang="en" sz="2400"/>
              <a:t>high cost</a:t>
            </a:r>
            <a:r>
              <a:rPr lang="en" sz="1800"/>
              <a:t>, this service is not accessible to small screenwriters attempting to make a case for their film or green-lighting </a:t>
            </a:r>
            <a:r>
              <a:rPr lang="en" sz="1800"/>
              <a:t>committees</a:t>
            </a:r>
            <a:r>
              <a:rPr lang="en" sz="1800"/>
              <a:t> tasked </a:t>
            </a:r>
            <a:r>
              <a:rPr lang="en" sz="1800"/>
              <a:t>to</a:t>
            </a:r>
            <a:r>
              <a:rPr lang="en" sz="1800"/>
              <a:t> review ideas on a regular basis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300"/>
              <a:t> 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/>
          <p:nvPr/>
        </p:nvSpPr>
        <p:spPr>
          <a:xfrm>
            <a:off x="3268050" y="1657600"/>
            <a:ext cx="2538900" cy="2376600"/>
          </a:xfrm>
          <a:prstGeom prst="rect">
            <a:avLst/>
          </a:prstGeom>
          <a:solidFill>
            <a:srgbClr val="65C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900"/>
          </a:p>
        </p:txBody>
      </p:sp>
      <p:sp>
        <p:nvSpPr>
          <p:cNvPr id="170" name="Google Shape;170;p35"/>
          <p:cNvSpPr txBox="1"/>
          <p:nvPr/>
        </p:nvSpPr>
        <p:spPr>
          <a:xfrm>
            <a:off x="456800" y="1010500"/>
            <a:ext cx="2250600" cy="285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65C6B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Data Source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3432318" y="1010500"/>
            <a:ext cx="2250600" cy="285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65C6B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Model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6436600" y="1086700"/>
            <a:ext cx="2250600" cy="285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65C6B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Output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456800" y="1428995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MovieLens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35"/>
          <p:cNvSpPr txBox="1"/>
          <p:nvPr/>
        </p:nvSpPr>
        <p:spPr>
          <a:xfrm>
            <a:off x="456800" y="2446013"/>
            <a:ext cx="2193000" cy="49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The Numbers: </a:t>
            </a:r>
            <a:r>
              <a:rPr b="1" lang="en" sz="1000">
                <a:latin typeface="Avenir"/>
                <a:ea typeface="Avenir"/>
                <a:cs typeface="Avenir"/>
                <a:sym typeface="Avenir"/>
              </a:rPr>
              <a:t>Where Data and the Movie Business Meet</a:t>
            </a:r>
            <a:endParaRPr b="1" sz="1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456800" y="3625866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Wikipedia, IMDbPY, Kaggle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456800" y="4034107"/>
            <a:ext cx="2193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Actor/Actresses, Award, Films from books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456800" y="2998101"/>
            <a:ext cx="2193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Production Budget, 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Revenue, Tickets Sold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456800" y="1878929"/>
            <a:ext cx="2193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Name, Genre, Rating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6465367" y="1657595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Revenue Estimator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0" name="Google Shape;180;p35"/>
          <p:cNvCxnSpPr/>
          <p:nvPr/>
        </p:nvCxnSpPr>
        <p:spPr>
          <a:xfrm>
            <a:off x="3067473" y="1600510"/>
            <a:ext cx="0" cy="2760000"/>
          </a:xfrm>
          <a:prstGeom prst="straightConnector1">
            <a:avLst/>
          </a:prstGeom>
          <a:noFill/>
          <a:ln cap="flat" cmpd="sng" w="9525">
            <a:solidFill>
              <a:srgbClr val="65C6B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5"/>
          <p:cNvCxnSpPr/>
          <p:nvPr/>
        </p:nvCxnSpPr>
        <p:spPr>
          <a:xfrm>
            <a:off x="6094614" y="1600510"/>
            <a:ext cx="0" cy="2760000"/>
          </a:xfrm>
          <a:prstGeom prst="straightConnector1">
            <a:avLst/>
          </a:prstGeom>
          <a:noFill/>
          <a:ln cap="flat" cmpd="sng" w="9525">
            <a:solidFill>
              <a:srgbClr val="65C6B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5"/>
          <p:cNvCxnSpPr/>
          <p:nvPr/>
        </p:nvCxnSpPr>
        <p:spPr>
          <a:xfrm>
            <a:off x="2809717" y="1767532"/>
            <a:ext cx="3462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5"/>
          <p:cNvCxnSpPr/>
          <p:nvPr/>
        </p:nvCxnSpPr>
        <p:spPr>
          <a:xfrm>
            <a:off x="5971943" y="3427346"/>
            <a:ext cx="3462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5"/>
          <p:cNvCxnSpPr/>
          <p:nvPr/>
        </p:nvCxnSpPr>
        <p:spPr>
          <a:xfrm flipH="1" rot="10800000">
            <a:off x="5977164" y="2003091"/>
            <a:ext cx="3180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5"/>
          <p:cNvCxnSpPr/>
          <p:nvPr/>
        </p:nvCxnSpPr>
        <p:spPr>
          <a:xfrm flipH="1" rot="10800000">
            <a:off x="2823845" y="3358106"/>
            <a:ext cx="3180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5"/>
          <p:cNvCxnSpPr/>
          <p:nvPr/>
        </p:nvCxnSpPr>
        <p:spPr>
          <a:xfrm>
            <a:off x="2793643" y="2717774"/>
            <a:ext cx="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5"/>
          <p:cNvCxnSpPr/>
          <p:nvPr/>
        </p:nvCxnSpPr>
        <p:spPr>
          <a:xfrm>
            <a:off x="5970901" y="2717774"/>
            <a:ext cx="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35"/>
          <p:cNvSpPr txBox="1"/>
          <p:nvPr/>
        </p:nvSpPr>
        <p:spPr>
          <a:xfrm>
            <a:off x="6483142" y="2518140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Revenue &amp; Budget Analysis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6483142" y="3617790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Movie Rating Analysis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3418196" y="2933843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Logistic Regression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3417521" y="3472232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Decision Tree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3427846" y="1811281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Linear Regression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3427171" y="2349670"/>
            <a:ext cx="2193000" cy="4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Avenir"/>
                <a:ea typeface="Avenir"/>
                <a:cs typeface="Avenir"/>
                <a:sym typeface="Avenir"/>
              </a:rPr>
              <a:t>k</a:t>
            </a:r>
            <a:r>
              <a:rPr b="1" lang="en" sz="1200">
                <a:latin typeface="Avenir"/>
                <a:ea typeface="Avenir"/>
                <a:cs typeface="Avenir"/>
                <a:sym typeface="Avenir"/>
              </a:rPr>
              <a:t>-nearest Neighbors Algorithm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285750" y="310306"/>
            <a:ext cx="857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lang="en" sz="3100"/>
              <a:t>PRODUCT</a:t>
            </a:r>
            <a:endParaRPr sz="900"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0" y="1095225"/>
            <a:ext cx="3641450" cy="29530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050" y="2831750"/>
            <a:ext cx="1889451" cy="14858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675" y="742150"/>
            <a:ext cx="3041350" cy="173827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500" y="498303"/>
            <a:ext cx="2164601" cy="12820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9762" y="1746062"/>
            <a:ext cx="2272227" cy="133192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9150" y="2994975"/>
            <a:ext cx="2164600" cy="150343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546950" y="2345075"/>
            <a:ext cx="36078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MyMovie Revenue per Production Company</a:t>
            </a:r>
            <a:endParaRPr sz="180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0" lvl="3" marL="1181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▸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 producer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88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0" lvl="3" marL="1181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▸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$72,000 / yea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152400" y="4150700"/>
            <a:ext cx="79434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https://stephenfollows.com/how-many-movie-producers-per-film/</a:t>
            </a:r>
            <a:endParaRPr sz="8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https://www.boxofficemojo.com/studio/</a:t>
            </a:r>
            <a:r>
              <a:rPr lang="en" sz="800"/>
              <a:t> </a:t>
            </a:r>
            <a:endParaRPr sz="800"/>
          </a:p>
        </p:txBody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900"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325" y="725173"/>
            <a:ext cx="3193475" cy="308620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285750" y="949775"/>
            <a:ext cx="40656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8450" lvl="0" marL="292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</a:pPr>
            <a:r>
              <a:rPr lang="en" sz="2400"/>
              <a:t>140</a:t>
            </a:r>
            <a:r>
              <a:rPr lang="en" sz="1800"/>
              <a:t> film production companies </a:t>
            </a:r>
            <a:r>
              <a:rPr baseline="30000" lang="en" sz="1800"/>
              <a:t>1</a:t>
            </a:r>
            <a:endParaRPr baseline="30000" sz="1800"/>
          </a:p>
          <a:p>
            <a:pPr indent="-298450" lvl="0" marL="292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▸"/>
            </a:pPr>
            <a:r>
              <a:rPr lang="en" sz="1800"/>
              <a:t>Average of </a:t>
            </a:r>
            <a:r>
              <a:rPr lang="en" sz="2400"/>
              <a:t>3</a:t>
            </a:r>
            <a:r>
              <a:rPr lang="en" sz="1800"/>
              <a:t> producers involved in early stages of film production</a:t>
            </a:r>
            <a:r>
              <a:rPr b="0" i="0" lang="en" sz="1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842675" y="2421275"/>
            <a:ext cx="2849100" cy="156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285750" y="310306"/>
            <a:ext cx="8572500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sz="900"/>
          </a:p>
        </p:txBody>
      </p:sp>
      <p:sp>
        <p:nvSpPr>
          <p:cNvPr id="220" name="Google Shape;220;p38"/>
          <p:cNvSpPr txBox="1"/>
          <p:nvPr/>
        </p:nvSpPr>
        <p:spPr>
          <a:xfrm>
            <a:off x="369750" y="2659663"/>
            <a:ext cx="2052900" cy="32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65C6B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Subscription Plan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3151375" y="3343125"/>
            <a:ext cx="2232000" cy="45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Premium Package: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$499/month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369750" y="3343125"/>
            <a:ext cx="2232000" cy="45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Lite Package: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$299/month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3" name="Google Shape;223;p38"/>
          <p:cNvCxnSpPr/>
          <p:nvPr/>
        </p:nvCxnSpPr>
        <p:spPr>
          <a:xfrm>
            <a:off x="5646550" y="1108775"/>
            <a:ext cx="19200" cy="3421200"/>
          </a:xfrm>
          <a:prstGeom prst="straightConnector1">
            <a:avLst/>
          </a:prstGeom>
          <a:noFill/>
          <a:ln cap="flat" cmpd="sng" w="9525">
            <a:solidFill>
              <a:srgbClr val="65C6B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4" name="Google Shape;224;p38"/>
          <p:cNvSpPr txBox="1"/>
          <p:nvPr/>
        </p:nvSpPr>
        <p:spPr>
          <a:xfrm>
            <a:off x="5883163" y="1299925"/>
            <a:ext cx="2052900" cy="32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65C6B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Financial Metrics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5883175" y="1834900"/>
            <a:ext cx="2898600" cy="45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Average Order Value: $4,800/year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5883174" y="2974000"/>
            <a:ext cx="2898600" cy="45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Lifetime Value: $10,300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5883163" y="3738707"/>
            <a:ext cx="2000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5883175" y="2337884"/>
            <a:ext cx="2898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Annual revenue: $480,000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Number of orders: 100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5883175" y="3299675"/>
            <a:ext cx="289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Average profit margin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: 50%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Customer retention rate: 75%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Discount rate: 10%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369750" y="1071313"/>
            <a:ext cx="2052900" cy="32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65C6B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Business Model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3134125" y="1606300"/>
            <a:ext cx="2232000" cy="45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Cost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368813" y="1606300"/>
            <a:ext cx="2232000" cy="45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Revenue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368813" y="2066219"/>
            <a:ext cx="2000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Subscription Revenue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3126000" y="2093800"/>
            <a:ext cx="2000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Acquisition/R&amp;D cost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Maintenance cost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