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91"/>
    <a:srgbClr val="F5A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100" d="100"/>
          <a:sy n="100" d="100"/>
        </p:scale>
        <p:origin x="-1122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135857" y="823316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785718" y="407037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723869" y="2726380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680169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64891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182141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81984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6004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891" y="175739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17525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92966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552943" y="2553444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820747" y="17037264"/>
            <a:ext cx="5824806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2951027" y="11155144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"/>
          <p:cNvCxnSpPr>
            <a:cxnSpLocks/>
          </p:cNvCxnSpPr>
          <p:nvPr/>
        </p:nvCxnSpPr>
        <p:spPr>
          <a:xfrm>
            <a:off x="20104492" y="3082302"/>
            <a:ext cx="0" cy="17875746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343869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7896307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896323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0635112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8621512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621C3-4B09-47F7-A471-DD19B8662BAD}"/>
              </a:ext>
            </a:extLst>
          </p:cNvPr>
          <p:cNvGrpSpPr/>
          <p:nvPr/>
        </p:nvGrpSpPr>
        <p:grpSpPr>
          <a:xfrm>
            <a:off x="17093838" y="12845602"/>
            <a:ext cx="1667400" cy="1066121"/>
            <a:chOff x="17093838" y="12845602"/>
            <a:chExt cx="1667400" cy="1066121"/>
          </a:xfrm>
        </p:grpSpPr>
        <p:sp>
          <p:nvSpPr>
            <p:cNvPr id="121" name="Google Shape;121;p1"/>
            <p:cNvSpPr/>
            <p:nvPr/>
          </p:nvSpPr>
          <p:spPr>
            <a:xfrm>
              <a:off x="17184532" y="13080726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093838" y="12845602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025169" y="42037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1523904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308871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7611148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8463544" y="104994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060392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65469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53109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494514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55655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85087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616894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3390887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180949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3337293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149841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Cluster 3</a:t>
              </a:r>
              <a:endParaRPr sz="22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High Rock &amp; 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Electronic Engagement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Early Morning Posts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Close to Release-Date Posts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Would benefit from 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more photo posts</a:t>
              </a:r>
              <a:endParaRPr sz="18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6734360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Cluster 5</a:t>
              </a:r>
              <a:endParaRPr sz="22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Older Artists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Afternoon Posts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High Facebook Engagement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Would benefit  from 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early morning posts</a:t>
              </a:r>
              <a:endParaRPr sz="1800" dirty="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0423214" y="2583146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7785719" y="727343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7785719" y="516877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visually discern relationship between social media activity and engagement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319119" y="823316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5880594" y="827426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032693" y="964440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275919" y="961885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319119" y="957792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311194" y="828056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137957" y="828056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5941632" y="828056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0547915" y="4326102"/>
            <a:ext cx="3742876" cy="1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and feature selection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0547915" y="5913021"/>
            <a:ext cx="374287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0547915" y="7238092"/>
            <a:ext cx="374287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 scores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010248" y="3692812"/>
            <a:ext cx="417700" cy="389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5126884" y="4371054"/>
            <a:ext cx="6776747" cy="125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5126879" y="5605716"/>
            <a:ext cx="6776749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5126884" y="6976113"/>
            <a:ext cx="6776749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 results in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0549210" y="4152433"/>
            <a:ext cx="3735438" cy="4142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0597670" y="3581445"/>
            <a:ext cx="374286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7256498" y="3581445"/>
            <a:ext cx="343502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Example: Instagram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445556" y="17850284"/>
            <a:ext cx="9610086" cy="290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services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054006" y="12303677"/>
            <a:ext cx="1683295" cy="124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16163" y="13534906"/>
            <a:ext cx="1769249" cy="114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023280" y="12260326"/>
            <a:ext cx="3756069" cy="2549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205521" y="476997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205520" y="667687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</p:cNvCxnSpPr>
          <p:nvPr/>
        </p:nvCxnSpPr>
        <p:spPr>
          <a:xfrm>
            <a:off x="22419353" y="5620205"/>
            <a:ext cx="0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</p:cNvCxnSpPr>
          <p:nvPr/>
        </p:nvCxnSpPr>
        <p:spPr>
          <a:xfrm>
            <a:off x="22419353" y="6880395"/>
            <a:ext cx="0" cy="35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</p:cNvCxnSpPr>
          <p:nvPr/>
        </p:nvCxnSpPr>
        <p:spPr>
          <a:xfrm flipH="1">
            <a:off x="28346813" y="5312900"/>
            <a:ext cx="4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</p:cNvCxnSpPr>
          <p:nvPr/>
        </p:nvCxnSpPr>
        <p:spPr>
          <a:xfrm>
            <a:off x="28370876" y="6621216"/>
            <a:ext cx="5" cy="354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0377495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541A5911-904A-43E9-91F4-E3B1571F8E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48852" y="4248812"/>
            <a:ext cx="6205732" cy="23239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C13FAA-7E88-4DCB-B422-69BDBE66B9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87552" y="12157558"/>
            <a:ext cx="5157175" cy="2582087"/>
          </a:xfrm>
          <a:prstGeom prst="rect">
            <a:avLst/>
          </a:prstGeom>
        </p:spPr>
      </p:pic>
      <p:sp>
        <p:nvSpPr>
          <p:cNvPr id="106" name="Google Shape;184;p1">
            <a:extLst>
              <a:ext uri="{FF2B5EF4-FFF2-40B4-BE49-F238E27FC236}">
                <a16:creationId xmlns:a16="http://schemas.microsoft.com/office/drawing/2014/main" id="{A2CE94E6-2591-6E41-A07E-F449AF79BEFE}"/>
              </a:ext>
            </a:extLst>
          </p:cNvPr>
          <p:cNvSpPr/>
          <p:nvPr/>
        </p:nvSpPr>
        <p:spPr>
          <a:xfrm>
            <a:off x="25001429" y="4147558"/>
            <a:ext cx="6951229" cy="414767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13;p1">
            <a:extLst>
              <a:ext uri="{FF2B5EF4-FFF2-40B4-BE49-F238E27FC236}">
                <a16:creationId xmlns:a16="http://schemas.microsoft.com/office/drawing/2014/main" id="{38976A38-2734-E04F-BB3E-0A4674EB0DB6}"/>
              </a:ext>
            </a:extLst>
          </p:cNvPr>
          <p:cNvSpPr txBox="1"/>
          <p:nvPr/>
        </p:nvSpPr>
        <p:spPr>
          <a:xfrm>
            <a:off x="20384108" y="8378325"/>
            <a:ext cx="3047406" cy="52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sz="3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13;p1">
            <a:extLst>
              <a:ext uri="{FF2B5EF4-FFF2-40B4-BE49-F238E27FC236}">
                <a16:creationId xmlns:a16="http://schemas.microsoft.com/office/drawing/2014/main" id="{2D709C9F-49F0-924A-8F0F-1C19225DB560}"/>
              </a:ext>
            </a:extLst>
          </p:cNvPr>
          <p:cNvSpPr txBox="1"/>
          <p:nvPr/>
        </p:nvSpPr>
        <p:spPr>
          <a:xfrm>
            <a:off x="21217790" y="8914094"/>
            <a:ext cx="10727593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Lower post frequency and shorter length posts lead to higher engagement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13;p1">
            <a:extLst>
              <a:ext uri="{FF2B5EF4-FFF2-40B4-BE49-F238E27FC236}">
                <a16:creationId xmlns:a16="http://schemas.microsoft.com/office/drawing/2014/main" id="{41C23098-326E-F94A-8FB1-5FF5AB0B32D8}"/>
              </a:ext>
            </a:extLst>
          </p:cNvPr>
          <p:cNvSpPr txBox="1"/>
          <p:nvPr/>
        </p:nvSpPr>
        <p:spPr>
          <a:xfrm>
            <a:off x="20810893" y="8896960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13;p1">
            <a:extLst>
              <a:ext uri="{FF2B5EF4-FFF2-40B4-BE49-F238E27FC236}">
                <a16:creationId xmlns:a16="http://schemas.microsoft.com/office/drawing/2014/main" id="{86C78819-1529-CA49-B70D-847CF0C0763A}"/>
              </a:ext>
            </a:extLst>
          </p:cNvPr>
          <p:cNvSpPr txBox="1"/>
          <p:nvPr/>
        </p:nvSpPr>
        <p:spPr>
          <a:xfrm>
            <a:off x="20794377" y="9409919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13;p1">
            <a:extLst>
              <a:ext uri="{FF2B5EF4-FFF2-40B4-BE49-F238E27FC236}">
                <a16:creationId xmlns:a16="http://schemas.microsoft.com/office/drawing/2014/main" id="{F11857F6-31F7-7541-B80D-B91E73363820}"/>
              </a:ext>
            </a:extLst>
          </p:cNvPr>
          <p:cNvSpPr txBox="1"/>
          <p:nvPr/>
        </p:nvSpPr>
        <p:spPr>
          <a:xfrm>
            <a:off x="21249584" y="9406316"/>
            <a:ext cx="6849868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Rock artists have higher Instagram engagement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13;p1">
            <a:extLst>
              <a:ext uri="{FF2B5EF4-FFF2-40B4-BE49-F238E27FC236}">
                <a16:creationId xmlns:a16="http://schemas.microsoft.com/office/drawing/2014/main" id="{987A8506-BB20-3B42-A0BD-68B55BEE44E0}"/>
              </a:ext>
            </a:extLst>
          </p:cNvPr>
          <p:cNvSpPr txBox="1"/>
          <p:nvPr/>
        </p:nvSpPr>
        <p:spPr>
          <a:xfrm>
            <a:off x="21781567" y="9940186"/>
            <a:ext cx="6061974" cy="97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Coefficient for Rock Artists:  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(+) 0.122</a:t>
            </a:r>
          </a:p>
          <a:p>
            <a:pPr lvl="0">
              <a:buSzPts val="1800"/>
            </a:pPr>
            <a:r>
              <a:rPr lang="en-US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Feature importance of Rock Artists: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 0.342</a:t>
            </a:r>
          </a:p>
        </p:txBody>
      </p:sp>
      <p:cxnSp>
        <p:nvCxnSpPr>
          <p:cNvPr id="201" name="Google Shape;136;p1">
            <a:extLst>
              <a:ext uri="{FF2B5EF4-FFF2-40B4-BE49-F238E27FC236}">
                <a16:creationId xmlns:a16="http://schemas.microsoft.com/office/drawing/2014/main" id="{CC74EEA1-96DC-F74C-875D-2A997CF845DF}"/>
              </a:ext>
            </a:extLst>
          </p:cNvPr>
          <p:cNvCxnSpPr>
            <a:cxnSpLocks/>
          </p:cNvCxnSpPr>
          <p:nvPr/>
        </p:nvCxnSpPr>
        <p:spPr>
          <a:xfrm flipH="1" flipV="1">
            <a:off x="21288506" y="11008581"/>
            <a:ext cx="9610085" cy="11284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136;p1">
            <a:extLst>
              <a:ext uri="{FF2B5EF4-FFF2-40B4-BE49-F238E27FC236}">
                <a16:creationId xmlns:a16="http://schemas.microsoft.com/office/drawing/2014/main" id="{C31F196F-4544-614D-8CA4-2CEA3DC7D352}"/>
              </a:ext>
            </a:extLst>
          </p:cNvPr>
          <p:cNvCxnSpPr>
            <a:cxnSpLocks/>
          </p:cNvCxnSpPr>
          <p:nvPr/>
        </p:nvCxnSpPr>
        <p:spPr>
          <a:xfrm flipH="1" flipV="1">
            <a:off x="21525631" y="17006717"/>
            <a:ext cx="9610085" cy="11284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185;p1">
            <a:extLst>
              <a:ext uri="{FF2B5EF4-FFF2-40B4-BE49-F238E27FC236}">
                <a16:creationId xmlns:a16="http://schemas.microsoft.com/office/drawing/2014/main" id="{6B6991D9-2E64-CB42-A57B-0A54FC89CD8B}"/>
              </a:ext>
            </a:extLst>
          </p:cNvPr>
          <p:cNvSpPr txBox="1"/>
          <p:nvPr/>
        </p:nvSpPr>
        <p:spPr>
          <a:xfrm>
            <a:off x="20459186" y="12633147"/>
            <a:ext cx="258042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84;p1">
            <a:extLst>
              <a:ext uri="{FF2B5EF4-FFF2-40B4-BE49-F238E27FC236}">
                <a16:creationId xmlns:a16="http://schemas.microsoft.com/office/drawing/2014/main" id="{C06975B6-0B62-8844-8469-07E12ABE3F45}"/>
              </a:ext>
            </a:extLst>
          </p:cNvPr>
          <p:cNvSpPr/>
          <p:nvPr/>
        </p:nvSpPr>
        <p:spPr>
          <a:xfrm>
            <a:off x="20408112" y="12288901"/>
            <a:ext cx="5204804" cy="245074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13;p1">
            <a:extLst>
              <a:ext uri="{FF2B5EF4-FFF2-40B4-BE49-F238E27FC236}">
                <a16:creationId xmlns:a16="http://schemas.microsoft.com/office/drawing/2014/main" id="{D6ABFF5D-3A5D-1E49-ACC8-FD8492D954CB}"/>
              </a:ext>
            </a:extLst>
          </p:cNvPr>
          <p:cNvSpPr txBox="1"/>
          <p:nvPr/>
        </p:nvSpPr>
        <p:spPr>
          <a:xfrm>
            <a:off x="20655913" y="14793426"/>
            <a:ext cx="3047406" cy="52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sz="3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113;p1">
            <a:extLst>
              <a:ext uri="{FF2B5EF4-FFF2-40B4-BE49-F238E27FC236}">
                <a16:creationId xmlns:a16="http://schemas.microsoft.com/office/drawing/2014/main" id="{E118576F-36B5-5745-AC25-803824CD22A6}"/>
              </a:ext>
            </a:extLst>
          </p:cNvPr>
          <p:cNvSpPr txBox="1"/>
          <p:nvPr/>
        </p:nvSpPr>
        <p:spPr>
          <a:xfrm>
            <a:off x="21388987" y="15756113"/>
            <a:ext cx="9332911" cy="7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Facebook and Twitter have similar sentiment analysis distribution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113;p1">
            <a:extLst>
              <a:ext uri="{FF2B5EF4-FFF2-40B4-BE49-F238E27FC236}">
                <a16:creationId xmlns:a16="http://schemas.microsoft.com/office/drawing/2014/main" id="{58195528-A5CE-A64D-9165-AE9D47033B7E}"/>
              </a:ext>
            </a:extLst>
          </p:cNvPr>
          <p:cNvSpPr txBox="1"/>
          <p:nvPr/>
        </p:nvSpPr>
        <p:spPr>
          <a:xfrm>
            <a:off x="20999660" y="15300277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113;p1">
            <a:extLst>
              <a:ext uri="{FF2B5EF4-FFF2-40B4-BE49-F238E27FC236}">
                <a16:creationId xmlns:a16="http://schemas.microsoft.com/office/drawing/2014/main" id="{BBCF21BA-483B-0545-9A26-1B5B1CA37A65}"/>
              </a:ext>
            </a:extLst>
          </p:cNvPr>
          <p:cNvSpPr txBox="1"/>
          <p:nvPr/>
        </p:nvSpPr>
        <p:spPr>
          <a:xfrm>
            <a:off x="20999474" y="15698934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113;p1">
            <a:extLst>
              <a:ext uri="{FF2B5EF4-FFF2-40B4-BE49-F238E27FC236}">
                <a16:creationId xmlns:a16="http://schemas.microsoft.com/office/drawing/2014/main" id="{EEB372F5-8B43-534C-B106-2730899151CF}"/>
              </a:ext>
            </a:extLst>
          </p:cNvPr>
          <p:cNvSpPr txBox="1"/>
          <p:nvPr/>
        </p:nvSpPr>
        <p:spPr>
          <a:xfrm>
            <a:off x="21430986" y="15331870"/>
            <a:ext cx="5511040" cy="5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Most posts have positive sentiment</a:t>
            </a:r>
          </a:p>
        </p:txBody>
      </p:sp>
      <p:sp>
        <p:nvSpPr>
          <p:cNvPr id="231" name="Google Shape;113;p1">
            <a:extLst>
              <a:ext uri="{FF2B5EF4-FFF2-40B4-BE49-F238E27FC236}">
                <a16:creationId xmlns:a16="http://schemas.microsoft.com/office/drawing/2014/main" id="{68E9B1BB-2A48-854F-9E6F-902F74897DBB}"/>
              </a:ext>
            </a:extLst>
          </p:cNvPr>
          <p:cNvSpPr txBox="1"/>
          <p:nvPr/>
        </p:nvSpPr>
        <p:spPr>
          <a:xfrm>
            <a:off x="21370534" y="16210859"/>
            <a:ext cx="9332911" cy="7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No significant correlation between sentiment and engagement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113;p1">
            <a:extLst>
              <a:ext uri="{FF2B5EF4-FFF2-40B4-BE49-F238E27FC236}">
                <a16:creationId xmlns:a16="http://schemas.microsoft.com/office/drawing/2014/main" id="{F5B3C5D3-BA6F-BC45-BEB8-5B3BBFA62468}"/>
              </a:ext>
            </a:extLst>
          </p:cNvPr>
          <p:cNvSpPr txBox="1"/>
          <p:nvPr/>
        </p:nvSpPr>
        <p:spPr>
          <a:xfrm>
            <a:off x="20981021" y="16129617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110;p1">
            <a:extLst>
              <a:ext uri="{FF2B5EF4-FFF2-40B4-BE49-F238E27FC236}">
                <a16:creationId xmlns:a16="http://schemas.microsoft.com/office/drawing/2014/main" id="{6E879AA6-6357-6E4E-BAAD-1DAE9AA7FC48}"/>
              </a:ext>
            </a:extLst>
          </p:cNvPr>
          <p:cNvCxnSpPr>
            <a:cxnSpLocks/>
          </p:cNvCxnSpPr>
          <p:nvPr/>
        </p:nvCxnSpPr>
        <p:spPr>
          <a:xfrm>
            <a:off x="7235836" y="3124974"/>
            <a:ext cx="0" cy="17875746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461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Lesser</cp:lastModifiedBy>
  <cp:revision>25</cp:revision>
  <dcterms:created xsi:type="dcterms:W3CDTF">2019-07-19T20:55:06Z</dcterms:created>
  <dcterms:modified xsi:type="dcterms:W3CDTF">2019-07-24T15:33:12Z</dcterms:modified>
</cp:coreProperties>
</file>