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C8"/>
    <a:srgbClr val="635BFF"/>
    <a:srgbClr val="4239FF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75" autoAdjust="0"/>
  </p:normalViewPr>
  <p:slideViewPr>
    <p:cSldViewPr snapToGrid="0">
      <p:cViewPr>
        <p:scale>
          <a:sx n="125" d="100"/>
          <a:sy n="125" d="100"/>
        </p:scale>
        <p:origin x="226" y="-28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227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Post Sentiment</c:v>
                </c:pt>
                <c:pt idx="1">
                  <c:v>Post Type</c:v>
                </c:pt>
                <c:pt idx="2">
                  <c:v>Platform Mix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1.85</c:v>
                </c:pt>
                <c:pt idx="1">
                  <c:v>1528</c:v>
                </c:pt>
                <c:pt idx="2">
                  <c:v>1287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73-4193-9525-C9251BD277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E73-4193-9525-C9251BD27755}"/>
              </c:ext>
            </c:extLst>
          </c:dPt>
          <c:cat>
            <c:strRef>
              <c:f>Sheet1!$A$2:$A$4</c:f>
              <c:strCache>
                <c:ptCount val="3"/>
                <c:pt idx="0">
                  <c:v>Post Sentiment</c:v>
                </c:pt>
                <c:pt idx="1">
                  <c:v>Post Type</c:v>
                </c:pt>
                <c:pt idx="2">
                  <c:v>Platform Mix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51.5</c:v>
                </c:pt>
                <c:pt idx="1">
                  <c:v>2525</c:v>
                </c:pt>
                <c:pt idx="2">
                  <c:v>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73-4193-9525-C9251BD277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73-4193-9525-C9251BD2775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73-4193-9525-C9251BD27755}"/>
              </c:ext>
            </c:extLst>
          </c:dPt>
          <c:cat>
            <c:strRef>
              <c:f>Sheet1!$A$2:$A$4</c:f>
              <c:strCache>
                <c:ptCount val="3"/>
                <c:pt idx="0">
                  <c:v>Post Sentiment</c:v>
                </c:pt>
                <c:pt idx="1">
                  <c:v>Post Type</c:v>
                </c:pt>
                <c:pt idx="2">
                  <c:v>Platform Mix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46.65</c:v>
                </c:pt>
                <c:pt idx="1">
                  <c:v>132</c:v>
                </c:pt>
                <c:pt idx="2">
                  <c:v>2650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73-4193-9525-C9251BD277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Post Sentiment</c:v>
                </c:pt>
                <c:pt idx="1">
                  <c:v>Post Type</c:v>
                </c:pt>
                <c:pt idx="2">
                  <c:v>Platform Mix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666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73-4193-9525-C9251BD27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970008"/>
        <c:axId val="532972304"/>
      </c:barChart>
      <c:catAx>
        <c:axId val="532970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972304"/>
        <c:crosses val="autoZero"/>
        <c:auto val="1"/>
        <c:lblAlgn val="ctr"/>
        <c:lblOffset val="100"/>
        <c:noMultiLvlLbl val="0"/>
      </c:catAx>
      <c:valAx>
        <c:axId val="53297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970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Post Sentiment</c:v>
                </c:pt>
                <c:pt idx="1">
                  <c:v>Post Type</c:v>
                </c:pt>
                <c:pt idx="2">
                  <c:v>Platform Mix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1.3386343252613685E-5</c:v>
                </c:pt>
                <c:pt idx="1">
                  <c:v>0.16455127069162157</c:v>
                </c:pt>
                <c:pt idx="2">
                  <c:v>0.33532623430284247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E-466F-8903-1B4C66009C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B3E-466F-8903-1B4C66009C16}"/>
              </c:ext>
            </c:extLst>
          </c:dPt>
          <c:cat>
            <c:strRef>
              <c:f>Sheet1!$A$2:$A$4</c:f>
              <c:strCache>
                <c:ptCount val="3"/>
                <c:pt idx="0">
                  <c:v>Post Sentiment</c:v>
                </c:pt>
                <c:pt idx="1">
                  <c:v>Post Type</c:v>
                </c:pt>
                <c:pt idx="2">
                  <c:v>Platform Mix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0.26424419367361418</c:v>
                </c:pt>
                <c:pt idx="1">
                  <c:v>0.62689641958647802</c:v>
                </c:pt>
                <c:pt idx="2">
                  <c:v>0.28979902488674419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3E-466F-8903-1B4C66009C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3E-466F-8903-1B4C66009C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B3E-466F-8903-1B4C66009C16}"/>
              </c:ext>
            </c:extLst>
          </c:dPt>
          <c:cat>
            <c:strRef>
              <c:f>Sheet1!$A$2:$A$4</c:f>
              <c:strCache>
                <c:ptCount val="3"/>
                <c:pt idx="0">
                  <c:v>Post Sentiment</c:v>
                </c:pt>
                <c:pt idx="1">
                  <c:v>Post Type</c:v>
                </c:pt>
                <c:pt idx="2">
                  <c:v>Platform Mix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0.73574241998313317</c:v>
                </c:pt>
                <c:pt idx="1">
                  <c:v>7.0490820637019461E-2</c:v>
                </c:pt>
                <c:pt idx="2">
                  <c:v>0.37487474081041333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3E-466F-8903-1B4C66009C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Post Sentiment</c:v>
                </c:pt>
                <c:pt idx="1">
                  <c:v>Post Type</c:v>
                </c:pt>
                <c:pt idx="2">
                  <c:v>Platform Mix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0.13806148908488092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B3E-466F-8903-1B4C66009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970008"/>
        <c:axId val="532972304"/>
      </c:barChart>
      <c:catAx>
        <c:axId val="532970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972304"/>
        <c:crosses val="autoZero"/>
        <c:auto val="1"/>
        <c:lblAlgn val="ctr"/>
        <c:lblOffset val="100"/>
        <c:noMultiLvlLbl val="0"/>
      </c:catAx>
      <c:valAx>
        <c:axId val="53297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970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86258981723949"/>
          <c:y val="0.16658895695279344"/>
          <c:w val="0.65914595471308324"/>
          <c:h val="0.666822086094413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Post length</c:v>
                </c:pt>
                <c:pt idx="1">
                  <c:v>Posts in last 7 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146.21</c:v>
                </c:pt>
                <c:pt idx="1">
                  <c:v>17.38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F8-4B86-A937-5E3E97E66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axId val="628613640"/>
        <c:axId val="628613968"/>
      </c:barChart>
      <c:catAx>
        <c:axId val="628613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613968"/>
        <c:crosses val="autoZero"/>
        <c:auto val="1"/>
        <c:lblAlgn val="ctr"/>
        <c:lblOffset val="100"/>
        <c:noMultiLvlLbl val="0"/>
      </c:catAx>
      <c:valAx>
        <c:axId val="628613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8613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86258981723949"/>
          <c:y val="0.16658895695279344"/>
          <c:w val="0.65914595471308324"/>
          <c:h val="0.666822086094413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Post length</c:v>
                </c:pt>
                <c:pt idx="1">
                  <c:v>Posts in last 7 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62.966666666666669</c:v>
                </c:pt>
                <c:pt idx="1">
                  <c:v>5.2733333333333334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A-4763-9D5B-E0F3777F8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axId val="628613640"/>
        <c:axId val="628613968"/>
      </c:barChart>
      <c:catAx>
        <c:axId val="628613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613968"/>
        <c:crosses val="autoZero"/>
        <c:auto val="1"/>
        <c:lblAlgn val="ctr"/>
        <c:lblOffset val="100"/>
        <c:noMultiLvlLbl val="0"/>
      </c:catAx>
      <c:valAx>
        <c:axId val="628613968"/>
        <c:scaling>
          <c:orientation val="minMax"/>
          <c:max val="200"/>
        </c:scaling>
        <c:delete val="1"/>
        <c:axPos val="b"/>
        <c:numFmt formatCode="General" sourceLinked="1"/>
        <c:majorTickMark val="out"/>
        <c:minorTickMark val="none"/>
        <c:tickLblPos val="nextTo"/>
        <c:crossAx val="628613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35C4BB-38AD-49BC-9CBC-D4F425F695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6E97-87A7-43CB-97CB-C120FEF5E4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6AA0D-EC0C-4C70-A0E4-B2A8FA67990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8AA59-CAA7-4B74-B1F1-47C48C76BF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E63CD-8177-4222-857B-17031C3E9F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36D77-375D-4B65-AE70-86D22E56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fc7cbd9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fc7cbd9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fc7cbd9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fc7cbd9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54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fc7cbd9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fc7cbd9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9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fc7cbd9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fc7cbd9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fc7cbd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fc7cbd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fc7cbd9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fc7cbd9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fc7cbd9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fc7cbd9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fc7cbd9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fc7cbd9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fc7cbd9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fc7cbd9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fc7cbd9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fc7cbd9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fc7cbd9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fc7cbd9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fc7cbd9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fc7cbd9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fc7cbd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fc7cbd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fc7cbd9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fc7cbd9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fc7cbd9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fc7cbd9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34750" y="28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05050" y="114925"/>
            <a:ext cx="5133900" cy="23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Social Media </a:t>
            </a:r>
            <a:endParaRPr sz="5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 sz="4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5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  <a:r>
              <a:rPr lang="en" sz="4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in the</a:t>
            </a:r>
            <a:r>
              <a:rPr lang="en" sz="4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5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Music Industry</a:t>
            </a:r>
            <a:endParaRPr sz="5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597800" y="0"/>
            <a:ext cx="15462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Zhexin Chen</a:t>
            </a:r>
            <a:endParaRPr sz="1200" i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Ghazal Erfani</a:t>
            </a:r>
            <a:endParaRPr sz="1200" i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Gaurij Hardikar</a:t>
            </a:r>
            <a:endParaRPr sz="1200" i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Daniel Lesser</a:t>
            </a:r>
            <a:endParaRPr sz="1200" i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Phani Pasumarthi</a:t>
            </a:r>
            <a:endParaRPr sz="1200" i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1995300" cy="1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Sony Music</a:t>
            </a:r>
            <a:endParaRPr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 sz="12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Summer 2019 </a:t>
            </a:r>
            <a:endParaRPr sz="12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Recommendations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Sample Recommendation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FE563-0F0B-4D13-8577-F6A1D203E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866"/>
          <a:stretch/>
        </p:blipFill>
        <p:spPr>
          <a:xfrm>
            <a:off x="0" y="0"/>
            <a:ext cx="9144000" cy="572700"/>
          </a:xfrm>
          <a:prstGeom prst="rect">
            <a:avLst/>
          </a:prstGeom>
        </p:spPr>
      </p:pic>
      <p:sp>
        <p:nvSpPr>
          <p:cNvPr id="5" name="Google Shape;102;p22">
            <a:extLst>
              <a:ext uri="{FF2B5EF4-FFF2-40B4-BE49-F238E27FC236}">
                <a16:creationId xmlns:a16="http://schemas.microsoft.com/office/drawing/2014/main" id="{FB831190-062D-4864-B7A6-01523E555B8A}"/>
              </a:ext>
            </a:extLst>
          </p:cNvPr>
          <p:cNvSpPr txBox="1">
            <a:spLocks/>
          </p:cNvSpPr>
          <p:nvPr/>
        </p:nvSpPr>
        <p:spPr>
          <a:xfrm>
            <a:off x="76200" y="1421884"/>
            <a:ext cx="449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Torres</a:t>
            </a:r>
          </a:p>
        </p:txBody>
      </p:sp>
      <p:sp>
        <p:nvSpPr>
          <p:cNvPr id="6" name="Google Shape;102;p22">
            <a:extLst>
              <a:ext uri="{FF2B5EF4-FFF2-40B4-BE49-F238E27FC236}">
                <a16:creationId xmlns:a16="http://schemas.microsoft.com/office/drawing/2014/main" id="{AE29737C-0AC4-4918-9C17-BC1E73414BDC}"/>
              </a:ext>
            </a:extLst>
          </p:cNvPr>
          <p:cNvSpPr txBox="1">
            <a:spLocks/>
          </p:cNvSpPr>
          <p:nvPr/>
        </p:nvSpPr>
        <p:spPr>
          <a:xfrm>
            <a:off x="4572000" y="1421884"/>
            <a:ext cx="449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Rock Artists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D92FA0-958F-4C07-81AC-D2FD3B4DE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780729"/>
              </p:ext>
            </p:extLst>
          </p:nvPr>
        </p:nvGraphicFramePr>
        <p:xfrm>
          <a:off x="76200" y="1896149"/>
          <a:ext cx="4495800" cy="218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BD6FC-107B-4D1F-B163-ACAABE73AA4C}"/>
              </a:ext>
            </a:extLst>
          </p:cNvPr>
          <p:cNvSpPr txBox="1"/>
          <p:nvPr/>
        </p:nvSpPr>
        <p:spPr>
          <a:xfrm>
            <a:off x="2754443" y="3528343"/>
            <a:ext cx="1589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Positive posts: 47%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BF195-6D7F-4315-944B-A0499435AFE4}"/>
              </a:ext>
            </a:extLst>
          </p:cNvPr>
          <p:cNvSpPr txBox="1"/>
          <p:nvPr/>
        </p:nvSpPr>
        <p:spPr>
          <a:xfrm>
            <a:off x="2224671" y="2959198"/>
            <a:ext cx="1589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Photo mix: 52%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19EEC-D362-4CDA-9B92-A6F229599D86}"/>
              </a:ext>
            </a:extLst>
          </p:cNvPr>
          <p:cNvSpPr txBox="1"/>
          <p:nvPr/>
        </p:nvSpPr>
        <p:spPr>
          <a:xfrm>
            <a:off x="2667357" y="2392952"/>
            <a:ext cx="1589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Twitter mix:  55%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06DCCB3-413E-4DAD-BCDB-2525FD2DB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717006"/>
              </p:ext>
            </p:extLst>
          </p:nvPr>
        </p:nvGraphicFramePr>
        <p:xfrm>
          <a:off x="4572000" y="1896149"/>
          <a:ext cx="4495800" cy="218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D3A42CC-B470-46CC-99E5-71F893FEA330}"/>
              </a:ext>
            </a:extLst>
          </p:cNvPr>
          <p:cNvSpPr txBox="1"/>
          <p:nvPr/>
        </p:nvSpPr>
        <p:spPr>
          <a:xfrm>
            <a:off x="6956328" y="3528343"/>
            <a:ext cx="1589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Positive posts: 74%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82D33-FFEF-44D0-9490-E466B1C120CD}"/>
              </a:ext>
            </a:extLst>
          </p:cNvPr>
          <p:cNvSpPr txBox="1"/>
          <p:nvPr/>
        </p:nvSpPr>
        <p:spPr>
          <a:xfrm>
            <a:off x="6462842" y="2959198"/>
            <a:ext cx="1589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Photo mix: 63%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9921E-6BFD-4799-AAB5-BAD5C6DF88D1}"/>
              </a:ext>
            </a:extLst>
          </p:cNvPr>
          <p:cNvSpPr txBox="1"/>
          <p:nvPr/>
        </p:nvSpPr>
        <p:spPr>
          <a:xfrm>
            <a:off x="7605486" y="2400646"/>
            <a:ext cx="1205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Twitter mix: 37% 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8F41C99-1F85-4A27-81BC-75DB72E62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7114"/>
              </p:ext>
            </p:extLst>
          </p:nvPr>
        </p:nvGraphicFramePr>
        <p:xfrm>
          <a:off x="76200" y="4057942"/>
          <a:ext cx="4414520" cy="98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08648C7-0C98-4ACC-BE25-2C1AAEFCD042}"/>
              </a:ext>
            </a:extLst>
          </p:cNvPr>
          <p:cNvSpPr txBox="1"/>
          <p:nvPr/>
        </p:nvSpPr>
        <p:spPr>
          <a:xfrm>
            <a:off x="1619395" y="4582359"/>
            <a:ext cx="1589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146 characters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A4410F-87A0-4286-9BCD-16FDAFEA41D6}"/>
              </a:ext>
            </a:extLst>
          </p:cNvPr>
          <p:cNvCxnSpPr>
            <a:cxnSpLocks/>
          </p:cNvCxnSpPr>
          <p:nvPr/>
        </p:nvCxnSpPr>
        <p:spPr>
          <a:xfrm flipV="1">
            <a:off x="170688" y="4070137"/>
            <a:ext cx="8806398" cy="84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9B9D2F-3667-41F7-96A7-1D29EE449794}"/>
              </a:ext>
            </a:extLst>
          </p:cNvPr>
          <p:cNvSpPr txBox="1"/>
          <p:nvPr/>
        </p:nvSpPr>
        <p:spPr>
          <a:xfrm>
            <a:off x="1430418" y="4252329"/>
            <a:ext cx="587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17.4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095B02F-4772-452D-A9EC-1C10C7F9B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212250"/>
              </p:ext>
            </p:extLst>
          </p:nvPr>
        </p:nvGraphicFramePr>
        <p:xfrm>
          <a:off x="4572000" y="4057942"/>
          <a:ext cx="4414520" cy="98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4B7005E-8A9A-4C73-98CF-9CD5316FE4B7}"/>
              </a:ext>
            </a:extLst>
          </p:cNvPr>
          <p:cNvSpPr txBox="1"/>
          <p:nvPr/>
        </p:nvSpPr>
        <p:spPr>
          <a:xfrm>
            <a:off x="5687568" y="4588845"/>
            <a:ext cx="11529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63 characters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60ADE-238A-4939-A545-A94D0C50EC7C}"/>
              </a:ext>
            </a:extLst>
          </p:cNvPr>
          <p:cNvSpPr txBox="1"/>
          <p:nvPr/>
        </p:nvSpPr>
        <p:spPr>
          <a:xfrm>
            <a:off x="5730240" y="4258815"/>
            <a:ext cx="573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5.3</a:t>
            </a:r>
          </a:p>
        </p:txBody>
      </p:sp>
    </p:spTree>
    <p:extLst>
      <p:ext uri="{BB962C8B-B14F-4D97-AF65-F5344CB8AC3E}">
        <p14:creationId xmlns:p14="http://schemas.microsoft.com/office/powerpoint/2010/main" val="291032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Sample Recommendation (cont.)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FE563-0F0B-4D13-8577-F6A1D203E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866"/>
          <a:stretch/>
        </p:blipFill>
        <p:spPr>
          <a:xfrm>
            <a:off x="0" y="0"/>
            <a:ext cx="9144000" cy="572700"/>
          </a:xfrm>
          <a:prstGeom prst="rect">
            <a:avLst/>
          </a:prstGeom>
        </p:spPr>
      </p:pic>
      <p:sp>
        <p:nvSpPr>
          <p:cNvPr id="5" name="Google Shape;102;p22">
            <a:extLst>
              <a:ext uri="{FF2B5EF4-FFF2-40B4-BE49-F238E27FC236}">
                <a16:creationId xmlns:a16="http://schemas.microsoft.com/office/drawing/2014/main" id="{FB831190-062D-4864-B7A6-01523E555B8A}"/>
              </a:ext>
            </a:extLst>
          </p:cNvPr>
          <p:cNvSpPr txBox="1">
            <a:spLocks/>
          </p:cNvSpPr>
          <p:nvPr/>
        </p:nvSpPr>
        <p:spPr>
          <a:xfrm>
            <a:off x="137160" y="1184140"/>
            <a:ext cx="449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regression prediction</a:t>
            </a:r>
          </a:p>
        </p:txBody>
      </p:sp>
      <p:sp>
        <p:nvSpPr>
          <p:cNvPr id="6" name="Google Shape;102;p22">
            <a:extLst>
              <a:ext uri="{FF2B5EF4-FFF2-40B4-BE49-F238E27FC236}">
                <a16:creationId xmlns:a16="http://schemas.microsoft.com/office/drawing/2014/main" id="{AE29737C-0AC4-4918-9C17-BC1E73414BDC}"/>
              </a:ext>
            </a:extLst>
          </p:cNvPr>
          <p:cNvSpPr txBox="1">
            <a:spLocks/>
          </p:cNvSpPr>
          <p:nvPr/>
        </p:nvSpPr>
        <p:spPr>
          <a:xfrm>
            <a:off x="137160" y="3148916"/>
            <a:ext cx="449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 to regression</a:t>
            </a:r>
          </a:p>
        </p:txBody>
      </p:sp>
      <p:pic>
        <p:nvPicPr>
          <p:cNvPr id="10" name="Picture 9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459F0C70-3EC2-47B6-A8D1-1E2B67FCF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79" y="1764148"/>
            <a:ext cx="2165414" cy="1694377"/>
          </a:xfrm>
          <a:prstGeom prst="rect">
            <a:avLst/>
          </a:prstGeom>
        </p:spPr>
      </p:pic>
      <p:pic>
        <p:nvPicPr>
          <p:cNvPr id="19" name="Picture 18" descr="A person wearing glasses&#10;&#10;Description automatically generated">
            <a:extLst>
              <a:ext uri="{FF2B5EF4-FFF2-40B4-BE49-F238E27FC236}">
                <a16:creationId xmlns:a16="http://schemas.microsoft.com/office/drawing/2014/main" id="{DD282A53-FD10-4B3E-9FD0-07BE1B32D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79" y="3381867"/>
            <a:ext cx="2535937" cy="1426465"/>
          </a:xfrm>
          <a:prstGeom prst="rect">
            <a:avLst/>
          </a:prstGeom>
        </p:spPr>
      </p:pic>
      <p:pic>
        <p:nvPicPr>
          <p:cNvPr id="4" name="Picture 3" descr="A picture containing person, stage, scene, building&#10;&#10;Description automatically generated">
            <a:extLst>
              <a:ext uri="{FF2B5EF4-FFF2-40B4-BE49-F238E27FC236}">
                <a16:creationId xmlns:a16="http://schemas.microsoft.com/office/drawing/2014/main" id="{A3673D88-1667-4013-9484-C8C35A9E3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164" y="2191844"/>
            <a:ext cx="1374648" cy="1828800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BC1A2A-951A-4A6A-A051-05DFA529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706"/>
              </p:ext>
            </p:extLst>
          </p:nvPr>
        </p:nvGraphicFramePr>
        <p:xfrm>
          <a:off x="229362" y="1668891"/>
          <a:ext cx="4311396" cy="114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132">
                  <a:extLst>
                    <a:ext uri="{9D8B030D-6E8A-4147-A177-3AD203B41FA5}">
                      <a16:colId xmlns:a16="http://schemas.microsoft.com/office/drawing/2014/main" val="3586210045"/>
                    </a:ext>
                  </a:extLst>
                </a:gridCol>
                <a:gridCol w="1437132">
                  <a:extLst>
                    <a:ext uri="{9D8B030D-6E8A-4147-A177-3AD203B41FA5}">
                      <a16:colId xmlns:a16="http://schemas.microsoft.com/office/drawing/2014/main" val="2006737279"/>
                    </a:ext>
                  </a:extLst>
                </a:gridCol>
                <a:gridCol w="1437132">
                  <a:extLst>
                    <a:ext uri="{9D8B030D-6E8A-4147-A177-3AD203B41FA5}">
                      <a16:colId xmlns:a16="http://schemas.microsoft.com/office/drawing/2014/main" val="775673806"/>
                    </a:ext>
                  </a:extLst>
                </a:gridCol>
              </a:tblGrid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45601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Post more on Instagram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48729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Posts in last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Post less frequently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23221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# characters in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Post shorter 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3366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Post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Post more photos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4162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FFCFA84-20C7-4006-BBB1-3321A5E7A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51872"/>
              </p:ext>
            </p:extLst>
          </p:nvPr>
        </p:nvGraphicFramePr>
        <p:xfrm>
          <a:off x="229362" y="3603416"/>
          <a:ext cx="4311396" cy="114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132">
                  <a:extLst>
                    <a:ext uri="{9D8B030D-6E8A-4147-A177-3AD203B41FA5}">
                      <a16:colId xmlns:a16="http://schemas.microsoft.com/office/drawing/2014/main" val="3586210045"/>
                    </a:ext>
                  </a:extLst>
                </a:gridCol>
                <a:gridCol w="1437132">
                  <a:extLst>
                    <a:ext uri="{9D8B030D-6E8A-4147-A177-3AD203B41FA5}">
                      <a16:colId xmlns:a16="http://schemas.microsoft.com/office/drawing/2014/main" val="2006737279"/>
                    </a:ext>
                  </a:extLst>
                </a:gridCol>
                <a:gridCol w="1437132">
                  <a:extLst>
                    <a:ext uri="{9D8B030D-6E8A-4147-A177-3AD203B41FA5}">
                      <a16:colId xmlns:a16="http://schemas.microsoft.com/office/drawing/2014/main" val="775673806"/>
                    </a:ext>
                  </a:extLst>
                </a:gridCol>
              </a:tblGrid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Numerical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45601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48729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Posts in last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23221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# characters in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3366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r>
                        <a:rPr lang="en-US" sz="900" dirty="0"/>
                        <a:t>Post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Text-&gt; 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4162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2914CAA-B281-49A3-99D2-6312EE9A4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70395"/>
              </p:ext>
            </p:extLst>
          </p:nvPr>
        </p:nvGraphicFramePr>
        <p:xfrm>
          <a:off x="943355" y="2939495"/>
          <a:ext cx="2883410" cy="25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05">
                  <a:extLst>
                    <a:ext uri="{9D8B030D-6E8A-4147-A177-3AD203B41FA5}">
                      <a16:colId xmlns:a16="http://schemas.microsoft.com/office/drawing/2014/main" val="2738210102"/>
                    </a:ext>
                  </a:extLst>
                </a:gridCol>
                <a:gridCol w="1441705">
                  <a:extLst>
                    <a:ext uri="{9D8B030D-6E8A-4147-A177-3AD203B41FA5}">
                      <a16:colId xmlns:a16="http://schemas.microsoft.com/office/drawing/2014/main" val="543569300"/>
                    </a:ext>
                  </a:extLst>
                </a:gridCol>
              </a:tblGrid>
              <a:tr h="252094">
                <a:tc>
                  <a:txBody>
                    <a:bodyPr/>
                    <a:lstStyle/>
                    <a:p>
                      <a:r>
                        <a:rPr lang="en-US" sz="800" dirty="0"/>
                        <a:t>Social Engagement Score</a:t>
                      </a:r>
                    </a:p>
                  </a:txBody>
                  <a:tcPr>
                    <a:solidFill>
                      <a:srgbClr val="00B5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3713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2B8A59E-54D6-4864-B5D1-771C84D4C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18253"/>
              </p:ext>
            </p:extLst>
          </p:nvPr>
        </p:nvGraphicFramePr>
        <p:xfrm>
          <a:off x="943355" y="4792679"/>
          <a:ext cx="2883410" cy="25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05">
                  <a:extLst>
                    <a:ext uri="{9D8B030D-6E8A-4147-A177-3AD203B41FA5}">
                      <a16:colId xmlns:a16="http://schemas.microsoft.com/office/drawing/2014/main" val="2738210102"/>
                    </a:ext>
                  </a:extLst>
                </a:gridCol>
                <a:gridCol w="1441705">
                  <a:extLst>
                    <a:ext uri="{9D8B030D-6E8A-4147-A177-3AD203B41FA5}">
                      <a16:colId xmlns:a16="http://schemas.microsoft.com/office/drawing/2014/main" val="543569300"/>
                    </a:ext>
                  </a:extLst>
                </a:gridCol>
              </a:tblGrid>
              <a:tr h="252094">
                <a:tc>
                  <a:txBody>
                    <a:bodyPr/>
                    <a:lstStyle/>
                    <a:p>
                      <a:r>
                        <a:rPr lang="en-US" sz="800" dirty="0"/>
                        <a:t>Social Engagement Score</a:t>
                      </a:r>
                    </a:p>
                  </a:txBody>
                  <a:tcPr>
                    <a:solidFill>
                      <a:srgbClr val="00B5C8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00B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37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85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C19078-E695-4583-A946-FCE0C2630313}"/>
              </a:ext>
            </a:extLst>
          </p:cNvPr>
          <p:cNvGrpSpPr/>
          <p:nvPr/>
        </p:nvGrpSpPr>
        <p:grpSpPr>
          <a:xfrm>
            <a:off x="482008" y="1998897"/>
            <a:ext cx="1845501" cy="1396760"/>
            <a:chOff x="3045447" y="1900540"/>
            <a:chExt cx="2596896" cy="26517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D94031-4868-45DB-B63F-52573D86CCAF}"/>
                </a:ext>
              </a:extLst>
            </p:cNvPr>
            <p:cNvSpPr/>
            <p:nvPr/>
          </p:nvSpPr>
          <p:spPr>
            <a:xfrm>
              <a:off x="3045447" y="1900540"/>
              <a:ext cx="2596896" cy="35997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7CBC04-C560-482A-8A8E-6EC386A75DF1}"/>
                </a:ext>
              </a:extLst>
            </p:cNvPr>
            <p:cNvSpPr/>
            <p:nvPr/>
          </p:nvSpPr>
          <p:spPr>
            <a:xfrm>
              <a:off x="3425249" y="2118753"/>
              <a:ext cx="1837086" cy="303107"/>
            </a:xfrm>
            <a:prstGeom prst="ellipse">
              <a:avLst/>
            </a:prstGeom>
            <a:solidFill>
              <a:srgbClr val="7A032D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14A93EA9-0DDC-403A-ACAD-26BFF1702ADF}"/>
                </a:ext>
              </a:extLst>
            </p:cNvPr>
            <p:cNvSpPr/>
            <p:nvPr/>
          </p:nvSpPr>
          <p:spPr>
            <a:xfrm rot="10800000">
              <a:off x="3080335" y="2120259"/>
              <a:ext cx="2527123" cy="2432041"/>
            </a:xfrm>
            <a:custGeom>
              <a:avLst/>
              <a:gdLst>
                <a:gd name="connsiteX0" fmla="*/ 3042750 w 4102125"/>
                <a:gd name="connsiteY0" fmla="*/ 2139259 h 4100924"/>
                <a:gd name="connsiteX1" fmla="*/ 3042750 w 4102125"/>
                <a:gd name="connsiteY1" fmla="*/ 2139258 h 4100924"/>
                <a:gd name="connsiteX2" fmla="*/ 3033250 w 4102125"/>
                <a:gd name="connsiteY2" fmla="*/ 2126951 h 4100924"/>
                <a:gd name="connsiteX3" fmla="*/ 1059374 w 4102125"/>
                <a:gd name="connsiteY3" fmla="*/ 2139263 h 4100924"/>
                <a:gd name="connsiteX4" fmla="*/ 1076789 w 4102125"/>
                <a:gd name="connsiteY4" fmla="*/ 2090436 h 4100924"/>
                <a:gd name="connsiteX5" fmla="*/ 1059374 w 4102125"/>
                <a:gd name="connsiteY5" fmla="*/ 2139263 h 4100924"/>
                <a:gd name="connsiteX6" fmla="*/ 0 w 4102125"/>
                <a:gd name="connsiteY6" fmla="*/ 4100924 h 4100924"/>
                <a:gd name="connsiteX7" fmla="*/ 25829 w 4102125"/>
                <a:gd name="connsiteY7" fmla="*/ 4072004 h 4100924"/>
                <a:gd name="connsiteX8" fmla="*/ 971041 w 4102125"/>
                <a:gd name="connsiteY8" fmla="*/ 2386911 h 4100924"/>
                <a:gd name="connsiteX9" fmla="*/ 1052448 w 4102125"/>
                <a:gd name="connsiteY9" fmla="*/ 2158680 h 4100924"/>
                <a:gd name="connsiteX10" fmla="*/ 1051360 w 4102125"/>
                <a:gd name="connsiteY10" fmla="*/ 2161730 h 4100924"/>
                <a:gd name="connsiteX11" fmla="*/ 1051362 w 4102125"/>
                <a:gd name="connsiteY11" fmla="*/ 2161730 h 4100924"/>
                <a:gd name="connsiteX12" fmla="*/ 1055229 w 4102125"/>
                <a:gd name="connsiteY12" fmla="*/ 2150886 h 4100924"/>
                <a:gd name="connsiteX13" fmla="*/ 1055231 w 4102125"/>
                <a:gd name="connsiteY13" fmla="*/ 2150878 h 4100924"/>
                <a:gd name="connsiteX14" fmla="*/ 1059374 w 4102125"/>
                <a:gd name="connsiteY14" fmla="*/ 2139263 h 4100924"/>
                <a:gd name="connsiteX15" fmla="*/ 1059376 w 4102125"/>
                <a:gd name="connsiteY15" fmla="*/ 2139260 h 4100924"/>
                <a:gd name="connsiteX16" fmla="*/ 1076791 w 4102125"/>
                <a:gd name="connsiteY16" fmla="*/ 2090437 h 4100924"/>
                <a:gd name="connsiteX17" fmla="*/ 1410970 w 4102125"/>
                <a:gd name="connsiteY17" fmla="*/ 176282 h 4100924"/>
                <a:gd name="connsiteX18" fmla="*/ 1409786 w 4102125"/>
                <a:gd name="connsiteY18" fmla="*/ 152631 h 4100924"/>
                <a:gd name="connsiteX19" fmla="*/ 1409409 w 4102125"/>
                <a:gd name="connsiteY19" fmla="*/ 151746 h 4100924"/>
                <a:gd name="connsiteX20" fmla="*/ 2051065 w 4102125"/>
                <a:gd name="connsiteY20" fmla="*/ 0 h 4100924"/>
                <a:gd name="connsiteX21" fmla="*/ 2692721 w 4102125"/>
                <a:gd name="connsiteY21" fmla="*/ 151746 h 4100924"/>
                <a:gd name="connsiteX22" fmla="*/ 2692342 w 4102125"/>
                <a:gd name="connsiteY22" fmla="*/ 152636 h 4100924"/>
                <a:gd name="connsiteX23" fmla="*/ 2691157 w 4102125"/>
                <a:gd name="connsiteY23" fmla="*/ 176282 h 4100924"/>
                <a:gd name="connsiteX24" fmla="*/ 3025337 w 4102125"/>
                <a:gd name="connsiteY24" fmla="*/ 2090437 h 4100924"/>
                <a:gd name="connsiteX25" fmla="*/ 3036982 w 4102125"/>
                <a:gd name="connsiteY25" fmla="*/ 2123086 h 4100924"/>
                <a:gd name="connsiteX26" fmla="*/ 3046902 w 4102125"/>
                <a:gd name="connsiteY26" fmla="*/ 2150897 h 4100924"/>
                <a:gd name="connsiteX27" fmla="*/ 3049668 w 4102125"/>
                <a:gd name="connsiteY27" fmla="*/ 2161730 h 4100924"/>
                <a:gd name="connsiteX28" fmla="*/ 3049668 w 4102125"/>
                <a:gd name="connsiteY28" fmla="*/ 2161730 h 4100924"/>
                <a:gd name="connsiteX29" fmla="*/ 3046902 w 4102125"/>
                <a:gd name="connsiteY29" fmla="*/ 2150895 h 4100924"/>
                <a:gd name="connsiteX30" fmla="*/ 3050766 w 4102125"/>
                <a:gd name="connsiteY30" fmla="*/ 2161731 h 4100924"/>
                <a:gd name="connsiteX31" fmla="*/ 3050766 w 4102125"/>
                <a:gd name="connsiteY31" fmla="*/ 2161731 h 4100924"/>
                <a:gd name="connsiteX32" fmla="*/ 3131083 w 4102125"/>
                <a:gd name="connsiteY32" fmla="*/ 2386911 h 4100924"/>
                <a:gd name="connsiteX33" fmla="*/ 4076297 w 4102125"/>
                <a:gd name="connsiteY33" fmla="*/ 4072004 h 4100924"/>
                <a:gd name="connsiteX34" fmla="*/ 4102125 w 4102125"/>
                <a:gd name="connsiteY34" fmla="*/ 4100923 h 4100924"/>
                <a:gd name="connsiteX35" fmla="*/ 4063998 w 4102125"/>
                <a:gd name="connsiteY35" fmla="*/ 4079571 h 4100924"/>
                <a:gd name="connsiteX36" fmla="*/ 2051064 w 4102125"/>
                <a:gd name="connsiteY36" fmla="*/ 3866329 h 4100924"/>
                <a:gd name="connsiteX37" fmla="*/ 38129 w 4102125"/>
                <a:gd name="connsiteY37" fmla="*/ 4079571 h 410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2125" h="4100924">
                  <a:moveTo>
                    <a:pt x="3042750" y="2139259"/>
                  </a:moveTo>
                  <a:lnTo>
                    <a:pt x="3042750" y="2139258"/>
                  </a:lnTo>
                  <a:lnTo>
                    <a:pt x="3033250" y="2126951"/>
                  </a:lnTo>
                  <a:close/>
                  <a:moveTo>
                    <a:pt x="1059374" y="2139263"/>
                  </a:moveTo>
                  <a:lnTo>
                    <a:pt x="1076789" y="2090436"/>
                  </a:lnTo>
                  <a:lnTo>
                    <a:pt x="1059374" y="2139263"/>
                  </a:lnTo>
                  <a:close/>
                  <a:moveTo>
                    <a:pt x="0" y="4100924"/>
                  </a:moveTo>
                  <a:lnTo>
                    <a:pt x="25829" y="4072004"/>
                  </a:lnTo>
                  <a:cubicBezTo>
                    <a:pt x="376447" y="3653085"/>
                    <a:pt x="712727" y="3066047"/>
                    <a:pt x="971041" y="2386911"/>
                  </a:cubicBezTo>
                  <a:lnTo>
                    <a:pt x="1052448" y="2158680"/>
                  </a:lnTo>
                  <a:lnTo>
                    <a:pt x="1051360" y="2161730"/>
                  </a:lnTo>
                  <a:lnTo>
                    <a:pt x="1051362" y="2161730"/>
                  </a:lnTo>
                  <a:lnTo>
                    <a:pt x="1055229" y="2150886"/>
                  </a:lnTo>
                  <a:lnTo>
                    <a:pt x="1055231" y="2150878"/>
                  </a:lnTo>
                  <a:lnTo>
                    <a:pt x="1059374" y="2139263"/>
                  </a:lnTo>
                  <a:lnTo>
                    <a:pt x="1059376" y="2139260"/>
                  </a:lnTo>
                  <a:lnTo>
                    <a:pt x="1076791" y="2090437"/>
                  </a:lnTo>
                  <a:cubicBezTo>
                    <a:pt x="1311531" y="1386540"/>
                    <a:pt x="1420326" y="718021"/>
                    <a:pt x="1410970" y="176282"/>
                  </a:cubicBezTo>
                  <a:lnTo>
                    <a:pt x="1409786" y="152631"/>
                  </a:lnTo>
                  <a:lnTo>
                    <a:pt x="1409409" y="151746"/>
                  </a:lnTo>
                  <a:cubicBezTo>
                    <a:pt x="1409409" y="67939"/>
                    <a:pt x="1696688" y="0"/>
                    <a:pt x="2051065" y="0"/>
                  </a:cubicBezTo>
                  <a:cubicBezTo>
                    <a:pt x="2405442" y="0"/>
                    <a:pt x="2692721" y="67939"/>
                    <a:pt x="2692721" y="151746"/>
                  </a:cubicBezTo>
                  <a:lnTo>
                    <a:pt x="2692342" y="152636"/>
                  </a:lnTo>
                  <a:lnTo>
                    <a:pt x="2691157" y="176282"/>
                  </a:lnTo>
                  <a:cubicBezTo>
                    <a:pt x="2681802" y="718021"/>
                    <a:pt x="2790597" y="1386540"/>
                    <a:pt x="3025337" y="2090437"/>
                  </a:cubicBezTo>
                  <a:lnTo>
                    <a:pt x="3036982" y="2123086"/>
                  </a:lnTo>
                  <a:lnTo>
                    <a:pt x="3046902" y="2150897"/>
                  </a:lnTo>
                  <a:lnTo>
                    <a:pt x="3049668" y="2161730"/>
                  </a:lnTo>
                  <a:lnTo>
                    <a:pt x="3049668" y="2161730"/>
                  </a:lnTo>
                  <a:lnTo>
                    <a:pt x="3046902" y="2150895"/>
                  </a:lnTo>
                  <a:lnTo>
                    <a:pt x="3050766" y="2161731"/>
                  </a:lnTo>
                  <a:lnTo>
                    <a:pt x="3050766" y="2161731"/>
                  </a:lnTo>
                  <a:lnTo>
                    <a:pt x="3131083" y="2386911"/>
                  </a:lnTo>
                  <a:cubicBezTo>
                    <a:pt x="3389398" y="3066046"/>
                    <a:pt x="3725678" y="3653085"/>
                    <a:pt x="4076297" y="4072004"/>
                  </a:cubicBezTo>
                  <a:lnTo>
                    <a:pt x="4102125" y="4100923"/>
                  </a:lnTo>
                  <a:lnTo>
                    <a:pt x="4063998" y="4079571"/>
                  </a:lnTo>
                  <a:cubicBezTo>
                    <a:pt x="3797140" y="3956029"/>
                    <a:pt x="2996852" y="3866329"/>
                    <a:pt x="2051064" y="3866329"/>
                  </a:cubicBezTo>
                  <a:cubicBezTo>
                    <a:pt x="1105276" y="3866329"/>
                    <a:pt x="304987" y="3956029"/>
                    <a:pt x="38129" y="40795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A6BB61AF-8065-4E2D-888E-9C4A64044D42}"/>
                </a:ext>
              </a:extLst>
            </p:cNvPr>
            <p:cNvSpPr/>
            <p:nvPr/>
          </p:nvSpPr>
          <p:spPr>
            <a:xfrm rot="10800000">
              <a:off x="4575276" y="2191599"/>
              <a:ext cx="789530" cy="2342659"/>
            </a:xfrm>
            <a:custGeom>
              <a:avLst/>
              <a:gdLst>
                <a:gd name="connsiteX0" fmla="*/ 0 w 1342943"/>
                <a:gd name="connsiteY0" fmla="*/ 5283193 h 5283193"/>
                <a:gd name="connsiteX1" fmla="*/ 24939 w 1342943"/>
                <a:gd name="connsiteY1" fmla="*/ 5236257 h 5283193"/>
                <a:gd name="connsiteX2" fmla="*/ 886190 w 1342943"/>
                <a:gd name="connsiteY2" fmla="*/ 2701666 h 5283193"/>
                <a:gd name="connsiteX3" fmla="*/ 1203405 w 1342943"/>
                <a:gd name="connsiteY3" fmla="*/ 289738 h 5283193"/>
                <a:gd name="connsiteX4" fmla="*/ 1205061 w 1342943"/>
                <a:gd name="connsiteY4" fmla="*/ 39167 h 5283193"/>
                <a:gd name="connsiteX5" fmla="*/ 1254957 w 1342943"/>
                <a:gd name="connsiteY5" fmla="*/ 21367 h 5283193"/>
                <a:gd name="connsiteX6" fmla="*/ 1342943 w 1342943"/>
                <a:gd name="connsiteY6" fmla="*/ 0 h 5283193"/>
                <a:gd name="connsiteX7" fmla="*/ 1341690 w 1342943"/>
                <a:gd name="connsiteY7" fmla="*/ 289741 h 5283193"/>
                <a:gd name="connsiteX8" fmla="*/ 1134055 w 1342943"/>
                <a:gd name="connsiteY8" fmla="*/ 2701669 h 5283193"/>
                <a:gd name="connsiteX9" fmla="*/ 650486 w 1342943"/>
                <a:gd name="connsiteY9" fmla="*/ 4979190 h 5283193"/>
                <a:gd name="connsiteX10" fmla="*/ 583417 w 1342943"/>
                <a:gd name="connsiteY10" fmla="*/ 5194260 h 5283193"/>
                <a:gd name="connsiteX11" fmla="*/ 475225 w 1342943"/>
                <a:gd name="connsiteY11" fmla="*/ 5206040 h 5283193"/>
                <a:gd name="connsiteX12" fmla="*/ 139610 w 1342943"/>
                <a:gd name="connsiteY12" fmla="*/ 5255665 h 528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2943" h="5283193">
                  <a:moveTo>
                    <a:pt x="0" y="5283193"/>
                  </a:moveTo>
                  <a:lnTo>
                    <a:pt x="24939" y="5236257"/>
                  </a:lnTo>
                  <a:cubicBezTo>
                    <a:pt x="354655" y="4577982"/>
                    <a:pt x="661995" y="3697275"/>
                    <a:pt x="886190" y="2701666"/>
                  </a:cubicBezTo>
                  <a:cubicBezTo>
                    <a:pt x="1082361" y="1830509"/>
                    <a:pt x="1186437" y="997664"/>
                    <a:pt x="1203405" y="289738"/>
                  </a:cubicBezTo>
                  <a:lnTo>
                    <a:pt x="1205061" y="39167"/>
                  </a:lnTo>
                  <a:lnTo>
                    <a:pt x="1254957" y="21367"/>
                  </a:lnTo>
                  <a:lnTo>
                    <a:pt x="1342943" y="0"/>
                  </a:lnTo>
                  <a:lnTo>
                    <a:pt x="1341690" y="289741"/>
                  </a:lnTo>
                  <a:cubicBezTo>
                    <a:pt x="1330583" y="997667"/>
                    <a:pt x="1262460" y="1830512"/>
                    <a:pt x="1134055" y="2701669"/>
                  </a:cubicBezTo>
                  <a:cubicBezTo>
                    <a:pt x="1005651" y="3572827"/>
                    <a:pt x="835579" y="4356013"/>
                    <a:pt x="650486" y="4979190"/>
                  </a:cubicBezTo>
                  <a:lnTo>
                    <a:pt x="583417" y="5194260"/>
                  </a:lnTo>
                  <a:lnTo>
                    <a:pt x="475225" y="5206040"/>
                  </a:lnTo>
                  <a:cubicBezTo>
                    <a:pt x="354582" y="5220646"/>
                    <a:pt x="242203" y="5237279"/>
                    <a:pt x="139610" y="5255665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Final Deliverable </a:t>
            </a:r>
            <a:r>
              <a:rPr lang="en-US" dirty="0">
                <a:solidFill>
                  <a:srgbClr val="434343"/>
                </a:solidFill>
              </a:rPr>
              <a:t>Pipeline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7" name="Google Shape;102;p1">
            <a:extLst>
              <a:ext uri="{FF2B5EF4-FFF2-40B4-BE49-F238E27FC236}">
                <a16:creationId xmlns:a16="http://schemas.microsoft.com/office/drawing/2014/main" id="{D80DE65C-1E14-408B-95DE-67C0D19272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039" y="1827498"/>
            <a:ext cx="371494" cy="25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3;p1">
            <a:extLst>
              <a:ext uri="{FF2B5EF4-FFF2-40B4-BE49-F238E27FC236}">
                <a16:creationId xmlns:a16="http://schemas.microsoft.com/office/drawing/2014/main" id="{ED59855D-E32F-4B0F-A4F8-13B104BDE9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293" y="1290053"/>
            <a:ext cx="371493" cy="34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4;p1">
            <a:extLst>
              <a:ext uri="{FF2B5EF4-FFF2-40B4-BE49-F238E27FC236}">
                <a16:creationId xmlns:a16="http://schemas.microsoft.com/office/drawing/2014/main" id="{D8F52E9C-65F6-41E8-9575-A476C804D89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6576" t="11125" r="14571" b="17010"/>
          <a:stretch/>
        </p:blipFill>
        <p:spPr>
          <a:xfrm>
            <a:off x="1748874" y="1786230"/>
            <a:ext cx="371493" cy="34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1;p1">
            <a:extLst>
              <a:ext uri="{FF2B5EF4-FFF2-40B4-BE49-F238E27FC236}">
                <a16:creationId xmlns:a16="http://schemas.microsoft.com/office/drawing/2014/main" id="{68D211BC-9F09-4400-A554-5456FCEBBF1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4621" y="1286307"/>
            <a:ext cx="371493" cy="349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1;p1">
            <a:extLst>
              <a:ext uri="{FF2B5EF4-FFF2-40B4-BE49-F238E27FC236}">
                <a16:creationId xmlns:a16="http://schemas.microsoft.com/office/drawing/2014/main" id="{4B8B29A3-ED61-4129-A3EB-0E0A9BDFAAB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9879" y="1122088"/>
            <a:ext cx="371493" cy="3492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hevron 12">
            <a:extLst>
              <a:ext uri="{FF2B5EF4-FFF2-40B4-BE49-F238E27FC236}">
                <a16:creationId xmlns:a16="http://schemas.microsoft.com/office/drawing/2014/main" id="{53E5A4CE-0344-4EAC-8A01-F200D98CF7AD}"/>
              </a:ext>
            </a:extLst>
          </p:cNvPr>
          <p:cNvSpPr/>
          <p:nvPr/>
        </p:nvSpPr>
        <p:spPr>
          <a:xfrm rot="5400000">
            <a:off x="1273718" y="3390012"/>
            <a:ext cx="243036" cy="36135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433830-B3FE-456E-9056-626699DD4183}"/>
              </a:ext>
            </a:extLst>
          </p:cNvPr>
          <p:cNvSpPr/>
          <p:nvPr/>
        </p:nvSpPr>
        <p:spPr>
          <a:xfrm>
            <a:off x="482008" y="3751729"/>
            <a:ext cx="1845501" cy="1163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A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‘Master’ Combined Social Data Notebook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F8725D-C010-4DED-8F87-C934BC19C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1702" y="1607932"/>
            <a:ext cx="338818" cy="288664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5D5A8BD-6D08-4252-9F63-2DAEDB469F11}"/>
              </a:ext>
            </a:extLst>
          </p:cNvPr>
          <p:cNvCxnSpPr>
            <a:cxnSpLocks/>
            <a:stCxn id="17" idx="3"/>
            <a:endCxn id="76" idx="1"/>
          </p:cNvCxnSpPr>
          <p:nvPr/>
        </p:nvCxnSpPr>
        <p:spPr>
          <a:xfrm flipV="1">
            <a:off x="2327509" y="1660738"/>
            <a:ext cx="2353904" cy="2672577"/>
          </a:xfrm>
          <a:prstGeom prst="curvedConnector3">
            <a:avLst>
              <a:gd name="adj1" fmla="val 30291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712E20-345E-4C0F-B8B9-0A70B81D153F}"/>
              </a:ext>
            </a:extLst>
          </p:cNvPr>
          <p:cNvSpPr/>
          <p:nvPr/>
        </p:nvSpPr>
        <p:spPr>
          <a:xfrm>
            <a:off x="3779822" y="2682392"/>
            <a:ext cx="3490686" cy="878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A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DF3517-DF68-4566-A21D-E7752CEBAB7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20000"/>
          </a:blip>
          <a:srcRect l="3098" t="1976" r="42582" b="2771"/>
          <a:stretch/>
        </p:blipFill>
        <p:spPr>
          <a:xfrm>
            <a:off x="506800" y="3813439"/>
            <a:ext cx="1795918" cy="10896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3D4E4E-A186-4D7A-9ABB-02D8826584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462" y="3836716"/>
            <a:ext cx="731602" cy="22064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66F8D0F-F6EC-4A06-92DD-61069D9A9123}"/>
              </a:ext>
            </a:extLst>
          </p:cNvPr>
          <p:cNvSpPr txBox="1"/>
          <p:nvPr/>
        </p:nvSpPr>
        <p:spPr>
          <a:xfrm>
            <a:off x="3967037" y="2874468"/>
            <a:ext cx="7837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Exploratory Data Analysis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8B5A49-8A15-403B-BD68-254A6A9DDDF5}"/>
              </a:ext>
            </a:extLst>
          </p:cNvPr>
          <p:cNvSpPr txBox="1"/>
          <p:nvPr/>
        </p:nvSpPr>
        <p:spPr>
          <a:xfrm>
            <a:off x="5133279" y="2867533"/>
            <a:ext cx="7837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Gaussian Mixture Modeling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90B4F3-7FDF-4D7D-A5B2-30F36147573F}"/>
              </a:ext>
            </a:extLst>
          </p:cNvPr>
          <p:cNvSpPr txBox="1"/>
          <p:nvPr/>
        </p:nvSpPr>
        <p:spPr>
          <a:xfrm>
            <a:off x="6299521" y="2867532"/>
            <a:ext cx="7837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Natural Language Processing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6D4709-D7C7-44D1-A930-3F866A77437C}"/>
              </a:ext>
            </a:extLst>
          </p:cNvPr>
          <p:cNvSpPr/>
          <p:nvPr/>
        </p:nvSpPr>
        <p:spPr>
          <a:xfrm>
            <a:off x="7670425" y="3625820"/>
            <a:ext cx="1052390" cy="878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A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5ADC2A-0608-4871-ADF6-7F173EDD2EA1}"/>
              </a:ext>
            </a:extLst>
          </p:cNvPr>
          <p:cNvSpPr txBox="1"/>
          <p:nvPr/>
        </p:nvSpPr>
        <p:spPr>
          <a:xfrm>
            <a:off x="7804734" y="3802232"/>
            <a:ext cx="78377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xgboost</a:t>
            </a:r>
            <a:r>
              <a:rPr lang="en-US" sz="900" dirty="0"/>
              <a:t> Regression</a:t>
            </a:r>
          </a:p>
          <a:p>
            <a:pPr algn="ctr"/>
            <a:r>
              <a:rPr lang="en-US" sz="900" dirty="0"/>
              <a:t>Model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2F5DA5CA-C9AE-48B6-A482-740150B04285}"/>
              </a:ext>
            </a:extLst>
          </p:cNvPr>
          <p:cNvCxnSpPr>
            <a:cxnSpLocks/>
            <a:endCxn id="115" idx="0"/>
          </p:cNvCxnSpPr>
          <p:nvPr/>
        </p:nvCxnSpPr>
        <p:spPr>
          <a:xfrm rot="10800000" flipV="1">
            <a:off x="4358923" y="2083612"/>
            <a:ext cx="978418" cy="790855"/>
          </a:xfrm>
          <a:prstGeom prst="curvedConnector2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583720E5-2469-4404-8A73-4EEDF370C7E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712381" y="2083612"/>
            <a:ext cx="979026" cy="783920"/>
          </a:xfrm>
          <a:prstGeom prst="curvedConnector2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A95FF6B-DB2C-421A-865D-FFB61AEC47DD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5525165" y="1927320"/>
            <a:ext cx="3107" cy="94021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06E18209-2147-4C3C-A20A-6C4550193197}"/>
              </a:ext>
            </a:extLst>
          </p:cNvPr>
          <p:cNvCxnSpPr>
            <a:cxnSpLocks/>
            <a:stCxn id="139" idx="3"/>
            <a:endCxn id="55" idx="0"/>
          </p:cNvCxnSpPr>
          <p:nvPr/>
        </p:nvCxnSpPr>
        <p:spPr>
          <a:xfrm>
            <a:off x="6362388" y="1660738"/>
            <a:ext cx="1834232" cy="2141494"/>
          </a:xfrm>
          <a:prstGeom prst="curvedConnector2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0880E5-4596-4B7A-8179-3458D879D234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358923" y="3382299"/>
            <a:ext cx="489209" cy="41188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2157D9-2400-4AE7-BC52-11A3046A875D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5524557" y="3375364"/>
            <a:ext cx="608" cy="4380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6201C71-C79F-43C9-B967-E73F990481C6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155843" y="3375363"/>
            <a:ext cx="535564" cy="45005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FC6F91-41B3-4873-879D-E80D809B8D12}"/>
              </a:ext>
            </a:extLst>
          </p:cNvPr>
          <p:cNvSpPr txBox="1"/>
          <p:nvPr/>
        </p:nvSpPr>
        <p:spPr>
          <a:xfrm>
            <a:off x="4364766" y="3884149"/>
            <a:ext cx="2327012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Qualitative Artist </a:t>
            </a:r>
          </a:p>
          <a:p>
            <a:pPr algn="ctr"/>
            <a:r>
              <a:rPr lang="en-US" sz="900" dirty="0"/>
              <a:t>Recommendations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7D1322-073E-4647-B37D-0AB4449BCD00}"/>
              </a:ext>
            </a:extLst>
          </p:cNvPr>
          <p:cNvSpPr/>
          <p:nvPr/>
        </p:nvSpPr>
        <p:spPr>
          <a:xfrm>
            <a:off x="6201894" y="1524318"/>
            <a:ext cx="367038" cy="377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588E80F-C215-4C39-88D5-1FC5C273A92A}"/>
              </a:ext>
            </a:extLst>
          </p:cNvPr>
          <p:cNvCxnSpPr>
            <a:cxnSpLocks/>
            <a:stCxn id="85" idx="3"/>
            <a:endCxn id="74" idx="1"/>
          </p:cNvCxnSpPr>
          <p:nvPr/>
        </p:nvCxnSpPr>
        <p:spPr>
          <a:xfrm flipV="1">
            <a:off x="6691778" y="4064878"/>
            <a:ext cx="978647" cy="39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AF9298E-1DD0-407D-9F2C-A18643A36993}"/>
              </a:ext>
            </a:extLst>
          </p:cNvPr>
          <p:cNvSpPr/>
          <p:nvPr/>
        </p:nvSpPr>
        <p:spPr>
          <a:xfrm>
            <a:off x="1165443" y="2450006"/>
            <a:ext cx="449640" cy="4626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84E720F-6460-4914-97DE-2141C3B03F8D}"/>
              </a:ext>
            </a:extLst>
          </p:cNvPr>
          <p:cNvSpPr/>
          <p:nvPr/>
        </p:nvSpPr>
        <p:spPr>
          <a:xfrm>
            <a:off x="2785390" y="2878960"/>
            <a:ext cx="449640" cy="4626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B327546-0661-4A6A-91CA-B80AA950DB3C}"/>
              </a:ext>
            </a:extLst>
          </p:cNvPr>
          <p:cNvSpPr/>
          <p:nvPr/>
        </p:nvSpPr>
        <p:spPr>
          <a:xfrm>
            <a:off x="5296282" y="2194158"/>
            <a:ext cx="449640" cy="4626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DA3E9DF-EF7F-410E-89DD-1264E1A47EB6}"/>
              </a:ext>
            </a:extLst>
          </p:cNvPr>
          <p:cNvSpPr/>
          <p:nvPr/>
        </p:nvSpPr>
        <p:spPr>
          <a:xfrm>
            <a:off x="6957124" y="3828379"/>
            <a:ext cx="449640" cy="4626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AB72DA7-D197-4719-8241-8FA4F1104B17}"/>
              </a:ext>
            </a:extLst>
          </p:cNvPr>
          <p:cNvSpPr txBox="1"/>
          <p:nvPr/>
        </p:nvSpPr>
        <p:spPr>
          <a:xfrm>
            <a:off x="4364766" y="4674275"/>
            <a:ext cx="2327012" cy="3693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Quantitative Artist </a:t>
            </a:r>
          </a:p>
          <a:p>
            <a:pPr algn="ctr"/>
            <a:r>
              <a:rPr lang="en-US" sz="900" dirty="0"/>
              <a:t>Recommendations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3CE9847-9251-4D5D-AE88-26902A60BF12}"/>
              </a:ext>
            </a:extLst>
          </p:cNvPr>
          <p:cNvCxnSpPr>
            <a:stCxn id="74" idx="2"/>
            <a:endCxn id="131" idx="3"/>
          </p:cNvCxnSpPr>
          <p:nvPr/>
        </p:nvCxnSpPr>
        <p:spPr>
          <a:xfrm rot="5400000">
            <a:off x="7266696" y="3929017"/>
            <a:ext cx="355006" cy="1504842"/>
          </a:xfrm>
          <a:prstGeom prst="bentConnector2">
            <a:avLst/>
          </a:prstGeom>
          <a:ln w="28575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1D481302-9435-4D8D-86C7-953D5877F3E9}"/>
              </a:ext>
            </a:extLst>
          </p:cNvPr>
          <p:cNvSpPr/>
          <p:nvPr/>
        </p:nvSpPr>
        <p:spPr>
          <a:xfrm>
            <a:off x="7270508" y="4627604"/>
            <a:ext cx="449640" cy="4626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10ED199-1494-45BC-9325-32651BD0F763}"/>
              </a:ext>
            </a:extLst>
          </p:cNvPr>
          <p:cNvSpPr/>
          <p:nvPr/>
        </p:nvSpPr>
        <p:spPr>
          <a:xfrm>
            <a:off x="7529969" y="2244235"/>
            <a:ext cx="449640" cy="4626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BA1F5E3-23D4-4B9A-B4A9-DA6491C7B821}"/>
              </a:ext>
            </a:extLst>
          </p:cNvPr>
          <p:cNvSpPr txBox="1"/>
          <p:nvPr/>
        </p:nvSpPr>
        <p:spPr>
          <a:xfrm>
            <a:off x="5129216" y="1476071"/>
            <a:ext cx="783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Extracted Dataset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D944145-8C7D-4735-9990-2C19BBC0E2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1413" y="1367299"/>
            <a:ext cx="392306" cy="58687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8A2F312-ABAE-4C8F-8558-123EA9CEB9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082" y="1367299"/>
            <a:ext cx="392306" cy="586877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66D20297-555D-464D-B663-58E858D014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2133" y="3942270"/>
            <a:ext cx="337485" cy="24332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B4512E12-B507-44CB-A801-3E4226B312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1894" y="3947037"/>
            <a:ext cx="337485" cy="243325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F9BB356-E770-442B-8138-D562A7970B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9677" y="4740473"/>
            <a:ext cx="327945" cy="23760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17DA8DD3-6579-40DF-BCBC-EEF1AA9503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5848" y="4746072"/>
            <a:ext cx="327945" cy="2376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Lessons Learned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Future Work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Thank you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07200" y="134025"/>
            <a:ext cx="20556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CD3333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200">
              <a:solidFill>
                <a:srgbClr val="CD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07200" y="1143100"/>
            <a:ext cx="4615500" cy="3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Purpose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Collection &amp; 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 Analytical Approaches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Deliverable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Introduction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Purpose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Data Collection &amp; Processing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Exploratory Analysis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NLP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GMM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76200" y="59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Regression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211</Words>
  <Application>Microsoft Office PowerPoint</Application>
  <PresentationFormat>On-screen Show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Simple Light</vt:lpstr>
      <vt:lpstr>PowerPoint Presentation</vt:lpstr>
      <vt:lpstr>Agenda</vt:lpstr>
      <vt:lpstr>Introduction</vt:lpstr>
      <vt:lpstr>Purpose</vt:lpstr>
      <vt:lpstr>Data Collection &amp; Processing</vt:lpstr>
      <vt:lpstr>Exploratory Analysis</vt:lpstr>
      <vt:lpstr>NLP</vt:lpstr>
      <vt:lpstr>GMM</vt:lpstr>
      <vt:lpstr>Regression</vt:lpstr>
      <vt:lpstr>Recommendations</vt:lpstr>
      <vt:lpstr>Sample Recommendation</vt:lpstr>
      <vt:lpstr>Sample Recommendation (cont.)</vt:lpstr>
      <vt:lpstr>Final Deliverable Pipeline</vt:lpstr>
      <vt:lpstr>Lessons Learned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Lesser</cp:lastModifiedBy>
  <cp:revision>29</cp:revision>
  <dcterms:modified xsi:type="dcterms:W3CDTF">2019-08-05T23:59:25Z</dcterms:modified>
</cp:coreProperties>
</file>