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hLFngkMTy56aMr5fm2iMEFdct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FF75F-E4A5-47BB-B80B-0F9B17EB0002}">
  <a:tblStyle styleId="{1E5FF75F-E4A5-47BB-B80B-0F9B17EB0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" d="100"/>
          <a:sy n="19" d="100"/>
        </p:scale>
        <p:origin x="12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Social media music promotion is necessity in today’s world.  Artists are building their own personal brand by engaging with their fans online.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Sony aims to better understand how to promote content on social media and support artist development. </a:t>
            </a: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1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9497058" y="-1391918"/>
            <a:ext cx="13924283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19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245997" y="14686288"/>
            <a:ext cx="28392119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6664941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3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3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sz="10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22436" y="248877"/>
            <a:ext cx="32199901" cy="21360300"/>
            <a:chOff x="326571" y="261257"/>
            <a:chExt cx="32199901" cy="21360300"/>
          </a:xfrm>
        </p:grpSpPr>
        <p:sp>
          <p:nvSpPr>
            <p:cNvPr id="16" name="Google Shape;16;p2"/>
            <p:cNvSpPr/>
            <p:nvPr/>
          </p:nvSpPr>
          <p:spPr>
            <a:xfrm>
              <a:off x="326571" y="261257"/>
              <a:ext cx="32199901" cy="21360300"/>
            </a:xfrm>
            <a:prstGeom prst="rect">
              <a:avLst/>
            </a:prstGeom>
            <a:solidFill>
              <a:srgbClr val="B60608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0080" y="527749"/>
              <a:ext cx="31638299" cy="2084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2812513" y="8404619"/>
            <a:ext cx="28071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Activity Clustering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462374" y="4241825"/>
            <a:ext cx="4839605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frequency of posts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943325" y="2934025"/>
            <a:ext cx="465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899625" y="8568975"/>
            <a:ext cx="4845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94075" y="9783200"/>
            <a:ext cx="60570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</a:t>
            </a:r>
            <a:r>
              <a:rPr lang="en-US" sz="26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artist activity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Twitter, Facebook, Instagram, and YouTube drive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social media engagement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activity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differ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make recommendations around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should engage in social media?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01597" y="14858550"/>
            <a:ext cx="551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45751" y="797517"/>
            <a:ext cx="29985934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and Success in the Music Industry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750" y="704425"/>
            <a:ext cx="1452900" cy="173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5185600" y="16875200"/>
            <a:ext cx="19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141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5460" y="16422475"/>
            <a:ext cx="900849" cy="91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1150" y="17535851"/>
            <a:ext cx="983834" cy="6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36981" y="16674728"/>
            <a:ext cx="900848" cy="91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12422" y="17344457"/>
            <a:ext cx="1390518" cy="140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3631549" y="2942438"/>
            <a:ext cx="662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Prediction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1085274" y="16890527"/>
            <a:ext cx="11073298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096500" y="12527563"/>
            <a:ext cx="617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"/>
          <p:cNvCxnSpPr/>
          <p:nvPr/>
        </p:nvCxnSpPr>
        <p:spPr>
          <a:xfrm>
            <a:off x="7810996" y="3265182"/>
            <a:ext cx="0" cy="175383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>
            <a:off x="20888440" y="3265182"/>
            <a:ext cx="0" cy="175383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rot="10800000">
            <a:off x="1563325" y="8183950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528334" y="886024"/>
            <a:ext cx="3375299" cy="113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21251300" y="11111300"/>
            <a:ext cx="10652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What can we get from regression?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572963" y="12064199"/>
            <a:ext cx="77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 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572979" y="14228675"/>
            <a:ext cx="5686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G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aussian Mixture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	           Number of Clusters = 6</a:t>
            </a: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11311768" y="13379752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17" name="Google Shape;117;p1"/>
          <p:cNvGrpSpPr/>
          <p:nvPr/>
        </p:nvGrpSpPr>
        <p:grpSpPr>
          <a:xfrm>
            <a:off x="9298168" y="12845602"/>
            <a:ext cx="1785000" cy="1068300"/>
            <a:chOff x="10898368" y="5331917"/>
            <a:chExt cx="1785000" cy="1068300"/>
          </a:xfrm>
        </p:grpSpPr>
        <p:sp>
          <p:nvSpPr>
            <p:cNvPr id="118" name="Google Shape;118;p1"/>
            <p:cNvSpPr/>
            <p:nvPr/>
          </p:nvSpPr>
          <p:spPr>
            <a:xfrm>
              <a:off x="10998770" y="5412354"/>
              <a:ext cx="156715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27 Features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0898368" y="5331917"/>
              <a:ext cx="1785000" cy="10683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17770494" y="12845602"/>
            <a:ext cx="1667400" cy="1028021"/>
            <a:chOff x="17770494" y="12071707"/>
            <a:chExt cx="1667400" cy="1028021"/>
          </a:xfrm>
        </p:grpSpPr>
        <p:sp>
          <p:nvSpPr>
            <p:cNvPr id="121" name="Google Shape;121;p1"/>
            <p:cNvSpPr/>
            <p:nvPr/>
          </p:nvSpPr>
          <p:spPr>
            <a:xfrm>
              <a:off x="17861188" y="12268731"/>
              <a:ext cx="15347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Features</a:t>
              </a:r>
              <a:endParaRPr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7770494" y="12071707"/>
              <a:ext cx="1667400" cy="10158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"/>
          <p:cNvSpPr txBox="1"/>
          <p:nvPr/>
        </p:nvSpPr>
        <p:spPr>
          <a:xfrm>
            <a:off x="1244625" y="4318025"/>
            <a:ext cx="60570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music promotion is a necessity in today’s world.  Artists are building their own personal brand by engaging with their fans online. 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Sony aims to better understand how to promote content on social media and support artist development. 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12200560" y="12845602"/>
            <a:ext cx="1667487" cy="1015660"/>
            <a:chOff x="14124681" y="5316643"/>
            <a:chExt cx="1667487" cy="1015660"/>
          </a:xfrm>
        </p:grpSpPr>
        <p:sp>
          <p:nvSpPr>
            <p:cNvPr id="125" name="Google Shape;125;p1"/>
            <p:cNvSpPr/>
            <p:nvPr/>
          </p:nvSpPr>
          <p:spPr>
            <a:xfrm>
              <a:off x="14304780" y="5515888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PCA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4124681" y="5316643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14985527" y="12845602"/>
            <a:ext cx="1667487" cy="1015660"/>
            <a:chOff x="16686889" y="5294909"/>
            <a:chExt cx="1667487" cy="1015660"/>
          </a:xfrm>
        </p:grpSpPr>
        <p:sp>
          <p:nvSpPr>
            <p:cNvPr id="128" name="Google Shape;128;p1"/>
            <p:cNvSpPr/>
            <p:nvPr/>
          </p:nvSpPr>
          <p:spPr>
            <a:xfrm>
              <a:off x="16866988" y="5559331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t-SNE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6686889" y="5294909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8287804" y="15313572"/>
            <a:ext cx="5343469" cy="5007113"/>
            <a:chOff x="8534828" y="14606550"/>
            <a:chExt cx="5224865" cy="5310897"/>
          </a:xfrm>
        </p:grpSpPr>
        <p:pic>
          <p:nvPicPr>
            <p:cNvPr id="131" name="Google Shape;131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534828" y="14828488"/>
              <a:ext cx="5224865" cy="5088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"/>
            <p:cNvSpPr txBox="1"/>
            <p:nvPr/>
          </p:nvSpPr>
          <p:spPr>
            <a:xfrm>
              <a:off x="8991600" y="14606550"/>
              <a:ext cx="16395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 Plot</a:t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2082613" y="14608039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(1)</a:t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9338754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(2)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2076225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(3)</a:t>
              </a:r>
              <a:endParaRPr/>
            </a:p>
          </p:txBody>
        </p:sp>
      </p:grpSp>
      <p:cxnSp>
        <p:nvCxnSpPr>
          <p:cNvPr id="136" name="Google Shape;136;p1"/>
          <p:cNvCxnSpPr/>
          <p:nvPr/>
        </p:nvCxnSpPr>
        <p:spPr>
          <a:xfrm flipH="1">
            <a:off x="9140200" y="10613700"/>
            <a:ext cx="10258200" cy="84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"/>
          <p:cNvSpPr txBox="1"/>
          <p:nvPr/>
        </p:nvSpPr>
        <p:spPr>
          <a:xfrm>
            <a:off x="5353000" y="16193875"/>
            <a:ext cx="1452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5020450" y="17617450"/>
            <a:ext cx="242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4896850" y="18379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Features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4896850" y="19141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5111" y="18588344"/>
            <a:ext cx="1097934" cy="11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04543" y="18061274"/>
            <a:ext cx="1146607" cy="1110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"/>
          <p:cNvCxnSpPr/>
          <p:nvPr/>
        </p:nvCxnSpPr>
        <p:spPr>
          <a:xfrm rot="10800000">
            <a:off x="1836350" y="14319013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>
            <a:off x="14067543" y="13379490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1"/>
          <p:cNvCxnSpPr/>
          <p:nvPr/>
        </p:nvCxnSpPr>
        <p:spPr>
          <a:xfrm>
            <a:off x="16857605" y="13330302"/>
            <a:ext cx="676800" cy="9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46" name="Google Shape;146;p1"/>
          <p:cNvGrpSpPr/>
          <p:nvPr/>
        </p:nvGrpSpPr>
        <p:grpSpPr>
          <a:xfrm>
            <a:off x="14050525" y="17487050"/>
            <a:ext cx="5396100" cy="2994900"/>
            <a:chOff x="14202925" y="17334650"/>
            <a:chExt cx="5396100" cy="2994900"/>
          </a:xfrm>
        </p:grpSpPr>
        <p:sp>
          <p:nvSpPr>
            <p:cNvPr id="147" name="Google Shape;147;p1"/>
            <p:cNvSpPr/>
            <p:nvPr/>
          </p:nvSpPr>
          <p:spPr>
            <a:xfrm>
              <a:off x="14237875" y="17771525"/>
              <a:ext cx="5285100" cy="2507100"/>
            </a:xfrm>
            <a:prstGeom prst="ellipse">
              <a:avLst/>
            </a:prstGeom>
            <a:solidFill>
              <a:srgbClr val="FFFAE0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14202925" y="17334650"/>
              <a:ext cx="5396100" cy="29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4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Low Post Frequency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Instagram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Frequent Twitter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-Would benefit from more Instagram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more photo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lower-frequency posts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13936225" y="14548350"/>
            <a:ext cx="3475200" cy="2409300"/>
            <a:chOff x="14317225" y="14243550"/>
            <a:chExt cx="3475200" cy="2409300"/>
          </a:xfrm>
        </p:grpSpPr>
        <p:sp>
          <p:nvSpPr>
            <p:cNvPr id="150" name="Google Shape;150;p1"/>
            <p:cNvSpPr/>
            <p:nvPr/>
          </p:nvSpPr>
          <p:spPr>
            <a:xfrm>
              <a:off x="14390275" y="14700750"/>
              <a:ext cx="3375300" cy="1938900"/>
            </a:xfrm>
            <a:prstGeom prst="ellipse">
              <a:avLst/>
            </a:prstGeom>
            <a:solidFill>
              <a:srgbClr val="E9F5E5"/>
            </a:solidFill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14317225" y="14243550"/>
              <a:ext cx="3475200" cy="24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3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Rock &amp;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Electronic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Close to Release-Date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more photo posts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52" name="Google Shape;152;p1"/>
          <p:cNvGrpSpPr/>
          <p:nvPr/>
        </p:nvGrpSpPr>
        <p:grpSpPr>
          <a:xfrm>
            <a:off x="17411016" y="15238267"/>
            <a:ext cx="3077437" cy="2523194"/>
            <a:chOff x="17644699" y="14319763"/>
            <a:chExt cx="2892600" cy="2586300"/>
          </a:xfrm>
        </p:grpSpPr>
        <p:sp>
          <p:nvSpPr>
            <p:cNvPr id="153" name="Google Shape;153;p1"/>
            <p:cNvSpPr/>
            <p:nvPr/>
          </p:nvSpPr>
          <p:spPr>
            <a:xfrm>
              <a:off x="17743075" y="14776950"/>
              <a:ext cx="2769000" cy="2129100"/>
            </a:xfrm>
            <a:prstGeom prst="ellipse">
              <a:avLst/>
            </a:prstGeom>
            <a:solidFill>
              <a:srgbClr val="E7F0F8"/>
            </a:solidFill>
            <a:ln w="2857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17644699" y="14319763"/>
              <a:ext cx="2892600" cy="25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5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Older Artists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Afternoon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Facebook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early morning posts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155" name="Google Shape;155;p1"/>
          <p:cNvSpPr txBox="1"/>
          <p:nvPr/>
        </p:nvSpPr>
        <p:spPr>
          <a:xfrm>
            <a:off x="11054150" y="2699351"/>
            <a:ext cx="623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8462375" y="7444888"/>
            <a:ext cx="822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For a better understanding, we took </a:t>
            </a: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approaches: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8462375" y="5340225"/>
            <a:ext cx="48459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discern relationship between social media activity and engagement by visual exploration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8995775" y="8404619"/>
            <a:ext cx="29553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Engagement Success Prediction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16557250" y="8445719"/>
            <a:ext cx="30774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Sentiment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"/>
          <p:cNvCxnSpPr/>
          <p:nvPr/>
        </p:nvCxnSpPr>
        <p:spPr>
          <a:xfrm>
            <a:off x="8709349" y="9815850"/>
            <a:ext cx="11073300" cy="27600"/>
          </a:xfrm>
          <a:prstGeom prst="straightConnector1">
            <a:avLst/>
          </a:prstGeom>
          <a:noFill/>
          <a:ln w="38100" cap="flat" cmpd="sng">
            <a:solidFill>
              <a:srgbClr val="6683B7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164" name="Google Shape;164;p1"/>
          <p:cNvSpPr txBox="1"/>
          <p:nvPr/>
        </p:nvSpPr>
        <p:spPr>
          <a:xfrm>
            <a:off x="17952575" y="9790300"/>
            <a:ext cx="155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Qualitative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995775" y="9749375"/>
            <a:ext cx="178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Quantitative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8987850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12814613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16618288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21251288" y="4616800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Linear regression for each social media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21251288" y="6368725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Feature selection based on regression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1251288" y="8011525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Model selection with cross validation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21251288" y="9786088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Best model to predict social engagement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08356" y="4669078"/>
            <a:ext cx="900848" cy="910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 txBox="1"/>
          <p:nvPr/>
        </p:nvSpPr>
        <p:spPr>
          <a:xfrm>
            <a:off x="26001125" y="4616800"/>
            <a:ext cx="5902506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linear regression for 23 features and 214k observations with -0.85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26001124" y="6368725"/>
            <a:ext cx="590250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Dropping one dummy variable: created_12pm-6pm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26001125" y="8011525"/>
            <a:ext cx="5902508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Cross validation with multiple models: Lasso, Ridge, Random Forest,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26001125" y="9786100"/>
            <a:ext cx="5902508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Regression with 300 estimators and 9 max depth, getting 0.58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1251300" y="4495825"/>
            <a:ext cx="3232800" cy="657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8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21257728" y="3953575"/>
            <a:ext cx="323923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26001116" y="4062700"/>
            <a:ext cx="590251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21085275" y="17796689"/>
            <a:ext cx="11073300" cy="300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Social Media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artist success on music streaming platforms based on social media activity across various platforms.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New Talent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Social Media presence to help music managers identify up-and-coming artists that will contribute to the success of Sony Music 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1"/>
          <p:cNvGraphicFramePr/>
          <p:nvPr/>
        </p:nvGraphicFramePr>
        <p:xfrm>
          <a:off x="21251288" y="11951213"/>
          <a:ext cx="6444800" cy="792420"/>
        </p:xfrm>
        <a:graphic>
          <a:graphicData uri="http://schemas.openxmlformats.org/drawingml/2006/table">
            <a:tbl>
              <a:tblPr>
                <a:noFill/>
                <a:tableStyleId>{1E5FF75F-E4A5-47BB-B80B-0F9B17EB0002}</a:tableStyleId>
              </a:tblPr>
              <a:tblGrid>
                <a:gridCol w="4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description_length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genre_rock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last_7_days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0.342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0.027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Google Shape;189;p1"/>
          <p:cNvSpPr txBox="1"/>
          <p:nvPr/>
        </p:nvSpPr>
        <p:spPr>
          <a:xfrm>
            <a:off x="21251300" y="11490575"/>
            <a:ext cx="37431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Feature Importances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1"/>
          <p:cNvGraphicFramePr/>
          <p:nvPr/>
        </p:nvGraphicFramePr>
        <p:xfrm>
          <a:off x="28642688" y="11951213"/>
          <a:ext cx="2767500" cy="792420"/>
        </p:xfrm>
        <a:graphic>
          <a:graphicData uri="http://schemas.openxmlformats.org/drawingml/2006/table">
            <a:tbl>
              <a:tblPr>
                <a:noFill/>
                <a:tableStyleId>{1E5FF75F-E4A5-47BB-B80B-0F9B17EB0002}</a:tableStyleId>
              </a:tblPr>
              <a:tblGrid>
                <a:gridCol w="4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genre_rock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(+) 0.122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Google Shape;191;p1"/>
          <p:cNvSpPr txBox="1"/>
          <p:nvPr/>
        </p:nvSpPr>
        <p:spPr>
          <a:xfrm>
            <a:off x="28642700" y="11490575"/>
            <a:ext cx="37431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Coefficients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949975" y="13450250"/>
            <a:ext cx="5343474" cy="25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099975" y="12923950"/>
            <a:ext cx="1785001" cy="13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2339000" y="13637139"/>
            <a:ext cx="1940100" cy="124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"/>
          <p:cNvSpPr txBox="1"/>
          <p:nvPr/>
        </p:nvSpPr>
        <p:spPr>
          <a:xfrm>
            <a:off x="21703000" y="16080025"/>
            <a:ext cx="104868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Findings: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Significant proportion of artist posts are positive. The trend is similar between Facebook posts and tweets.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 significant correlation found between Social Engagement Scores and Tweets/Facebook Posts.</a:t>
            </a:r>
            <a:endParaRPr/>
          </a:p>
        </p:txBody>
      </p:sp>
      <p:pic>
        <p:nvPicPr>
          <p:cNvPr id="197" name="Google Shape;197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206675" y="12861703"/>
            <a:ext cx="2807101" cy="198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7517725" y="14784872"/>
            <a:ext cx="2767501" cy="1559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68975E-5D45-4298-B8F2-DB575F5395A2}"/>
              </a:ext>
            </a:extLst>
          </p:cNvPr>
          <p:cNvCxnSpPr>
            <a:stCxn id="93" idx="2"/>
            <a:endCxn id="158" idx="0"/>
          </p:cNvCxnSpPr>
          <p:nvPr/>
        </p:nvCxnSpPr>
        <p:spPr>
          <a:xfrm>
            <a:off x="10882177" y="4941425"/>
            <a:ext cx="3148" cy="39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04979-B755-47BE-8F4D-E37F206D2CBE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10882176" y="6848325"/>
            <a:ext cx="3149" cy="487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C10961E-771D-4373-A2CE-93958E43E5E4}"/>
              </a:ext>
            </a:extLst>
          </p:cNvPr>
          <p:cNvCxnSpPr>
            <a:cxnSpLocks/>
            <a:stCxn id="169" idx="2"/>
            <a:endCxn id="171" idx="0"/>
          </p:cNvCxnSpPr>
          <p:nvPr/>
        </p:nvCxnSpPr>
        <p:spPr>
          <a:xfrm>
            <a:off x="22870907" y="5632300"/>
            <a:ext cx="0" cy="736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2031CCD-F65B-42D1-83C4-C75B8005654A}"/>
              </a:ext>
            </a:extLst>
          </p:cNvPr>
          <p:cNvCxnSpPr>
            <a:cxnSpLocks/>
            <a:stCxn id="171" idx="2"/>
            <a:endCxn id="172" idx="0"/>
          </p:cNvCxnSpPr>
          <p:nvPr/>
        </p:nvCxnSpPr>
        <p:spPr>
          <a:xfrm>
            <a:off x="22870907" y="7384225"/>
            <a:ext cx="0" cy="62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B680237-EBB6-42FD-8934-E58FD3BD65BB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>
            <a:off x="22870907" y="9027025"/>
            <a:ext cx="0" cy="759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132735-C9FD-405A-A1C9-C51CB09CA64E}"/>
              </a:ext>
            </a:extLst>
          </p:cNvPr>
          <p:cNvCxnSpPr>
            <a:cxnSpLocks/>
            <a:stCxn id="177" idx="2"/>
            <a:endCxn id="179" idx="0"/>
          </p:cNvCxnSpPr>
          <p:nvPr/>
        </p:nvCxnSpPr>
        <p:spPr>
          <a:xfrm>
            <a:off x="28952378" y="5632300"/>
            <a:ext cx="0" cy="736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6B4527B-32E8-4DCF-81AE-C362E7602CCF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28952378" y="7384225"/>
            <a:ext cx="1" cy="62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A92A079-7772-479B-B7BD-0F50299535D1}"/>
              </a:ext>
            </a:extLst>
          </p:cNvPr>
          <p:cNvCxnSpPr>
            <a:cxnSpLocks/>
            <a:stCxn id="180" idx="2"/>
            <a:endCxn id="182" idx="0"/>
          </p:cNvCxnSpPr>
          <p:nvPr/>
        </p:nvCxnSpPr>
        <p:spPr>
          <a:xfrm>
            <a:off x="28952379" y="9027025"/>
            <a:ext cx="0" cy="759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6;p1">
            <a:extLst>
              <a:ext uri="{FF2B5EF4-FFF2-40B4-BE49-F238E27FC236}">
                <a16:creationId xmlns:a16="http://schemas.microsoft.com/office/drawing/2014/main" id="{680525E3-33C8-4E40-901F-F98C956EF627}"/>
              </a:ext>
            </a:extLst>
          </p:cNvPr>
          <p:cNvSpPr txBox="1"/>
          <p:nvPr/>
        </p:nvSpPr>
        <p:spPr>
          <a:xfrm>
            <a:off x="11054151" y="10971750"/>
            <a:ext cx="62321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541A5911-904A-43E9-91F4-E3B1571F8E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25508" y="4420262"/>
            <a:ext cx="6205732" cy="23239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466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Phani Krishna</cp:lastModifiedBy>
  <cp:revision>11</cp:revision>
  <dcterms:created xsi:type="dcterms:W3CDTF">2019-07-19T20:55:06Z</dcterms:created>
  <dcterms:modified xsi:type="dcterms:W3CDTF">2019-07-24T02:19:55Z</dcterms:modified>
</cp:coreProperties>
</file>