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LFngkMTy56aMr5fm2iMEFdctU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FF75F-E4A5-47BB-B80B-0F9B17EB0002}">
  <a:tblStyle styleId="{1E5FF75F-E4A5-47BB-B80B-0F9B17EB00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>
        <p:scale>
          <a:sx n="56" d="100"/>
          <a:sy n="56" d="100"/>
        </p:scale>
        <p:origin x="-1968" y="-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dirty="0"/>
              <a:t>Social media music promotion is necessity in today’s world.  Artists are building their own personal brand by engaging with their fans online. 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dirty="0"/>
              <a:t>Sony aims to better understand how to promote content on social media and support artist development. </a:t>
            </a:r>
            <a:endParaRPr dirty="0"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2468880" y="3591562"/>
            <a:ext cx="27980641" cy="764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9497058" y="-1391918"/>
            <a:ext cx="13924283" cy="2839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17807306" y="6918326"/>
            <a:ext cx="18597882" cy="709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3405506" y="26036"/>
            <a:ext cx="18597882" cy="2088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19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245997" y="5471167"/>
            <a:ext cx="28392119" cy="912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245997" y="14686288"/>
            <a:ext cx="28392119" cy="480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13990321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16664941" y="5842000"/>
            <a:ext cx="13990321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2267428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2267431" y="5379722"/>
            <a:ext cx="13926023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2267431" y="8016240"/>
            <a:ext cx="13926023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16664942" y="5379722"/>
            <a:ext cx="13994608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16664942" y="8016240"/>
            <a:ext cx="13994608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13994608" y="3159765"/>
            <a:ext cx="16664939" cy="1559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878839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Char char="•"/>
              <a:defRPr sz="10240"/>
            </a:lvl1pPr>
            <a:lvl2pPr marL="914400" lvl="1" indent="-79756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Char char="•"/>
              <a:defRPr sz="8960"/>
            </a:lvl2pPr>
            <a:lvl3pPr marL="1371600" lvl="2" indent="-71628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7680"/>
            </a:lvl3pPr>
            <a:lvl4pPr marL="1828800" lvl="3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4pPr>
            <a:lvl5pPr marL="2286000" lvl="4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5pPr>
            <a:lvl6pPr marL="2743200" lvl="5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marL="3200400" lvl="6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marL="3657600" lvl="7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marL="4114800" lvl="8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13994608" y="3159765"/>
            <a:ext cx="16664939" cy="1559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Arial"/>
              <a:buNone/>
              <a:defRPr sz="10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None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0"/>
              <a:buFont typeface="Calibri"/>
              <a:buNone/>
              <a:defRPr sz="14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19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9756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Char char="•"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1628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9435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22436" y="248877"/>
            <a:ext cx="32199901" cy="21360300"/>
            <a:chOff x="326571" y="261257"/>
            <a:chExt cx="32199901" cy="21360300"/>
          </a:xfrm>
        </p:grpSpPr>
        <p:sp>
          <p:nvSpPr>
            <p:cNvPr id="16" name="Google Shape;16;p2"/>
            <p:cNvSpPr/>
            <p:nvPr/>
          </p:nvSpPr>
          <p:spPr>
            <a:xfrm>
              <a:off x="326571" y="261257"/>
              <a:ext cx="32199901" cy="21360300"/>
            </a:xfrm>
            <a:prstGeom prst="rect">
              <a:avLst/>
            </a:prstGeom>
            <a:solidFill>
              <a:srgbClr val="B60608"/>
            </a:solidFill>
            <a:ln w="12700" cap="flat" cmpd="sng">
              <a:solidFill>
                <a:srgbClr val="B6060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0080" y="527749"/>
              <a:ext cx="31638299" cy="20848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B6060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12355313" y="8404619"/>
            <a:ext cx="2807100" cy="11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Activity Clustering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005174" y="4241825"/>
            <a:ext cx="4839605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frequency of posts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943325" y="2934025"/>
            <a:ext cx="4659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899625" y="8568975"/>
            <a:ext cx="4845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294075" y="9783200"/>
            <a:ext cx="6057000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97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</a:t>
            </a:r>
            <a:r>
              <a:rPr lang="en-US" sz="26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artist activity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Twitter, Facebook, Instagram, and YouTube drive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social media engagement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48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+mj-lt"/>
              <a:buAutoNum type="arabicPeriod"/>
            </a:pP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97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activity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differ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platform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48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+mj-lt"/>
              <a:buAutoNum type="arabicPeriod"/>
            </a:pPr>
            <a:endParaRPr lang="en-US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97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make recommendations around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they should engage in social media?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401597" y="14858550"/>
            <a:ext cx="5519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845751" y="797517"/>
            <a:ext cx="29985934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lang="en-US" sz="9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and Success in the Music Industry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750" y="704425"/>
            <a:ext cx="1452900" cy="173298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5185600" y="16875200"/>
            <a:ext cx="194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141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Artists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45460" y="16422475"/>
            <a:ext cx="900849" cy="910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1150" y="17535851"/>
            <a:ext cx="983834" cy="69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36981" y="16674728"/>
            <a:ext cx="900848" cy="91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12422" y="17344457"/>
            <a:ext cx="1390518" cy="140614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23631549" y="2772318"/>
            <a:ext cx="6629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 Prediction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1085274" y="16890527"/>
            <a:ext cx="11073298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3096500" y="12527563"/>
            <a:ext cx="6171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"/>
          <p:cNvCxnSpPr/>
          <p:nvPr/>
        </p:nvCxnSpPr>
        <p:spPr>
          <a:xfrm>
            <a:off x="7598346" y="3265182"/>
            <a:ext cx="0" cy="175383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"/>
          <p:cNvCxnSpPr/>
          <p:nvPr/>
        </p:nvCxnSpPr>
        <p:spPr>
          <a:xfrm>
            <a:off x="20500514" y="3265182"/>
            <a:ext cx="0" cy="175383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"/>
          <p:cNvCxnSpPr/>
          <p:nvPr/>
        </p:nvCxnSpPr>
        <p:spPr>
          <a:xfrm rot="10800000">
            <a:off x="1563325" y="8183950"/>
            <a:ext cx="4983000" cy="342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2" name="Google Shape;112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528334" y="886024"/>
            <a:ext cx="3375299" cy="11363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21251300" y="8969272"/>
            <a:ext cx="106524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What can we get from regressions?</a:t>
            </a: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8115763" y="12064199"/>
            <a:ext cx="771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Dimensionality Reduction 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8115779" y="14228675"/>
            <a:ext cx="56862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G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aussian Mixture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Modeling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	           Number of Clusters = 6</a:t>
            </a: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"/>
          <p:cNvCxnSpPr/>
          <p:nvPr/>
        </p:nvCxnSpPr>
        <p:spPr>
          <a:xfrm>
            <a:off x="10854568" y="13379752"/>
            <a:ext cx="676800" cy="6000"/>
          </a:xfrm>
          <a:prstGeom prst="straightConnector1">
            <a:avLst/>
          </a:prstGeom>
          <a:noFill/>
          <a:ln w="57150" cap="flat" cmpd="sng">
            <a:solidFill>
              <a:srgbClr val="B60608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17" name="Google Shape;117;p1"/>
          <p:cNvGrpSpPr/>
          <p:nvPr/>
        </p:nvGrpSpPr>
        <p:grpSpPr>
          <a:xfrm>
            <a:off x="8840968" y="12845602"/>
            <a:ext cx="1785000" cy="1068300"/>
            <a:chOff x="10898368" y="5331917"/>
            <a:chExt cx="1785000" cy="1068300"/>
          </a:xfrm>
        </p:grpSpPr>
        <p:sp>
          <p:nvSpPr>
            <p:cNvPr id="118" name="Google Shape;118;p1"/>
            <p:cNvSpPr/>
            <p:nvPr/>
          </p:nvSpPr>
          <p:spPr>
            <a:xfrm>
              <a:off x="10998770" y="5412354"/>
              <a:ext cx="1567151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27 Features</a:t>
              </a:r>
              <a:endParaRPr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0898368" y="5331917"/>
              <a:ext cx="1785000" cy="106830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"/>
          <p:cNvGrpSpPr/>
          <p:nvPr/>
        </p:nvGrpSpPr>
        <p:grpSpPr>
          <a:xfrm>
            <a:off x="17313294" y="12845602"/>
            <a:ext cx="1667400" cy="1028021"/>
            <a:chOff x="17770494" y="12071707"/>
            <a:chExt cx="1667400" cy="1028021"/>
          </a:xfrm>
        </p:grpSpPr>
        <p:sp>
          <p:nvSpPr>
            <p:cNvPr id="121" name="Google Shape;121;p1"/>
            <p:cNvSpPr/>
            <p:nvPr/>
          </p:nvSpPr>
          <p:spPr>
            <a:xfrm>
              <a:off x="17861188" y="12268731"/>
              <a:ext cx="153479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 Features</a:t>
              </a:r>
              <a:endParaRPr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17770494" y="12071707"/>
              <a:ext cx="1667400" cy="101580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"/>
          <p:cNvSpPr txBox="1"/>
          <p:nvPr/>
        </p:nvSpPr>
        <p:spPr>
          <a:xfrm>
            <a:off x="1244625" y="4318025"/>
            <a:ext cx="60570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music promotion is a necessity in today’s world.  Artists are building their own personal brand by engaging with their fans online. </a:t>
            </a: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Sony aims to better understand how to promote content on social media and support artist development. </a:t>
            </a: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1"/>
          <p:cNvGrpSpPr/>
          <p:nvPr/>
        </p:nvGrpSpPr>
        <p:grpSpPr>
          <a:xfrm>
            <a:off x="11743360" y="12845602"/>
            <a:ext cx="1667487" cy="1015660"/>
            <a:chOff x="14124681" y="5316643"/>
            <a:chExt cx="1667487" cy="1015660"/>
          </a:xfrm>
        </p:grpSpPr>
        <p:sp>
          <p:nvSpPr>
            <p:cNvPr id="125" name="Google Shape;125;p1"/>
            <p:cNvSpPr/>
            <p:nvPr/>
          </p:nvSpPr>
          <p:spPr>
            <a:xfrm>
              <a:off x="14304780" y="5515888"/>
              <a:ext cx="130729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PCA</a:t>
              </a:r>
              <a:endParaRPr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14124681" y="5316643"/>
              <a:ext cx="1667487" cy="101566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1"/>
          <p:cNvGrpSpPr/>
          <p:nvPr/>
        </p:nvGrpSpPr>
        <p:grpSpPr>
          <a:xfrm>
            <a:off x="14528327" y="12845602"/>
            <a:ext cx="1667487" cy="1015660"/>
            <a:chOff x="16686889" y="5294909"/>
            <a:chExt cx="1667487" cy="1015660"/>
          </a:xfrm>
        </p:grpSpPr>
        <p:sp>
          <p:nvSpPr>
            <p:cNvPr id="128" name="Google Shape;128;p1"/>
            <p:cNvSpPr/>
            <p:nvPr/>
          </p:nvSpPr>
          <p:spPr>
            <a:xfrm>
              <a:off x="16866988" y="5559331"/>
              <a:ext cx="130729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t-SNE</a:t>
              </a:r>
              <a:endParaRPr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16686889" y="5294909"/>
              <a:ext cx="1667487" cy="101566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1"/>
          <p:cNvGrpSpPr/>
          <p:nvPr/>
        </p:nvGrpSpPr>
        <p:grpSpPr>
          <a:xfrm>
            <a:off x="7830604" y="15313572"/>
            <a:ext cx="5343469" cy="5007113"/>
            <a:chOff x="8534828" y="14606550"/>
            <a:chExt cx="5224865" cy="5310897"/>
          </a:xfrm>
        </p:grpSpPr>
        <p:pic>
          <p:nvPicPr>
            <p:cNvPr id="131" name="Google Shape;131;p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534828" y="14828488"/>
              <a:ext cx="5224865" cy="5088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"/>
            <p:cNvSpPr txBox="1"/>
            <p:nvPr/>
          </p:nvSpPr>
          <p:spPr>
            <a:xfrm>
              <a:off x="8991600" y="14606550"/>
              <a:ext cx="16395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 Plot</a:t>
              </a: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12082613" y="14608039"/>
              <a:ext cx="957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 Plot (1)</a:t>
              </a: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9338754" y="17275598"/>
              <a:ext cx="957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 Plot (2)</a:t>
              </a: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2076225" y="17275598"/>
              <a:ext cx="957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 Plot (3)</a:t>
              </a:r>
              <a:endParaRPr/>
            </a:p>
          </p:txBody>
        </p:sp>
      </p:grpSp>
      <p:cxnSp>
        <p:nvCxnSpPr>
          <p:cNvPr id="136" name="Google Shape;136;p1"/>
          <p:cNvCxnSpPr/>
          <p:nvPr/>
        </p:nvCxnSpPr>
        <p:spPr>
          <a:xfrm flipH="1">
            <a:off x="8683000" y="10613700"/>
            <a:ext cx="10258200" cy="84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1"/>
          <p:cNvSpPr txBox="1"/>
          <p:nvPr/>
        </p:nvSpPr>
        <p:spPr>
          <a:xfrm>
            <a:off x="5353000" y="16193875"/>
            <a:ext cx="1452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5020450" y="17617450"/>
            <a:ext cx="2422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4896850" y="18379450"/>
            <a:ext cx="267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Features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4896850" y="19141450"/>
            <a:ext cx="267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1M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75111" y="18588344"/>
            <a:ext cx="1097934" cy="111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04543" y="18061274"/>
            <a:ext cx="1146607" cy="11102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"/>
          <p:cNvCxnSpPr/>
          <p:nvPr/>
        </p:nvCxnSpPr>
        <p:spPr>
          <a:xfrm rot="10800000">
            <a:off x="1836350" y="14319013"/>
            <a:ext cx="4983000" cy="342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"/>
          <p:cNvCxnSpPr/>
          <p:nvPr/>
        </p:nvCxnSpPr>
        <p:spPr>
          <a:xfrm>
            <a:off x="13610343" y="13379490"/>
            <a:ext cx="676800" cy="6000"/>
          </a:xfrm>
          <a:prstGeom prst="straightConnector1">
            <a:avLst/>
          </a:prstGeom>
          <a:noFill/>
          <a:ln w="57150" cap="flat" cmpd="sng">
            <a:solidFill>
              <a:srgbClr val="B6060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5" name="Google Shape;145;p1"/>
          <p:cNvCxnSpPr/>
          <p:nvPr/>
        </p:nvCxnSpPr>
        <p:spPr>
          <a:xfrm>
            <a:off x="16400405" y="13330302"/>
            <a:ext cx="676800" cy="9000"/>
          </a:xfrm>
          <a:prstGeom prst="straightConnector1">
            <a:avLst/>
          </a:prstGeom>
          <a:noFill/>
          <a:ln w="57150" cap="flat" cmpd="sng">
            <a:solidFill>
              <a:srgbClr val="B60608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46" name="Google Shape;146;p1"/>
          <p:cNvGrpSpPr/>
          <p:nvPr/>
        </p:nvGrpSpPr>
        <p:grpSpPr>
          <a:xfrm>
            <a:off x="13593325" y="17487050"/>
            <a:ext cx="5396100" cy="2994900"/>
            <a:chOff x="14202925" y="17334650"/>
            <a:chExt cx="5396100" cy="2994900"/>
          </a:xfrm>
        </p:grpSpPr>
        <p:sp>
          <p:nvSpPr>
            <p:cNvPr id="147" name="Google Shape;147;p1"/>
            <p:cNvSpPr/>
            <p:nvPr/>
          </p:nvSpPr>
          <p:spPr>
            <a:xfrm>
              <a:off x="14237875" y="17771525"/>
              <a:ext cx="5285100" cy="2507100"/>
            </a:xfrm>
            <a:prstGeom prst="ellipse">
              <a:avLst/>
            </a:prstGeom>
            <a:solidFill>
              <a:srgbClr val="FFFAE0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" name="Google Shape;148;p1"/>
            <p:cNvSpPr txBox="1"/>
            <p:nvPr/>
          </p:nvSpPr>
          <p:spPr>
            <a:xfrm>
              <a:off x="14202925" y="17334650"/>
              <a:ext cx="5396100" cy="29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Cluster 4</a:t>
              </a:r>
              <a:endParaRPr sz="22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Low Post Frequency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Early Morning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- High Instagram Engagement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Frequent Twitter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-Would benefit from more Instagram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from more photo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from 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lower-frequency posts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1"/>
          <p:cNvGrpSpPr/>
          <p:nvPr/>
        </p:nvGrpSpPr>
        <p:grpSpPr>
          <a:xfrm>
            <a:off x="13479025" y="14548350"/>
            <a:ext cx="3475200" cy="2409300"/>
            <a:chOff x="14317225" y="14243550"/>
            <a:chExt cx="3475200" cy="2409300"/>
          </a:xfrm>
        </p:grpSpPr>
        <p:sp>
          <p:nvSpPr>
            <p:cNvPr id="150" name="Google Shape;150;p1"/>
            <p:cNvSpPr/>
            <p:nvPr/>
          </p:nvSpPr>
          <p:spPr>
            <a:xfrm>
              <a:off x="14390275" y="14700750"/>
              <a:ext cx="3375300" cy="1938900"/>
            </a:xfrm>
            <a:prstGeom prst="ellipse">
              <a:avLst/>
            </a:prstGeom>
            <a:solidFill>
              <a:srgbClr val="E9F5E5"/>
            </a:solidFill>
            <a:ln w="2857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" name="Google Shape;151;p1"/>
            <p:cNvSpPr txBox="1"/>
            <p:nvPr/>
          </p:nvSpPr>
          <p:spPr>
            <a:xfrm>
              <a:off x="14317225" y="14243550"/>
              <a:ext cx="3475200" cy="24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Cluster 3</a:t>
              </a:r>
              <a:endParaRPr sz="22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High Rock &amp; 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Electronic Engagement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Early Morning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Close to Release-Date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from 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more photo posts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152" name="Google Shape;152;p1"/>
          <p:cNvGrpSpPr/>
          <p:nvPr/>
        </p:nvGrpSpPr>
        <p:grpSpPr>
          <a:xfrm>
            <a:off x="16953816" y="15238267"/>
            <a:ext cx="3077437" cy="2523194"/>
            <a:chOff x="17644699" y="14319763"/>
            <a:chExt cx="2892600" cy="2586300"/>
          </a:xfrm>
        </p:grpSpPr>
        <p:sp>
          <p:nvSpPr>
            <p:cNvPr id="153" name="Google Shape;153;p1"/>
            <p:cNvSpPr/>
            <p:nvPr/>
          </p:nvSpPr>
          <p:spPr>
            <a:xfrm>
              <a:off x="17743075" y="14776950"/>
              <a:ext cx="2769000" cy="2129100"/>
            </a:xfrm>
            <a:prstGeom prst="ellipse">
              <a:avLst/>
            </a:prstGeom>
            <a:solidFill>
              <a:srgbClr val="E7F0F8"/>
            </a:solidFill>
            <a:ln w="2857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" name="Google Shape;154;p1"/>
            <p:cNvSpPr txBox="1"/>
            <p:nvPr/>
          </p:nvSpPr>
          <p:spPr>
            <a:xfrm>
              <a:off x="17644699" y="14319763"/>
              <a:ext cx="2892600" cy="25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Cluster 5</a:t>
              </a:r>
              <a:endParaRPr sz="22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Older Artists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Afternoon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High Facebook Engagement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 from 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early morning posts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155" name="Google Shape;155;p1"/>
          <p:cNvSpPr txBox="1"/>
          <p:nvPr/>
        </p:nvSpPr>
        <p:spPr>
          <a:xfrm>
            <a:off x="10642670" y="2699351"/>
            <a:ext cx="6232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Analysis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8005175" y="7444888"/>
            <a:ext cx="8220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For a better understanding, we took </a:t>
            </a: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6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approaches: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"/>
          <p:cNvSpPr txBox="1"/>
          <p:nvPr/>
        </p:nvSpPr>
        <p:spPr>
          <a:xfrm>
            <a:off x="8005175" y="5340225"/>
            <a:ext cx="4845900" cy="15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discern relationship between social media activity and engagement by visual exploration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8538575" y="8404619"/>
            <a:ext cx="2955300" cy="11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Engagement Success Prediction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"/>
          <p:cNvSpPr txBox="1"/>
          <p:nvPr/>
        </p:nvSpPr>
        <p:spPr>
          <a:xfrm>
            <a:off x="16100050" y="8445719"/>
            <a:ext cx="3077400" cy="10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Sentiment Analysis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1"/>
          <p:cNvCxnSpPr/>
          <p:nvPr/>
        </p:nvCxnSpPr>
        <p:spPr>
          <a:xfrm>
            <a:off x="8252149" y="9815850"/>
            <a:ext cx="11073300" cy="27600"/>
          </a:xfrm>
          <a:prstGeom prst="straightConnector1">
            <a:avLst/>
          </a:prstGeom>
          <a:noFill/>
          <a:ln w="38100" cap="flat" cmpd="sng">
            <a:solidFill>
              <a:srgbClr val="6683B7"/>
            </a:solidFill>
            <a:prstDash val="dot"/>
            <a:round/>
            <a:headEnd type="triangle" w="med" len="med"/>
            <a:tailEnd type="triangle" w="med" len="med"/>
          </a:ln>
        </p:spPr>
      </p:cxnSp>
      <p:sp>
        <p:nvSpPr>
          <p:cNvPr id="164" name="Google Shape;164;p1"/>
          <p:cNvSpPr txBox="1"/>
          <p:nvPr/>
        </p:nvSpPr>
        <p:spPr>
          <a:xfrm>
            <a:off x="17495375" y="9790300"/>
            <a:ext cx="155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>
                <a:solidFill>
                  <a:srgbClr val="6683B7"/>
                </a:solidFill>
                <a:latin typeface="Calibri"/>
                <a:ea typeface="Calibri"/>
                <a:cs typeface="Calibri"/>
                <a:sym typeface="Calibri"/>
              </a:rPr>
              <a:t>Qualitative</a:t>
            </a:r>
            <a:endParaRPr sz="2300" i="1">
              <a:solidFill>
                <a:srgbClr val="66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8538575" y="9749375"/>
            <a:ext cx="178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>
                <a:solidFill>
                  <a:srgbClr val="6683B7"/>
                </a:solidFill>
                <a:latin typeface="Calibri"/>
                <a:ea typeface="Calibri"/>
                <a:cs typeface="Calibri"/>
                <a:sym typeface="Calibri"/>
              </a:rPr>
              <a:t>Quantitative</a:t>
            </a:r>
            <a:endParaRPr sz="2300" i="1">
              <a:solidFill>
                <a:srgbClr val="66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8530650" y="8452019"/>
            <a:ext cx="2955300" cy="1015500"/>
          </a:xfrm>
          <a:prstGeom prst="bracketPair">
            <a:avLst/>
          </a:prstGeom>
          <a:noFill/>
          <a:ln w="9525" cap="flat" cmpd="sng">
            <a:solidFill>
              <a:srgbClr val="6683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"/>
          <p:cNvSpPr/>
          <p:nvPr/>
        </p:nvSpPr>
        <p:spPr>
          <a:xfrm>
            <a:off x="12357413" y="8452019"/>
            <a:ext cx="2955300" cy="1015500"/>
          </a:xfrm>
          <a:prstGeom prst="bracketPair">
            <a:avLst/>
          </a:prstGeom>
          <a:noFill/>
          <a:ln w="9525" cap="flat" cmpd="sng">
            <a:solidFill>
              <a:srgbClr val="6683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"/>
          <p:cNvSpPr/>
          <p:nvPr/>
        </p:nvSpPr>
        <p:spPr>
          <a:xfrm>
            <a:off x="16161088" y="8452019"/>
            <a:ext cx="2955300" cy="1015500"/>
          </a:xfrm>
          <a:prstGeom prst="bracketPair">
            <a:avLst/>
          </a:prstGeom>
          <a:noFill/>
          <a:ln w="9525" cap="flat" cmpd="sng">
            <a:solidFill>
              <a:srgbClr val="6683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20925105" y="4553298"/>
            <a:ext cx="3742876" cy="1318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Linear regression and feature selection for each social media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"/>
          <p:cNvSpPr txBox="1"/>
          <p:nvPr/>
        </p:nvSpPr>
        <p:spPr>
          <a:xfrm>
            <a:off x="20925105" y="6236469"/>
            <a:ext cx="3742876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Model selection with cross validation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20925105" y="7609666"/>
            <a:ext cx="3742876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Best model to predict social engagement scores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857848" y="3813781"/>
            <a:ext cx="595096" cy="6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"/>
          <p:cNvSpPr txBox="1"/>
          <p:nvPr/>
        </p:nvSpPr>
        <p:spPr>
          <a:xfrm>
            <a:off x="25126884" y="4571079"/>
            <a:ext cx="6776747" cy="125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 linear regression for 23 features and 214k observations with -0.85 R</a:t>
            </a:r>
            <a:r>
              <a:rPr lang="en-US" sz="26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score on the test set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25126879" y="6190749"/>
            <a:ext cx="6776749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Cross validation with multiple models: Lasso, Ridge, Random Forest,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etc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"/>
          <p:cNvSpPr txBox="1"/>
          <p:nvPr/>
        </p:nvSpPr>
        <p:spPr>
          <a:xfrm>
            <a:off x="25126884" y="7561146"/>
            <a:ext cx="6776749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Regression with 300 estimators and 9 max depth, getting 0.58 R</a:t>
            </a:r>
            <a:r>
              <a:rPr lang="en-US" sz="26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Score on the test set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20834960" y="4420135"/>
            <a:ext cx="3735438" cy="448286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5A28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"/>
          <p:cNvSpPr txBox="1"/>
          <p:nvPr/>
        </p:nvSpPr>
        <p:spPr>
          <a:xfrm>
            <a:off x="20931546" y="3822795"/>
            <a:ext cx="374286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2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"/>
          <p:cNvSpPr txBox="1"/>
          <p:nvPr/>
        </p:nvSpPr>
        <p:spPr>
          <a:xfrm>
            <a:off x="27256498" y="3781470"/>
            <a:ext cx="343502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alibri"/>
                <a:ea typeface="Calibri"/>
                <a:cs typeface="Calibri"/>
                <a:sym typeface="Calibri"/>
              </a:rPr>
              <a:t>Example: Instagram</a:t>
            </a:r>
            <a:endParaRPr sz="2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21085275" y="17796689"/>
            <a:ext cx="11073300" cy="300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Beyond Social Media</a:t>
            </a:r>
            <a:b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artist success on music streaming platforms based on social media activity across various platforms.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endParaRPr lang="en-US"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for New Talent</a:t>
            </a:r>
            <a:b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 Social Media presence to help music managers identify up-and-coming artists that will contribute to the success of Sony Music 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8" name="Google Shape;188;p1"/>
          <p:cNvGraphicFramePr/>
          <p:nvPr>
            <p:extLst>
              <p:ext uri="{D42A27DB-BD31-4B8C-83A1-F6EECF244321}">
                <p14:modId xmlns:p14="http://schemas.microsoft.com/office/powerpoint/2010/main" val="3147777372"/>
              </p:ext>
            </p:extLst>
          </p:nvPr>
        </p:nvGraphicFramePr>
        <p:xfrm>
          <a:off x="21251288" y="9809185"/>
          <a:ext cx="6444800" cy="792420"/>
        </p:xfrm>
        <a:graphic>
          <a:graphicData uri="http://schemas.openxmlformats.org/drawingml/2006/table">
            <a:tbl>
              <a:tblPr>
                <a:noFill/>
                <a:tableStyleId>{1E5FF75F-E4A5-47BB-B80B-0F9B17EB0002}</a:tableStyleId>
              </a:tblPr>
              <a:tblGrid>
                <a:gridCol w="4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description_length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genre_rock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last_7_days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0.342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0.027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...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9" name="Google Shape;189;p1"/>
          <p:cNvSpPr txBox="1"/>
          <p:nvPr/>
        </p:nvSpPr>
        <p:spPr>
          <a:xfrm>
            <a:off x="21251300" y="9348547"/>
            <a:ext cx="37431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alibri"/>
                <a:ea typeface="Calibri"/>
                <a:cs typeface="Calibri"/>
                <a:sym typeface="Calibri"/>
              </a:rPr>
              <a:t>Feature </a:t>
            </a:r>
            <a:r>
              <a:rPr lang="en-US" sz="2600" b="1" dirty="0" err="1">
                <a:latin typeface="Calibri"/>
                <a:ea typeface="Calibri"/>
                <a:cs typeface="Calibri"/>
                <a:sym typeface="Calibri"/>
              </a:rPr>
              <a:t>Importances</a:t>
            </a:r>
            <a:endParaRPr sz="2600" b="1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" name="Google Shape;190;p1"/>
          <p:cNvGraphicFramePr/>
          <p:nvPr>
            <p:extLst>
              <p:ext uri="{D42A27DB-BD31-4B8C-83A1-F6EECF244321}">
                <p14:modId xmlns:p14="http://schemas.microsoft.com/office/powerpoint/2010/main" val="3375987831"/>
              </p:ext>
            </p:extLst>
          </p:nvPr>
        </p:nvGraphicFramePr>
        <p:xfrm>
          <a:off x="28642688" y="9809185"/>
          <a:ext cx="2767500" cy="792420"/>
        </p:xfrm>
        <a:graphic>
          <a:graphicData uri="http://schemas.openxmlformats.org/drawingml/2006/table">
            <a:tbl>
              <a:tblPr>
                <a:noFill/>
                <a:tableStyleId>{1E5FF75F-E4A5-47BB-B80B-0F9B17EB0002}</a:tableStyleId>
              </a:tblPr>
              <a:tblGrid>
                <a:gridCol w="4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genre_rock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(+) 0.122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1" name="Google Shape;191;p1"/>
          <p:cNvSpPr txBox="1"/>
          <p:nvPr/>
        </p:nvSpPr>
        <p:spPr>
          <a:xfrm>
            <a:off x="28642700" y="9348547"/>
            <a:ext cx="37431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Calibri"/>
                <a:ea typeface="Calibri"/>
                <a:cs typeface="Calibri"/>
                <a:sym typeface="Calibri"/>
              </a:rPr>
              <a:t>Coefficients</a:t>
            </a:r>
            <a:endParaRPr sz="2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177525" y="12923950"/>
            <a:ext cx="1785001" cy="130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099975" y="14339724"/>
            <a:ext cx="1940100" cy="124381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"/>
          <p:cNvSpPr txBox="1"/>
          <p:nvPr/>
        </p:nvSpPr>
        <p:spPr>
          <a:xfrm>
            <a:off x="21703000" y="16080025"/>
            <a:ext cx="104868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Findings: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Significant proportion of artist’s posts are positive. The trend is similar between Facebook posts and tweets.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No significant correlation found between Social Engagement Scores and Sentiment of Tweets/Facebook Posts.</a:t>
            </a:r>
            <a:endParaRPr sz="1600" dirty="0"/>
          </a:p>
        </p:txBody>
      </p:sp>
      <p:pic>
        <p:nvPicPr>
          <p:cNvPr id="197" name="Google Shape;197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8704927" y="13419835"/>
            <a:ext cx="3022111" cy="22644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68975E-5D45-4298-B8F2-DB575F5395A2}"/>
              </a:ext>
            </a:extLst>
          </p:cNvPr>
          <p:cNvCxnSpPr>
            <a:stCxn id="93" idx="2"/>
            <a:endCxn id="158" idx="0"/>
          </p:cNvCxnSpPr>
          <p:nvPr/>
        </p:nvCxnSpPr>
        <p:spPr>
          <a:xfrm>
            <a:off x="10424977" y="4941425"/>
            <a:ext cx="3148" cy="39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A804979-B755-47BE-8F4D-E37F206D2CBE}"/>
              </a:ext>
            </a:extLst>
          </p:cNvPr>
          <p:cNvCxnSpPr>
            <a:cxnSpLocks/>
            <a:stCxn id="158" idx="2"/>
          </p:cNvCxnSpPr>
          <p:nvPr/>
        </p:nvCxnSpPr>
        <p:spPr>
          <a:xfrm flipH="1">
            <a:off x="10424976" y="6848325"/>
            <a:ext cx="3149" cy="487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C10961E-771D-4373-A2CE-93958E43E5E4}"/>
              </a:ext>
            </a:extLst>
          </p:cNvPr>
          <p:cNvCxnSpPr>
            <a:cxnSpLocks/>
            <a:stCxn id="169" idx="2"/>
            <a:endCxn id="172" idx="0"/>
          </p:cNvCxnSpPr>
          <p:nvPr/>
        </p:nvCxnSpPr>
        <p:spPr>
          <a:xfrm>
            <a:off x="22796543" y="5871464"/>
            <a:ext cx="0" cy="365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B680237-EBB6-42FD-8934-E58FD3BD65BB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>
            <a:off x="22796543" y="7251969"/>
            <a:ext cx="0" cy="357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5132735-C9FD-405A-A1C9-C51CB09CA64E}"/>
              </a:ext>
            </a:extLst>
          </p:cNvPr>
          <p:cNvCxnSpPr>
            <a:cxnSpLocks/>
            <a:stCxn id="177" idx="2"/>
            <a:endCxn id="180" idx="0"/>
          </p:cNvCxnSpPr>
          <p:nvPr/>
        </p:nvCxnSpPr>
        <p:spPr>
          <a:xfrm flipH="1">
            <a:off x="28515254" y="5825744"/>
            <a:ext cx="4" cy="365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A92A079-7772-479B-B7BD-0F50299535D1}"/>
              </a:ext>
            </a:extLst>
          </p:cNvPr>
          <p:cNvCxnSpPr>
            <a:cxnSpLocks/>
            <a:stCxn id="180" idx="2"/>
            <a:endCxn id="182" idx="0"/>
          </p:cNvCxnSpPr>
          <p:nvPr/>
        </p:nvCxnSpPr>
        <p:spPr>
          <a:xfrm>
            <a:off x="28515254" y="7206249"/>
            <a:ext cx="5" cy="3548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Google Shape;106;p1">
            <a:extLst>
              <a:ext uri="{FF2B5EF4-FFF2-40B4-BE49-F238E27FC236}">
                <a16:creationId xmlns:a16="http://schemas.microsoft.com/office/drawing/2014/main" id="{680525E3-33C8-4E40-901F-F98C956EF627}"/>
              </a:ext>
            </a:extLst>
          </p:cNvPr>
          <p:cNvSpPr txBox="1"/>
          <p:nvPr/>
        </p:nvSpPr>
        <p:spPr>
          <a:xfrm>
            <a:off x="10596951" y="10971750"/>
            <a:ext cx="623219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en-US" sz="5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picture containing sky&#10;&#10;Description automatically generated">
            <a:extLst>
              <a:ext uri="{FF2B5EF4-FFF2-40B4-BE49-F238E27FC236}">
                <a16:creationId xmlns:a16="http://schemas.microsoft.com/office/drawing/2014/main" id="{541A5911-904A-43E9-91F4-E3B1571F8E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268308" y="4420262"/>
            <a:ext cx="6205732" cy="2323957"/>
          </a:xfrm>
          <a:prstGeom prst="rect">
            <a:avLst/>
          </a:prstGeom>
        </p:spPr>
      </p:pic>
      <p:sp>
        <p:nvSpPr>
          <p:cNvPr id="175" name="Google Shape;113;p1">
            <a:extLst>
              <a:ext uri="{FF2B5EF4-FFF2-40B4-BE49-F238E27FC236}">
                <a16:creationId xmlns:a16="http://schemas.microsoft.com/office/drawing/2014/main" id="{719A8C06-B37F-4A72-8165-56FB42E6E95E}"/>
              </a:ext>
            </a:extLst>
          </p:cNvPr>
          <p:cNvSpPr txBox="1"/>
          <p:nvPr/>
        </p:nvSpPr>
        <p:spPr>
          <a:xfrm>
            <a:off x="21257728" y="10647002"/>
            <a:ext cx="10652400" cy="1835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 lot of takeaways from these models: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The less frequently you post, the higher engagement you get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You will get higher engagement by posting short, instead of long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Being a rock singer, you will get higher engagement on Instagram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2600" dirty="0"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endParaRPr lang="en-US" sz="2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C13FAA-7E88-4DCB-B422-69BDBE66B93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311431" y="13433316"/>
            <a:ext cx="5157175" cy="2582087"/>
          </a:xfrm>
          <a:prstGeom prst="rect">
            <a:avLst/>
          </a:prstGeom>
        </p:spPr>
      </p:pic>
      <p:sp>
        <p:nvSpPr>
          <p:cNvPr id="106" name="Google Shape;184;p1">
            <a:extLst>
              <a:ext uri="{FF2B5EF4-FFF2-40B4-BE49-F238E27FC236}">
                <a16:creationId xmlns:a16="http://schemas.microsoft.com/office/drawing/2014/main" id="{A2CE94E6-2591-6E41-A07E-F449AF79BEFE}"/>
              </a:ext>
            </a:extLst>
          </p:cNvPr>
          <p:cNvSpPr/>
          <p:nvPr/>
        </p:nvSpPr>
        <p:spPr>
          <a:xfrm>
            <a:off x="25001429" y="4520287"/>
            <a:ext cx="6951229" cy="421438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5A28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512</Words>
  <Application>Microsoft Macintosh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2019-07-19T20:55:06Z</dcterms:created>
  <dcterms:modified xsi:type="dcterms:W3CDTF">2019-07-24T14:24:34Z</dcterms:modified>
</cp:coreProperties>
</file>