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hLFngkMTy56aMr5fm2iMEFdctU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91"/>
    <a:srgbClr val="F5A2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5FF75F-E4A5-47BB-B80B-0F9B17EB0002}">
  <a:tblStyle styleId="{1E5FF75F-E4A5-47BB-B80B-0F9B17EB00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>
        <p:scale>
          <a:sx n="34" d="100"/>
          <a:sy n="34" d="100"/>
        </p:scale>
        <p:origin x="1384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dirty="0"/>
              <a:t>Social media music promotion is necessity in today’s world.  Artists are building their own personal brand by engaging with their fans online. 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dirty="0"/>
              <a:t>Sony aims to better understand how to promote content on social media and support artist development. </a:t>
            </a:r>
            <a:endParaRPr dirty="0"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2468880" y="3591562"/>
            <a:ext cx="27980641" cy="764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0"/>
              <a:buFont typeface="Calibri"/>
              <a:buNone/>
              <a:defRPr sz="19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lvl="1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2pPr>
            <a:lvl3pPr lvl="2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lvl="3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4pPr>
            <a:lvl5pPr lvl="4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5pPr>
            <a:lvl6pPr lvl="5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6pPr>
            <a:lvl7pPr lvl="6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7pPr>
            <a:lvl8pPr lvl="7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8pPr>
            <a:lvl9pPr lvl="8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9497058" y="-1391918"/>
            <a:ext cx="13924283" cy="2839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 rot="5400000">
            <a:off x="17807306" y="6918326"/>
            <a:ext cx="18597882" cy="7098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 rot="5400000">
            <a:off x="3405506" y="26036"/>
            <a:ext cx="18597882" cy="20882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263140" y="5842000"/>
            <a:ext cx="28392119" cy="1392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2245997" y="5471167"/>
            <a:ext cx="28392119" cy="9128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0"/>
              <a:buFont typeface="Calibri"/>
              <a:buNone/>
              <a:defRPr sz="19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2245997" y="14686288"/>
            <a:ext cx="28392119" cy="480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2263140" y="5842000"/>
            <a:ext cx="13990321" cy="1392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16664941" y="5842000"/>
            <a:ext cx="13990321" cy="1392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2267428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2267431" y="5379722"/>
            <a:ext cx="13926023" cy="263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2267431" y="8016240"/>
            <a:ext cx="13926023" cy="11790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3"/>
          </p:nvPr>
        </p:nvSpPr>
        <p:spPr>
          <a:xfrm>
            <a:off x="16664942" y="5379722"/>
            <a:ext cx="13994608" cy="263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4"/>
          </p:nvPr>
        </p:nvSpPr>
        <p:spPr>
          <a:xfrm>
            <a:off x="16664942" y="8016240"/>
            <a:ext cx="13994608" cy="11790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40"/>
              <a:buFont typeface="Calibri"/>
              <a:buNone/>
              <a:defRPr sz="1024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13994608" y="3159765"/>
            <a:ext cx="16664939" cy="1559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878839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0240"/>
              <a:buChar char="•"/>
              <a:defRPr sz="10240"/>
            </a:lvl1pPr>
            <a:lvl2pPr marL="914400" lvl="1" indent="-79756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960"/>
              <a:buChar char="•"/>
              <a:defRPr sz="8960"/>
            </a:lvl2pPr>
            <a:lvl3pPr marL="1371600" lvl="2" indent="-71628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680"/>
              <a:buChar char="•"/>
              <a:defRPr sz="7680"/>
            </a:lvl3pPr>
            <a:lvl4pPr marL="1828800" lvl="3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4pPr>
            <a:lvl5pPr marL="2286000" lvl="4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5pPr>
            <a:lvl6pPr marL="2743200" lvl="5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6pPr>
            <a:lvl7pPr marL="3200400" lvl="6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7pPr>
            <a:lvl8pPr marL="3657600" lvl="7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8pPr>
            <a:lvl9pPr marL="4114800" lvl="8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2267428" y="6583680"/>
            <a:ext cx="10617041" cy="1219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480"/>
              <a:buNone/>
              <a:defRPr sz="4480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sz="3840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40"/>
              <a:buFont typeface="Calibri"/>
              <a:buNone/>
              <a:defRPr sz="1024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>
            <a:spLocks noGrp="1"/>
          </p:cNvSpPr>
          <p:nvPr>
            <p:ph type="pic" idx="2"/>
          </p:nvPr>
        </p:nvSpPr>
        <p:spPr>
          <a:xfrm>
            <a:off x="13994608" y="3159765"/>
            <a:ext cx="16664939" cy="1559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0240"/>
              <a:buFont typeface="Arial"/>
              <a:buNone/>
              <a:defRPr sz="10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960"/>
              <a:buFont typeface="Arial"/>
              <a:buNone/>
              <a:defRPr sz="8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None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2267428" y="6583680"/>
            <a:ext cx="10617041" cy="1219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480"/>
              <a:buNone/>
              <a:defRPr sz="4480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sz="3840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80"/>
              <a:buFont typeface="Calibri"/>
              <a:buNone/>
              <a:defRPr sz="14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263140" y="5842000"/>
            <a:ext cx="28392119" cy="1392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79756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8960"/>
              <a:buFont typeface="Arial"/>
              <a:buChar char="•"/>
              <a:defRPr sz="8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1628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Char char="•"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94359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322436" y="248877"/>
            <a:ext cx="32199901" cy="21360300"/>
            <a:chOff x="326571" y="261257"/>
            <a:chExt cx="32199901" cy="21360300"/>
          </a:xfrm>
        </p:grpSpPr>
        <p:sp>
          <p:nvSpPr>
            <p:cNvPr id="16" name="Google Shape;16;p2"/>
            <p:cNvSpPr/>
            <p:nvPr/>
          </p:nvSpPr>
          <p:spPr>
            <a:xfrm>
              <a:off x="326571" y="261257"/>
              <a:ext cx="32199901" cy="21360300"/>
            </a:xfrm>
            <a:prstGeom prst="rect">
              <a:avLst/>
            </a:prstGeom>
            <a:solidFill>
              <a:srgbClr val="B60608"/>
            </a:solidFill>
            <a:ln w="12700" cap="flat" cmpd="sng">
              <a:solidFill>
                <a:srgbClr val="B6060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0080" y="527749"/>
              <a:ext cx="31638299" cy="20848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B6060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/>
        </p:nvSpPr>
        <p:spPr>
          <a:xfrm>
            <a:off x="12135857" y="8233169"/>
            <a:ext cx="2807100" cy="11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Activity Clustering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7785718" y="4070375"/>
            <a:ext cx="4839605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frequency of posts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723869" y="2726380"/>
            <a:ext cx="4659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5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680169" y="8568975"/>
            <a:ext cx="48459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</a:t>
            </a:r>
            <a:endParaRPr sz="5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964891" y="9783200"/>
            <a:ext cx="6057000" cy="3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397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+mj-lt"/>
              <a:buAutoNum type="arabicPeriod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does</a:t>
            </a:r>
            <a:r>
              <a:rPr lang="en-US" sz="26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artist activity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Twitter, Facebook, Instagram, and YouTube drive </a:t>
            </a: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social media engagement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048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+mj-lt"/>
              <a:buAutoNum type="arabicPeriod"/>
            </a:pPr>
            <a:endParaRPr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97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+mj-lt"/>
              <a:buAutoNum type="arabicPeriod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does activity </a:t>
            </a: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differ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</a:t>
            </a: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platform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048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+mj-lt"/>
              <a:buAutoNum type="arabicPeriod"/>
            </a:pPr>
            <a:endParaRPr lang="en-US"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97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+mj-lt"/>
              <a:buAutoNum type="arabicPeriod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make recommendations around </a:t>
            </a: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how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they should engage in social media?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1182141" y="14858550"/>
            <a:ext cx="5519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Processing</a:t>
            </a:r>
            <a:endParaRPr sz="5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845751" y="797517"/>
            <a:ext cx="29985934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00"/>
              <a:buFont typeface="Arial"/>
              <a:buNone/>
            </a:pPr>
            <a:r>
              <a:rPr lang="en-US" sz="9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and Success in the Music Industry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750" y="704425"/>
            <a:ext cx="1452900" cy="173298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/>
          <p:nvPr/>
        </p:nvSpPr>
        <p:spPr>
          <a:xfrm>
            <a:off x="4819840" y="16875200"/>
            <a:ext cx="1940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1" i="0" u="none" strike="noStrike" cap="none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141</a:t>
            </a: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Artists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6004" y="16422475"/>
            <a:ext cx="900849" cy="910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81150" y="17535851"/>
            <a:ext cx="983834" cy="699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17525" y="16674728"/>
            <a:ext cx="900848" cy="91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092966" y="17344457"/>
            <a:ext cx="1390518" cy="140614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23552943" y="2553444"/>
            <a:ext cx="6629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 Prediction</a:t>
            </a:r>
            <a:endParaRPr sz="5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22820747" y="17037264"/>
            <a:ext cx="5824806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 sz="5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22951027" y="11155144"/>
            <a:ext cx="6171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 Analysis</a:t>
            </a:r>
            <a:endParaRPr sz="5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1"/>
          <p:cNvCxnSpPr>
            <a:cxnSpLocks/>
          </p:cNvCxnSpPr>
          <p:nvPr/>
        </p:nvCxnSpPr>
        <p:spPr>
          <a:xfrm>
            <a:off x="20104492" y="3082302"/>
            <a:ext cx="0" cy="17875746"/>
          </a:xfrm>
          <a:prstGeom prst="straightConnector1">
            <a:avLst/>
          </a:prstGeom>
          <a:noFill/>
          <a:ln w="38100" cap="flat" cmpd="sng">
            <a:solidFill>
              <a:srgbClr val="F7E9E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1"/>
          <p:cNvCxnSpPr/>
          <p:nvPr/>
        </p:nvCxnSpPr>
        <p:spPr>
          <a:xfrm rot="10800000">
            <a:off x="1343869" y="8183950"/>
            <a:ext cx="4983000" cy="34200"/>
          </a:xfrm>
          <a:prstGeom prst="straightConnector1">
            <a:avLst/>
          </a:prstGeom>
          <a:noFill/>
          <a:ln w="38100" cap="flat" cmpd="sng">
            <a:solidFill>
              <a:srgbClr val="F7E9E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2" name="Google Shape;112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8528334" y="886024"/>
            <a:ext cx="3375299" cy="113632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"/>
          <p:cNvSpPr txBox="1"/>
          <p:nvPr/>
        </p:nvSpPr>
        <p:spPr>
          <a:xfrm>
            <a:off x="7896307" y="12064199"/>
            <a:ext cx="771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3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Dimensionality Reduction 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7896323" y="14228675"/>
            <a:ext cx="56862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G</a:t>
            </a:r>
            <a:r>
              <a:rPr lang="en-US" sz="3000" b="1" dirty="0">
                <a:latin typeface="Calibri"/>
                <a:ea typeface="Calibri"/>
                <a:cs typeface="Calibri"/>
                <a:sym typeface="Calibri"/>
              </a:rPr>
              <a:t>aussian Mixture</a:t>
            </a:r>
            <a:r>
              <a:rPr lang="en-US" sz="3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Modeling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	           Number of Clusters = 6</a:t>
            </a:r>
            <a:endParaRPr sz="18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"/>
          <p:cNvCxnSpPr/>
          <p:nvPr/>
        </p:nvCxnSpPr>
        <p:spPr>
          <a:xfrm>
            <a:off x="10635112" y="13379752"/>
            <a:ext cx="676800" cy="6000"/>
          </a:xfrm>
          <a:prstGeom prst="straightConnector1">
            <a:avLst/>
          </a:prstGeom>
          <a:noFill/>
          <a:ln w="57150" cap="flat" cmpd="sng">
            <a:solidFill>
              <a:srgbClr val="B60608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117" name="Google Shape;117;p1"/>
          <p:cNvGrpSpPr/>
          <p:nvPr/>
        </p:nvGrpSpPr>
        <p:grpSpPr>
          <a:xfrm>
            <a:off x="8621512" y="12845602"/>
            <a:ext cx="1785000" cy="1068300"/>
            <a:chOff x="10898368" y="5331917"/>
            <a:chExt cx="1785000" cy="1068300"/>
          </a:xfrm>
        </p:grpSpPr>
        <p:sp>
          <p:nvSpPr>
            <p:cNvPr id="118" name="Google Shape;118;p1"/>
            <p:cNvSpPr/>
            <p:nvPr/>
          </p:nvSpPr>
          <p:spPr>
            <a:xfrm>
              <a:off x="10998770" y="5412354"/>
              <a:ext cx="1567151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27 Features</a:t>
              </a:r>
              <a:endParaRPr sz="1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0898368" y="5331917"/>
              <a:ext cx="1785000" cy="1068300"/>
            </a:xfrm>
            <a:prstGeom prst="ellipse">
              <a:avLst/>
            </a:prstGeom>
            <a:noFill/>
            <a:ln w="25400" cap="flat" cmpd="sng">
              <a:solidFill>
                <a:srgbClr val="F1DAD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1"/>
          <p:cNvGrpSpPr/>
          <p:nvPr/>
        </p:nvGrpSpPr>
        <p:grpSpPr>
          <a:xfrm>
            <a:off x="17093838" y="12845602"/>
            <a:ext cx="1667400" cy="1028021"/>
            <a:chOff x="17770494" y="12071707"/>
            <a:chExt cx="1667400" cy="1028021"/>
          </a:xfrm>
        </p:grpSpPr>
        <p:sp>
          <p:nvSpPr>
            <p:cNvPr id="121" name="Google Shape;121;p1"/>
            <p:cNvSpPr/>
            <p:nvPr/>
          </p:nvSpPr>
          <p:spPr>
            <a:xfrm>
              <a:off x="17861188" y="12268731"/>
              <a:ext cx="153479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 Features</a:t>
              </a:r>
              <a:endParaRPr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17770494" y="12071707"/>
              <a:ext cx="1667400" cy="1015800"/>
            </a:xfrm>
            <a:prstGeom prst="ellipse">
              <a:avLst/>
            </a:prstGeom>
            <a:noFill/>
            <a:ln w="25400" cap="flat" cmpd="sng">
              <a:solidFill>
                <a:srgbClr val="F1DAD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1"/>
          <p:cNvSpPr txBox="1"/>
          <p:nvPr/>
        </p:nvSpPr>
        <p:spPr>
          <a:xfrm>
            <a:off x="1025169" y="4203725"/>
            <a:ext cx="60570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music promotion is a necessity in today’s world.  Artists are building their own personal brand by engaging with their fans online. </a:t>
            </a: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Sony aims to better understand how to promote content on social media and support artist development. </a:t>
            </a:r>
            <a:endParaRPr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" name="Google Shape;124;p1"/>
          <p:cNvGrpSpPr/>
          <p:nvPr/>
        </p:nvGrpSpPr>
        <p:grpSpPr>
          <a:xfrm>
            <a:off x="11523904" y="12845602"/>
            <a:ext cx="1667487" cy="1015660"/>
            <a:chOff x="14124681" y="5316643"/>
            <a:chExt cx="1667487" cy="1015660"/>
          </a:xfrm>
        </p:grpSpPr>
        <p:sp>
          <p:nvSpPr>
            <p:cNvPr id="125" name="Google Shape;125;p1"/>
            <p:cNvSpPr/>
            <p:nvPr/>
          </p:nvSpPr>
          <p:spPr>
            <a:xfrm>
              <a:off x="14304780" y="5515888"/>
              <a:ext cx="1307291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PCA</a:t>
              </a:r>
              <a:endParaRPr sz="1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14124681" y="5316643"/>
              <a:ext cx="1667487" cy="1015660"/>
            </a:xfrm>
            <a:prstGeom prst="ellipse">
              <a:avLst/>
            </a:prstGeom>
            <a:noFill/>
            <a:ln w="25400" cap="flat" cmpd="sng">
              <a:solidFill>
                <a:srgbClr val="F1DAD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Google Shape;127;p1"/>
          <p:cNvGrpSpPr/>
          <p:nvPr/>
        </p:nvGrpSpPr>
        <p:grpSpPr>
          <a:xfrm>
            <a:off x="14308871" y="12845602"/>
            <a:ext cx="1667487" cy="1015660"/>
            <a:chOff x="16686889" y="5294909"/>
            <a:chExt cx="1667487" cy="1015660"/>
          </a:xfrm>
        </p:grpSpPr>
        <p:sp>
          <p:nvSpPr>
            <p:cNvPr id="128" name="Google Shape;128;p1"/>
            <p:cNvSpPr/>
            <p:nvPr/>
          </p:nvSpPr>
          <p:spPr>
            <a:xfrm>
              <a:off x="16866988" y="5559331"/>
              <a:ext cx="1307291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t-SNE</a:t>
              </a:r>
              <a:endParaRPr sz="1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16686889" y="5294909"/>
              <a:ext cx="1667487" cy="1015660"/>
            </a:xfrm>
            <a:prstGeom prst="ellipse">
              <a:avLst/>
            </a:prstGeom>
            <a:noFill/>
            <a:ln w="25400" cap="flat" cmpd="sng">
              <a:solidFill>
                <a:srgbClr val="F1DAD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" name="Google Shape;130;p1"/>
          <p:cNvGrpSpPr/>
          <p:nvPr/>
        </p:nvGrpSpPr>
        <p:grpSpPr>
          <a:xfrm>
            <a:off x="7611148" y="15313572"/>
            <a:ext cx="5343469" cy="5007113"/>
            <a:chOff x="8534828" y="14606550"/>
            <a:chExt cx="5224865" cy="5310897"/>
          </a:xfrm>
        </p:grpSpPr>
        <p:pic>
          <p:nvPicPr>
            <p:cNvPr id="131" name="Google Shape;131;p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534828" y="14828488"/>
              <a:ext cx="5224865" cy="50889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1"/>
            <p:cNvSpPr txBox="1"/>
            <p:nvPr/>
          </p:nvSpPr>
          <p:spPr>
            <a:xfrm>
              <a:off x="8991600" y="14606550"/>
              <a:ext cx="1639500" cy="30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 Plot</a:t>
              </a: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12082613" y="14608039"/>
              <a:ext cx="957300" cy="30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 Plot (1)</a:t>
              </a: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9338754" y="17275598"/>
              <a:ext cx="957300" cy="30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 Plot (2)</a:t>
              </a: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2076225" y="17275598"/>
              <a:ext cx="957300" cy="30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 Plot (3)</a:t>
              </a:r>
              <a:endParaRPr/>
            </a:p>
          </p:txBody>
        </p:sp>
      </p:grpSp>
      <p:cxnSp>
        <p:nvCxnSpPr>
          <p:cNvPr id="136" name="Google Shape;136;p1"/>
          <p:cNvCxnSpPr/>
          <p:nvPr/>
        </p:nvCxnSpPr>
        <p:spPr>
          <a:xfrm flipH="1">
            <a:off x="8463544" y="10499400"/>
            <a:ext cx="10258200" cy="8400"/>
          </a:xfrm>
          <a:prstGeom prst="straightConnector1">
            <a:avLst/>
          </a:prstGeom>
          <a:noFill/>
          <a:ln w="38100" cap="flat" cmpd="sng">
            <a:solidFill>
              <a:srgbClr val="F7E9E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7" name="Google Shape;137;p1"/>
          <p:cNvSpPr txBox="1"/>
          <p:nvPr/>
        </p:nvSpPr>
        <p:spPr>
          <a:xfrm>
            <a:off x="5060392" y="16193875"/>
            <a:ext cx="1452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1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Genres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 txBox="1"/>
          <p:nvPr/>
        </p:nvSpPr>
        <p:spPr>
          <a:xfrm>
            <a:off x="4654690" y="17617450"/>
            <a:ext cx="2422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Sources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 txBox="1"/>
          <p:nvPr/>
        </p:nvSpPr>
        <p:spPr>
          <a:xfrm>
            <a:off x="4531090" y="18379450"/>
            <a:ext cx="2670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1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Features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 txBox="1"/>
          <p:nvPr/>
        </p:nvSpPr>
        <p:spPr>
          <a:xfrm>
            <a:off x="4494514" y="19141450"/>
            <a:ext cx="2670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1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1M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Observations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55655" y="18588344"/>
            <a:ext cx="1097934" cy="1110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185087" y="18061274"/>
            <a:ext cx="1146607" cy="11102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1"/>
          <p:cNvCxnSpPr/>
          <p:nvPr/>
        </p:nvCxnSpPr>
        <p:spPr>
          <a:xfrm rot="10800000">
            <a:off x="1616894" y="14319013"/>
            <a:ext cx="4983000" cy="34200"/>
          </a:xfrm>
          <a:prstGeom prst="straightConnector1">
            <a:avLst/>
          </a:prstGeom>
          <a:noFill/>
          <a:ln w="38100" cap="flat" cmpd="sng">
            <a:solidFill>
              <a:srgbClr val="F7E9E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"/>
          <p:cNvCxnSpPr/>
          <p:nvPr/>
        </p:nvCxnSpPr>
        <p:spPr>
          <a:xfrm>
            <a:off x="13390887" y="13379490"/>
            <a:ext cx="676800" cy="6000"/>
          </a:xfrm>
          <a:prstGeom prst="straightConnector1">
            <a:avLst/>
          </a:prstGeom>
          <a:noFill/>
          <a:ln w="57150" cap="flat" cmpd="sng">
            <a:solidFill>
              <a:srgbClr val="B60608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45" name="Google Shape;145;p1"/>
          <p:cNvCxnSpPr/>
          <p:nvPr/>
        </p:nvCxnSpPr>
        <p:spPr>
          <a:xfrm>
            <a:off x="16180949" y="13330302"/>
            <a:ext cx="676800" cy="9000"/>
          </a:xfrm>
          <a:prstGeom prst="straightConnector1">
            <a:avLst/>
          </a:prstGeom>
          <a:noFill/>
          <a:ln w="57150" cap="flat" cmpd="sng">
            <a:solidFill>
              <a:srgbClr val="B60608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146" name="Google Shape;146;p1"/>
          <p:cNvGrpSpPr/>
          <p:nvPr/>
        </p:nvGrpSpPr>
        <p:grpSpPr>
          <a:xfrm>
            <a:off x="13337293" y="17487050"/>
            <a:ext cx="5396100" cy="2994900"/>
            <a:chOff x="14202925" y="17334650"/>
            <a:chExt cx="5396100" cy="2994900"/>
          </a:xfrm>
        </p:grpSpPr>
        <p:sp>
          <p:nvSpPr>
            <p:cNvPr id="147" name="Google Shape;147;p1"/>
            <p:cNvSpPr/>
            <p:nvPr/>
          </p:nvSpPr>
          <p:spPr>
            <a:xfrm>
              <a:off x="14237875" y="17771525"/>
              <a:ext cx="5285100" cy="2507100"/>
            </a:xfrm>
            <a:prstGeom prst="ellipse">
              <a:avLst/>
            </a:prstGeom>
            <a:solidFill>
              <a:srgbClr val="FFFAE0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" name="Google Shape;148;p1"/>
            <p:cNvSpPr txBox="1"/>
            <p:nvPr/>
          </p:nvSpPr>
          <p:spPr>
            <a:xfrm>
              <a:off x="14202925" y="17334650"/>
              <a:ext cx="5396100" cy="299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dk1"/>
                  </a:solidFill>
                </a:rPr>
                <a:t>Cluster 4</a:t>
              </a:r>
              <a:endParaRPr sz="22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Low Post Frequency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Early Morning Posts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</a:rPr>
                <a:t>- High Instagram Engagement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Frequent Twitter Posts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</a:rPr>
                <a:t>-Would benefit from more Instagram posts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</a:rPr>
                <a:t>- Would benefit from more photo posts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Would benefit from 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lower-frequency posts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" name="Google Shape;149;p1"/>
          <p:cNvGrpSpPr/>
          <p:nvPr/>
        </p:nvGrpSpPr>
        <p:grpSpPr>
          <a:xfrm>
            <a:off x="13149841" y="14548350"/>
            <a:ext cx="3475200" cy="2409300"/>
            <a:chOff x="14317225" y="14243550"/>
            <a:chExt cx="3475200" cy="2409300"/>
          </a:xfrm>
        </p:grpSpPr>
        <p:sp>
          <p:nvSpPr>
            <p:cNvPr id="150" name="Google Shape;150;p1"/>
            <p:cNvSpPr/>
            <p:nvPr/>
          </p:nvSpPr>
          <p:spPr>
            <a:xfrm>
              <a:off x="14390275" y="14700750"/>
              <a:ext cx="3375300" cy="1938900"/>
            </a:xfrm>
            <a:prstGeom prst="ellipse">
              <a:avLst/>
            </a:prstGeom>
            <a:solidFill>
              <a:srgbClr val="E9F5E5"/>
            </a:solidFill>
            <a:ln w="28575" cap="flat" cmpd="sng">
              <a:solidFill>
                <a:srgbClr val="93C4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" name="Google Shape;151;p1"/>
            <p:cNvSpPr txBox="1"/>
            <p:nvPr/>
          </p:nvSpPr>
          <p:spPr>
            <a:xfrm>
              <a:off x="14317225" y="14243550"/>
              <a:ext cx="3475200" cy="240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chemeClr val="dk1"/>
                  </a:solidFill>
                </a:rPr>
                <a:t>Cluster 3</a:t>
              </a:r>
              <a:endParaRPr sz="2200" b="1" dirty="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</a:rPr>
                <a:t>- High Rock &amp; </a:t>
              </a:r>
              <a:endParaRPr sz="1800" dirty="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</a:rPr>
                <a:t>Electronic Engagement</a:t>
              </a:r>
              <a:endParaRPr sz="1800" dirty="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</a:rPr>
                <a:t>- Early Morning Posts</a:t>
              </a:r>
              <a:endParaRPr sz="1800" dirty="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</a:rPr>
                <a:t>- Close to Release-Date Posts</a:t>
              </a:r>
              <a:endParaRPr sz="1800" dirty="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</a:rPr>
                <a:t>- Would benefit from </a:t>
              </a:r>
              <a:endParaRPr sz="1800" dirty="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</a:rPr>
                <a:t>more photo posts</a:t>
              </a:r>
              <a:endParaRPr sz="18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52" name="Google Shape;152;p1"/>
          <p:cNvGrpSpPr/>
          <p:nvPr/>
        </p:nvGrpSpPr>
        <p:grpSpPr>
          <a:xfrm>
            <a:off x="16734360" y="15238267"/>
            <a:ext cx="3077437" cy="2523194"/>
            <a:chOff x="17644699" y="14319763"/>
            <a:chExt cx="2892600" cy="2586300"/>
          </a:xfrm>
        </p:grpSpPr>
        <p:sp>
          <p:nvSpPr>
            <p:cNvPr id="153" name="Google Shape;153;p1"/>
            <p:cNvSpPr/>
            <p:nvPr/>
          </p:nvSpPr>
          <p:spPr>
            <a:xfrm>
              <a:off x="17743075" y="14776950"/>
              <a:ext cx="2769000" cy="2129100"/>
            </a:xfrm>
            <a:prstGeom prst="ellipse">
              <a:avLst/>
            </a:prstGeom>
            <a:solidFill>
              <a:srgbClr val="E7F0F8"/>
            </a:solidFill>
            <a:ln w="28575" cap="flat" cmpd="sng">
              <a:solidFill>
                <a:srgbClr val="9FC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" name="Google Shape;154;p1"/>
            <p:cNvSpPr txBox="1"/>
            <p:nvPr/>
          </p:nvSpPr>
          <p:spPr>
            <a:xfrm>
              <a:off x="17644699" y="14319763"/>
              <a:ext cx="2892600" cy="258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chemeClr val="dk1"/>
                  </a:solidFill>
                </a:rPr>
                <a:t>Cluster 5</a:t>
              </a:r>
              <a:endParaRPr sz="2200" b="1" dirty="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</a:rPr>
                <a:t>- Older Artists</a:t>
              </a:r>
              <a:endParaRPr sz="1800" dirty="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</a:rPr>
                <a:t>- Afternoon Posts</a:t>
              </a:r>
              <a:endParaRPr sz="1800" dirty="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</a:rPr>
                <a:t>- High Facebook Engagement</a:t>
              </a:r>
              <a:endParaRPr sz="1800" dirty="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</a:rPr>
                <a:t>- Would benefit  from </a:t>
              </a:r>
              <a:endParaRPr sz="1800" dirty="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</a:rPr>
                <a:t>early morning posts</a:t>
              </a:r>
              <a:endParaRPr sz="1800" dirty="0">
                <a:solidFill>
                  <a:schemeClr val="dk1"/>
                </a:solidFill>
              </a:endParaRPr>
            </a:p>
          </p:txBody>
        </p:sp>
      </p:grpSp>
      <p:sp>
        <p:nvSpPr>
          <p:cNvPr id="155" name="Google Shape;155;p1"/>
          <p:cNvSpPr txBox="1"/>
          <p:nvPr/>
        </p:nvSpPr>
        <p:spPr>
          <a:xfrm>
            <a:off x="10423214" y="2583146"/>
            <a:ext cx="62322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Analysis</a:t>
            </a:r>
            <a:endParaRPr sz="5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 txBox="1"/>
          <p:nvPr/>
        </p:nvSpPr>
        <p:spPr>
          <a:xfrm>
            <a:off x="7785719" y="7273438"/>
            <a:ext cx="8220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For a better understanding, we took </a:t>
            </a:r>
            <a:r>
              <a:rPr lang="en-US" sz="3000" b="1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600" b="1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>
                <a:latin typeface="Calibri"/>
                <a:ea typeface="Calibri"/>
                <a:cs typeface="Calibri"/>
                <a:sym typeface="Calibri"/>
              </a:rPr>
              <a:t>approaches:</a:t>
            </a:r>
            <a:endParaRPr sz="2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"/>
          <p:cNvSpPr txBox="1"/>
          <p:nvPr/>
        </p:nvSpPr>
        <p:spPr>
          <a:xfrm>
            <a:off x="7785719" y="5168775"/>
            <a:ext cx="4845900" cy="15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discern relationship between social media activity and engagement by visual exploration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"/>
          <p:cNvSpPr txBox="1"/>
          <p:nvPr/>
        </p:nvSpPr>
        <p:spPr>
          <a:xfrm>
            <a:off x="8319119" y="8233169"/>
            <a:ext cx="2955300" cy="11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Engagement Success Prediction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"/>
          <p:cNvSpPr txBox="1"/>
          <p:nvPr/>
        </p:nvSpPr>
        <p:spPr>
          <a:xfrm>
            <a:off x="15880594" y="8274269"/>
            <a:ext cx="3077400" cy="10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Sentiment Analysis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1"/>
          <p:cNvCxnSpPr/>
          <p:nvPr/>
        </p:nvCxnSpPr>
        <p:spPr>
          <a:xfrm>
            <a:off x="8032693" y="9644400"/>
            <a:ext cx="11073300" cy="27600"/>
          </a:xfrm>
          <a:prstGeom prst="straightConnector1">
            <a:avLst/>
          </a:prstGeom>
          <a:noFill/>
          <a:ln w="38100" cap="flat" cmpd="sng">
            <a:solidFill>
              <a:srgbClr val="6683B7"/>
            </a:solidFill>
            <a:prstDash val="dot"/>
            <a:round/>
            <a:headEnd type="triangle" w="med" len="med"/>
            <a:tailEnd type="triangle" w="med" len="med"/>
          </a:ln>
        </p:spPr>
      </p:cxnSp>
      <p:sp>
        <p:nvSpPr>
          <p:cNvPr id="164" name="Google Shape;164;p1"/>
          <p:cNvSpPr txBox="1"/>
          <p:nvPr/>
        </p:nvSpPr>
        <p:spPr>
          <a:xfrm>
            <a:off x="17275919" y="9618850"/>
            <a:ext cx="1559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i="1">
                <a:solidFill>
                  <a:srgbClr val="6683B7"/>
                </a:solidFill>
                <a:latin typeface="Calibri"/>
                <a:ea typeface="Calibri"/>
                <a:cs typeface="Calibri"/>
                <a:sym typeface="Calibri"/>
              </a:rPr>
              <a:t>Qualitative</a:t>
            </a:r>
            <a:endParaRPr sz="2300" i="1">
              <a:solidFill>
                <a:srgbClr val="6683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8319119" y="9577925"/>
            <a:ext cx="1785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i="1">
                <a:solidFill>
                  <a:srgbClr val="6683B7"/>
                </a:solidFill>
                <a:latin typeface="Calibri"/>
                <a:ea typeface="Calibri"/>
                <a:cs typeface="Calibri"/>
                <a:sym typeface="Calibri"/>
              </a:rPr>
              <a:t>Quantitative</a:t>
            </a:r>
            <a:endParaRPr sz="2300" i="1">
              <a:solidFill>
                <a:srgbClr val="6683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8311194" y="8280569"/>
            <a:ext cx="2955300" cy="1015500"/>
          </a:xfrm>
          <a:prstGeom prst="bracketPair">
            <a:avLst/>
          </a:prstGeom>
          <a:noFill/>
          <a:ln w="9525" cap="flat" cmpd="sng">
            <a:solidFill>
              <a:srgbClr val="6683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"/>
          <p:cNvSpPr/>
          <p:nvPr/>
        </p:nvSpPr>
        <p:spPr>
          <a:xfrm>
            <a:off x="12137957" y="8280569"/>
            <a:ext cx="2955300" cy="1015500"/>
          </a:xfrm>
          <a:prstGeom prst="bracketPair">
            <a:avLst/>
          </a:prstGeom>
          <a:noFill/>
          <a:ln w="9525" cap="flat" cmpd="sng">
            <a:solidFill>
              <a:srgbClr val="6683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"/>
          <p:cNvSpPr/>
          <p:nvPr/>
        </p:nvSpPr>
        <p:spPr>
          <a:xfrm>
            <a:off x="15941632" y="8280569"/>
            <a:ext cx="2955300" cy="1015500"/>
          </a:xfrm>
          <a:prstGeom prst="bracketPair">
            <a:avLst/>
          </a:prstGeom>
          <a:noFill/>
          <a:ln w="9525" cap="flat" cmpd="sng">
            <a:solidFill>
              <a:srgbClr val="6683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"/>
          <p:cNvSpPr txBox="1"/>
          <p:nvPr/>
        </p:nvSpPr>
        <p:spPr>
          <a:xfrm>
            <a:off x="20639355" y="4333722"/>
            <a:ext cx="3742876" cy="1318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Linear regression and feature selection for each social media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"/>
          <p:cNvSpPr txBox="1"/>
          <p:nvPr/>
        </p:nvSpPr>
        <p:spPr>
          <a:xfrm>
            <a:off x="20639355" y="5920641"/>
            <a:ext cx="3742876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Model selection with cross validation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"/>
          <p:cNvSpPr txBox="1"/>
          <p:nvPr/>
        </p:nvSpPr>
        <p:spPr>
          <a:xfrm>
            <a:off x="20639355" y="7245712"/>
            <a:ext cx="3742876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Best model to predict social engagement scores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857848" y="3613756"/>
            <a:ext cx="595096" cy="60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"/>
          <p:cNvSpPr txBox="1"/>
          <p:nvPr/>
        </p:nvSpPr>
        <p:spPr>
          <a:xfrm>
            <a:off x="25126884" y="4371054"/>
            <a:ext cx="6776747" cy="1254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A linear regression for 23 features and 214k observations with -0.85 R</a:t>
            </a:r>
            <a:r>
              <a:rPr lang="en-US" sz="2600" baseline="30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 score on the test set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"/>
          <p:cNvSpPr txBox="1"/>
          <p:nvPr/>
        </p:nvSpPr>
        <p:spPr>
          <a:xfrm>
            <a:off x="25126879" y="5605716"/>
            <a:ext cx="6776749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Cross validation with multiple models: Lasso, Ridge, Random Forest, </a:t>
            </a:r>
            <a:r>
              <a:rPr lang="en-US" sz="2600" dirty="0" err="1">
                <a:latin typeface="Calibri"/>
                <a:ea typeface="Calibri"/>
                <a:cs typeface="Calibri"/>
                <a:sym typeface="Calibri"/>
              </a:rPr>
              <a:t>XGBoost</a:t>
            </a: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600" dirty="0" err="1">
                <a:latin typeface="Calibri"/>
                <a:ea typeface="Calibri"/>
                <a:cs typeface="Calibri"/>
                <a:sym typeface="Calibri"/>
              </a:rPr>
              <a:t>etc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"/>
          <p:cNvSpPr txBox="1"/>
          <p:nvPr/>
        </p:nvSpPr>
        <p:spPr>
          <a:xfrm>
            <a:off x="25126884" y="6976113"/>
            <a:ext cx="6776749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600" dirty="0" err="1">
                <a:latin typeface="Calibri"/>
                <a:ea typeface="Calibri"/>
                <a:cs typeface="Calibri"/>
                <a:sym typeface="Calibri"/>
              </a:rPr>
              <a:t>XGBoost</a:t>
            </a: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 Regression with 300 estimators and 9 max depth, getting 0.58 R</a:t>
            </a:r>
            <a:r>
              <a:rPr lang="en-US" sz="2600" baseline="30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 Score on the test set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20549210" y="4152433"/>
            <a:ext cx="3735438" cy="414279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5A28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"/>
          <p:cNvSpPr txBox="1"/>
          <p:nvPr/>
        </p:nvSpPr>
        <p:spPr>
          <a:xfrm>
            <a:off x="20597670" y="3603219"/>
            <a:ext cx="374286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alibri"/>
                <a:ea typeface="Calibri"/>
                <a:cs typeface="Calibri"/>
                <a:sym typeface="Calibri"/>
              </a:rPr>
              <a:t>Method</a:t>
            </a:r>
            <a:endParaRPr sz="2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"/>
          <p:cNvSpPr txBox="1"/>
          <p:nvPr/>
        </p:nvSpPr>
        <p:spPr>
          <a:xfrm>
            <a:off x="27256498" y="3581445"/>
            <a:ext cx="3435026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alibri"/>
                <a:ea typeface="Calibri"/>
                <a:cs typeface="Calibri"/>
                <a:sym typeface="Calibri"/>
              </a:rPr>
              <a:t>Example: Instagram</a:t>
            </a:r>
            <a:endParaRPr sz="2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"/>
          <p:cNvSpPr txBox="1"/>
          <p:nvPr/>
        </p:nvSpPr>
        <p:spPr>
          <a:xfrm>
            <a:off x="21445556" y="17850284"/>
            <a:ext cx="9610086" cy="290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-US" sz="2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Beyond Social Media</a:t>
            </a:r>
            <a:br>
              <a:rPr lang="en-US" sz="2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artist success on music streaming platforms based on social media activity across various platforms.</a:t>
            </a: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endParaRPr lang="en-US"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-US" sz="2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Searching for New Talent</a:t>
            </a:r>
            <a:br>
              <a:rPr lang="en-US" sz="2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Leverage Social Media presence to help music managers identify up-and-coming artists that will contribute to the success of Sony Music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6054006" y="12303677"/>
            <a:ext cx="1683295" cy="1245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6016163" y="13534906"/>
            <a:ext cx="1769249" cy="1145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8023280" y="12260326"/>
            <a:ext cx="3756069" cy="25492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68975E-5D45-4298-B8F2-DB575F5395A2}"/>
              </a:ext>
            </a:extLst>
          </p:cNvPr>
          <p:cNvCxnSpPr>
            <a:stCxn id="93" idx="2"/>
            <a:endCxn id="158" idx="0"/>
          </p:cNvCxnSpPr>
          <p:nvPr/>
        </p:nvCxnSpPr>
        <p:spPr>
          <a:xfrm>
            <a:off x="10205521" y="4769975"/>
            <a:ext cx="3148" cy="39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2A804979-B755-47BE-8F4D-E37F206D2CBE}"/>
              </a:ext>
            </a:extLst>
          </p:cNvPr>
          <p:cNvCxnSpPr>
            <a:cxnSpLocks/>
            <a:stCxn id="158" idx="2"/>
          </p:cNvCxnSpPr>
          <p:nvPr/>
        </p:nvCxnSpPr>
        <p:spPr>
          <a:xfrm flipH="1">
            <a:off x="10205520" y="6676875"/>
            <a:ext cx="3149" cy="487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0C10961E-771D-4373-A2CE-93958E43E5E4}"/>
              </a:ext>
            </a:extLst>
          </p:cNvPr>
          <p:cNvCxnSpPr>
            <a:cxnSpLocks/>
          </p:cNvCxnSpPr>
          <p:nvPr/>
        </p:nvCxnSpPr>
        <p:spPr>
          <a:xfrm>
            <a:off x="22510793" y="5627825"/>
            <a:ext cx="0" cy="3650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BB680237-EBB6-42FD-8934-E58FD3BD65BB}"/>
              </a:ext>
            </a:extLst>
          </p:cNvPr>
          <p:cNvCxnSpPr>
            <a:cxnSpLocks/>
          </p:cNvCxnSpPr>
          <p:nvPr/>
        </p:nvCxnSpPr>
        <p:spPr>
          <a:xfrm>
            <a:off x="22510793" y="6888015"/>
            <a:ext cx="0" cy="3576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5132735-C9FD-405A-A1C9-C51CB09CA64E}"/>
              </a:ext>
            </a:extLst>
          </p:cNvPr>
          <p:cNvCxnSpPr>
            <a:cxnSpLocks/>
          </p:cNvCxnSpPr>
          <p:nvPr/>
        </p:nvCxnSpPr>
        <p:spPr>
          <a:xfrm flipH="1">
            <a:off x="28346813" y="5312900"/>
            <a:ext cx="4" cy="3650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1A92A079-7772-479B-B7BD-0F50299535D1}"/>
              </a:ext>
            </a:extLst>
          </p:cNvPr>
          <p:cNvCxnSpPr>
            <a:cxnSpLocks/>
          </p:cNvCxnSpPr>
          <p:nvPr/>
        </p:nvCxnSpPr>
        <p:spPr>
          <a:xfrm>
            <a:off x="28370876" y="6621216"/>
            <a:ext cx="5" cy="3548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Google Shape;106;p1">
            <a:extLst>
              <a:ext uri="{FF2B5EF4-FFF2-40B4-BE49-F238E27FC236}">
                <a16:creationId xmlns:a16="http://schemas.microsoft.com/office/drawing/2014/main" id="{680525E3-33C8-4E40-901F-F98C956EF627}"/>
              </a:ext>
            </a:extLst>
          </p:cNvPr>
          <p:cNvSpPr txBox="1"/>
          <p:nvPr/>
        </p:nvSpPr>
        <p:spPr>
          <a:xfrm>
            <a:off x="10377495" y="10971750"/>
            <a:ext cx="6232199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</a:t>
            </a:r>
            <a:r>
              <a:rPr lang="en-US" sz="5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endParaRPr sz="5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A picture containing sky&#10;&#10;Description automatically generated">
            <a:extLst>
              <a:ext uri="{FF2B5EF4-FFF2-40B4-BE49-F238E27FC236}">
                <a16:creationId xmlns:a16="http://schemas.microsoft.com/office/drawing/2014/main" id="{541A5911-904A-43E9-91F4-E3B1571F8E2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048852" y="4248812"/>
            <a:ext cx="6205732" cy="232395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3C13FAA-7E88-4DCB-B422-69BDBE66B93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387552" y="12157558"/>
            <a:ext cx="5157175" cy="2582087"/>
          </a:xfrm>
          <a:prstGeom prst="rect">
            <a:avLst/>
          </a:prstGeom>
        </p:spPr>
      </p:pic>
      <p:sp>
        <p:nvSpPr>
          <p:cNvPr id="106" name="Google Shape;184;p1">
            <a:extLst>
              <a:ext uri="{FF2B5EF4-FFF2-40B4-BE49-F238E27FC236}">
                <a16:creationId xmlns:a16="http://schemas.microsoft.com/office/drawing/2014/main" id="{A2CE94E6-2591-6E41-A07E-F449AF79BEFE}"/>
              </a:ext>
            </a:extLst>
          </p:cNvPr>
          <p:cNvSpPr/>
          <p:nvPr/>
        </p:nvSpPr>
        <p:spPr>
          <a:xfrm>
            <a:off x="25001429" y="4320262"/>
            <a:ext cx="6951229" cy="384508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5A28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13;p1">
            <a:extLst>
              <a:ext uri="{FF2B5EF4-FFF2-40B4-BE49-F238E27FC236}">
                <a16:creationId xmlns:a16="http://schemas.microsoft.com/office/drawing/2014/main" id="{38976A38-2734-E04F-BB3E-0A4674EB0DB6}"/>
              </a:ext>
            </a:extLst>
          </p:cNvPr>
          <p:cNvSpPr txBox="1"/>
          <p:nvPr/>
        </p:nvSpPr>
        <p:spPr>
          <a:xfrm>
            <a:off x="20384108" y="8378325"/>
            <a:ext cx="3047406" cy="52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Key Takeaways:</a:t>
            </a:r>
            <a:endParaRPr sz="3000" b="1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13;p1">
            <a:extLst>
              <a:ext uri="{FF2B5EF4-FFF2-40B4-BE49-F238E27FC236}">
                <a16:creationId xmlns:a16="http://schemas.microsoft.com/office/drawing/2014/main" id="{2D709C9F-49F0-924A-8F0F-1C19225DB560}"/>
              </a:ext>
            </a:extLst>
          </p:cNvPr>
          <p:cNvSpPr txBox="1"/>
          <p:nvPr/>
        </p:nvSpPr>
        <p:spPr>
          <a:xfrm>
            <a:off x="21217790" y="8914094"/>
            <a:ext cx="10727593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Lower post frequency and shorter length posts lead to higher engagement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13;p1">
            <a:extLst>
              <a:ext uri="{FF2B5EF4-FFF2-40B4-BE49-F238E27FC236}">
                <a16:creationId xmlns:a16="http://schemas.microsoft.com/office/drawing/2014/main" id="{41C23098-326E-F94A-8FB1-5FF5AB0B32D8}"/>
              </a:ext>
            </a:extLst>
          </p:cNvPr>
          <p:cNvSpPr txBox="1"/>
          <p:nvPr/>
        </p:nvSpPr>
        <p:spPr>
          <a:xfrm>
            <a:off x="20810893" y="8896960"/>
            <a:ext cx="431325" cy="48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800"/>
            </a:pPr>
            <a:r>
              <a:rPr lang="en-US" sz="3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-US" sz="30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13;p1">
            <a:extLst>
              <a:ext uri="{FF2B5EF4-FFF2-40B4-BE49-F238E27FC236}">
                <a16:creationId xmlns:a16="http://schemas.microsoft.com/office/drawing/2014/main" id="{86C78819-1529-CA49-B70D-847CF0C0763A}"/>
              </a:ext>
            </a:extLst>
          </p:cNvPr>
          <p:cNvSpPr txBox="1"/>
          <p:nvPr/>
        </p:nvSpPr>
        <p:spPr>
          <a:xfrm>
            <a:off x="20794377" y="9409919"/>
            <a:ext cx="431325" cy="48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800"/>
            </a:pPr>
            <a:r>
              <a:rPr lang="en-US" sz="3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US" sz="30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13;p1">
            <a:extLst>
              <a:ext uri="{FF2B5EF4-FFF2-40B4-BE49-F238E27FC236}">
                <a16:creationId xmlns:a16="http://schemas.microsoft.com/office/drawing/2014/main" id="{F11857F6-31F7-7541-B80D-B91E73363820}"/>
              </a:ext>
            </a:extLst>
          </p:cNvPr>
          <p:cNvSpPr txBox="1"/>
          <p:nvPr/>
        </p:nvSpPr>
        <p:spPr>
          <a:xfrm>
            <a:off x="21249584" y="9406316"/>
            <a:ext cx="6849868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Rock artists have higher Instagram engagement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13;p1">
            <a:extLst>
              <a:ext uri="{FF2B5EF4-FFF2-40B4-BE49-F238E27FC236}">
                <a16:creationId xmlns:a16="http://schemas.microsoft.com/office/drawing/2014/main" id="{987A8506-BB20-3B42-A0BD-68B55BEE44E0}"/>
              </a:ext>
            </a:extLst>
          </p:cNvPr>
          <p:cNvSpPr txBox="1"/>
          <p:nvPr/>
        </p:nvSpPr>
        <p:spPr>
          <a:xfrm>
            <a:off x="21781567" y="9940186"/>
            <a:ext cx="6061974" cy="97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2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200" b="1" dirty="0">
                <a:solidFill>
                  <a:srgbClr val="003091"/>
                </a:solidFill>
                <a:latin typeface="Calibri"/>
                <a:ea typeface="Calibri"/>
                <a:cs typeface="Calibri"/>
                <a:sym typeface="Calibri"/>
              </a:rPr>
              <a:t>Positive</a:t>
            </a: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 Coefficient for Rock Artists:  </a:t>
            </a:r>
            <a:r>
              <a:rPr lang="en-US" sz="2200" b="1" dirty="0">
                <a:solidFill>
                  <a:srgbClr val="003091"/>
                </a:solidFill>
                <a:latin typeface="Calibri"/>
                <a:ea typeface="Calibri"/>
                <a:cs typeface="Calibri"/>
                <a:sym typeface="Calibri"/>
              </a:rPr>
              <a:t>(+) 0.122</a:t>
            </a:r>
          </a:p>
          <a:p>
            <a:pPr lvl="0">
              <a:buSzPts val="1800"/>
            </a:pPr>
            <a:r>
              <a:rPr lang="en-US" sz="2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200" b="1" dirty="0">
                <a:solidFill>
                  <a:srgbClr val="003091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 Feature importance of Rock Artists:</a:t>
            </a:r>
            <a:r>
              <a:rPr lang="en-US" sz="2200" b="1" dirty="0">
                <a:solidFill>
                  <a:srgbClr val="003091"/>
                </a:solidFill>
                <a:latin typeface="Calibri"/>
                <a:ea typeface="Calibri"/>
                <a:cs typeface="Calibri"/>
                <a:sym typeface="Calibri"/>
              </a:rPr>
              <a:t> 0.342</a:t>
            </a:r>
          </a:p>
        </p:txBody>
      </p:sp>
      <p:cxnSp>
        <p:nvCxnSpPr>
          <p:cNvPr id="201" name="Google Shape;136;p1">
            <a:extLst>
              <a:ext uri="{FF2B5EF4-FFF2-40B4-BE49-F238E27FC236}">
                <a16:creationId xmlns:a16="http://schemas.microsoft.com/office/drawing/2014/main" id="{CC74EEA1-96DC-F74C-875D-2A997CF845DF}"/>
              </a:ext>
            </a:extLst>
          </p:cNvPr>
          <p:cNvCxnSpPr>
            <a:cxnSpLocks/>
          </p:cNvCxnSpPr>
          <p:nvPr/>
        </p:nvCxnSpPr>
        <p:spPr>
          <a:xfrm flipH="1" flipV="1">
            <a:off x="21288506" y="11008581"/>
            <a:ext cx="9610085" cy="11284"/>
          </a:xfrm>
          <a:prstGeom prst="straightConnector1">
            <a:avLst/>
          </a:prstGeom>
          <a:noFill/>
          <a:ln w="38100" cap="flat" cmpd="sng">
            <a:solidFill>
              <a:srgbClr val="F7E9E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4" name="Google Shape;136;p1">
            <a:extLst>
              <a:ext uri="{FF2B5EF4-FFF2-40B4-BE49-F238E27FC236}">
                <a16:creationId xmlns:a16="http://schemas.microsoft.com/office/drawing/2014/main" id="{C31F196F-4544-614D-8CA4-2CEA3DC7D352}"/>
              </a:ext>
            </a:extLst>
          </p:cNvPr>
          <p:cNvCxnSpPr>
            <a:cxnSpLocks/>
          </p:cNvCxnSpPr>
          <p:nvPr/>
        </p:nvCxnSpPr>
        <p:spPr>
          <a:xfrm flipH="1" flipV="1">
            <a:off x="21525631" y="17006717"/>
            <a:ext cx="9610085" cy="11284"/>
          </a:xfrm>
          <a:prstGeom prst="straightConnector1">
            <a:avLst/>
          </a:prstGeom>
          <a:noFill/>
          <a:ln w="38100" cap="flat" cmpd="sng">
            <a:solidFill>
              <a:srgbClr val="F7E9E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7" name="Google Shape;185;p1">
            <a:extLst>
              <a:ext uri="{FF2B5EF4-FFF2-40B4-BE49-F238E27FC236}">
                <a16:creationId xmlns:a16="http://schemas.microsoft.com/office/drawing/2014/main" id="{6B6991D9-2E64-CB42-A57B-0A54FC89CD8B}"/>
              </a:ext>
            </a:extLst>
          </p:cNvPr>
          <p:cNvSpPr txBox="1"/>
          <p:nvPr/>
        </p:nvSpPr>
        <p:spPr>
          <a:xfrm>
            <a:off x="20459186" y="12633147"/>
            <a:ext cx="2580421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alibri"/>
                <a:ea typeface="Calibri"/>
                <a:cs typeface="Calibri"/>
                <a:sym typeface="Calibri"/>
              </a:rPr>
              <a:t>Method</a:t>
            </a:r>
            <a:endParaRPr sz="2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184;p1">
            <a:extLst>
              <a:ext uri="{FF2B5EF4-FFF2-40B4-BE49-F238E27FC236}">
                <a16:creationId xmlns:a16="http://schemas.microsoft.com/office/drawing/2014/main" id="{C06975B6-0B62-8844-8469-07E12ABE3F45}"/>
              </a:ext>
            </a:extLst>
          </p:cNvPr>
          <p:cNvSpPr/>
          <p:nvPr/>
        </p:nvSpPr>
        <p:spPr>
          <a:xfrm>
            <a:off x="20408112" y="12288901"/>
            <a:ext cx="5204804" cy="2450744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5A28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113;p1">
            <a:extLst>
              <a:ext uri="{FF2B5EF4-FFF2-40B4-BE49-F238E27FC236}">
                <a16:creationId xmlns:a16="http://schemas.microsoft.com/office/drawing/2014/main" id="{D6ABFF5D-3A5D-1E49-ACC8-FD8492D954CB}"/>
              </a:ext>
            </a:extLst>
          </p:cNvPr>
          <p:cNvSpPr txBox="1"/>
          <p:nvPr/>
        </p:nvSpPr>
        <p:spPr>
          <a:xfrm>
            <a:off x="20655913" y="14793426"/>
            <a:ext cx="3047406" cy="52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Key Takeaways:</a:t>
            </a:r>
            <a:endParaRPr sz="3000" b="1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113;p1">
            <a:extLst>
              <a:ext uri="{FF2B5EF4-FFF2-40B4-BE49-F238E27FC236}">
                <a16:creationId xmlns:a16="http://schemas.microsoft.com/office/drawing/2014/main" id="{E118576F-36B5-5745-AC25-803824CD22A6}"/>
              </a:ext>
            </a:extLst>
          </p:cNvPr>
          <p:cNvSpPr txBox="1"/>
          <p:nvPr/>
        </p:nvSpPr>
        <p:spPr>
          <a:xfrm>
            <a:off x="21388987" y="15756113"/>
            <a:ext cx="9332911" cy="736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Facebook and Twitter have similar sentiment analysis distribution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113;p1">
            <a:extLst>
              <a:ext uri="{FF2B5EF4-FFF2-40B4-BE49-F238E27FC236}">
                <a16:creationId xmlns:a16="http://schemas.microsoft.com/office/drawing/2014/main" id="{58195528-A5CE-A64D-9165-AE9D47033B7E}"/>
              </a:ext>
            </a:extLst>
          </p:cNvPr>
          <p:cNvSpPr txBox="1"/>
          <p:nvPr/>
        </p:nvSpPr>
        <p:spPr>
          <a:xfrm>
            <a:off x="20999660" y="15300277"/>
            <a:ext cx="431325" cy="48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800"/>
            </a:pPr>
            <a:r>
              <a:rPr lang="en-US" sz="3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-US" sz="30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113;p1">
            <a:extLst>
              <a:ext uri="{FF2B5EF4-FFF2-40B4-BE49-F238E27FC236}">
                <a16:creationId xmlns:a16="http://schemas.microsoft.com/office/drawing/2014/main" id="{BBCF21BA-483B-0545-9A26-1B5B1CA37A65}"/>
              </a:ext>
            </a:extLst>
          </p:cNvPr>
          <p:cNvSpPr txBox="1"/>
          <p:nvPr/>
        </p:nvSpPr>
        <p:spPr>
          <a:xfrm>
            <a:off x="20999474" y="15698934"/>
            <a:ext cx="431325" cy="48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800"/>
            </a:pPr>
            <a:r>
              <a:rPr lang="en-US" sz="3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US" sz="30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113;p1">
            <a:extLst>
              <a:ext uri="{FF2B5EF4-FFF2-40B4-BE49-F238E27FC236}">
                <a16:creationId xmlns:a16="http://schemas.microsoft.com/office/drawing/2014/main" id="{EEB372F5-8B43-534C-B106-2730899151CF}"/>
              </a:ext>
            </a:extLst>
          </p:cNvPr>
          <p:cNvSpPr txBox="1"/>
          <p:nvPr/>
        </p:nvSpPr>
        <p:spPr>
          <a:xfrm>
            <a:off x="21430986" y="15331870"/>
            <a:ext cx="5511040" cy="577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Most posts have positive sentiment</a:t>
            </a:r>
          </a:p>
        </p:txBody>
      </p:sp>
      <p:sp>
        <p:nvSpPr>
          <p:cNvPr id="231" name="Google Shape;113;p1">
            <a:extLst>
              <a:ext uri="{FF2B5EF4-FFF2-40B4-BE49-F238E27FC236}">
                <a16:creationId xmlns:a16="http://schemas.microsoft.com/office/drawing/2014/main" id="{68E9B1BB-2A48-854F-9E6F-902F74897DBB}"/>
              </a:ext>
            </a:extLst>
          </p:cNvPr>
          <p:cNvSpPr txBox="1"/>
          <p:nvPr/>
        </p:nvSpPr>
        <p:spPr>
          <a:xfrm>
            <a:off x="21370534" y="16210859"/>
            <a:ext cx="9332911" cy="736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No significant correlation between sentiment and engagement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113;p1">
            <a:extLst>
              <a:ext uri="{FF2B5EF4-FFF2-40B4-BE49-F238E27FC236}">
                <a16:creationId xmlns:a16="http://schemas.microsoft.com/office/drawing/2014/main" id="{F5B3C5D3-BA6F-BC45-BEB8-5B3BBFA62468}"/>
              </a:ext>
            </a:extLst>
          </p:cNvPr>
          <p:cNvSpPr txBox="1"/>
          <p:nvPr/>
        </p:nvSpPr>
        <p:spPr>
          <a:xfrm>
            <a:off x="20981021" y="16129617"/>
            <a:ext cx="431325" cy="48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800"/>
            </a:pPr>
            <a:r>
              <a:rPr lang="en-US" sz="3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-US" sz="30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" name="Google Shape;110;p1">
            <a:extLst>
              <a:ext uri="{FF2B5EF4-FFF2-40B4-BE49-F238E27FC236}">
                <a16:creationId xmlns:a16="http://schemas.microsoft.com/office/drawing/2014/main" id="{6E879AA6-6357-6E4E-BAAD-1DAE9AA7FC48}"/>
              </a:ext>
            </a:extLst>
          </p:cNvPr>
          <p:cNvCxnSpPr>
            <a:cxnSpLocks/>
          </p:cNvCxnSpPr>
          <p:nvPr/>
        </p:nvCxnSpPr>
        <p:spPr>
          <a:xfrm>
            <a:off x="7235836" y="3124974"/>
            <a:ext cx="0" cy="17875746"/>
          </a:xfrm>
          <a:prstGeom prst="straightConnector1">
            <a:avLst/>
          </a:prstGeom>
          <a:noFill/>
          <a:ln w="38100" cap="flat" cmpd="sng">
            <a:solidFill>
              <a:srgbClr val="F7E9E3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463</Words>
  <Application>Microsoft Macintosh PowerPoint</Application>
  <PresentationFormat>Custom</PresentationFormat>
  <Paragraphs>93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</cp:revision>
  <dcterms:created xsi:type="dcterms:W3CDTF">2019-07-19T20:55:06Z</dcterms:created>
  <dcterms:modified xsi:type="dcterms:W3CDTF">2019-07-24T14:58:46Z</dcterms:modified>
</cp:coreProperties>
</file>