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sldIdLst>
    <p:sldId id="256" r:id="rId5"/>
    <p:sldId id="276" r:id="rId6"/>
    <p:sldId id="258" r:id="rId7"/>
    <p:sldId id="257" r:id="rId8"/>
    <p:sldId id="259" r:id="rId9"/>
    <p:sldId id="263" r:id="rId10"/>
    <p:sldId id="260" r:id="rId11"/>
    <p:sldId id="262" r:id="rId12"/>
    <p:sldId id="261" r:id="rId13"/>
    <p:sldId id="266" r:id="rId14"/>
    <p:sldId id="265" r:id="rId15"/>
    <p:sldId id="267" r:id="rId16"/>
    <p:sldId id="264" r:id="rId17"/>
    <p:sldId id="268" r:id="rId18"/>
    <p:sldId id="269" r:id="rId19"/>
    <p:sldId id="270" r:id="rId20"/>
    <p:sldId id="271" r:id="rId21"/>
    <p:sldId id="272" r:id="rId22"/>
    <p:sldId id="273" r:id="rId23"/>
    <p:sldId id="274" r:id="rId24"/>
    <p:sldId id="27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3" autoAdjust="0"/>
    <p:restoredTop sz="94660"/>
  </p:normalViewPr>
  <p:slideViewPr>
    <p:cSldViewPr snapToGrid="0">
      <p:cViewPr varScale="1">
        <p:scale>
          <a:sx n="113" d="100"/>
          <a:sy n="113" d="100"/>
        </p:scale>
        <p:origin x="18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GHAZALI BIN RAMLY" userId="2e8802a7-2b1b-49e3-a58e-345cefdd49bd" providerId="ADAL" clId="{D88BF317-E3E5-47A9-A2F0-A42A1D8CB8BC}"/>
    <pc:docChg chg="custSel modSld">
      <pc:chgData name="MUHAMMAD GHAZALI BIN RAMLY" userId="2e8802a7-2b1b-49e3-a58e-345cefdd49bd" providerId="ADAL" clId="{D88BF317-E3E5-47A9-A2F0-A42A1D8CB8BC}" dt="2022-04-25T08:36:15.167" v="6" actId="33524"/>
      <pc:docMkLst>
        <pc:docMk/>
      </pc:docMkLst>
      <pc:sldChg chg="modSp mod">
        <pc:chgData name="MUHAMMAD GHAZALI BIN RAMLY" userId="2e8802a7-2b1b-49e3-a58e-345cefdd49bd" providerId="ADAL" clId="{D88BF317-E3E5-47A9-A2F0-A42A1D8CB8BC}" dt="2022-04-25T08:35:19.857" v="1" actId="1076"/>
        <pc:sldMkLst>
          <pc:docMk/>
          <pc:sldMk cId="1620890808" sldId="259"/>
        </pc:sldMkLst>
        <pc:spChg chg="mod">
          <ac:chgData name="MUHAMMAD GHAZALI BIN RAMLY" userId="2e8802a7-2b1b-49e3-a58e-345cefdd49bd" providerId="ADAL" clId="{D88BF317-E3E5-47A9-A2F0-A42A1D8CB8BC}" dt="2022-04-25T08:35:19.857" v="1" actId="1076"/>
          <ac:spMkLst>
            <pc:docMk/>
            <pc:sldMk cId="1620890808" sldId="259"/>
            <ac:spMk id="2" creationId="{E4D415BD-396B-44E2-9BA3-4C025885A8A5}"/>
          </ac:spMkLst>
        </pc:spChg>
      </pc:sldChg>
      <pc:sldChg chg="modSp mod">
        <pc:chgData name="MUHAMMAD GHAZALI BIN RAMLY" userId="2e8802a7-2b1b-49e3-a58e-345cefdd49bd" providerId="ADAL" clId="{D88BF317-E3E5-47A9-A2F0-A42A1D8CB8BC}" dt="2022-04-25T08:36:15.167" v="6" actId="33524"/>
        <pc:sldMkLst>
          <pc:docMk/>
          <pc:sldMk cId="3396992173" sldId="270"/>
        </pc:sldMkLst>
        <pc:spChg chg="mod">
          <ac:chgData name="MUHAMMAD GHAZALI BIN RAMLY" userId="2e8802a7-2b1b-49e3-a58e-345cefdd49bd" providerId="ADAL" clId="{D88BF317-E3E5-47A9-A2F0-A42A1D8CB8BC}" dt="2022-04-25T08:36:15.167" v="6" actId="33524"/>
          <ac:spMkLst>
            <pc:docMk/>
            <pc:sldMk cId="3396992173" sldId="270"/>
            <ac:spMk id="3" creationId="{5B15D32B-433A-4AE8-BEAA-92F798E7E1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ike-bland.com/2013/01/11/rechargeable-9v-power-supply.html"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shelf-life"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Power system management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Presented By: Muhammad Ghazali bin Ramly</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1F89-C580-40F9-93A9-2883EE64796F}"/>
              </a:ext>
            </a:extLst>
          </p:cNvPr>
          <p:cNvSpPr>
            <a:spLocks noGrp="1"/>
          </p:cNvSpPr>
          <p:nvPr>
            <p:ph type="title"/>
          </p:nvPr>
        </p:nvSpPr>
        <p:spPr/>
        <p:txBody>
          <a:bodyPr/>
          <a:lstStyle/>
          <a:p>
            <a:r>
              <a:rPr lang="en-MY" dirty="0"/>
              <a:t>Pros and cons for lithium cells</a:t>
            </a:r>
          </a:p>
        </p:txBody>
      </p:sp>
      <p:pic>
        <p:nvPicPr>
          <p:cNvPr id="5" name="Content Placeholder 4">
            <a:extLst>
              <a:ext uri="{FF2B5EF4-FFF2-40B4-BE49-F238E27FC236}">
                <a16:creationId xmlns:a16="http://schemas.microsoft.com/office/drawing/2014/main" id="{053C9829-1CA0-4D2C-A9BA-D42F0854395D}"/>
              </a:ext>
            </a:extLst>
          </p:cNvPr>
          <p:cNvPicPr>
            <a:picLocks noGrp="1" noChangeAspect="1"/>
          </p:cNvPicPr>
          <p:nvPr>
            <p:ph idx="1"/>
          </p:nvPr>
        </p:nvPicPr>
        <p:blipFill>
          <a:blip r:embed="rId2"/>
          <a:stretch>
            <a:fillRect/>
          </a:stretch>
        </p:blipFill>
        <p:spPr>
          <a:xfrm>
            <a:off x="1024128" y="2486256"/>
            <a:ext cx="5267325" cy="2990850"/>
          </a:xfrm>
        </p:spPr>
      </p:pic>
      <p:pic>
        <p:nvPicPr>
          <p:cNvPr id="7" name="Picture 6">
            <a:extLst>
              <a:ext uri="{FF2B5EF4-FFF2-40B4-BE49-F238E27FC236}">
                <a16:creationId xmlns:a16="http://schemas.microsoft.com/office/drawing/2014/main" id="{8B1A0787-3EB2-4989-9D45-5C9AA5B3766B}"/>
              </a:ext>
            </a:extLst>
          </p:cNvPr>
          <p:cNvPicPr>
            <a:picLocks noChangeAspect="1"/>
          </p:cNvPicPr>
          <p:nvPr/>
        </p:nvPicPr>
        <p:blipFill>
          <a:blip r:embed="rId3"/>
          <a:stretch>
            <a:fillRect/>
          </a:stretch>
        </p:blipFill>
        <p:spPr>
          <a:xfrm>
            <a:off x="6477385" y="2486256"/>
            <a:ext cx="5267325" cy="2047875"/>
          </a:xfrm>
          <a:prstGeom prst="rect">
            <a:avLst/>
          </a:prstGeom>
        </p:spPr>
      </p:pic>
    </p:spTree>
    <p:extLst>
      <p:ext uri="{BB962C8B-B14F-4D97-AF65-F5344CB8AC3E}">
        <p14:creationId xmlns:p14="http://schemas.microsoft.com/office/powerpoint/2010/main" val="174106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815581" y="0"/>
            <a:ext cx="9720072" cy="1010653"/>
          </a:xfrm>
        </p:spPr>
        <p:txBody>
          <a:bodyPr/>
          <a:lstStyle/>
          <a:p>
            <a:r>
              <a:rPr lang="en-MY" dirty="0"/>
              <a:t>Silver oxide cells</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1219201"/>
            <a:ext cx="9720073" cy="5090160"/>
          </a:xfrm>
        </p:spPr>
        <p:txBody>
          <a:bodyPr/>
          <a:lstStyle/>
          <a:p>
            <a:pPr>
              <a:buFont typeface="Wingdings" panose="05000000000000000000" pitchFamily="2" charset="2"/>
              <a:buChar char="§"/>
            </a:pPr>
            <a:r>
              <a:rPr lang="en-US" dirty="0"/>
              <a:t>Silver oxide batteries are commonly used in wrist watches and other small devices. </a:t>
            </a:r>
          </a:p>
          <a:p>
            <a:pPr>
              <a:buFont typeface="Wingdings" panose="05000000000000000000" pitchFamily="2" charset="2"/>
              <a:buChar char="§"/>
            </a:pPr>
            <a:r>
              <a:rPr lang="en-US" dirty="0"/>
              <a:t>Because the battery is constructed of real silver, it is often sold only in button cells where the amount of silver is insignificant to the overall cost of the product.</a:t>
            </a:r>
          </a:p>
          <a:p>
            <a:pPr marL="0" indent="0">
              <a:buNone/>
            </a:pPr>
            <a:endParaRPr lang="en-MY" dirty="0"/>
          </a:p>
        </p:txBody>
      </p:sp>
      <p:pic>
        <p:nvPicPr>
          <p:cNvPr id="5" name="Picture 4">
            <a:extLst>
              <a:ext uri="{FF2B5EF4-FFF2-40B4-BE49-F238E27FC236}">
                <a16:creationId xmlns:a16="http://schemas.microsoft.com/office/drawing/2014/main" id="{FE785E6E-DC34-4FF5-8831-6B125B4216C9}"/>
              </a:ext>
            </a:extLst>
          </p:cNvPr>
          <p:cNvPicPr>
            <a:picLocks noChangeAspect="1"/>
          </p:cNvPicPr>
          <p:nvPr/>
        </p:nvPicPr>
        <p:blipFill>
          <a:blip r:embed="rId2"/>
          <a:stretch>
            <a:fillRect/>
          </a:stretch>
        </p:blipFill>
        <p:spPr>
          <a:xfrm>
            <a:off x="1931773" y="3429000"/>
            <a:ext cx="2743200" cy="1733550"/>
          </a:xfrm>
          <a:prstGeom prst="rect">
            <a:avLst/>
          </a:prstGeom>
        </p:spPr>
      </p:pic>
      <p:pic>
        <p:nvPicPr>
          <p:cNvPr id="6" name="Picture 5">
            <a:extLst>
              <a:ext uri="{FF2B5EF4-FFF2-40B4-BE49-F238E27FC236}">
                <a16:creationId xmlns:a16="http://schemas.microsoft.com/office/drawing/2014/main" id="{5DE7C1E7-E1F6-454E-973D-16A8E5CC9B7D}"/>
              </a:ext>
            </a:extLst>
          </p:cNvPr>
          <p:cNvPicPr>
            <a:picLocks noChangeAspect="1"/>
          </p:cNvPicPr>
          <p:nvPr/>
        </p:nvPicPr>
        <p:blipFill>
          <a:blip r:embed="rId3"/>
          <a:stretch>
            <a:fillRect/>
          </a:stretch>
        </p:blipFill>
        <p:spPr>
          <a:xfrm>
            <a:off x="6624637" y="3429000"/>
            <a:ext cx="2600325" cy="1762125"/>
          </a:xfrm>
          <a:prstGeom prst="rect">
            <a:avLst/>
          </a:prstGeom>
        </p:spPr>
      </p:pic>
    </p:spTree>
    <p:extLst>
      <p:ext uri="{BB962C8B-B14F-4D97-AF65-F5344CB8AC3E}">
        <p14:creationId xmlns:p14="http://schemas.microsoft.com/office/powerpoint/2010/main" val="24464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3BA7-9AD3-4042-97B5-3A4981FD32A2}"/>
              </a:ext>
            </a:extLst>
          </p:cNvPr>
          <p:cNvSpPr>
            <a:spLocks noGrp="1"/>
          </p:cNvSpPr>
          <p:nvPr>
            <p:ph type="title"/>
          </p:nvPr>
        </p:nvSpPr>
        <p:spPr/>
        <p:txBody>
          <a:bodyPr/>
          <a:lstStyle/>
          <a:p>
            <a:r>
              <a:rPr lang="en-MY" dirty="0"/>
              <a:t>Pros and cons for silver oxide cells</a:t>
            </a:r>
          </a:p>
        </p:txBody>
      </p:sp>
      <p:pic>
        <p:nvPicPr>
          <p:cNvPr id="5" name="Content Placeholder 4">
            <a:extLst>
              <a:ext uri="{FF2B5EF4-FFF2-40B4-BE49-F238E27FC236}">
                <a16:creationId xmlns:a16="http://schemas.microsoft.com/office/drawing/2014/main" id="{0CE816F1-8507-4BAC-9DDC-8E15698ED418}"/>
              </a:ext>
            </a:extLst>
          </p:cNvPr>
          <p:cNvPicPr>
            <a:picLocks noGrp="1" noChangeAspect="1"/>
          </p:cNvPicPr>
          <p:nvPr>
            <p:ph idx="1"/>
          </p:nvPr>
        </p:nvPicPr>
        <p:blipFill>
          <a:blip r:embed="rId2"/>
          <a:stretch>
            <a:fillRect/>
          </a:stretch>
        </p:blipFill>
        <p:spPr>
          <a:xfrm>
            <a:off x="2817341" y="1874654"/>
            <a:ext cx="6208949" cy="4612043"/>
          </a:xfrm>
        </p:spPr>
      </p:pic>
    </p:spTree>
    <p:extLst>
      <p:ext uri="{BB962C8B-B14F-4D97-AF65-F5344CB8AC3E}">
        <p14:creationId xmlns:p14="http://schemas.microsoft.com/office/powerpoint/2010/main" val="57067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524256" y="4767072"/>
            <a:ext cx="6594189" cy="1625210"/>
          </a:xfrm>
        </p:spPr>
        <p:txBody>
          <a:bodyPr>
            <a:normAutofit/>
          </a:bodyPr>
          <a:lstStyle/>
          <a:p>
            <a:pPr algn="r"/>
            <a:r>
              <a:rPr lang="en-MY">
                <a:solidFill>
                  <a:srgbClr val="FFFFFF"/>
                </a:solidFill>
              </a:rPr>
              <a:t>Zinc air cells</a:t>
            </a:r>
          </a:p>
        </p:txBody>
      </p:sp>
      <p:pic>
        <p:nvPicPr>
          <p:cNvPr id="6146" name="Picture 2" descr="Molecular Expressions: Electricity and Magnetism: Zinc-Air Battery">
            <a:extLst>
              <a:ext uri="{FF2B5EF4-FFF2-40B4-BE49-F238E27FC236}">
                <a16:creationId xmlns:a16="http://schemas.microsoft.com/office/drawing/2014/main" id="{F7F91AA9-8B5A-4EF8-982A-4410369C15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18" r="1" b="5996"/>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8029319" y="917725"/>
            <a:ext cx="3424739" cy="4852362"/>
          </a:xfrm>
        </p:spPr>
        <p:txBody>
          <a:bodyPr anchor="ctr">
            <a:normAutofit/>
          </a:bodyPr>
          <a:lstStyle/>
          <a:p>
            <a:pPr>
              <a:buFont typeface="Wingdings" panose="05000000000000000000" pitchFamily="2" charset="2"/>
              <a:buChar char="§"/>
            </a:pPr>
            <a:r>
              <a:rPr lang="en-US" b="0" i="0">
                <a:solidFill>
                  <a:srgbClr val="FFFFFF"/>
                </a:solidFill>
                <a:effectLst/>
                <a:latin typeface="proxima_nova"/>
              </a:rPr>
              <a:t>Zinc air batteries are unique in their construction, as they generate electrical power through exposure to oxygen. </a:t>
            </a:r>
          </a:p>
          <a:p>
            <a:pPr>
              <a:buFont typeface="Wingdings" panose="05000000000000000000" pitchFamily="2" charset="2"/>
              <a:buChar char="§"/>
            </a:pPr>
            <a:r>
              <a:rPr lang="en-US" b="0" i="0">
                <a:solidFill>
                  <a:srgbClr val="FFFFFF"/>
                </a:solidFill>
                <a:effectLst/>
                <a:latin typeface="proxima_nova"/>
              </a:rPr>
              <a:t>This makes them unfit for wrist watches, but perfect for hearing aids. </a:t>
            </a:r>
          </a:p>
          <a:p>
            <a:pPr>
              <a:buFont typeface="Wingdings" panose="05000000000000000000" pitchFamily="2" charset="2"/>
              <a:buChar char="§"/>
            </a:pPr>
            <a:r>
              <a:rPr lang="en-US" b="0" i="0">
                <a:solidFill>
                  <a:srgbClr val="FFFFFF"/>
                </a:solidFill>
                <a:effectLst/>
                <a:latin typeface="proxima_nova"/>
              </a:rPr>
              <a:t>Activating the battery requires a user to remove a sealing tab from the battery, enabling airflow.</a:t>
            </a:r>
          </a:p>
          <a:p>
            <a:pPr marL="0" indent="0">
              <a:buNone/>
            </a:pPr>
            <a:endParaRPr lang="en-MY">
              <a:solidFill>
                <a:srgbClr val="FFFFFF"/>
              </a:solidFill>
            </a:endParaRPr>
          </a:p>
        </p:txBody>
      </p:sp>
    </p:spTree>
    <p:extLst>
      <p:ext uri="{BB962C8B-B14F-4D97-AF65-F5344CB8AC3E}">
        <p14:creationId xmlns:p14="http://schemas.microsoft.com/office/powerpoint/2010/main" val="299817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5114-67BD-4159-BA9F-66E76C867928}"/>
              </a:ext>
            </a:extLst>
          </p:cNvPr>
          <p:cNvSpPr>
            <a:spLocks noGrp="1"/>
          </p:cNvSpPr>
          <p:nvPr>
            <p:ph type="title"/>
          </p:nvPr>
        </p:nvSpPr>
        <p:spPr/>
        <p:txBody>
          <a:bodyPr/>
          <a:lstStyle/>
          <a:p>
            <a:r>
              <a:rPr lang="en-MY" dirty="0"/>
              <a:t>Pros and cons for zinc air cells</a:t>
            </a:r>
          </a:p>
        </p:txBody>
      </p:sp>
      <p:pic>
        <p:nvPicPr>
          <p:cNvPr id="5" name="Content Placeholder 4">
            <a:extLst>
              <a:ext uri="{FF2B5EF4-FFF2-40B4-BE49-F238E27FC236}">
                <a16:creationId xmlns:a16="http://schemas.microsoft.com/office/drawing/2014/main" id="{BC5FAF0F-9F4E-491A-9CAB-099EA852AEE9}"/>
              </a:ext>
            </a:extLst>
          </p:cNvPr>
          <p:cNvPicPr>
            <a:picLocks noGrp="1" noChangeAspect="1"/>
          </p:cNvPicPr>
          <p:nvPr>
            <p:ph idx="1"/>
          </p:nvPr>
        </p:nvPicPr>
        <p:blipFill>
          <a:blip r:embed="rId2"/>
          <a:stretch>
            <a:fillRect/>
          </a:stretch>
        </p:blipFill>
        <p:spPr>
          <a:xfrm>
            <a:off x="2708695" y="1798427"/>
            <a:ext cx="6017239" cy="4474357"/>
          </a:xfrm>
        </p:spPr>
      </p:pic>
    </p:spTree>
    <p:extLst>
      <p:ext uri="{BB962C8B-B14F-4D97-AF65-F5344CB8AC3E}">
        <p14:creationId xmlns:p14="http://schemas.microsoft.com/office/powerpoint/2010/main" val="199151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98A1-4126-4096-A69C-30C0DCCE0800}"/>
              </a:ext>
            </a:extLst>
          </p:cNvPr>
          <p:cNvSpPr>
            <a:spLocks noGrp="1"/>
          </p:cNvSpPr>
          <p:nvPr>
            <p:ph type="title"/>
          </p:nvPr>
        </p:nvSpPr>
        <p:spPr>
          <a:xfrm>
            <a:off x="178739" y="48308"/>
            <a:ext cx="8913502" cy="656988"/>
          </a:xfrm>
        </p:spPr>
        <p:txBody>
          <a:bodyPr>
            <a:normAutofit fontScale="90000"/>
          </a:bodyPr>
          <a:lstStyle/>
          <a:p>
            <a:r>
              <a:rPr lang="en-MY" dirty="0"/>
              <a:t>Secondary battery</a:t>
            </a:r>
          </a:p>
        </p:txBody>
      </p:sp>
      <p:sp>
        <p:nvSpPr>
          <p:cNvPr id="3" name="Content Placeholder 2">
            <a:extLst>
              <a:ext uri="{FF2B5EF4-FFF2-40B4-BE49-F238E27FC236}">
                <a16:creationId xmlns:a16="http://schemas.microsoft.com/office/drawing/2014/main" id="{228CEDB8-2255-43FE-8230-B4880730745A}"/>
              </a:ext>
            </a:extLst>
          </p:cNvPr>
          <p:cNvSpPr>
            <a:spLocks noGrp="1"/>
          </p:cNvSpPr>
          <p:nvPr>
            <p:ph idx="1"/>
          </p:nvPr>
        </p:nvSpPr>
        <p:spPr>
          <a:xfrm>
            <a:off x="834348" y="845388"/>
            <a:ext cx="7239978" cy="5998810"/>
          </a:xfrm>
          <a:solidFill>
            <a:schemeClr val="bg1"/>
          </a:solidFill>
        </p:spPr>
        <p:txBody>
          <a:bodyPr>
            <a:normAutofit lnSpcReduction="10000"/>
          </a:bodyPr>
          <a:lstStyle/>
          <a:p>
            <a:pPr>
              <a:buFont typeface="Wingdings" panose="05000000000000000000" pitchFamily="2" charset="2"/>
              <a:buChar char="§"/>
            </a:pPr>
            <a:r>
              <a:rPr lang="en-US" dirty="0"/>
              <a:t>A secondary cell or battery is one that can be electrically recharged after use to their original pre-discharge condition, by passing current through the circuit in the opposite direction to the current during discharge. The following graphic evidences the recharging process.</a:t>
            </a:r>
          </a:p>
          <a:p>
            <a:pPr>
              <a:buFont typeface="Wingdings" panose="05000000000000000000" pitchFamily="2" charset="2"/>
              <a:buChar char="§"/>
            </a:pPr>
            <a:r>
              <a:rPr lang="en-US" dirty="0"/>
              <a:t>Secondary batteries fall into two sub-categories depending on their intended applications.</a:t>
            </a:r>
          </a:p>
          <a:p>
            <a:pPr marL="514350" indent="-514350">
              <a:buFont typeface="+mj-lt"/>
              <a:buAutoNum type="romanUcPeriod"/>
            </a:pPr>
            <a:r>
              <a:rPr lang="en-US" dirty="0"/>
              <a:t>Cells that are utilized as energy storage devices, delivering energy on demand. Such cells are typically connected to primary power sources so as to be fully charged on demand. Examples of these type of secondary cells include emergency no-fail and standby power sources, aircraft systems and stationary energy storage systems for load-leveling.</a:t>
            </a:r>
          </a:p>
          <a:p>
            <a:pPr marL="514350" indent="-514350">
              <a:buFont typeface="+mj-lt"/>
              <a:buAutoNum type="romanUcPeriod"/>
            </a:pPr>
            <a:r>
              <a:rPr lang="en-US" dirty="0"/>
              <a:t>Cells that are essentially utilized as primary cells but are recharged after use rather than being discarded. Examples of these types of secondary cells primarily include portable consumer electronics and electric vehicles.</a:t>
            </a:r>
            <a:endParaRPr lang="en-MY" dirty="0"/>
          </a:p>
        </p:txBody>
      </p:sp>
      <p:pic>
        <p:nvPicPr>
          <p:cNvPr id="5" name="Picture 4">
            <a:extLst>
              <a:ext uri="{FF2B5EF4-FFF2-40B4-BE49-F238E27FC236}">
                <a16:creationId xmlns:a16="http://schemas.microsoft.com/office/drawing/2014/main" id="{22E36569-F042-401F-A9A8-09DC65BC271A}"/>
              </a:ext>
            </a:extLst>
          </p:cNvPr>
          <p:cNvPicPr>
            <a:picLocks noChangeAspect="1"/>
          </p:cNvPicPr>
          <p:nvPr/>
        </p:nvPicPr>
        <p:blipFill>
          <a:blip r:embed="rId4"/>
          <a:stretch>
            <a:fillRect/>
          </a:stretch>
        </p:blipFill>
        <p:spPr>
          <a:xfrm>
            <a:off x="8258241" y="845388"/>
            <a:ext cx="3773361" cy="2513431"/>
          </a:xfrm>
          <a:prstGeom prst="rect">
            <a:avLst/>
          </a:prstGeom>
        </p:spPr>
      </p:pic>
    </p:spTree>
    <p:extLst>
      <p:ext uri="{BB962C8B-B14F-4D97-AF65-F5344CB8AC3E}">
        <p14:creationId xmlns:p14="http://schemas.microsoft.com/office/powerpoint/2010/main" val="354018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Electrolyte Materials in Lithium-Ion Batteries - Advancing Materials">
            <a:extLst>
              <a:ext uri="{FF2B5EF4-FFF2-40B4-BE49-F238E27FC236}">
                <a16:creationId xmlns:a16="http://schemas.microsoft.com/office/drawing/2014/main" id="{50481BCF-03C2-47F6-A9F4-A85080885C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61" r="9091" b="618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ECD8D4B-FC40-4568-8DCC-78349DA1E3BF}"/>
              </a:ext>
            </a:extLst>
          </p:cNvPr>
          <p:cNvSpPr>
            <a:spLocks noGrp="1"/>
          </p:cNvSpPr>
          <p:nvPr>
            <p:ph type="title"/>
          </p:nvPr>
        </p:nvSpPr>
        <p:spPr>
          <a:xfrm>
            <a:off x="1024128" y="585216"/>
            <a:ext cx="6066816" cy="1499616"/>
          </a:xfrm>
        </p:spPr>
        <p:txBody>
          <a:bodyPr>
            <a:normAutofit/>
          </a:bodyPr>
          <a:lstStyle/>
          <a:p>
            <a:r>
              <a:rPr lang="en-MY">
                <a:solidFill>
                  <a:srgbClr val="000000"/>
                </a:solidFill>
              </a:rPr>
              <a:t>Lithium Ion battery</a:t>
            </a:r>
          </a:p>
        </p:txBody>
      </p:sp>
      <p:cxnSp>
        <p:nvCxnSpPr>
          <p:cNvPr id="73" name="Straight Connector 72">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15D32B-433A-4AE8-BEAA-92F798E7E1A6}"/>
              </a:ext>
            </a:extLst>
          </p:cNvPr>
          <p:cNvSpPr>
            <a:spLocks noGrp="1"/>
          </p:cNvSpPr>
          <p:nvPr>
            <p:ph idx="1"/>
          </p:nvPr>
        </p:nvSpPr>
        <p:spPr>
          <a:xfrm>
            <a:off x="1024128" y="2286000"/>
            <a:ext cx="6066816" cy="4023360"/>
          </a:xfrm>
        </p:spPr>
        <p:txBody>
          <a:bodyPr>
            <a:normAutofit/>
          </a:bodyPr>
          <a:lstStyle/>
          <a:p>
            <a:pPr>
              <a:buFont typeface="Wingdings" panose="05000000000000000000" pitchFamily="2" charset="2"/>
              <a:buChar char="§"/>
            </a:pPr>
            <a:r>
              <a:rPr lang="en-US" sz="2000" dirty="0">
                <a:solidFill>
                  <a:srgbClr val="000000"/>
                </a:solidFill>
              </a:rPr>
              <a:t>Lithium-ion batteries, also frequently referred to as li-ion, are the most popular and regularly used batteries in today’s world. </a:t>
            </a:r>
          </a:p>
          <a:p>
            <a:pPr>
              <a:buFont typeface="Wingdings" panose="05000000000000000000" pitchFamily="2" charset="2"/>
              <a:buChar char="§"/>
            </a:pPr>
            <a:r>
              <a:rPr lang="en-US" sz="2000" dirty="0">
                <a:solidFill>
                  <a:srgbClr val="000000"/>
                </a:solidFill>
              </a:rPr>
              <a:t>Although you may not realize what kind of battery powers your cell phone or laptop, chances are it’s a li-ion battery. These batteries are a type of rechargeable battery and can be recharged repeatedly. </a:t>
            </a:r>
          </a:p>
          <a:p>
            <a:pPr>
              <a:buFont typeface="Wingdings" panose="05000000000000000000" pitchFamily="2" charset="2"/>
              <a:buChar char="§"/>
            </a:pPr>
            <a:r>
              <a:rPr lang="en-US" sz="2000" dirty="0">
                <a:solidFill>
                  <a:srgbClr val="000000"/>
                </a:solidFill>
              </a:rPr>
              <a:t>They do not require regular maintenance and provide an extremely high energy density. Li-ion batteries are not available in consumer sizes because they could explode if placed in a regular device used to recharge batteries. Instead, they require a special kind of charger with a specific lithium-ion charge algorithm.</a:t>
            </a:r>
            <a:endParaRPr lang="en-MY" sz="2000" dirty="0">
              <a:solidFill>
                <a:srgbClr val="000000"/>
              </a:solidFill>
            </a:endParaRPr>
          </a:p>
        </p:txBody>
      </p:sp>
    </p:spTree>
    <p:extLst>
      <p:ext uri="{BB962C8B-B14F-4D97-AF65-F5344CB8AC3E}">
        <p14:creationId xmlns:p14="http://schemas.microsoft.com/office/powerpoint/2010/main" val="339699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B733-9A3C-40FE-A0E3-8D45B9558DB6}"/>
              </a:ext>
            </a:extLst>
          </p:cNvPr>
          <p:cNvSpPr>
            <a:spLocks noGrp="1"/>
          </p:cNvSpPr>
          <p:nvPr>
            <p:ph type="title"/>
          </p:nvPr>
        </p:nvSpPr>
        <p:spPr/>
        <p:txBody>
          <a:bodyPr/>
          <a:lstStyle/>
          <a:p>
            <a:r>
              <a:rPr lang="en-MY" dirty="0"/>
              <a:t>Pros and cons for lithium ion battery</a:t>
            </a:r>
          </a:p>
        </p:txBody>
      </p:sp>
      <p:pic>
        <p:nvPicPr>
          <p:cNvPr id="5" name="Content Placeholder 4">
            <a:extLst>
              <a:ext uri="{FF2B5EF4-FFF2-40B4-BE49-F238E27FC236}">
                <a16:creationId xmlns:a16="http://schemas.microsoft.com/office/drawing/2014/main" id="{0E51DBAD-4B2A-4F7B-9944-D4889E989178}"/>
              </a:ext>
            </a:extLst>
          </p:cNvPr>
          <p:cNvPicPr>
            <a:picLocks noGrp="1" noChangeAspect="1"/>
          </p:cNvPicPr>
          <p:nvPr>
            <p:ph idx="1"/>
          </p:nvPr>
        </p:nvPicPr>
        <p:blipFill>
          <a:blip r:embed="rId2"/>
          <a:stretch>
            <a:fillRect/>
          </a:stretch>
        </p:blipFill>
        <p:spPr>
          <a:xfrm>
            <a:off x="731139" y="2205856"/>
            <a:ext cx="5153025" cy="3571875"/>
          </a:xfrm>
        </p:spPr>
      </p:pic>
      <p:pic>
        <p:nvPicPr>
          <p:cNvPr id="7" name="Picture 6">
            <a:extLst>
              <a:ext uri="{FF2B5EF4-FFF2-40B4-BE49-F238E27FC236}">
                <a16:creationId xmlns:a16="http://schemas.microsoft.com/office/drawing/2014/main" id="{0C5A5F8B-5E76-4C48-A269-0709182C2E2E}"/>
              </a:ext>
            </a:extLst>
          </p:cNvPr>
          <p:cNvPicPr>
            <a:picLocks noChangeAspect="1"/>
          </p:cNvPicPr>
          <p:nvPr/>
        </p:nvPicPr>
        <p:blipFill>
          <a:blip r:embed="rId3"/>
          <a:stretch>
            <a:fillRect/>
          </a:stretch>
        </p:blipFill>
        <p:spPr>
          <a:xfrm>
            <a:off x="6307838" y="2246197"/>
            <a:ext cx="5257800" cy="2581275"/>
          </a:xfrm>
          <a:prstGeom prst="rect">
            <a:avLst/>
          </a:prstGeom>
        </p:spPr>
      </p:pic>
    </p:spTree>
    <p:extLst>
      <p:ext uri="{BB962C8B-B14F-4D97-AF65-F5344CB8AC3E}">
        <p14:creationId xmlns:p14="http://schemas.microsoft.com/office/powerpoint/2010/main" val="48486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China Everexceed 1.2V 80ah Xhp Sintered Plate Range Nickel Cadmium  Generator Starting / Genset NiCd Battery - China NiCd Battery, Nickel  Cadmium Battery">
            <a:extLst>
              <a:ext uri="{FF2B5EF4-FFF2-40B4-BE49-F238E27FC236}">
                <a16:creationId xmlns:a16="http://schemas.microsoft.com/office/drawing/2014/main" id="{783C810C-74F0-45F6-B774-2232DFE52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389" b="163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F21167C-8FC9-4031-9286-0B885D29C5F5}"/>
              </a:ext>
            </a:extLst>
          </p:cNvPr>
          <p:cNvSpPr>
            <a:spLocks noGrp="1"/>
          </p:cNvSpPr>
          <p:nvPr>
            <p:ph type="title"/>
          </p:nvPr>
        </p:nvSpPr>
        <p:spPr>
          <a:xfrm>
            <a:off x="1024128" y="585216"/>
            <a:ext cx="6066816" cy="1499616"/>
          </a:xfrm>
        </p:spPr>
        <p:txBody>
          <a:bodyPr>
            <a:normAutofit/>
          </a:bodyPr>
          <a:lstStyle/>
          <a:p>
            <a:r>
              <a:rPr lang="en-MY">
                <a:solidFill>
                  <a:srgbClr val="000000"/>
                </a:solidFill>
              </a:rPr>
              <a:t>Nickel-cadmium battery</a:t>
            </a:r>
          </a:p>
        </p:txBody>
      </p:sp>
      <p:cxnSp>
        <p:nvCxnSpPr>
          <p:cNvPr id="73" name="Straight Connector 72">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0D62C8-1635-4171-BD15-C0260AC53B0A}"/>
              </a:ext>
            </a:extLst>
          </p:cNvPr>
          <p:cNvSpPr>
            <a:spLocks noGrp="1"/>
          </p:cNvSpPr>
          <p:nvPr>
            <p:ph idx="1"/>
          </p:nvPr>
        </p:nvSpPr>
        <p:spPr>
          <a:xfrm>
            <a:off x="1024128" y="2286000"/>
            <a:ext cx="6066816" cy="4023360"/>
          </a:xfrm>
        </p:spPr>
        <p:txBody>
          <a:bodyPr>
            <a:normAutofit/>
          </a:bodyPr>
          <a:lstStyle/>
          <a:p>
            <a:pPr>
              <a:buFont typeface="Wingdings" panose="05000000000000000000" pitchFamily="2" charset="2"/>
              <a:buChar char="§"/>
            </a:pPr>
            <a:r>
              <a:rPr lang="en-US" sz="1900" b="0" i="0">
                <a:solidFill>
                  <a:srgbClr val="000000"/>
                </a:solidFill>
                <a:effectLst/>
                <a:latin typeface="proxima_nova"/>
              </a:rPr>
              <a:t>NiCd batteries, or nickel cadmium, are a popular choice for toys, digital cameras, or other high-drain devices like flashlights. They come in standard sizes, like AA, AAA, C, and 9V.</a:t>
            </a:r>
          </a:p>
          <a:p>
            <a:pPr>
              <a:buFont typeface="Wingdings" panose="05000000000000000000" pitchFamily="2" charset="2"/>
              <a:buChar char="§"/>
            </a:pPr>
            <a:r>
              <a:rPr lang="en-US" sz="1900" b="0" i="0">
                <a:solidFill>
                  <a:srgbClr val="000000"/>
                </a:solidFill>
                <a:effectLst/>
                <a:latin typeface="proxima_nova"/>
              </a:rPr>
              <a:t> NiCd batteries are unique compared to other batteries, such as alkaline, in that they will maintain a steady voltage up until the battery is depleted. </a:t>
            </a:r>
          </a:p>
          <a:p>
            <a:pPr>
              <a:buFont typeface="Wingdings" panose="05000000000000000000" pitchFamily="2" charset="2"/>
              <a:buChar char="§"/>
            </a:pPr>
            <a:r>
              <a:rPr lang="en-US" sz="1900" b="0" i="0">
                <a:solidFill>
                  <a:srgbClr val="000000"/>
                </a:solidFill>
                <a:effectLst/>
                <a:latin typeface="proxima_nova"/>
              </a:rPr>
              <a:t>With 1.2V per cell, it does not have a high voltage, but the powerful delivery makes up for this. </a:t>
            </a:r>
          </a:p>
          <a:p>
            <a:pPr>
              <a:buFont typeface="Wingdings" panose="05000000000000000000" pitchFamily="2" charset="2"/>
              <a:buChar char="§"/>
            </a:pPr>
            <a:r>
              <a:rPr lang="en-US" sz="1900" b="0" i="0">
                <a:solidFill>
                  <a:srgbClr val="000000"/>
                </a:solidFill>
                <a:effectLst/>
                <a:latin typeface="proxima_nova"/>
              </a:rPr>
              <a:t>For example, you can tell when a flashlight is dying, as the lightbulb will slowly dim. With NiCd batteries, the brightness will remain constant, until the battery’s power is depleted.</a:t>
            </a:r>
            <a:endParaRPr lang="en-MY" sz="1900">
              <a:solidFill>
                <a:srgbClr val="000000"/>
              </a:solidFill>
            </a:endParaRPr>
          </a:p>
        </p:txBody>
      </p:sp>
    </p:spTree>
    <p:extLst>
      <p:ext uri="{BB962C8B-B14F-4D97-AF65-F5344CB8AC3E}">
        <p14:creationId xmlns:p14="http://schemas.microsoft.com/office/powerpoint/2010/main" val="107620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296B-898F-4949-B5EF-9FB40B03AF3F}"/>
              </a:ext>
            </a:extLst>
          </p:cNvPr>
          <p:cNvSpPr>
            <a:spLocks noGrp="1"/>
          </p:cNvSpPr>
          <p:nvPr>
            <p:ph type="title"/>
          </p:nvPr>
        </p:nvSpPr>
        <p:spPr/>
        <p:txBody>
          <a:bodyPr/>
          <a:lstStyle/>
          <a:p>
            <a:r>
              <a:rPr lang="en-MY" dirty="0"/>
              <a:t>Pros and cons for nickel-cadmium battery</a:t>
            </a:r>
          </a:p>
        </p:txBody>
      </p:sp>
      <p:pic>
        <p:nvPicPr>
          <p:cNvPr id="5" name="Content Placeholder 4">
            <a:extLst>
              <a:ext uri="{FF2B5EF4-FFF2-40B4-BE49-F238E27FC236}">
                <a16:creationId xmlns:a16="http://schemas.microsoft.com/office/drawing/2014/main" id="{299953E2-6C5D-42C1-97E8-8673939D4678}"/>
              </a:ext>
            </a:extLst>
          </p:cNvPr>
          <p:cNvPicPr>
            <a:picLocks noGrp="1" noChangeAspect="1"/>
          </p:cNvPicPr>
          <p:nvPr>
            <p:ph idx="1"/>
          </p:nvPr>
        </p:nvPicPr>
        <p:blipFill>
          <a:blip r:embed="rId2"/>
          <a:stretch>
            <a:fillRect/>
          </a:stretch>
        </p:blipFill>
        <p:spPr>
          <a:xfrm>
            <a:off x="788289" y="2553844"/>
            <a:ext cx="5095875" cy="2219325"/>
          </a:xfrm>
        </p:spPr>
      </p:pic>
      <p:pic>
        <p:nvPicPr>
          <p:cNvPr id="7" name="Picture 6">
            <a:extLst>
              <a:ext uri="{FF2B5EF4-FFF2-40B4-BE49-F238E27FC236}">
                <a16:creationId xmlns:a16="http://schemas.microsoft.com/office/drawing/2014/main" id="{8A43F076-776C-4EB5-A8A2-692B61ADEA8A}"/>
              </a:ext>
            </a:extLst>
          </p:cNvPr>
          <p:cNvPicPr>
            <a:picLocks noChangeAspect="1"/>
          </p:cNvPicPr>
          <p:nvPr/>
        </p:nvPicPr>
        <p:blipFill>
          <a:blip r:embed="rId3"/>
          <a:stretch>
            <a:fillRect/>
          </a:stretch>
        </p:blipFill>
        <p:spPr>
          <a:xfrm>
            <a:off x="6096000" y="2553844"/>
            <a:ext cx="5191125" cy="2914650"/>
          </a:xfrm>
          <a:prstGeom prst="rect">
            <a:avLst/>
          </a:prstGeom>
        </p:spPr>
      </p:pic>
    </p:spTree>
    <p:extLst>
      <p:ext uri="{BB962C8B-B14F-4D97-AF65-F5344CB8AC3E}">
        <p14:creationId xmlns:p14="http://schemas.microsoft.com/office/powerpoint/2010/main" val="1880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53E0-197E-4566-BBFE-34F0FAD75AB7}"/>
              </a:ext>
            </a:extLst>
          </p:cNvPr>
          <p:cNvSpPr>
            <a:spLocks noGrp="1"/>
          </p:cNvSpPr>
          <p:nvPr>
            <p:ph type="title"/>
          </p:nvPr>
        </p:nvSpPr>
        <p:spPr/>
        <p:txBody>
          <a:bodyPr/>
          <a:lstStyle/>
          <a:p>
            <a:r>
              <a:rPr lang="en-MY" dirty="0"/>
              <a:t>How to calculate battery runtime</a:t>
            </a:r>
          </a:p>
        </p:txBody>
      </p:sp>
      <p:pic>
        <p:nvPicPr>
          <p:cNvPr id="5" name="Content Placeholder 4">
            <a:extLst>
              <a:ext uri="{FF2B5EF4-FFF2-40B4-BE49-F238E27FC236}">
                <a16:creationId xmlns:a16="http://schemas.microsoft.com/office/drawing/2014/main" id="{02C8BDBB-0679-4F9F-A1A5-1C4944643C4D}"/>
              </a:ext>
            </a:extLst>
          </p:cNvPr>
          <p:cNvPicPr>
            <a:picLocks noGrp="1" noChangeAspect="1"/>
          </p:cNvPicPr>
          <p:nvPr>
            <p:ph idx="1"/>
          </p:nvPr>
        </p:nvPicPr>
        <p:blipFill>
          <a:blip r:embed="rId2"/>
          <a:stretch>
            <a:fillRect/>
          </a:stretch>
        </p:blipFill>
        <p:spPr>
          <a:xfrm>
            <a:off x="3555155" y="1914111"/>
            <a:ext cx="5081689" cy="4571596"/>
          </a:xfrm>
        </p:spPr>
      </p:pic>
    </p:spTree>
    <p:extLst>
      <p:ext uri="{BB962C8B-B14F-4D97-AF65-F5344CB8AC3E}">
        <p14:creationId xmlns:p14="http://schemas.microsoft.com/office/powerpoint/2010/main" val="88098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25E2D-5A4C-4881-922C-BE0C6E674B99}"/>
              </a:ext>
            </a:extLst>
          </p:cNvPr>
          <p:cNvSpPr>
            <a:spLocks noGrp="1"/>
          </p:cNvSpPr>
          <p:nvPr>
            <p:ph type="title"/>
          </p:nvPr>
        </p:nvSpPr>
        <p:spPr>
          <a:xfrm>
            <a:off x="573024" y="4608575"/>
            <a:ext cx="5242560" cy="1765715"/>
          </a:xfrm>
        </p:spPr>
        <p:txBody>
          <a:bodyPr>
            <a:normAutofit/>
          </a:bodyPr>
          <a:lstStyle/>
          <a:p>
            <a:pPr algn="r"/>
            <a:r>
              <a:rPr lang="en-MY" sz="4400">
                <a:solidFill>
                  <a:srgbClr val="FFFFFF"/>
                </a:solidFill>
              </a:rPr>
              <a:t>Nickel-metal hydride battery</a:t>
            </a:r>
          </a:p>
        </p:txBody>
      </p:sp>
      <p:pic>
        <p:nvPicPr>
          <p:cNvPr id="9218" name="Picture 2" descr="SMALL RECHARGEABLE BATTERY CELLS &amp; PACKS | Intertech LLC, Dubai">
            <a:extLst>
              <a:ext uri="{FF2B5EF4-FFF2-40B4-BE49-F238E27FC236}">
                <a16:creationId xmlns:a16="http://schemas.microsoft.com/office/drawing/2014/main" id="{FF907FD4-9DBD-476D-936A-4F88F51DC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89" r="-2" b="-2"/>
          <a:stretch/>
        </p:blipFill>
        <p:spPr bwMode="auto">
          <a:xfrm>
            <a:off x="327547" y="321733"/>
            <a:ext cx="5688020" cy="389974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405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18537-C0AA-4427-A4A8-FD3E181A712F}"/>
              </a:ext>
            </a:extLst>
          </p:cNvPr>
          <p:cNvSpPr>
            <a:spLocks noGrp="1"/>
          </p:cNvSpPr>
          <p:nvPr>
            <p:ph idx="1"/>
          </p:nvPr>
        </p:nvSpPr>
        <p:spPr>
          <a:xfrm>
            <a:off x="6661065" y="974875"/>
            <a:ext cx="4724573" cy="4852362"/>
          </a:xfrm>
        </p:spPr>
        <p:txBody>
          <a:bodyPr anchor="ctr">
            <a:normAutofit/>
          </a:bodyPr>
          <a:lstStyle/>
          <a:p>
            <a:pPr>
              <a:buFont typeface="Wingdings" panose="05000000000000000000" pitchFamily="2" charset="2"/>
              <a:buChar char="§"/>
            </a:pPr>
            <a:r>
              <a:rPr lang="en-US" sz="2000" b="0" i="0">
                <a:solidFill>
                  <a:srgbClr val="FFFFFF"/>
                </a:solidFill>
                <a:effectLst/>
                <a:latin typeface="proxima_nova"/>
              </a:rPr>
              <a:t>Although NiMH batteries are labeled as high-density, this can come at the expense of a reduced cycle life. </a:t>
            </a:r>
          </a:p>
          <a:p>
            <a:pPr>
              <a:buFont typeface="Wingdings" panose="05000000000000000000" pitchFamily="2" charset="2"/>
              <a:buChar char="§"/>
            </a:pPr>
            <a:r>
              <a:rPr lang="en-US" sz="2000" b="0" i="0">
                <a:solidFill>
                  <a:srgbClr val="FFFFFF"/>
                </a:solidFill>
                <a:effectLst/>
                <a:latin typeface="proxima_nova"/>
              </a:rPr>
              <a:t>They have a high energy density but can only be recharged about 500 times. </a:t>
            </a:r>
          </a:p>
          <a:p>
            <a:pPr>
              <a:buFont typeface="Wingdings" panose="05000000000000000000" pitchFamily="2" charset="2"/>
              <a:buChar char="§"/>
            </a:pPr>
            <a:r>
              <a:rPr lang="en-US" sz="2000" b="0" i="0">
                <a:solidFill>
                  <a:srgbClr val="FFFFFF"/>
                </a:solidFill>
                <a:effectLst/>
                <a:latin typeface="proxima_nova"/>
              </a:rPr>
              <a:t>While they will certainly pay for themselves over time, they may not be the best choice for applications like smoke alarms, TV remotes, or clocks.</a:t>
            </a:r>
          </a:p>
          <a:p>
            <a:pPr>
              <a:buFont typeface="Wingdings" panose="05000000000000000000" pitchFamily="2" charset="2"/>
              <a:buChar char="§"/>
            </a:pPr>
            <a:r>
              <a:rPr lang="en-US" sz="2000" b="0" i="0">
                <a:solidFill>
                  <a:srgbClr val="FFFFFF"/>
                </a:solidFill>
                <a:effectLst/>
                <a:latin typeface="proxima_nova"/>
              </a:rPr>
              <a:t> All these devices draw very low energy, and a NiMH battery is best used within a 30-day period. Like NiCd batteries, NiMH batteries will deliver at full capacity until almost all the energy has been discharged.</a:t>
            </a:r>
            <a:endParaRPr lang="en-MY" sz="2000">
              <a:solidFill>
                <a:srgbClr val="FFFFFF"/>
              </a:solidFill>
            </a:endParaRPr>
          </a:p>
        </p:txBody>
      </p:sp>
    </p:spTree>
    <p:extLst>
      <p:ext uri="{BB962C8B-B14F-4D97-AF65-F5344CB8AC3E}">
        <p14:creationId xmlns:p14="http://schemas.microsoft.com/office/powerpoint/2010/main" val="21053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4FF0-6D33-4D24-A56B-B63336C6F3C0}"/>
              </a:ext>
            </a:extLst>
          </p:cNvPr>
          <p:cNvSpPr>
            <a:spLocks noGrp="1"/>
          </p:cNvSpPr>
          <p:nvPr>
            <p:ph type="title"/>
          </p:nvPr>
        </p:nvSpPr>
        <p:spPr/>
        <p:txBody>
          <a:bodyPr/>
          <a:lstStyle/>
          <a:p>
            <a:r>
              <a:rPr lang="en-MY" dirty="0"/>
              <a:t>Pros and cons for nickel-metal hydride</a:t>
            </a:r>
          </a:p>
        </p:txBody>
      </p:sp>
      <p:pic>
        <p:nvPicPr>
          <p:cNvPr id="5" name="Content Placeholder 4">
            <a:extLst>
              <a:ext uri="{FF2B5EF4-FFF2-40B4-BE49-F238E27FC236}">
                <a16:creationId xmlns:a16="http://schemas.microsoft.com/office/drawing/2014/main" id="{FC6AA0B4-92FD-44E4-A307-3CFFC863976E}"/>
              </a:ext>
            </a:extLst>
          </p:cNvPr>
          <p:cNvPicPr>
            <a:picLocks noGrp="1" noChangeAspect="1"/>
          </p:cNvPicPr>
          <p:nvPr>
            <p:ph idx="1"/>
          </p:nvPr>
        </p:nvPicPr>
        <p:blipFill>
          <a:blip r:embed="rId2"/>
          <a:stretch>
            <a:fillRect/>
          </a:stretch>
        </p:blipFill>
        <p:spPr>
          <a:xfrm>
            <a:off x="3434532" y="1846647"/>
            <a:ext cx="5322935" cy="4426137"/>
          </a:xfrm>
        </p:spPr>
      </p:pic>
    </p:spTree>
    <p:extLst>
      <p:ext uri="{BB962C8B-B14F-4D97-AF65-F5344CB8AC3E}">
        <p14:creationId xmlns:p14="http://schemas.microsoft.com/office/powerpoint/2010/main" val="415857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utonomous Inductive Charging Needed to Capture AGV Robotics Value">
            <a:extLst>
              <a:ext uri="{FF2B5EF4-FFF2-40B4-BE49-F238E27FC236}">
                <a16:creationId xmlns:a16="http://schemas.microsoft.com/office/drawing/2014/main" id="{AEED2399-287D-412F-94E9-703B0B3FE72E}"/>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r="25"/>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197D993-F58F-425E-BEF4-27B67443C5E3}"/>
              </a:ext>
            </a:extLst>
          </p:cNvPr>
          <p:cNvSpPr>
            <a:spLocks noGrp="1"/>
          </p:cNvSpPr>
          <p:nvPr>
            <p:ph type="title"/>
          </p:nvPr>
        </p:nvSpPr>
        <p:spPr>
          <a:xfrm>
            <a:off x="643467" y="643467"/>
            <a:ext cx="3684437" cy="5571066"/>
          </a:xfrm>
        </p:spPr>
        <p:txBody>
          <a:bodyPr>
            <a:normAutofit/>
          </a:bodyPr>
          <a:lstStyle/>
          <a:p>
            <a:pPr algn="r"/>
            <a:r>
              <a:rPr lang="en-MY" dirty="0"/>
              <a:t>What is </a:t>
            </a:r>
            <a:r>
              <a:rPr lang="en-MY" dirty="0" err="1"/>
              <a:t>agv</a:t>
            </a:r>
            <a:r>
              <a:rPr lang="en-MY" dirty="0"/>
              <a:t> wireless charging?</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710303-62E6-43C9-A663-C4C1BA4827EF}"/>
              </a:ext>
            </a:extLst>
          </p:cNvPr>
          <p:cNvSpPr>
            <a:spLocks noGrp="1"/>
          </p:cNvSpPr>
          <p:nvPr>
            <p:ph idx="1"/>
          </p:nvPr>
        </p:nvSpPr>
        <p:spPr>
          <a:xfrm>
            <a:off x="4971371" y="643467"/>
            <a:ext cx="6574112" cy="5571066"/>
          </a:xfrm>
        </p:spPr>
        <p:txBody>
          <a:bodyPr anchor="ctr">
            <a:normAutofit/>
          </a:bodyPr>
          <a:lstStyle/>
          <a:p>
            <a:pPr>
              <a:buFont typeface="Wingdings" panose="05000000000000000000" pitchFamily="2" charset="2"/>
              <a:buChar char="§"/>
            </a:pPr>
            <a:r>
              <a:rPr lang="en-US" dirty="0"/>
              <a:t>With an inductive wireless charging system AGVs and AMRs can perform contactless battery opportunity charging.</a:t>
            </a:r>
          </a:p>
          <a:p>
            <a:pPr>
              <a:buFont typeface="Wingdings" panose="05000000000000000000" pitchFamily="2" charset="2"/>
              <a:buChar char="§"/>
            </a:pPr>
            <a:r>
              <a:rPr lang="en-US" dirty="0"/>
              <a:t>The system counts on a stationary active fixed coil on the floor on </a:t>
            </a:r>
            <a:r>
              <a:rPr lang="en-US" dirty="0" err="1"/>
              <a:t>on</a:t>
            </a:r>
            <a:r>
              <a:rPr lang="en-US" dirty="0"/>
              <a:t> a wall and on a mobile passive coil on the mobile robot.</a:t>
            </a:r>
          </a:p>
          <a:p>
            <a:pPr>
              <a:buFont typeface="Wingdings" panose="05000000000000000000" pitchFamily="2" charset="2"/>
              <a:buChar char="§"/>
            </a:pPr>
            <a:r>
              <a:rPr lang="en-US" dirty="0"/>
              <a:t>The active coil generates a magnetic field that induces an alternated current in the mobile coil. This current is used to charge the mobile robot battery.</a:t>
            </a:r>
            <a:endParaRPr lang="en-MY" dirty="0"/>
          </a:p>
        </p:txBody>
      </p:sp>
    </p:spTree>
    <p:extLst>
      <p:ext uri="{BB962C8B-B14F-4D97-AF65-F5344CB8AC3E}">
        <p14:creationId xmlns:p14="http://schemas.microsoft.com/office/powerpoint/2010/main" val="35729204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B66041-1E61-497B-9E3F-04A7159DECA7}"/>
              </a:ext>
            </a:extLst>
          </p:cNvPr>
          <p:cNvPicPr>
            <a:picLocks noChangeAspect="1"/>
          </p:cNvPicPr>
          <p:nvPr/>
        </p:nvPicPr>
        <p:blipFill>
          <a:blip r:embed="rId2"/>
          <a:stretch>
            <a:fillRect/>
          </a:stretch>
        </p:blipFill>
        <p:spPr>
          <a:xfrm>
            <a:off x="400050" y="767628"/>
            <a:ext cx="11791950" cy="4048125"/>
          </a:xfrm>
          <a:prstGeom prst="rect">
            <a:avLst/>
          </a:prstGeom>
        </p:spPr>
      </p:pic>
    </p:spTree>
    <p:extLst>
      <p:ext uri="{BB962C8B-B14F-4D97-AF65-F5344CB8AC3E}">
        <p14:creationId xmlns:p14="http://schemas.microsoft.com/office/powerpoint/2010/main" val="19685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colour batteries">
            <a:extLst>
              <a:ext uri="{FF2B5EF4-FFF2-40B4-BE49-F238E27FC236}">
                <a16:creationId xmlns:a16="http://schemas.microsoft.com/office/drawing/2014/main" id="{5BADE76A-EBF3-EBCB-389F-52894C6EB2D0}"/>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065F004-D49D-4E29-BFFC-8902F94D8431}"/>
              </a:ext>
            </a:extLst>
          </p:cNvPr>
          <p:cNvSpPr>
            <a:spLocks noGrp="1"/>
          </p:cNvSpPr>
          <p:nvPr>
            <p:ph type="title"/>
          </p:nvPr>
        </p:nvSpPr>
        <p:spPr>
          <a:xfrm>
            <a:off x="1024128" y="585216"/>
            <a:ext cx="6066816" cy="1499616"/>
          </a:xfrm>
        </p:spPr>
        <p:txBody>
          <a:bodyPr>
            <a:normAutofit/>
          </a:bodyPr>
          <a:lstStyle/>
          <a:p>
            <a:r>
              <a:rPr lang="en-MY" dirty="0">
                <a:solidFill>
                  <a:srgbClr val="000000"/>
                </a:solidFill>
              </a:rPr>
              <a:t>Primary battery</a:t>
            </a:r>
          </a:p>
        </p:txBody>
      </p:sp>
      <p:cxnSp>
        <p:nvCxnSpPr>
          <p:cNvPr id="12" name="Straight Connector 11">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551CEE-C942-4921-853C-50729FD7282E}"/>
              </a:ext>
            </a:extLst>
          </p:cNvPr>
          <p:cNvSpPr>
            <a:spLocks noGrp="1"/>
          </p:cNvSpPr>
          <p:nvPr>
            <p:ph idx="1"/>
          </p:nvPr>
        </p:nvSpPr>
        <p:spPr>
          <a:xfrm>
            <a:off x="1024128" y="1740724"/>
            <a:ext cx="6066816" cy="4568636"/>
          </a:xfrm>
        </p:spPr>
        <p:txBody>
          <a:bodyPr>
            <a:normAutofit/>
          </a:bodyPr>
          <a:lstStyle/>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Primary batteries are single-use galvanic cells that store electricity for convenient usage, usually showing a good </a:t>
            </a:r>
            <a:r>
              <a:rPr lang="en-US" sz="2000" dirty="0">
                <a:latin typeface="Agency FB" panose="020B0503020202020204" pitchFamily="34" charset="0"/>
                <a:cs typeface="Aldhabi" panose="01000000000000000000" pitchFamily="2" charset="-78"/>
                <a:hlinkClick r:id="rId3" tooltip="Learn more about shelf life from ScienceDirect's AI-generated Topic Pages"/>
              </a:rPr>
              <a:t>shelf life</a:t>
            </a:r>
            <a:r>
              <a:rPr lang="en-US" sz="2000" dirty="0">
                <a:latin typeface="Agency FB" panose="020B0503020202020204" pitchFamily="34" charset="0"/>
                <a:cs typeface="Aldhabi" panose="01000000000000000000" pitchFamily="2" charset="-78"/>
              </a:rPr>
              <a:t>. </a:t>
            </a:r>
          </a:p>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After use, primary batteries are discarded or, if legally (environmentally) required or for material cost-saving reasons, chemically reprocessed.</a:t>
            </a:r>
          </a:p>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Primary batteries are found in many common consumer products such as remote-control garage door openers, remote automobile door locks, home smoke detectors, and remote controls for consumer electronic products such as television and stereo sets.</a:t>
            </a:r>
            <a:endParaRPr lang="en-MY" sz="2000" dirty="0">
              <a:latin typeface="Agency FB" panose="020B0503020202020204" pitchFamily="34" charset="0"/>
              <a:cs typeface="Aldhabi" panose="01000000000000000000" pitchFamily="2" charset="-78"/>
            </a:endParaRPr>
          </a:p>
        </p:txBody>
      </p:sp>
    </p:spTree>
    <p:extLst>
      <p:ext uri="{BB962C8B-B14F-4D97-AF65-F5344CB8AC3E}">
        <p14:creationId xmlns:p14="http://schemas.microsoft.com/office/powerpoint/2010/main" val="370267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320800" y="274630"/>
            <a:ext cx="6891970" cy="505327"/>
          </a:xfrm>
        </p:spPr>
        <p:txBody>
          <a:bodyPr>
            <a:normAutofit fontScale="90000"/>
          </a:bodyPr>
          <a:lstStyle/>
          <a:p>
            <a:r>
              <a:rPr lang="en-MY" dirty="0"/>
              <a:t>Carbon zinc (Heavy duty)</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1219201"/>
            <a:ext cx="9720073" cy="5090160"/>
          </a:xfrm>
        </p:spPr>
        <p:txBody>
          <a:bodyPr/>
          <a:lstStyle/>
          <a:p>
            <a:pPr>
              <a:buFont typeface="Wingdings" panose="05000000000000000000" pitchFamily="2" charset="2"/>
              <a:buChar char="§"/>
            </a:pPr>
            <a:r>
              <a:rPr lang="en-US" dirty="0"/>
              <a:t>Carbon zinc batteries are extremely inexpensive but have a very low energy density. </a:t>
            </a:r>
          </a:p>
          <a:p>
            <a:pPr>
              <a:buFont typeface="Wingdings" panose="05000000000000000000" pitchFamily="2" charset="2"/>
              <a:buChar char="§"/>
            </a:pPr>
            <a:r>
              <a:rPr lang="en-US" dirty="0"/>
              <a:t>Oftentimes, these batteries won’t be able to supply enough power to a high-drain device beyond merely turning it on.</a:t>
            </a:r>
          </a:p>
          <a:p>
            <a:endParaRPr lang="en-MY" dirty="0"/>
          </a:p>
        </p:txBody>
      </p:sp>
      <p:pic>
        <p:nvPicPr>
          <p:cNvPr id="1026" name="Picture 2" descr="Amazon.com: Panasonic- Aa Pack Of 4 Zinc Carbon Batteries : Health &amp;  Household">
            <a:extLst>
              <a:ext uri="{FF2B5EF4-FFF2-40B4-BE49-F238E27FC236}">
                <a16:creationId xmlns:a16="http://schemas.microsoft.com/office/drawing/2014/main" id="{5EF231BF-5654-48FE-8510-419815A8E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92" y="2914592"/>
            <a:ext cx="2955525" cy="2955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eready Super Heavy Duty 4x AA Carbon Zinc Battery">
            <a:extLst>
              <a:ext uri="{FF2B5EF4-FFF2-40B4-BE49-F238E27FC236}">
                <a16:creationId xmlns:a16="http://schemas.microsoft.com/office/drawing/2014/main" id="{EBF38C7C-BAB2-4D5A-8898-8E082DB40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717" y="28192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1F92D6-D4EF-437B-90F2-C7651C0654EE}"/>
              </a:ext>
            </a:extLst>
          </p:cNvPr>
          <p:cNvPicPr>
            <a:picLocks noChangeAspect="1"/>
          </p:cNvPicPr>
          <p:nvPr/>
        </p:nvPicPr>
        <p:blipFill>
          <a:blip r:embed="rId4"/>
          <a:stretch>
            <a:fillRect/>
          </a:stretch>
        </p:blipFill>
        <p:spPr>
          <a:xfrm>
            <a:off x="7883611" y="3237126"/>
            <a:ext cx="3743524" cy="2310456"/>
          </a:xfrm>
          <a:prstGeom prst="rect">
            <a:avLst/>
          </a:prstGeom>
        </p:spPr>
      </p:pic>
    </p:spTree>
    <p:extLst>
      <p:ext uri="{BB962C8B-B14F-4D97-AF65-F5344CB8AC3E}">
        <p14:creationId xmlns:p14="http://schemas.microsoft.com/office/powerpoint/2010/main" val="162089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CF42D-83C3-4708-9421-97BE7D930143}"/>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Pros and cons for carbon zinc battery</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text, application, email&#10;&#10;Description automatically generated">
            <a:extLst>
              <a:ext uri="{FF2B5EF4-FFF2-40B4-BE49-F238E27FC236}">
                <a16:creationId xmlns:a16="http://schemas.microsoft.com/office/drawing/2014/main" id="{4D3A00CC-76CF-4BE6-8079-E624D221F1F1}"/>
              </a:ext>
            </a:extLst>
          </p:cNvPr>
          <p:cNvPicPr>
            <a:picLocks noChangeAspect="1"/>
          </p:cNvPicPr>
          <p:nvPr/>
        </p:nvPicPr>
        <p:blipFill>
          <a:blip r:embed="rId2"/>
          <a:stretch>
            <a:fillRect/>
          </a:stretch>
        </p:blipFill>
        <p:spPr>
          <a:xfrm>
            <a:off x="4654984" y="782789"/>
            <a:ext cx="6896936" cy="5293397"/>
          </a:xfrm>
          <a:prstGeom prst="rect">
            <a:avLst/>
          </a:prstGeom>
        </p:spPr>
      </p:pic>
    </p:spTree>
    <p:extLst>
      <p:ext uri="{BB962C8B-B14F-4D97-AF65-F5344CB8AC3E}">
        <p14:creationId xmlns:p14="http://schemas.microsoft.com/office/powerpoint/2010/main" val="209561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024128" y="585216"/>
            <a:ext cx="6066818" cy="1499616"/>
          </a:xfrm>
        </p:spPr>
        <p:txBody>
          <a:bodyPr>
            <a:normAutofit/>
          </a:bodyPr>
          <a:lstStyle/>
          <a:p>
            <a:r>
              <a:rPr lang="en-MY" dirty="0"/>
              <a:t>Alkaline cell</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
            </a:pPr>
            <a:r>
              <a:rPr lang="en-US" dirty="0"/>
              <a:t>Alkaline batteries are economical, easy to dispose of, and extremely popular. </a:t>
            </a:r>
          </a:p>
          <a:p>
            <a:pPr>
              <a:buFont typeface="Wingdings" panose="05000000000000000000" pitchFamily="2" charset="2"/>
              <a:buChar char="§"/>
            </a:pPr>
            <a:r>
              <a:rPr lang="en-US" dirty="0"/>
              <a:t>They normally have a capacity rating of over 2,500 </a:t>
            </a:r>
            <a:r>
              <a:rPr lang="en-US" dirty="0" err="1"/>
              <a:t>mAh</a:t>
            </a:r>
            <a:r>
              <a:rPr lang="en-US" dirty="0"/>
              <a:t>, great for moderate to heavy-use devices. </a:t>
            </a:r>
          </a:p>
          <a:p>
            <a:pPr>
              <a:buFont typeface="Wingdings" panose="05000000000000000000" pitchFamily="2" charset="2"/>
              <a:buChar char="§"/>
            </a:pPr>
            <a:r>
              <a:rPr lang="en-US" dirty="0"/>
              <a:t>Unlike lithium batteries, almost every standard size battery offers an alkaline construction, making it perfect for most devices.</a:t>
            </a:r>
            <a:endParaRPr lang="en-MY" dirty="0"/>
          </a:p>
        </p:txBody>
      </p:sp>
      <p:pic>
        <p:nvPicPr>
          <p:cNvPr id="3078" name="Picture 6" descr="Alkaline Batteries">
            <a:extLst>
              <a:ext uri="{FF2B5EF4-FFF2-40B4-BE49-F238E27FC236}">
                <a16:creationId xmlns:a16="http://schemas.microsoft.com/office/drawing/2014/main" id="{DF19D813-5F38-4534-BABE-2B64B6A566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0059" y="640080"/>
            <a:ext cx="3504070" cy="26280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lkaline battery - Wikipedia">
            <a:extLst>
              <a:ext uri="{FF2B5EF4-FFF2-40B4-BE49-F238E27FC236}">
                <a16:creationId xmlns:a16="http://schemas.microsoft.com/office/drawing/2014/main" id="{3A16FC1D-4F7C-4B5D-95C7-FD2119FEA2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00059" y="3589867"/>
            <a:ext cx="3504070" cy="262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5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1FFF-155D-4212-B4A6-DBB8A8DC3FCF}"/>
              </a:ext>
            </a:extLst>
          </p:cNvPr>
          <p:cNvSpPr>
            <a:spLocks noGrp="1"/>
          </p:cNvSpPr>
          <p:nvPr>
            <p:ph type="title"/>
          </p:nvPr>
        </p:nvSpPr>
        <p:spPr/>
        <p:txBody>
          <a:bodyPr/>
          <a:lstStyle/>
          <a:p>
            <a:r>
              <a:rPr lang="en-MY" dirty="0"/>
              <a:t>Pros and cons for alkaline cell</a:t>
            </a:r>
          </a:p>
        </p:txBody>
      </p:sp>
      <p:pic>
        <p:nvPicPr>
          <p:cNvPr id="4" name="Picture 3">
            <a:extLst>
              <a:ext uri="{FF2B5EF4-FFF2-40B4-BE49-F238E27FC236}">
                <a16:creationId xmlns:a16="http://schemas.microsoft.com/office/drawing/2014/main" id="{92573BDA-09A2-450C-AA41-C9B5633B6264}"/>
              </a:ext>
            </a:extLst>
          </p:cNvPr>
          <p:cNvPicPr>
            <a:picLocks noChangeAspect="1"/>
          </p:cNvPicPr>
          <p:nvPr/>
        </p:nvPicPr>
        <p:blipFill>
          <a:blip r:embed="rId2"/>
          <a:stretch>
            <a:fillRect/>
          </a:stretch>
        </p:blipFill>
        <p:spPr>
          <a:xfrm>
            <a:off x="781050" y="2117218"/>
            <a:ext cx="5314950" cy="2847975"/>
          </a:xfrm>
          <a:prstGeom prst="rect">
            <a:avLst/>
          </a:prstGeom>
        </p:spPr>
      </p:pic>
      <p:pic>
        <p:nvPicPr>
          <p:cNvPr id="5" name="Picture 4">
            <a:extLst>
              <a:ext uri="{FF2B5EF4-FFF2-40B4-BE49-F238E27FC236}">
                <a16:creationId xmlns:a16="http://schemas.microsoft.com/office/drawing/2014/main" id="{06744E7B-2A30-4B19-9E5B-EF60F36FBB05}"/>
              </a:ext>
            </a:extLst>
          </p:cNvPr>
          <p:cNvPicPr>
            <a:picLocks noChangeAspect="1"/>
          </p:cNvPicPr>
          <p:nvPr/>
        </p:nvPicPr>
        <p:blipFill>
          <a:blip r:embed="rId3"/>
          <a:stretch>
            <a:fillRect/>
          </a:stretch>
        </p:blipFill>
        <p:spPr>
          <a:xfrm>
            <a:off x="6307836" y="2084832"/>
            <a:ext cx="5267325" cy="1847850"/>
          </a:xfrm>
          <a:prstGeom prst="rect">
            <a:avLst/>
          </a:prstGeom>
        </p:spPr>
      </p:pic>
    </p:spTree>
    <p:extLst>
      <p:ext uri="{BB962C8B-B14F-4D97-AF65-F5344CB8AC3E}">
        <p14:creationId xmlns:p14="http://schemas.microsoft.com/office/powerpoint/2010/main" val="102394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024128" y="459317"/>
            <a:ext cx="4389120" cy="1749552"/>
          </a:xfrm>
        </p:spPr>
        <p:txBody>
          <a:bodyPr>
            <a:normAutofit/>
          </a:bodyPr>
          <a:lstStyle/>
          <a:p>
            <a:r>
              <a:rPr lang="en-MY" sz="4400"/>
              <a:t>Lithium cells</a:t>
            </a:r>
          </a:p>
        </p:txBody>
      </p:sp>
      <p:cxnSp>
        <p:nvCxnSpPr>
          <p:cNvPr id="73" name="Straight Connector 72">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9" y="2286000"/>
            <a:ext cx="4389120" cy="3931920"/>
          </a:xfrm>
        </p:spPr>
        <p:txBody>
          <a:bodyPr>
            <a:normAutofit/>
          </a:bodyPr>
          <a:lstStyle/>
          <a:p>
            <a:pPr>
              <a:buFont typeface="Wingdings" panose="05000000000000000000" pitchFamily="2" charset="2"/>
              <a:buChar char="§"/>
            </a:pPr>
            <a:r>
              <a:rPr lang="en-US" sz="1800"/>
              <a:t>Lithium batteries are one of the most commonly used battery types. </a:t>
            </a:r>
          </a:p>
          <a:p>
            <a:pPr>
              <a:buFont typeface="Wingdings" panose="05000000000000000000" pitchFamily="2" charset="2"/>
              <a:buChar char="§"/>
            </a:pPr>
            <a:r>
              <a:rPr lang="en-US" sz="1800"/>
              <a:t>They offer the highest energy density of any other battery cell, meaning they store more energy than other batteries, such as alkaline. </a:t>
            </a:r>
          </a:p>
          <a:p>
            <a:pPr>
              <a:buFont typeface="Wingdings" panose="05000000000000000000" pitchFamily="2" charset="2"/>
              <a:buChar char="§"/>
            </a:pPr>
            <a:r>
              <a:rPr lang="en-US" sz="1800"/>
              <a:t>Lithium batteries are only sold in AA, AAA, and 9V sizes; however, their mAh ratings exceed every other non-rechargeable battery. </a:t>
            </a:r>
          </a:p>
          <a:p>
            <a:pPr>
              <a:buFont typeface="Wingdings" panose="05000000000000000000" pitchFamily="2" charset="2"/>
              <a:buChar char="§"/>
            </a:pPr>
            <a:r>
              <a:rPr lang="en-US" sz="1800"/>
              <a:t>One AA lithium battery ranges from 2,700-3,400 mAh, and will last a long time, even under heavy-use.</a:t>
            </a:r>
            <a:endParaRPr lang="en-MY" sz="1800"/>
          </a:p>
        </p:txBody>
      </p:sp>
      <p:pic>
        <p:nvPicPr>
          <p:cNvPr id="4098" name="Picture 2" descr="Global 18650 Lithium Battery Market (COVID-19 Analysis) - Industry Share,  Growth, Trends Analysis ReportZhuoneng New Energy,">
            <a:extLst>
              <a:ext uri="{FF2B5EF4-FFF2-40B4-BE49-F238E27FC236}">
                <a16:creationId xmlns:a16="http://schemas.microsoft.com/office/drawing/2014/main" id="{FED222C2-CACF-427B-B98A-F13809B03D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6116" y="1342665"/>
            <a:ext cx="4175762" cy="41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6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50</TotalTime>
  <Words>1013</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Agency FB</vt:lpstr>
      <vt:lpstr>Arial</vt:lpstr>
      <vt:lpstr>Calibri</vt:lpstr>
      <vt:lpstr>proxima_nova</vt:lpstr>
      <vt:lpstr>Tw Cen MT</vt:lpstr>
      <vt:lpstr>Tw Cen MT Condensed</vt:lpstr>
      <vt:lpstr>Wingdings</vt:lpstr>
      <vt:lpstr>Wingdings 3</vt:lpstr>
      <vt:lpstr>Integral</vt:lpstr>
      <vt:lpstr>Power system management</vt:lpstr>
      <vt:lpstr>How to calculate battery runtime</vt:lpstr>
      <vt:lpstr>PowerPoint Presentation</vt:lpstr>
      <vt:lpstr>Primary battery</vt:lpstr>
      <vt:lpstr>Carbon zinc (Heavy duty)</vt:lpstr>
      <vt:lpstr>Pros and cons for carbon zinc battery</vt:lpstr>
      <vt:lpstr>Alkaline cell</vt:lpstr>
      <vt:lpstr>Pros and cons for alkaline cell</vt:lpstr>
      <vt:lpstr>Lithium cells</vt:lpstr>
      <vt:lpstr>Pros and cons for lithium cells</vt:lpstr>
      <vt:lpstr>Silver oxide cells</vt:lpstr>
      <vt:lpstr>Pros and cons for silver oxide cells</vt:lpstr>
      <vt:lpstr>Zinc air cells</vt:lpstr>
      <vt:lpstr>Pros and cons for zinc air cells</vt:lpstr>
      <vt:lpstr>Secondary battery</vt:lpstr>
      <vt:lpstr>Lithium Ion battery</vt:lpstr>
      <vt:lpstr>Pros and cons for lithium ion battery</vt:lpstr>
      <vt:lpstr>Nickel-cadmium battery</vt:lpstr>
      <vt:lpstr>Pros and cons for nickel-cadmium battery</vt:lpstr>
      <vt:lpstr>Nickel-metal hydride battery</vt:lpstr>
      <vt:lpstr>Pros and cons for nickel-metal hydride</vt:lpstr>
      <vt:lpstr>What is agv wireless charging?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management</dc:title>
  <dc:creator>MUHAMMAD GHAZALI BIN RAMLY</dc:creator>
  <cp:lastModifiedBy>MUHAMMAD GHAZALI BIN RAMLY</cp:lastModifiedBy>
  <cp:revision>1</cp:revision>
  <dcterms:created xsi:type="dcterms:W3CDTF">2022-04-25T07:45:44Z</dcterms:created>
  <dcterms:modified xsi:type="dcterms:W3CDTF">2022-04-25T08:36:24Z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