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57" r:id="rId4"/>
    <p:sldId id="258" r:id="rId5"/>
    <p:sldId id="270" r:id="rId6"/>
    <p:sldId id="259" r:id="rId7"/>
    <p:sldId id="260" r:id="rId8"/>
    <p:sldId id="271" r:id="rId9"/>
    <p:sldId id="261" r:id="rId10"/>
    <p:sldId id="262" r:id="rId11"/>
    <p:sldId id="263" r:id="rId12"/>
    <p:sldId id="264" r:id="rId13"/>
    <p:sldId id="265" r:id="rId14"/>
    <p:sldId id="266" r:id="rId15"/>
    <p:sldId id="272" r:id="rId16"/>
    <p:sldId id="267" r:id="rId17"/>
    <p:sldId id="268" r:id="rId18"/>
    <p:sldId id="273" r:id="rId19"/>
    <p:sldId id="275" r:id="rId20"/>
    <p:sldId id="274"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6" autoAdjust="0"/>
    <p:restoredTop sz="94660"/>
  </p:normalViewPr>
  <p:slideViewPr>
    <p:cSldViewPr snapToGrid="0">
      <p:cViewPr varScale="1">
        <p:scale>
          <a:sx n="113" d="100"/>
          <a:sy n="113" d="100"/>
        </p:scale>
        <p:origin x="70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00323CD-8ECC-4E10-8D7E-D48964B2B458}" type="datetimeFigureOut">
              <a:rPr lang="en-MY" smtClean="0"/>
              <a:t>15/5/2022</a:t>
            </a:fld>
            <a:endParaRPr lang="en-MY"/>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MY"/>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D847B21-BEEE-486C-BC14-BBF634785BF1}" type="slidenum">
              <a:rPr lang="en-MY" smtClean="0"/>
              <a:t>‹#›</a:t>
            </a:fld>
            <a:endParaRPr lang="en-MY"/>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00372452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323CD-8ECC-4E10-8D7E-D48964B2B458}" type="datetimeFigureOut">
              <a:rPr lang="en-MY" smtClean="0"/>
              <a:t>15/5/2022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55715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323CD-8ECC-4E10-8D7E-D48964B2B458}" type="datetimeFigureOut">
              <a:rPr lang="en-MY" smtClean="0"/>
              <a:t>15/5/2022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1333094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0323CD-8ECC-4E10-8D7E-D48964B2B458}" type="datetimeFigureOut">
              <a:rPr lang="en-MY" smtClean="0"/>
              <a:t>15/5/2022</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9833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00323CD-8ECC-4E10-8D7E-D48964B2B458}" type="datetimeFigureOut">
              <a:rPr lang="en-MY" smtClean="0"/>
              <a:t>15/5/2022</a:t>
            </a:fld>
            <a:endParaRPr lang="en-MY"/>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MY"/>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D847B21-BEEE-486C-BC14-BBF634785BF1}" type="slidenum">
              <a:rPr lang="en-MY" smtClean="0"/>
              <a:t>‹#›</a:t>
            </a:fld>
            <a:endParaRPr lang="en-MY"/>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0813009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0323CD-8ECC-4E10-8D7E-D48964B2B458}" type="datetimeFigureOut">
              <a:rPr lang="en-MY" smtClean="0"/>
              <a:t>15/5/2022</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2889041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0323CD-8ECC-4E10-8D7E-D48964B2B458}" type="datetimeFigureOut">
              <a:rPr lang="en-MY" smtClean="0"/>
              <a:t>15/5/2022</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2964690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0323CD-8ECC-4E10-8D7E-D48964B2B458}" type="datetimeFigureOut">
              <a:rPr lang="en-MY" smtClean="0"/>
              <a:t>15/5/2022</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121737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0323CD-8ECC-4E10-8D7E-D48964B2B458}" type="datetimeFigureOut">
              <a:rPr lang="en-MY" smtClean="0"/>
              <a:t>15/5/2022</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AD847B21-BEEE-486C-BC14-BBF634785BF1}" type="slidenum">
              <a:rPr lang="en-MY" smtClean="0"/>
              <a:t>‹#›</a:t>
            </a:fld>
            <a:endParaRPr lang="en-MY"/>
          </a:p>
        </p:txBody>
      </p:sp>
    </p:spTree>
    <p:extLst>
      <p:ext uri="{BB962C8B-B14F-4D97-AF65-F5344CB8AC3E}">
        <p14:creationId xmlns:p14="http://schemas.microsoft.com/office/powerpoint/2010/main" val="275149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00323CD-8ECC-4E10-8D7E-D48964B2B458}" type="datetimeFigureOut">
              <a:rPr lang="en-MY" smtClean="0"/>
              <a:t>15/5/2022</a:t>
            </a:fld>
            <a:endParaRPr lang="en-MY"/>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MY"/>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847B21-BEEE-486C-BC14-BBF634785BF1}" type="slidenum">
              <a:rPr lang="en-MY" smtClean="0"/>
              <a:t>‹#›</a:t>
            </a:fld>
            <a:endParaRPr lang="en-MY"/>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8632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00323CD-8ECC-4E10-8D7E-D48964B2B458}" type="datetimeFigureOut">
              <a:rPr lang="en-MY" smtClean="0"/>
              <a:t>15/5/2022</a:t>
            </a:fld>
            <a:endParaRPr lang="en-MY"/>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MY"/>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D847B21-BEEE-486C-BC14-BBF634785BF1}" type="slidenum">
              <a:rPr lang="en-MY" smtClean="0"/>
              <a:t>‹#›</a:t>
            </a:fld>
            <a:endParaRPr lang="en-MY"/>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52000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00323CD-8ECC-4E10-8D7E-D48964B2B458}" type="datetimeFigureOut">
              <a:rPr lang="en-MY" smtClean="0"/>
              <a:t>15/5/2022</a:t>
            </a:fld>
            <a:endParaRPr lang="en-MY"/>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MY"/>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D847B21-BEEE-486C-BC14-BBF634785BF1}" type="slidenum">
              <a:rPr lang="en-MY" smtClean="0"/>
              <a:t>‹#›</a:t>
            </a:fld>
            <a:endParaRPr lang="en-MY"/>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92825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hyperlink" Target="https://learn.g2.com/swarm-robotics" TargetMode="External"/><Relationship Id="rId2" Type="http://schemas.openxmlformats.org/officeDocument/2006/relationships/hyperlink" Target="https://act.usc.edu/crazyswarm.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3D0F7-805D-84E4-CDD0-31186317F1E0}"/>
              </a:ext>
            </a:extLst>
          </p:cNvPr>
          <p:cNvSpPr>
            <a:spLocks noGrp="1"/>
          </p:cNvSpPr>
          <p:nvPr>
            <p:ph type="ctrTitle"/>
          </p:nvPr>
        </p:nvSpPr>
        <p:spPr/>
        <p:txBody>
          <a:bodyPr/>
          <a:lstStyle/>
          <a:p>
            <a:r>
              <a:rPr lang="en-MY" dirty="0"/>
              <a:t>Swarm robot</a:t>
            </a:r>
          </a:p>
        </p:txBody>
      </p:sp>
      <p:sp>
        <p:nvSpPr>
          <p:cNvPr id="3" name="Subtitle 2">
            <a:extLst>
              <a:ext uri="{FF2B5EF4-FFF2-40B4-BE49-F238E27FC236}">
                <a16:creationId xmlns:a16="http://schemas.microsoft.com/office/drawing/2014/main" id="{BB13734C-EBEA-EED3-9B2C-F1CD82D9D27B}"/>
              </a:ext>
            </a:extLst>
          </p:cNvPr>
          <p:cNvSpPr>
            <a:spLocks noGrp="1"/>
          </p:cNvSpPr>
          <p:nvPr>
            <p:ph type="subTitle" idx="1"/>
          </p:nvPr>
        </p:nvSpPr>
        <p:spPr/>
        <p:txBody>
          <a:bodyPr>
            <a:normAutofit/>
          </a:bodyPr>
          <a:lstStyle/>
          <a:p>
            <a:r>
              <a:rPr lang="en-MY" sz="1400" dirty="0"/>
              <a:t>PREPARED BY: MUHAMMAD GHAZALI BIN RAMLY</a:t>
            </a:r>
          </a:p>
        </p:txBody>
      </p:sp>
    </p:spTree>
    <p:extLst>
      <p:ext uri="{BB962C8B-B14F-4D97-AF65-F5344CB8AC3E}">
        <p14:creationId xmlns:p14="http://schemas.microsoft.com/office/powerpoint/2010/main" val="437656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F6B2E8-2395-9CF1-3B81-5D664EE288EE}"/>
              </a:ext>
            </a:extLst>
          </p:cNvPr>
          <p:cNvPicPr>
            <a:picLocks noChangeAspect="1"/>
          </p:cNvPicPr>
          <p:nvPr/>
        </p:nvPicPr>
        <p:blipFill>
          <a:blip r:embed="rId2"/>
          <a:stretch>
            <a:fillRect/>
          </a:stretch>
        </p:blipFill>
        <p:spPr>
          <a:xfrm>
            <a:off x="790479" y="1547746"/>
            <a:ext cx="6853382" cy="3762507"/>
          </a:xfrm>
          <a:prstGeom prst="rect">
            <a:avLst/>
          </a:prstGeom>
        </p:spPr>
      </p:pic>
      <p:pic>
        <p:nvPicPr>
          <p:cNvPr id="6" name="Picture 5">
            <a:extLst>
              <a:ext uri="{FF2B5EF4-FFF2-40B4-BE49-F238E27FC236}">
                <a16:creationId xmlns:a16="http://schemas.microsoft.com/office/drawing/2014/main" id="{28B75B19-6BA3-C72E-0B30-F314F3DA9DE0}"/>
              </a:ext>
            </a:extLst>
          </p:cNvPr>
          <p:cNvPicPr>
            <a:picLocks noChangeAspect="1"/>
          </p:cNvPicPr>
          <p:nvPr/>
        </p:nvPicPr>
        <p:blipFill>
          <a:blip r:embed="rId3"/>
          <a:stretch>
            <a:fillRect/>
          </a:stretch>
        </p:blipFill>
        <p:spPr>
          <a:xfrm>
            <a:off x="7747864" y="2328334"/>
            <a:ext cx="4317136" cy="2000778"/>
          </a:xfrm>
          <a:prstGeom prst="rect">
            <a:avLst/>
          </a:prstGeom>
        </p:spPr>
      </p:pic>
      <p:pic>
        <p:nvPicPr>
          <p:cNvPr id="8" name="Picture 7">
            <a:extLst>
              <a:ext uri="{FF2B5EF4-FFF2-40B4-BE49-F238E27FC236}">
                <a16:creationId xmlns:a16="http://schemas.microsoft.com/office/drawing/2014/main" id="{74C6022D-60B6-A7CB-8512-7A09B8AF8F31}"/>
              </a:ext>
            </a:extLst>
          </p:cNvPr>
          <p:cNvPicPr>
            <a:picLocks noChangeAspect="1"/>
          </p:cNvPicPr>
          <p:nvPr/>
        </p:nvPicPr>
        <p:blipFill>
          <a:blip r:embed="rId4"/>
          <a:stretch>
            <a:fillRect/>
          </a:stretch>
        </p:blipFill>
        <p:spPr>
          <a:xfrm>
            <a:off x="4546600" y="322792"/>
            <a:ext cx="3575140" cy="642408"/>
          </a:xfrm>
          <a:prstGeom prst="rect">
            <a:avLst/>
          </a:prstGeom>
        </p:spPr>
      </p:pic>
    </p:spTree>
    <p:extLst>
      <p:ext uri="{BB962C8B-B14F-4D97-AF65-F5344CB8AC3E}">
        <p14:creationId xmlns:p14="http://schemas.microsoft.com/office/powerpoint/2010/main" val="69227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E9D3C2-C32C-B856-B904-3F404EC8CC19}"/>
              </a:ext>
            </a:extLst>
          </p:cNvPr>
          <p:cNvPicPr>
            <a:picLocks noChangeAspect="1"/>
          </p:cNvPicPr>
          <p:nvPr/>
        </p:nvPicPr>
        <p:blipFill>
          <a:blip r:embed="rId2"/>
          <a:stretch>
            <a:fillRect/>
          </a:stretch>
        </p:blipFill>
        <p:spPr>
          <a:xfrm>
            <a:off x="831606" y="1773387"/>
            <a:ext cx="6031377" cy="3311225"/>
          </a:xfrm>
          <a:prstGeom prst="rect">
            <a:avLst/>
          </a:prstGeom>
        </p:spPr>
      </p:pic>
      <p:pic>
        <p:nvPicPr>
          <p:cNvPr id="5" name="Picture 4">
            <a:extLst>
              <a:ext uri="{FF2B5EF4-FFF2-40B4-BE49-F238E27FC236}">
                <a16:creationId xmlns:a16="http://schemas.microsoft.com/office/drawing/2014/main" id="{D63B5C92-A04C-39CC-26A2-D6F43016072E}"/>
              </a:ext>
            </a:extLst>
          </p:cNvPr>
          <p:cNvPicPr>
            <a:picLocks noChangeAspect="1"/>
          </p:cNvPicPr>
          <p:nvPr/>
        </p:nvPicPr>
        <p:blipFill>
          <a:blip r:embed="rId3"/>
          <a:stretch>
            <a:fillRect/>
          </a:stretch>
        </p:blipFill>
        <p:spPr>
          <a:xfrm>
            <a:off x="7170485" y="1827848"/>
            <a:ext cx="4679770" cy="3048229"/>
          </a:xfrm>
          <a:prstGeom prst="rect">
            <a:avLst/>
          </a:prstGeom>
        </p:spPr>
      </p:pic>
      <p:pic>
        <p:nvPicPr>
          <p:cNvPr id="7" name="Picture 6">
            <a:extLst>
              <a:ext uri="{FF2B5EF4-FFF2-40B4-BE49-F238E27FC236}">
                <a16:creationId xmlns:a16="http://schemas.microsoft.com/office/drawing/2014/main" id="{0CD24282-4CE8-B066-4943-92CE58621E67}"/>
              </a:ext>
            </a:extLst>
          </p:cNvPr>
          <p:cNvPicPr>
            <a:picLocks noChangeAspect="1"/>
          </p:cNvPicPr>
          <p:nvPr/>
        </p:nvPicPr>
        <p:blipFill>
          <a:blip r:embed="rId4"/>
          <a:stretch>
            <a:fillRect/>
          </a:stretch>
        </p:blipFill>
        <p:spPr>
          <a:xfrm>
            <a:off x="4687414" y="187854"/>
            <a:ext cx="2817172" cy="531813"/>
          </a:xfrm>
          <a:prstGeom prst="rect">
            <a:avLst/>
          </a:prstGeom>
        </p:spPr>
      </p:pic>
    </p:spTree>
    <p:extLst>
      <p:ext uri="{BB962C8B-B14F-4D97-AF65-F5344CB8AC3E}">
        <p14:creationId xmlns:p14="http://schemas.microsoft.com/office/powerpoint/2010/main" val="3957731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AAACC-B5D9-A3E6-2C53-8836D74033C4}"/>
              </a:ext>
            </a:extLst>
          </p:cNvPr>
          <p:cNvSpPr>
            <a:spLocks noGrp="1"/>
          </p:cNvSpPr>
          <p:nvPr>
            <p:ph type="title"/>
          </p:nvPr>
        </p:nvSpPr>
        <p:spPr>
          <a:xfrm>
            <a:off x="880534" y="67733"/>
            <a:ext cx="5274733" cy="651933"/>
          </a:xfrm>
        </p:spPr>
        <p:txBody>
          <a:bodyPr>
            <a:normAutofit/>
          </a:bodyPr>
          <a:lstStyle/>
          <a:p>
            <a:r>
              <a:rPr lang="en-MY" sz="2800" dirty="0"/>
              <a:t>1. FRAME</a:t>
            </a:r>
          </a:p>
        </p:txBody>
      </p:sp>
      <p:pic>
        <p:nvPicPr>
          <p:cNvPr id="12" name="Content Placeholder 11">
            <a:extLst>
              <a:ext uri="{FF2B5EF4-FFF2-40B4-BE49-F238E27FC236}">
                <a16:creationId xmlns:a16="http://schemas.microsoft.com/office/drawing/2014/main" id="{ACC49F27-C36D-813C-D022-0760D90DB198}"/>
              </a:ext>
            </a:extLst>
          </p:cNvPr>
          <p:cNvPicPr>
            <a:picLocks noGrp="1" noChangeAspect="1"/>
          </p:cNvPicPr>
          <p:nvPr>
            <p:ph idx="1"/>
          </p:nvPr>
        </p:nvPicPr>
        <p:blipFill>
          <a:blip r:embed="rId2"/>
          <a:stretch>
            <a:fillRect/>
          </a:stretch>
        </p:blipFill>
        <p:spPr bwMode="auto">
          <a:xfrm>
            <a:off x="1009843" y="719666"/>
            <a:ext cx="4162521" cy="350194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0509F382-8251-D19F-E523-B476D565F7CF}"/>
              </a:ext>
            </a:extLst>
          </p:cNvPr>
          <p:cNvPicPr>
            <a:picLocks noChangeAspect="1"/>
          </p:cNvPicPr>
          <p:nvPr/>
        </p:nvPicPr>
        <p:blipFill>
          <a:blip r:embed="rId3"/>
          <a:stretch>
            <a:fillRect/>
          </a:stretch>
        </p:blipFill>
        <p:spPr>
          <a:xfrm>
            <a:off x="5902902" y="2092037"/>
            <a:ext cx="3781425" cy="3495675"/>
          </a:xfrm>
          <a:prstGeom prst="rect">
            <a:avLst/>
          </a:prstGeom>
        </p:spPr>
      </p:pic>
      <p:pic>
        <p:nvPicPr>
          <p:cNvPr id="16" name="Picture 15">
            <a:extLst>
              <a:ext uri="{FF2B5EF4-FFF2-40B4-BE49-F238E27FC236}">
                <a16:creationId xmlns:a16="http://schemas.microsoft.com/office/drawing/2014/main" id="{B1DBEBB5-67A3-0210-3E40-EFF35B651736}"/>
              </a:ext>
            </a:extLst>
          </p:cNvPr>
          <p:cNvPicPr>
            <a:picLocks noChangeAspect="1"/>
          </p:cNvPicPr>
          <p:nvPr/>
        </p:nvPicPr>
        <p:blipFill>
          <a:blip r:embed="rId4"/>
          <a:stretch>
            <a:fillRect/>
          </a:stretch>
        </p:blipFill>
        <p:spPr>
          <a:xfrm>
            <a:off x="5902902" y="721975"/>
            <a:ext cx="5429250" cy="1152525"/>
          </a:xfrm>
          <a:prstGeom prst="rect">
            <a:avLst/>
          </a:prstGeom>
        </p:spPr>
      </p:pic>
    </p:spTree>
    <p:extLst>
      <p:ext uri="{BB962C8B-B14F-4D97-AF65-F5344CB8AC3E}">
        <p14:creationId xmlns:p14="http://schemas.microsoft.com/office/powerpoint/2010/main" val="2414243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B5DC-5355-92E1-6695-D6F421F08C8D}"/>
              </a:ext>
            </a:extLst>
          </p:cNvPr>
          <p:cNvSpPr>
            <a:spLocks noGrp="1"/>
          </p:cNvSpPr>
          <p:nvPr>
            <p:ph type="title"/>
          </p:nvPr>
        </p:nvSpPr>
        <p:spPr>
          <a:xfrm>
            <a:off x="863600" y="113145"/>
            <a:ext cx="6562436" cy="635000"/>
          </a:xfrm>
        </p:spPr>
        <p:txBody>
          <a:bodyPr>
            <a:normAutofit/>
          </a:bodyPr>
          <a:lstStyle/>
          <a:p>
            <a:r>
              <a:rPr lang="en-MY" sz="2800" dirty="0"/>
              <a:t>2. FRAME WITH PROPELLER GUARD</a:t>
            </a:r>
          </a:p>
        </p:txBody>
      </p:sp>
      <p:pic>
        <p:nvPicPr>
          <p:cNvPr id="5" name="Content Placeholder 4">
            <a:extLst>
              <a:ext uri="{FF2B5EF4-FFF2-40B4-BE49-F238E27FC236}">
                <a16:creationId xmlns:a16="http://schemas.microsoft.com/office/drawing/2014/main" id="{B43D8715-1EF9-9E2A-48ED-CDB534111BC1}"/>
              </a:ext>
            </a:extLst>
          </p:cNvPr>
          <p:cNvPicPr>
            <a:picLocks noGrp="1" noChangeAspect="1"/>
          </p:cNvPicPr>
          <p:nvPr>
            <p:ph idx="1"/>
          </p:nvPr>
        </p:nvPicPr>
        <p:blipFill>
          <a:blip r:embed="rId2"/>
          <a:stretch>
            <a:fillRect/>
          </a:stretch>
        </p:blipFill>
        <p:spPr>
          <a:xfrm>
            <a:off x="1637145" y="748143"/>
            <a:ext cx="3902364" cy="2663787"/>
          </a:xfrm>
        </p:spPr>
      </p:pic>
      <p:pic>
        <p:nvPicPr>
          <p:cNvPr id="7" name="Picture 6">
            <a:extLst>
              <a:ext uri="{FF2B5EF4-FFF2-40B4-BE49-F238E27FC236}">
                <a16:creationId xmlns:a16="http://schemas.microsoft.com/office/drawing/2014/main" id="{5C43EBDD-5F49-9D9D-FD40-8E64CA6E096F}"/>
              </a:ext>
            </a:extLst>
          </p:cNvPr>
          <p:cNvPicPr>
            <a:picLocks noChangeAspect="1"/>
          </p:cNvPicPr>
          <p:nvPr/>
        </p:nvPicPr>
        <p:blipFill>
          <a:blip r:embed="rId3"/>
          <a:stretch>
            <a:fillRect/>
          </a:stretch>
        </p:blipFill>
        <p:spPr>
          <a:xfrm>
            <a:off x="5865524" y="756062"/>
            <a:ext cx="5457825" cy="1323975"/>
          </a:xfrm>
          <a:prstGeom prst="rect">
            <a:avLst/>
          </a:prstGeom>
        </p:spPr>
      </p:pic>
      <p:pic>
        <p:nvPicPr>
          <p:cNvPr id="9" name="Picture 8">
            <a:extLst>
              <a:ext uri="{FF2B5EF4-FFF2-40B4-BE49-F238E27FC236}">
                <a16:creationId xmlns:a16="http://schemas.microsoft.com/office/drawing/2014/main" id="{89B0EA83-4468-5E95-2C5D-EF702265E20E}"/>
              </a:ext>
            </a:extLst>
          </p:cNvPr>
          <p:cNvPicPr>
            <a:picLocks noChangeAspect="1"/>
          </p:cNvPicPr>
          <p:nvPr/>
        </p:nvPicPr>
        <p:blipFill>
          <a:blip r:embed="rId4"/>
          <a:stretch>
            <a:fillRect/>
          </a:stretch>
        </p:blipFill>
        <p:spPr>
          <a:xfrm>
            <a:off x="1637145" y="3628324"/>
            <a:ext cx="8917709" cy="3045689"/>
          </a:xfrm>
          <a:prstGeom prst="rect">
            <a:avLst/>
          </a:prstGeom>
        </p:spPr>
      </p:pic>
    </p:spTree>
    <p:extLst>
      <p:ext uri="{BB962C8B-B14F-4D97-AF65-F5344CB8AC3E}">
        <p14:creationId xmlns:p14="http://schemas.microsoft.com/office/powerpoint/2010/main" val="348840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BF63B-7B4C-4F11-67E9-BA224839E43A}"/>
              </a:ext>
            </a:extLst>
          </p:cNvPr>
          <p:cNvSpPr>
            <a:spLocks noGrp="1"/>
          </p:cNvSpPr>
          <p:nvPr>
            <p:ph type="title"/>
          </p:nvPr>
        </p:nvSpPr>
        <p:spPr>
          <a:xfrm>
            <a:off x="937491" y="103909"/>
            <a:ext cx="3736109" cy="551873"/>
          </a:xfrm>
        </p:spPr>
        <p:txBody>
          <a:bodyPr>
            <a:normAutofit/>
          </a:bodyPr>
          <a:lstStyle/>
          <a:p>
            <a:r>
              <a:rPr lang="en-MY" sz="2800" dirty="0"/>
              <a:t>3.PROPELLER GUARD</a:t>
            </a:r>
          </a:p>
        </p:txBody>
      </p:sp>
      <p:pic>
        <p:nvPicPr>
          <p:cNvPr id="5" name="Content Placeholder 4">
            <a:extLst>
              <a:ext uri="{FF2B5EF4-FFF2-40B4-BE49-F238E27FC236}">
                <a16:creationId xmlns:a16="http://schemas.microsoft.com/office/drawing/2014/main" id="{B7A6A6BD-C329-5F29-731E-083DA93F7993}"/>
              </a:ext>
            </a:extLst>
          </p:cNvPr>
          <p:cNvPicPr>
            <a:picLocks noGrp="1" noChangeAspect="1"/>
          </p:cNvPicPr>
          <p:nvPr>
            <p:ph idx="1"/>
          </p:nvPr>
        </p:nvPicPr>
        <p:blipFill>
          <a:blip r:embed="rId2"/>
          <a:stretch>
            <a:fillRect/>
          </a:stretch>
        </p:blipFill>
        <p:spPr>
          <a:xfrm>
            <a:off x="937491" y="720437"/>
            <a:ext cx="4983797" cy="3140363"/>
          </a:xfrm>
        </p:spPr>
      </p:pic>
      <p:pic>
        <p:nvPicPr>
          <p:cNvPr id="7" name="Picture 6">
            <a:extLst>
              <a:ext uri="{FF2B5EF4-FFF2-40B4-BE49-F238E27FC236}">
                <a16:creationId xmlns:a16="http://schemas.microsoft.com/office/drawing/2014/main" id="{F8353039-C1BA-E18F-EC80-BC4D06BCD27C}"/>
              </a:ext>
            </a:extLst>
          </p:cNvPr>
          <p:cNvPicPr>
            <a:picLocks noChangeAspect="1"/>
          </p:cNvPicPr>
          <p:nvPr/>
        </p:nvPicPr>
        <p:blipFill>
          <a:blip r:embed="rId3"/>
          <a:stretch>
            <a:fillRect/>
          </a:stretch>
        </p:blipFill>
        <p:spPr>
          <a:xfrm>
            <a:off x="6096000" y="720437"/>
            <a:ext cx="5810250" cy="2105025"/>
          </a:xfrm>
          <a:prstGeom prst="rect">
            <a:avLst/>
          </a:prstGeom>
        </p:spPr>
      </p:pic>
      <p:pic>
        <p:nvPicPr>
          <p:cNvPr id="9" name="Picture 8">
            <a:extLst>
              <a:ext uri="{FF2B5EF4-FFF2-40B4-BE49-F238E27FC236}">
                <a16:creationId xmlns:a16="http://schemas.microsoft.com/office/drawing/2014/main" id="{5E80406A-560C-4EE4-04EE-FFE8D594F5D7}"/>
              </a:ext>
            </a:extLst>
          </p:cNvPr>
          <p:cNvPicPr>
            <a:picLocks noChangeAspect="1"/>
          </p:cNvPicPr>
          <p:nvPr/>
        </p:nvPicPr>
        <p:blipFill>
          <a:blip r:embed="rId4"/>
          <a:stretch>
            <a:fillRect/>
          </a:stretch>
        </p:blipFill>
        <p:spPr>
          <a:xfrm>
            <a:off x="1155325" y="4032539"/>
            <a:ext cx="9531926" cy="1887816"/>
          </a:xfrm>
          <a:prstGeom prst="rect">
            <a:avLst/>
          </a:prstGeom>
        </p:spPr>
      </p:pic>
    </p:spTree>
    <p:extLst>
      <p:ext uri="{BB962C8B-B14F-4D97-AF65-F5344CB8AC3E}">
        <p14:creationId xmlns:p14="http://schemas.microsoft.com/office/powerpoint/2010/main" val="19076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ACTUATORS AND LOCOMOTIONS</a:t>
            </a:r>
          </a:p>
        </p:txBody>
      </p:sp>
    </p:spTree>
    <p:extLst>
      <p:ext uri="{BB962C8B-B14F-4D97-AF65-F5344CB8AC3E}">
        <p14:creationId xmlns:p14="http://schemas.microsoft.com/office/powerpoint/2010/main" val="2171089411"/>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C8407-BA40-A55D-4702-6C3C938C71DA}"/>
              </a:ext>
            </a:extLst>
          </p:cNvPr>
          <p:cNvSpPr>
            <a:spLocks noGrp="1"/>
          </p:cNvSpPr>
          <p:nvPr>
            <p:ph type="title"/>
          </p:nvPr>
        </p:nvSpPr>
        <p:spPr>
          <a:xfrm>
            <a:off x="895927" y="101600"/>
            <a:ext cx="2974109" cy="526474"/>
          </a:xfrm>
        </p:spPr>
        <p:txBody>
          <a:bodyPr>
            <a:normAutofit/>
          </a:bodyPr>
          <a:lstStyle/>
          <a:p>
            <a:r>
              <a:rPr lang="en-MY" sz="2800" dirty="0"/>
              <a:t>1. PROPELLER</a:t>
            </a:r>
          </a:p>
        </p:txBody>
      </p:sp>
      <p:pic>
        <p:nvPicPr>
          <p:cNvPr id="3074" name="Picture 2" descr="3X Power - 13x12 Propeller (CCW) Black">
            <a:extLst>
              <a:ext uri="{FF2B5EF4-FFF2-40B4-BE49-F238E27FC236}">
                <a16:creationId xmlns:a16="http://schemas.microsoft.com/office/drawing/2014/main" id="{50312FD1-B5CE-E5BA-BC24-992E8AE532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11380" y="807027"/>
            <a:ext cx="2974109" cy="33045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6FEBDB7-1914-F56C-0BED-4DB482071981}"/>
              </a:ext>
            </a:extLst>
          </p:cNvPr>
          <p:cNvPicPr>
            <a:picLocks noChangeAspect="1"/>
          </p:cNvPicPr>
          <p:nvPr/>
        </p:nvPicPr>
        <p:blipFill>
          <a:blip r:embed="rId3"/>
          <a:stretch>
            <a:fillRect/>
          </a:stretch>
        </p:blipFill>
        <p:spPr>
          <a:xfrm>
            <a:off x="4089030" y="807027"/>
            <a:ext cx="2006970" cy="1862282"/>
          </a:xfrm>
          <a:prstGeom prst="rect">
            <a:avLst/>
          </a:prstGeom>
        </p:spPr>
      </p:pic>
      <p:pic>
        <p:nvPicPr>
          <p:cNvPr id="7" name="Picture 6">
            <a:extLst>
              <a:ext uri="{FF2B5EF4-FFF2-40B4-BE49-F238E27FC236}">
                <a16:creationId xmlns:a16="http://schemas.microsoft.com/office/drawing/2014/main" id="{2CFA894E-ACB2-9150-B87B-A830010AD4AA}"/>
              </a:ext>
            </a:extLst>
          </p:cNvPr>
          <p:cNvPicPr>
            <a:picLocks noChangeAspect="1"/>
          </p:cNvPicPr>
          <p:nvPr/>
        </p:nvPicPr>
        <p:blipFill>
          <a:blip r:embed="rId4"/>
          <a:stretch>
            <a:fillRect/>
          </a:stretch>
        </p:blipFill>
        <p:spPr>
          <a:xfrm>
            <a:off x="2297119" y="4654588"/>
            <a:ext cx="8033038" cy="2101812"/>
          </a:xfrm>
          <a:prstGeom prst="rect">
            <a:avLst/>
          </a:prstGeom>
        </p:spPr>
      </p:pic>
      <p:pic>
        <p:nvPicPr>
          <p:cNvPr id="9" name="Picture 8">
            <a:extLst>
              <a:ext uri="{FF2B5EF4-FFF2-40B4-BE49-F238E27FC236}">
                <a16:creationId xmlns:a16="http://schemas.microsoft.com/office/drawing/2014/main" id="{E876AAC4-A01D-4903-19ED-17ABFDF80532}"/>
              </a:ext>
            </a:extLst>
          </p:cNvPr>
          <p:cNvPicPr>
            <a:picLocks noChangeAspect="1"/>
          </p:cNvPicPr>
          <p:nvPr/>
        </p:nvPicPr>
        <p:blipFill>
          <a:blip r:embed="rId5"/>
          <a:stretch>
            <a:fillRect/>
          </a:stretch>
        </p:blipFill>
        <p:spPr>
          <a:xfrm>
            <a:off x="6313638" y="807027"/>
            <a:ext cx="5230654" cy="3626428"/>
          </a:xfrm>
          <a:prstGeom prst="rect">
            <a:avLst/>
          </a:prstGeom>
        </p:spPr>
      </p:pic>
    </p:spTree>
    <p:extLst>
      <p:ext uri="{BB962C8B-B14F-4D97-AF65-F5344CB8AC3E}">
        <p14:creationId xmlns:p14="http://schemas.microsoft.com/office/powerpoint/2010/main" val="2418963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D3C1A-3892-F417-2FAC-91F19B702B51}"/>
              </a:ext>
            </a:extLst>
          </p:cNvPr>
          <p:cNvSpPr>
            <a:spLocks noGrp="1"/>
          </p:cNvSpPr>
          <p:nvPr>
            <p:ph type="title"/>
          </p:nvPr>
        </p:nvSpPr>
        <p:spPr>
          <a:xfrm>
            <a:off x="780472" y="76200"/>
            <a:ext cx="3652982" cy="662709"/>
          </a:xfrm>
        </p:spPr>
        <p:txBody>
          <a:bodyPr>
            <a:normAutofit/>
          </a:bodyPr>
          <a:lstStyle/>
          <a:p>
            <a:r>
              <a:rPr lang="en-MY" sz="2800" dirty="0"/>
              <a:t>2. DRONE MOTORS</a:t>
            </a:r>
          </a:p>
        </p:txBody>
      </p:sp>
      <p:pic>
        <p:nvPicPr>
          <p:cNvPr id="5" name="Content Placeholder 4">
            <a:extLst>
              <a:ext uri="{FF2B5EF4-FFF2-40B4-BE49-F238E27FC236}">
                <a16:creationId xmlns:a16="http://schemas.microsoft.com/office/drawing/2014/main" id="{CE59E3D3-318E-F0F3-3557-ACC5DC920A95}"/>
              </a:ext>
            </a:extLst>
          </p:cNvPr>
          <p:cNvPicPr>
            <a:picLocks noGrp="1" noChangeAspect="1"/>
          </p:cNvPicPr>
          <p:nvPr>
            <p:ph idx="1"/>
          </p:nvPr>
        </p:nvPicPr>
        <p:blipFill>
          <a:blip r:embed="rId2"/>
          <a:stretch>
            <a:fillRect/>
          </a:stretch>
        </p:blipFill>
        <p:spPr>
          <a:xfrm>
            <a:off x="1405067" y="738909"/>
            <a:ext cx="2835371" cy="2909455"/>
          </a:xfrm>
        </p:spPr>
      </p:pic>
      <p:pic>
        <p:nvPicPr>
          <p:cNvPr id="7" name="Picture 6">
            <a:extLst>
              <a:ext uri="{FF2B5EF4-FFF2-40B4-BE49-F238E27FC236}">
                <a16:creationId xmlns:a16="http://schemas.microsoft.com/office/drawing/2014/main" id="{20E0BD48-D5EC-48D4-E45D-2F81A1BB25AC}"/>
              </a:ext>
            </a:extLst>
          </p:cNvPr>
          <p:cNvPicPr>
            <a:picLocks noChangeAspect="1"/>
          </p:cNvPicPr>
          <p:nvPr/>
        </p:nvPicPr>
        <p:blipFill>
          <a:blip r:embed="rId3"/>
          <a:stretch>
            <a:fillRect/>
          </a:stretch>
        </p:blipFill>
        <p:spPr>
          <a:xfrm>
            <a:off x="4657869" y="738909"/>
            <a:ext cx="4112291" cy="1773382"/>
          </a:xfrm>
          <a:prstGeom prst="rect">
            <a:avLst/>
          </a:prstGeom>
        </p:spPr>
      </p:pic>
      <p:pic>
        <p:nvPicPr>
          <p:cNvPr id="9" name="Picture 8">
            <a:extLst>
              <a:ext uri="{FF2B5EF4-FFF2-40B4-BE49-F238E27FC236}">
                <a16:creationId xmlns:a16="http://schemas.microsoft.com/office/drawing/2014/main" id="{5FB6DCC1-FA16-2794-54DD-33F9DAD60ED7}"/>
              </a:ext>
            </a:extLst>
          </p:cNvPr>
          <p:cNvPicPr>
            <a:picLocks noChangeAspect="1"/>
          </p:cNvPicPr>
          <p:nvPr/>
        </p:nvPicPr>
        <p:blipFill>
          <a:blip r:embed="rId4"/>
          <a:stretch>
            <a:fillRect/>
          </a:stretch>
        </p:blipFill>
        <p:spPr>
          <a:xfrm>
            <a:off x="4657869" y="2631931"/>
            <a:ext cx="4629150" cy="4143375"/>
          </a:xfrm>
          <a:prstGeom prst="rect">
            <a:avLst/>
          </a:prstGeom>
        </p:spPr>
      </p:pic>
    </p:spTree>
    <p:extLst>
      <p:ext uri="{BB962C8B-B14F-4D97-AF65-F5344CB8AC3E}">
        <p14:creationId xmlns:p14="http://schemas.microsoft.com/office/powerpoint/2010/main" val="3922483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A67FE-CF38-FB07-0890-241F2CD02AB4}"/>
              </a:ext>
            </a:extLst>
          </p:cNvPr>
          <p:cNvSpPr>
            <a:spLocks noGrp="1"/>
          </p:cNvSpPr>
          <p:nvPr>
            <p:ph type="title"/>
          </p:nvPr>
        </p:nvSpPr>
        <p:spPr>
          <a:xfrm>
            <a:off x="762000" y="85437"/>
            <a:ext cx="4401127" cy="561109"/>
          </a:xfrm>
        </p:spPr>
        <p:txBody>
          <a:bodyPr>
            <a:normAutofit/>
          </a:bodyPr>
          <a:lstStyle/>
          <a:p>
            <a:r>
              <a:rPr lang="en-MY" sz="2800" b="1" dirty="0"/>
              <a:t>3. MOTOR CONTROLLER</a:t>
            </a:r>
          </a:p>
        </p:txBody>
      </p:sp>
      <p:pic>
        <p:nvPicPr>
          <p:cNvPr id="5" name="Content Placeholder 4">
            <a:extLst>
              <a:ext uri="{FF2B5EF4-FFF2-40B4-BE49-F238E27FC236}">
                <a16:creationId xmlns:a16="http://schemas.microsoft.com/office/drawing/2014/main" id="{963AB7B2-4AD1-770B-25EE-F050CC0BC122}"/>
              </a:ext>
            </a:extLst>
          </p:cNvPr>
          <p:cNvPicPr>
            <a:picLocks noGrp="1" noChangeAspect="1"/>
          </p:cNvPicPr>
          <p:nvPr>
            <p:ph idx="1"/>
          </p:nvPr>
        </p:nvPicPr>
        <p:blipFill>
          <a:blip r:embed="rId2"/>
          <a:stretch>
            <a:fillRect/>
          </a:stretch>
        </p:blipFill>
        <p:spPr>
          <a:xfrm>
            <a:off x="762000" y="646546"/>
            <a:ext cx="5495925" cy="2590800"/>
          </a:xfrm>
        </p:spPr>
      </p:pic>
      <p:pic>
        <p:nvPicPr>
          <p:cNvPr id="7" name="Picture 6">
            <a:extLst>
              <a:ext uri="{FF2B5EF4-FFF2-40B4-BE49-F238E27FC236}">
                <a16:creationId xmlns:a16="http://schemas.microsoft.com/office/drawing/2014/main" id="{87C9076F-967A-DB26-EF68-1A9F9630ADB7}"/>
              </a:ext>
            </a:extLst>
          </p:cNvPr>
          <p:cNvPicPr>
            <a:picLocks noChangeAspect="1"/>
          </p:cNvPicPr>
          <p:nvPr/>
        </p:nvPicPr>
        <p:blipFill>
          <a:blip r:embed="rId3"/>
          <a:stretch>
            <a:fillRect/>
          </a:stretch>
        </p:blipFill>
        <p:spPr>
          <a:xfrm>
            <a:off x="6437745" y="630382"/>
            <a:ext cx="4702896" cy="1671465"/>
          </a:xfrm>
          <a:prstGeom prst="rect">
            <a:avLst/>
          </a:prstGeom>
        </p:spPr>
      </p:pic>
      <p:pic>
        <p:nvPicPr>
          <p:cNvPr id="9" name="Picture 8">
            <a:extLst>
              <a:ext uri="{FF2B5EF4-FFF2-40B4-BE49-F238E27FC236}">
                <a16:creationId xmlns:a16="http://schemas.microsoft.com/office/drawing/2014/main" id="{57322F70-6437-405B-6640-61BD7110B4B3}"/>
              </a:ext>
            </a:extLst>
          </p:cNvPr>
          <p:cNvPicPr>
            <a:picLocks noChangeAspect="1"/>
          </p:cNvPicPr>
          <p:nvPr/>
        </p:nvPicPr>
        <p:blipFill>
          <a:blip r:embed="rId4"/>
          <a:stretch>
            <a:fillRect/>
          </a:stretch>
        </p:blipFill>
        <p:spPr>
          <a:xfrm>
            <a:off x="837767" y="3620655"/>
            <a:ext cx="2924175" cy="2486025"/>
          </a:xfrm>
          <a:prstGeom prst="rect">
            <a:avLst/>
          </a:prstGeom>
        </p:spPr>
      </p:pic>
      <p:pic>
        <p:nvPicPr>
          <p:cNvPr id="11" name="Picture 10">
            <a:extLst>
              <a:ext uri="{FF2B5EF4-FFF2-40B4-BE49-F238E27FC236}">
                <a16:creationId xmlns:a16="http://schemas.microsoft.com/office/drawing/2014/main" id="{886DD743-5630-7779-1224-16F72D209819}"/>
              </a:ext>
            </a:extLst>
          </p:cNvPr>
          <p:cNvPicPr>
            <a:picLocks noChangeAspect="1"/>
          </p:cNvPicPr>
          <p:nvPr/>
        </p:nvPicPr>
        <p:blipFill>
          <a:blip r:embed="rId5"/>
          <a:stretch>
            <a:fillRect/>
          </a:stretch>
        </p:blipFill>
        <p:spPr>
          <a:xfrm>
            <a:off x="3925021" y="3620655"/>
            <a:ext cx="2771775" cy="1924050"/>
          </a:xfrm>
          <a:prstGeom prst="rect">
            <a:avLst/>
          </a:prstGeom>
        </p:spPr>
      </p:pic>
    </p:spTree>
    <p:extLst>
      <p:ext uri="{BB962C8B-B14F-4D97-AF65-F5344CB8AC3E}">
        <p14:creationId xmlns:p14="http://schemas.microsoft.com/office/powerpoint/2010/main" val="4025824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NAVIGATION SYSTEM AND CONTROLLER</a:t>
            </a:r>
          </a:p>
        </p:txBody>
      </p:sp>
    </p:spTree>
    <p:extLst>
      <p:ext uri="{BB962C8B-B14F-4D97-AF65-F5344CB8AC3E}">
        <p14:creationId xmlns:p14="http://schemas.microsoft.com/office/powerpoint/2010/main" val="143953199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4462758" y="2846140"/>
            <a:ext cx="3782291" cy="1165720"/>
          </a:xfrm>
        </p:spPr>
        <p:txBody>
          <a:bodyPr>
            <a:normAutofit/>
          </a:bodyPr>
          <a:lstStyle/>
          <a:p>
            <a:r>
              <a:rPr lang="en-MY" sz="7200" b="1" dirty="0"/>
              <a:t>HISTORY</a:t>
            </a:r>
          </a:p>
        </p:txBody>
      </p:sp>
    </p:spTree>
    <p:extLst>
      <p:ext uri="{BB962C8B-B14F-4D97-AF65-F5344CB8AC3E}">
        <p14:creationId xmlns:p14="http://schemas.microsoft.com/office/powerpoint/2010/main" val="69194420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9FBE-E190-9108-76F8-40111382DEAC}"/>
              </a:ext>
            </a:extLst>
          </p:cNvPr>
          <p:cNvSpPr>
            <a:spLocks noGrp="1"/>
          </p:cNvSpPr>
          <p:nvPr>
            <p:ph type="title"/>
          </p:nvPr>
        </p:nvSpPr>
        <p:spPr>
          <a:xfrm>
            <a:off x="702733" y="0"/>
            <a:ext cx="8314267" cy="592667"/>
          </a:xfrm>
        </p:spPr>
        <p:txBody>
          <a:bodyPr>
            <a:noAutofit/>
          </a:bodyPr>
          <a:lstStyle/>
          <a:p>
            <a:r>
              <a:rPr lang="en-MY" sz="2400" b="1" dirty="0"/>
              <a:t>1. FLIGHT CONTROLLER</a:t>
            </a:r>
          </a:p>
        </p:txBody>
      </p:sp>
      <p:pic>
        <p:nvPicPr>
          <p:cNvPr id="5" name="Content Placeholder 4">
            <a:extLst>
              <a:ext uri="{FF2B5EF4-FFF2-40B4-BE49-F238E27FC236}">
                <a16:creationId xmlns:a16="http://schemas.microsoft.com/office/drawing/2014/main" id="{9017991C-AFFE-1302-203B-20D64AF7B144}"/>
              </a:ext>
            </a:extLst>
          </p:cNvPr>
          <p:cNvPicPr>
            <a:picLocks noGrp="1" noChangeAspect="1"/>
          </p:cNvPicPr>
          <p:nvPr>
            <p:ph idx="1"/>
          </p:nvPr>
        </p:nvPicPr>
        <p:blipFill>
          <a:blip r:embed="rId2"/>
          <a:stretch>
            <a:fillRect/>
          </a:stretch>
        </p:blipFill>
        <p:spPr>
          <a:xfrm>
            <a:off x="887138" y="893028"/>
            <a:ext cx="3006452" cy="2988733"/>
          </a:xfrm>
        </p:spPr>
      </p:pic>
      <p:pic>
        <p:nvPicPr>
          <p:cNvPr id="7" name="Picture 6">
            <a:extLst>
              <a:ext uri="{FF2B5EF4-FFF2-40B4-BE49-F238E27FC236}">
                <a16:creationId xmlns:a16="http://schemas.microsoft.com/office/drawing/2014/main" id="{55ECD70D-AF3E-CD5C-F2B4-6E0672E85E00}"/>
              </a:ext>
            </a:extLst>
          </p:cNvPr>
          <p:cNvPicPr>
            <a:picLocks noChangeAspect="1"/>
          </p:cNvPicPr>
          <p:nvPr/>
        </p:nvPicPr>
        <p:blipFill>
          <a:blip r:embed="rId3"/>
          <a:stretch>
            <a:fillRect/>
          </a:stretch>
        </p:blipFill>
        <p:spPr>
          <a:xfrm>
            <a:off x="887138" y="4062357"/>
            <a:ext cx="6038850" cy="1676400"/>
          </a:xfrm>
          <a:prstGeom prst="rect">
            <a:avLst/>
          </a:prstGeom>
        </p:spPr>
      </p:pic>
      <p:pic>
        <p:nvPicPr>
          <p:cNvPr id="9" name="Picture 8">
            <a:extLst>
              <a:ext uri="{FF2B5EF4-FFF2-40B4-BE49-F238E27FC236}">
                <a16:creationId xmlns:a16="http://schemas.microsoft.com/office/drawing/2014/main" id="{573C0967-EE27-7DE0-6BFF-71E295D698E6}"/>
              </a:ext>
            </a:extLst>
          </p:cNvPr>
          <p:cNvPicPr>
            <a:picLocks noChangeAspect="1"/>
          </p:cNvPicPr>
          <p:nvPr/>
        </p:nvPicPr>
        <p:blipFill>
          <a:blip r:embed="rId4"/>
          <a:stretch>
            <a:fillRect/>
          </a:stretch>
        </p:blipFill>
        <p:spPr>
          <a:xfrm>
            <a:off x="8086677" y="854253"/>
            <a:ext cx="3845566" cy="5016559"/>
          </a:xfrm>
          <a:prstGeom prst="rect">
            <a:avLst/>
          </a:prstGeom>
        </p:spPr>
      </p:pic>
      <p:pic>
        <p:nvPicPr>
          <p:cNvPr id="11" name="Picture 10">
            <a:extLst>
              <a:ext uri="{FF2B5EF4-FFF2-40B4-BE49-F238E27FC236}">
                <a16:creationId xmlns:a16="http://schemas.microsoft.com/office/drawing/2014/main" id="{CEC669F2-2CA2-68BC-90DC-9DA8BF677D7D}"/>
              </a:ext>
            </a:extLst>
          </p:cNvPr>
          <p:cNvPicPr>
            <a:picLocks noChangeAspect="1"/>
          </p:cNvPicPr>
          <p:nvPr/>
        </p:nvPicPr>
        <p:blipFill>
          <a:blip r:embed="rId5"/>
          <a:stretch>
            <a:fillRect/>
          </a:stretch>
        </p:blipFill>
        <p:spPr>
          <a:xfrm>
            <a:off x="4006974" y="854253"/>
            <a:ext cx="3966319" cy="2341023"/>
          </a:xfrm>
          <a:prstGeom prst="rect">
            <a:avLst/>
          </a:prstGeom>
        </p:spPr>
      </p:pic>
    </p:spTree>
    <p:extLst>
      <p:ext uri="{BB962C8B-B14F-4D97-AF65-F5344CB8AC3E}">
        <p14:creationId xmlns:p14="http://schemas.microsoft.com/office/powerpoint/2010/main" val="2191245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DATA COLLECTION</a:t>
            </a:r>
          </a:p>
        </p:txBody>
      </p:sp>
    </p:spTree>
    <p:extLst>
      <p:ext uri="{BB962C8B-B14F-4D97-AF65-F5344CB8AC3E}">
        <p14:creationId xmlns:p14="http://schemas.microsoft.com/office/powerpoint/2010/main" val="340635923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BCED3-2F0D-694A-BAD7-D215BFE3DAEE}"/>
              </a:ext>
            </a:extLst>
          </p:cNvPr>
          <p:cNvSpPr>
            <a:spLocks noGrp="1"/>
          </p:cNvSpPr>
          <p:nvPr>
            <p:ph type="title"/>
          </p:nvPr>
        </p:nvSpPr>
        <p:spPr>
          <a:xfrm>
            <a:off x="736600" y="110067"/>
            <a:ext cx="8915400" cy="575733"/>
          </a:xfrm>
        </p:spPr>
        <p:txBody>
          <a:bodyPr>
            <a:normAutofit/>
          </a:bodyPr>
          <a:lstStyle/>
          <a:p>
            <a:r>
              <a:rPr lang="en-MY" sz="2800" dirty="0"/>
              <a:t>1. CAMERA</a:t>
            </a:r>
          </a:p>
        </p:txBody>
      </p:sp>
      <p:pic>
        <p:nvPicPr>
          <p:cNvPr id="5" name="Content Placeholder 4">
            <a:extLst>
              <a:ext uri="{FF2B5EF4-FFF2-40B4-BE49-F238E27FC236}">
                <a16:creationId xmlns:a16="http://schemas.microsoft.com/office/drawing/2014/main" id="{66BF6A01-BA0E-3A6D-BEF9-38E28804DC2F}"/>
              </a:ext>
            </a:extLst>
          </p:cNvPr>
          <p:cNvPicPr>
            <a:picLocks noGrp="1" noChangeAspect="1"/>
          </p:cNvPicPr>
          <p:nvPr>
            <p:ph idx="1"/>
          </p:nvPr>
        </p:nvPicPr>
        <p:blipFill>
          <a:blip r:embed="rId2"/>
          <a:stretch>
            <a:fillRect/>
          </a:stretch>
        </p:blipFill>
        <p:spPr>
          <a:xfrm>
            <a:off x="1021004" y="1697854"/>
            <a:ext cx="3370876" cy="2989555"/>
          </a:xfrm>
        </p:spPr>
      </p:pic>
      <p:pic>
        <p:nvPicPr>
          <p:cNvPr id="7" name="Picture 6">
            <a:extLst>
              <a:ext uri="{FF2B5EF4-FFF2-40B4-BE49-F238E27FC236}">
                <a16:creationId xmlns:a16="http://schemas.microsoft.com/office/drawing/2014/main" id="{96ED034D-6082-8AF6-7ED4-0BA228B1C167}"/>
              </a:ext>
            </a:extLst>
          </p:cNvPr>
          <p:cNvPicPr>
            <a:picLocks noChangeAspect="1"/>
          </p:cNvPicPr>
          <p:nvPr/>
        </p:nvPicPr>
        <p:blipFill>
          <a:blip r:embed="rId3"/>
          <a:stretch>
            <a:fillRect/>
          </a:stretch>
        </p:blipFill>
        <p:spPr>
          <a:xfrm>
            <a:off x="4568070" y="1697854"/>
            <a:ext cx="4664707" cy="1361403"/>
          </a:xfrm>
          <a:prstGeom prst="rect">
            <a:avLst/>
          </a:prstGeom>
        </p:spPr>
      </p:pic>
      <p:pic>
        <p:nvPicPr>
          <p:cNvPr id="9" name="Picture 8">
            <a:extLst>
              <a:ext uri="{FF2B5EF4-FFF2-40B4-BE49-F238E27FC236}">
                <a16:creationId xmlns:a16="http://schemas.microsoft.com/office/drawing/2014/main" id="{F3CF41A8-C0F0-6694-DF1E-E5F594F7DF05}"/>
              </a:ext>
            </a:extLst>
          </p:cNvPr>
          <p:cNvPicPr>
            <a:picLocks noChangeAspect="1"/>
          </p:cNvPicPr>
          <p:nvPr/>
        </p:nvPicPr>
        <p:blipFill>
          <a:blip r:embed="rId4"/>
          <a:stretch>
            <a:fillRect/>
          </a:stretch>
        </p:blipFill>
        <p:spPr>
          <a:xfrm>
            <a:off x="4736098" y="3163409"/>
            <a:ext cx="6448425" cy="1524000"/>
          </a:xfrm>
          <a:prstGeom prst="rect">
            <a:avLst/>
          </a:prstGeom>
        </p:spPr>
      </p:pic>
    </p:spTree>
    <p:extLst>
      <p:ext uri="{BB962C8B-B14F-4D97-AF65-F5344CB8AC3E}">
        <p14:creationId xmlns:p14="http://schemas.microsoft.com/office/powerpoint/2010/main" val="427236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DATA TRANSMISSION</a:t>
            </a:r>
          </a:p>
        </p:txBody>
      </p:sp>
    </p:spTree>
    <p:extLst>
      <p:ext uri="{BB962C8B-B14F-4D97-AF65-F5344CB8AC3E}">
        <p14:creationId xmlns:p14="http://schemas.microsoft.com/office/powerpoint/2010/main" val="936550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22C5-2594-46E7-A548-840DBFB77F5D}"/>
              </a:ext>
            </a:extLst>
          </p:cNvPr>
          <p:cNvSpPr>
            <a:spLocks noGrp="1"/>
          </p:cNvSpPr>
          <p:nvPr>
            <p:ph type="title"/>
          </p:nvPr>
        </p:nvSpPr>
        <p:spPr>
          <a:xfrm>
            <a:off x="795867" y="84667"/>
            <a:ext cx="5494867" cy="533400"/>
          </a:xfrm>
        </p:spPr>
        <p:txBody>
          <a:bodyPr>
            <a:normAutofit/>
          </a:bodyPr>
          <a:lstStyle/>
          <a:p>
            <a:r>
              <a:rPr lang="en-MY" sz="2800" b="1" dirty="0"/>
              <a:t>WIRELESS CONNECTIVITY</a:t>
            </a:r>
          </a:p>
        </p:txBody>
      </p:sp>
      <p:sp>
        <p:nvSpPr>
          <p:cNvPr id="3" name="Content Placeholder 2">
            <a:extLst>
              <a:ext uri="{FF2B5EF4-FFF2-40B4-BE49-F238E27FC236}">
                <a16:creationId xmlns:a16="http://schemas.microsoft.com/office/drawing/2014/main" id="{09DA5312-0BC9-1E5C-AC16-3B43E9AF24C2}"/>
              </a:ext>
            </a:extLst>
          </p:cNvPr>
          <p:cNvSpPr>
            <a:spLocks noGrp="1"/>
          </p:cNvSpPr>
          <p:nvPr>
            <p:ph idx="1"/>
          </p:nvPr>
        </p:nvSpPr>
        <p:spPr>
          <a:xfrm>
            <a:off x="880533" y="618067"/>
            <a:ext cx="10092267" cy="5249333"/>
          </a:xfrm>
        </p:spPr>
        <p:txBody>
          <a:bodyPr/>
          <a:lstStyle/>
          <a:p>
            <a:r>
              <a:rPr lang="en-US" dirty="0"/>
              <a:t>The e-puck communication network (left) consists of links between pairs of neighboring robots. For each link (top right), the emitters of one robot can transmit a signal that is received by the detectors of the other robot. The signal propagates between emitter–detector pairs (bottom right). Due to occlusion, not all emitter–detector pairs are relevant</a:t>
            </a:r>
          </a:p>
          <a:p>
            <a:pPr marL="0" indent="0">
              <a:buNone/>
            </a:pPr>
            <a:endParaRPr lang="en-US" dirty="0"/>
          </a:p>
          <a:p>
            <a:endParaRPr lang="en-US" dirty="0"/>
          </a:p>
          <a:p>
            <a:endParaRPr lang="en-MY" dirty="0"/>
          </a:p>
        </p:txBody>
      </p:sp>
      <p:pic>
        <p:nvPicPr>
          <p:cNvPr id="5" name="Picture 4">
            <a:extLst>
              <a:ext uri="{FF2B5EF4-FFF2-40B4-BE49-F238E27FC236}">
                <a16:creationId xmlns:a16="http://schemas.microsoft.com/office/drawing/2014/main" id="{54BAC60E-309E-C823-11A7-667642DC4141}"/>
              </a:ext>
            </a:extLst>
          </p:cNvPr>
          <p:cNvPicPr>
            <a:picLocks noChangeAspect="1"/>
          </p:cNvPicPr>
          <p:nvPr/>
        </p:nvPicPr>
        <p:blipFill>
          <a:blip r:embed="rId2"/>
          <a:stretch>
            <a:fillRect/>
          </a:stretch>
        </p:blipFill>
        <p:spPr>
          <a:xfrm>
            <a:off x="2667000" y="2000250"/>
            <a:ext cx="6858000" cy="3467100"/>
          </a:xfrm>
          <a:prstGeom prst="rect">
            <a:avLst/>
          </a:prstGeom>
        </p:spPr>
      </p:pic>
    </p:spTree>
    <p:extLst>
      <p:ext uri="{BB962C8B-B14F-4D97-AF65-F5344CB8AC3E}">
        <p14:creationId xmlns:p14="http://schemas.microsoft.com/office/powerpoint/2010/main" val="282331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warm behavior control of mobile multi-robots with wireless sensor networks  - ScienceDirect">
            <a:extLst>
              <a:ext uri="{FF2B5EF4-FFF2-40B4-BE49-F238E27FC236}">
                <a16:creationId xmlns:a16="http://schemas.microsoft.com/office/drawing/2014/main" id="{AA53A51E-58C0-E692-9CD4-8FC47360F7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16566" y="490955"/>
            <a:ext cx="6991803" cy="587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67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61438" cy="2317832"/>
          </a:xfrm>
        </p:spPr>
        <p:txBody>
          <a:bodyPr>
            <a:normAutofit/>
          </a:bodyPr>
          <a:lstStyle/>
          <a:p>
            <a:r>
              <a:rPr lang="en-MY" sz="7200" b="1" dirty="0"/>
              <a:t>POWER SYSTEM MANAGEMENT</a:t>
            </a:r>
          </a:p>
        </p:txBody>
      </p:sp>
    </p:spTree>
    <p:extLst>
      <p:ext uri="{BB962C8B-B14F-4D97-AF65-F5344CB8AC3E}">
        <p14:creationId xmlns:p14="http://schemas.microsoft.com/office/powerpoint/2010/main" val="2077510743"/>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49EFF-F6F1-220A-BF64-4683E340BDFB}"/>
              </a:ext>
            </a:extLst>
          </p:cNvPr>
          <p:cNvSpPr>
            <a:spLocks noGrp="1"/>
          </p:cNvSpPr>
          <p:nvPr>
            <p:ph type="title"/>
          </p:nvPr>
        </p:nvSpPr>
        <p:spPr>
          <a:xfrm>
            <a:off x="787401" y="76200"/>
            <a:ext cx="4724400" cy="550333"/>
          </a:xfrm>
        </p:spPr>
        <p:txBody>
          <a:bodyPr>
            <a:normAutofit/>
          </a:bodyPr>
          <a:lstStyle/>
          <a:p>
            <a:r>
              <a:rPr lang="en-MY" sz="2800" dirty="0"/>
              <a:t>Lithium-Potassium Battery</a:t>
            </a:r>
          </a:p>
        </p:txBody>
      </p:sp>
      <p:pic>
        <p:nvPicPr>
          <p:cNvPr id="5" name="Content Placeholder 4">
            <a:extLst>
              <a:ext uri="{FF2B5EF4-FFF2-40B4-BE49-F238E27FC236}">
                <a16:creationId xmlns:a16="http://schemas.microsoft.com/office/drawing/2014/main" id="{8A24A858-3B0E-FE6F-E731-CAFC78503FC4}"/>
              </a:ext>
            </a:extLst>
          </p:cNvPr>
          <p:cNvPicPr>
            <a:picLocks noGrp="1" noChangeAspect="1"/>
          </p:cNvPicPr>
          <p:nvPr>
            <p:ph idx="1"/>
          </p:nvPr>
        </p:nvPicPr>
        <p:blipFill>
          <a:blip r:embed="rId2"/>
          <a:stretch>
            <a:fillRect/>
          </a:stretch>
        </p:blipFill>
        <p:spPr>
          <a:xfrm>
            <a:off x="1096889" y="625104"/>
            <a:ext cx="3651346" cy="1870400"/>
          </a:xfrm>
        </p:spPr>
      </p:pic>
      <p:pic>
        <p:nvPicPr>
          <p:cNvPr id="9" name="Picture 8">
            <a:extLst>
              <a:ext uri="{FF2B5EF4-FFF2-40B4-BE49-F238E27FC236}">
                <a16:creationId xmlns:a16="http://schemas.microsoft.com/office/drawing/2014/main" id="{E6B1C83F-401A-AD0D-F5AD-0F0A8D2D5092}"/>
              </a:ext>
            </a:extLst>
          </p:cNvPr>
          <p:cNvPicPr>
            <a:picLocks noChangeAspect="1"/>
          </p:cNvPicPr>
          <p:nvPr/>
        </p:nvPicPr>
        <p:blipFill>
          <a:blip r:embed="rId3"/>
          <a:stretch>
            <a:fillRect/>
          </a:stretch>
        </p:blipFill>
        <p:spPr>
          <a:xfrm>
            <a:off x="6176329" y="625104"/>
            <a:ext cx="4456500" cy="4091349"/>
          </a:xfrm>
          <a:prstGeom prst="rect">
            <a:avLst/>
          </a:prstGeom>
        </p:spPr>
      </p:pic>
      <p:pic>
        <p:nvPicPr>
          <p:cNvPr id="11" name="Picture 10">
            <a:extLst>
              <a:ext uri="{FF2B5EF4-FFF2-40B4-BE49-F238E27FC236}">
                <a16:creationId xmlns:a16="http://schemas.microsoft.com/office/drawing/2014/main" id="{807B9AC7-C565-0657-8CFB-C5D18EA36701}"/>
              </a:ext>
            </a:extLst>
          </p:cNvPr>
          <p:cNvPicPr>
            <a:picLocks noChangeAspect="1"/>
          </p:cNvPicPr>
          <p:nvPr/>
        </p:nvPicPr>
        <p:blipFill>
          <a:blip r:embed="rId4"/>
          <a:stretch>
            <a:fillRect/>
          </a:stretch>
        </p:blipFill>
        <p:spPr>
          <a:xfrm>
            <a:off x="1709448" y="4832723"/>
            <a:ext cx="8304742" cy="1867541"/>
          </a:xfrm>
          <a:prstGeom prst="rect">
            <a:avLst/>
          </a:prstGeom>
        </p:spPr>
      </p:pic>
      <p:pic>
        <p:nvPicPr>
          <p:cNvPr id="13" name="Picture 12">
            <a:extLst>
              <a:ext uri="{FF2B5EF4-FFF2-40B4-BE49-F238E27FC236}">
                <a16:creationId xmlns:a16="http://schemas.microsoft.com/office/drawing/2014/main" id="{802FCB46-ED43-CE7F-BDCB-3DACB3913FF2}"/>
              </a:ext>
            </a:extLst>
          </p:cNvPr>
          <p:cNvPicPr>
            <a:picLocks noChangeAspect="1"/>
          </p:cNvPicPr>
          <p:nvPr/>
        </p:nvPicPr>
        <p:blipFill>
          <a:blip r:embed="rId5"/>
          <a:stretch>
            <a:fillRect/>
          </a:stretch>
        </p:blipFill>
        <p:spPr>
          <a:xfrm>
            <a:off x="1096889" y="2610344"/>
            <a:ext cx="4918784" cy="2106109"/>
          </a:xfrm>
          <a:prstGeom prst="rect">
            <a:avLst/>
          </a:prstGeom>
        </p:spPr>
      </p:pic>
    </p:spTree>
    <p:extLst>
      <p:ext uri="{BB962C8B-B14F-4D97-AF65-F5344CB8AC3E}">
        <p14:creationId xmlns:p14="http://schemas.microsoft.com/office/powerpoint/2010/main" val="33059011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1602F-CC70-F561-D887-B27EDCB6F202}"/>
              </a:ext>
            </a:extLst>
          </p:cNvPr>
          <p:cNvSpPr>
            <a:spLocks noGrp="1"/>
          </p:cNvSpPr>
          <p:nvPr>
            <p:ph type="title"/>
          </p:nvPr>
        </p:nvSpPr>
        <p:spPr>
          <a:xfrm>
            <a:off x="1305017" y="685800"/>
            <a:ext cx="9667783" cy="743505"/>
          </a:xfrm>
        </p:spPr>
        <p:txBody>
          <a:bodyPr/>
          <a:lstStyle/>
          <a:p>
            <a:r>
              <a:rPr lang="en-MY" dirty="0"/>
              <a:t>REFERENCES</a:t>
            </a:r>
          </a:p>
        </p:txBody>
      </p:sp>
      <p:sp>
        <p:nvSpPr>
          <p:cNvPr id="3" name="Content Placeholder 2">
            <a:extLst>
              <a:ext uri="{FF2B5EF4-FFF2-40B4-BE49-F238E27FC236}">
                <a16:creationId xmlns:a16="http://schemas.microsoft.com/office/drawing/2014/main" id="{5557E30B-4AB2-3BA1-177F-DFAF028DB02C}"/>
              </a:ext>
            </a:extLst>
          </p:cNvPr>
          <p:cNvSpPr>
            <a:spLocks noGrp="1"/>
          </p:cNvSpPr>
          <p:nvPr>
            <p:ph idx="1"/>
          </p:nvPr>
        </p:nvSpPr>
        <p:spPr>
          <a:xfrm>
            <a:off x="1305017" y="1429305"/>
            <a:ext cx="9667783" cy="4438095"/>
          </a:xfrm>
        </p:spPr>
        <p:txBody>
          <a:bodyPr/>
          <a:lstStyle/>
          <a:p>
            <a:r>
              <a:rPr lang="en-US" dirty="0">
                <a:hlinkClick r:id="rId2"/>
              </a:rPr>
              <a:t>https://act.usc.edu/crazyswarm.html</a:t>
            </a:r>
            <a:endParaRPr lang="en-US" dirty="0"/>
          </a:p>
          <a:p>
            <a:r>
              <a:rPr lang="en-MY" dirty="0">
                <a:hlinkClick r:id="rId3"/>
              </a:rPr>
              <a:t>https://learn.g2.com/swarm-robotics</a:t>
            </a:r>
            <a:endParaRPr lang="en-MY" dirty="0"/>
          </a:p>
          <a:p>
            <a:pPr marL="0" indent="0">
              <a:buNone/>
            </a:pPr>
            <a:endParaRPr lang="en-MY" dirty="0"/>
          </a:p>
        </p:txBody>
      </p:sp>
    </p:spTree>
    <p:extLst>
      <p:ext uri="{BB962C8B-B14F-4D97-AF65-F5344CB8AC3E}">
        <p14:creationId xmlns:p14="http://schemas.microsoft.com/office/powerpoint/2010/main" val="284462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9B999-2361-6F89-ECE2-EFC0A1427F44}"/>
              </a:ext>
            </a:extLst>
          </p:cNvPr>
          <p:cNvSpPr>
            <a:spLocks noGrp="1"/>
          </p:cNvSpPr>
          <p:nvPr>
            <p:ph type="title"/>
          </p:nvPr>
        </p:nvSpPr>
        <p:spPr>
          <a:xfrm>
            <a:off x="1371600" y="685800"/>
            <a:ext cx="9601200" cy="618067"/>
          </a:xfrm>
        </p:spPr>
        <p:txBody>
          <a:bodyPr>
            <a:normAutofit fontScale="90000"/>
          </a:bodyPr>
          <a:lstStyle/>
          <a:p>
            <a:pPr algn="ctr"/>
            <a:r>
              <a:rPr lang="en-MY" b="1" dirty="0"/>
              <a:t>HISTORY OF SWARM ROBOT</a:t>
            </a:r>
          </a:p>
        </p:txBody>
      </p:sp>
      <p:sp>
        <p:nvSpPr>
          <p:cNvPr id="3" name="Content Placeholder 2">
            <a:extLst>
              <a:ext uri="{FF2B5EF4-FFF2-40B4-BE49-F238E27FC236}">
                <a16:creationId xmlns:a16="http://schemas.microsoft.com/office/drawing/2014/main" id="{C3559561-85D7-FEEC-A598-17EA1C315AC1}"/>
              </a:ext>
            </a:extLst>
          </p:cNvPr>
          <p:cNvSpPr>
            <a:spLocks noGrp="1"/>
          </p:cNvSpPr>
          <p:nvPr>
            <p:ph idx="1"/>
          </p:nvPr>
        </p:nvSpPr>
        <p:spPr>
          <a:xfrm>
            <a:off x="931332" y="1303867"/>
            <a:ext cx="10574867" cy="5088467"/>
          </a:xfrm>
        </p:spPr>
        <p:txBody>
          <a:bodyPr>
            <a:normAutofit/>
          </a:bodyPr>
          <a:lstStyle/>
          <a:p>
            <a:pPr algn="just"/>
            <a:r>
              <a:rPr lang="en-US" dirty="0"/>
              <a:t>The term ’swarm’ in the context of robotics is applied for the first time by G. Beni and Fukuda in 1988. According to G. Beni, cellular robotics is a system composed of autonomous robots, that operate in a n-dimensional cellular space, without any central entity. Additionally, they have limited communication among themselves, and they coordinate and cooperate to accomplish common goals. </a:t>
            </a:r>
          </a:p>
          <a:p>
            <a:pPr algn="just"/>
            <a:r>
              <a:rPr lang="en-US" dirty="0"/>
              <a:t>On the other hand, Fukuda uses swarm as a group of robots that can work together like the cells of a human body and as a result, they can accomplish complex goals. One year later G. Beni and J. Wang introduces the term of swarm intelligence in relation to cellar robotic systems . They claimed that cellular robotic systems are able to show ’intelligent’ behavior via coordinating their actions.</a:t>
            </a:r>
          </a:p>
          <a:p>
            <a:pPr algn="just"/>
            <a:r>
              <a:rPr lang="en-US" dirty="0"/>
              <a:t>In 1993, C. Ronald </a:t>
            </a:r>
            <a:r>
              <a:rPr lang="en-US" dirty="0" err="1"/>
              <a:t>Kube</a:t>
            </a:r>
            <a:r>
              <a:rPr lang="en-US" dirty="0"/>
              <a:t> and Hong </a:t>
            </a:r>
            <a:r>
              <a:rPr lang="en-US" dirty="0" err="1"/>
              <a:t>Zohng</a:t>
            </a:r>
            <a:r>
              <a:rPr lang="en-US" dirty="0"/>
              <a:t> constructed a multi-robot system that was inspired by the collective behaviors of natural swarms. At the same year, Gregory Dudek define swarm robotics with respect to different features, including the size of a swarm, communication range amongst the robots in a swarm, communication topology, communication bandwidth, reorganization rate of a swarm, abilities of swarm members and swarm homo- or heterogeneity. </a:t>
            </a:r>
          </a:p>
          <a:p>
            <a:pPr algn="just"/>
            <a:endParaRPr lang="en-MY" dirty="0"/>
          </a:p>
        </p:txBody>
      </p:sp>
    </p:spTree>
    <p:extLst>
      <p:ext uri="{BB962C8B-B14F-4D97-AF65-F5344CB8AC3E}">
        <p14:creationId xmlns:p14="http://schemas.microsoft.com/office/powerpoint/2010/main" val="91545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85BB7C-F7BE-320E-F10F-63EC34904749}"/>
              </a:ext>
            </a:extLst>
          </p:cNvPr>
          <p:cNvSpPr>
            <a:spLocks noGrp="1"/>
          </p:cNvSpPr>
          <p:nvPr>
            <p:ph idx="1"/>
          </p:nvPr>
        </p:nvSpPr>
        <p:spPr>
          <a:xfrm>
            <a:off x="1303867" y="330200"/>
            <a:ext cx="9668933" cy="5537200"/>
          </a:xfrm>
        </p:spPr>
        <p:txBody>
          <a:bodyPr>
            <a:normAutofit/>
          </a:bodyPr>
          <a:lstStyle/>
          <a:p>
            <a:pPr algn="just"/>
            <a:r>
              <a:rPr lang="en-US" dirty="0"/>
              <a:t>According to the authors ’swarm’ is a synonym to multirobot systems, which is why it was still not clear what properties differ the term ’swarm robotics’ from other robotic systems. In the early research on swarm robotic systems, the focus remained on the explorations of swarming behaviors in different species, like ants, birds, fish, and others. The researchers examined these behaviors and explored ways on how to realize these behaviors in robotic systems.</a:t>
            </a:r>
          </a:p>
          <a:p>
            <a:pPr algn="just"/>
            <a:r>
              <a:rPr lang="en-US" dirty="0"/>
              <a:t>Additionally, research were driven by different inspirations, like the flocking of birds or colonies of ants. Natural swarms have always been the main motivation behind the idea of swarm robotics. Many studies and researches emulate different swarming behaviors like foraging, flocking, sorting, stigmergy, or cooperation and are two very old research works, that deal with the topic of stigmergy. Stigmergy refers to the indirect communication amongst species and is introduced by [20] with reference to the behavior of termites. The first paper illustrates several experiments where mobile robots are responsible for collecting randomly distributed objects in an environment via stigmergy. explores the feature of stigmergy and self organization amongst robots, having the same capabilities. </a:t>
            </a:r>
            <a:endParaRPr lang="en-MY" dirty="0"/>
          </a:p>
        </p:txBody>
      </p:sp>
    </p:spTree>
    <p:extLst>
      <p:ext uri="{BB962C8B-B14F-4D97-AF65-F5344CB8AC3E}">
        <p14:creationId xmlns:p14="http://schemas.microsoft.com/office/powerpoint/2010/main" val="99968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3027928" y="2685272"/>
            <a:ext cx="7212775" cy="2276193"/>
          </a:xfrm>
        </p:spPr>
        <p:txBody>
          <a:bodyPr>
            <a:normAutofit/>
          </a:bodyPr>
          <a:lstStyle/>
          <a:p>
            <a:r>
              <a:rPr lang="en-MY" sz="7200" b="1" dirty="0"/>
              <a:t>BASIC SYSTEM ARCHICTECTURE</a:t>
            </a:r>
          </a:p>
        </p:txBody>
      </p:sp>
    </p:spTree>
    <p:extLst>
      <p:ext uri="{BB962C8B-B14F-4D97-AF65-F5344CB8AC3E}">
        <p14:creationId xmlns:p14="http://schemas.microsoft.com/office/powerpoint/2010/main" val="18769883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442-A099-BE75-E785-0116690186E1}"/>
              </a:ext>
            </a:extLst>
          </p:cNvPr>
          <p:cNvSpPr>
            <a:spLocks noGrp="1"/>
          </p:cNvSpPr>
          <p:nvPr>
            <p:ph type="title"/>
          </p:nvPr>
        </p:nvSpPr>
        <p:spPr>
          <a:xfrm>
            <a:off x="2662766" y="127000"/>
            <a:ext cx="7018867" cy="643467"/>
          </a:xfrm>
        </p:spPr>
        <p:txBody>
          <a:bodyPr>
            <a:normAutofit fontScale="90000"/>
          </a:bodyPr>
          <a:lstStyle/>
          <a:p>
            <a:r>
              <a:rPr lang="en-MY" b="1" dirty="0"/>
              <a:t>BASIC SYSTEM ARCHITECTURE</a:t>
            </a:r>
          </a:p>
        </p:txBody>
      </p:sp>
      <p:pic>
        <p:nvPicPr>
          <p:cNvPr id="4" name="Content Placeholder 3">
            <a:extLst>
              <a:ext uri="{FF2B5EF4-FFF2-40B4-BE49-F238E27FC236}">
                <a16:creationId xmlns:a16="http://schemas.microsoft.com/office/drawing/2014/main" id="{42FBE866-C885-1504-B683-2C0166D967B1}"/>
              </a:ext>
            </a:extLst>
          </p:cNvPr>
          <p:cNvPicPr>
            <a:picLocks noGrp="1" noChangeAspect="1"/>
          </p:cNvPicPr>
          <p:nvPr>
            <p:ph idx="1"/>
          </p:nvPr>
        </p:nvPicPr>
        <p:blipFill>
          <a:blip r:embed="rId2"/>
          <a:stretch>
            <a:fillRect/>
          </a:stretch>
        </p:blipFill>
        <p:spPr>
          <a:xfrm>
            <a:off x="2160057" y="1205403"/>
            <a:ext cx="8024283" cy="4447193"/>
          </a:xfrm>
          <a:prstGeom prst="rect">
            <a:avLst/>
          </a:prstGeom>
        </p:spPr>
      </p:pic>
    </p:spTree>
    <p:extLst>
      <p:ext uri="{BB962C8B-B14F-4D97-AF65-F5344CB8AC3E}">
        <p14:creationId xmlns:p14="http://schemas.microsoft.com/office/powerpoint/2010/main" val="2187439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35442-A099-BE75-E785-0116690186E1}"/>
              </a:ext>
            </a:extLst>
          </p:cNvPr>
          <p:cNvSpPr>
            <a:spLocks noGrp="1"/>
          </p:cNvSpPr>
          <p:nvPr>
            <p:ph type="title"/>
          </p:nvPr>
        </p:nvSpPr>
        <p:spPr>
          <a:xfrm>
            <a:off x="2662766" y="127000"/>
            <a:ext cx="7018867" cy="643467"/>
          </a:xfrm>
        </p:spPr>
        <p:txBody>
          <a:bodyPr>
            <a:normAutofit fontScale="90000"/>
          </a:bodyPr>
          <a:lstStyle/>
          <a:p>
            <a:r>
              <a:rPr lang="en-MY" b="1" dirty="0"/>
              <a:t>BASIC SYSTEM ARCHITECTURE</a:t>
            </a:r>
          </a:p>
        </p:txBody>
      </p:sp>
      <p:pic>
        <p:nvPicPr>
          <p:cNvPr id="1026" name="Picture 2" descr="Frontiers | Swarm-Enabling Technology for Multi-Robot Systems | Robotics  and AI">
            <a:extLst>
              <a:ext uri="{FF2B5EF4-FFF2-40B4-BE49-F238E27FC236}">
                <a16:creationId xmlns:a16="http://schemas.microsoft.com/office/drawing/2014/main" id="{76DFA88C-15EB-2745-A383-3969DE839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7890" y="1165553"/>
            <a:ext cx="9227127" cy="4853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1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14902AA-4E7E-4D93-A756-AC2EF9AAF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376"/>
            <a:ext cx="12191998"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10" name="Freeform 6">
            <a:extLst>
              <a:ext uri="{FF2B5EF4-FFF2-40B4-BE49-F238E27FC236}">
                <a16:creationId xmlns:a16="http://schemas.microsoft.com/office/drawing/2014/main" id="{AE0AE5A0-0098-4DC4-82DC-CCE4071B6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71285" y="62665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1">
              <a:lumMod val="75000"/>
            </a:schemeClr>
          </a:solidFill>
          <a:ln w="0">
            <a:noFill/>
            <a:prstDash val="solid"/>
            <a:round/>
            <a:headEnd/>
            <a:tailEnd/>
          </a:ln>
        </p:spPr>
      </p:sp>
      <p:sp useBgFill="1">
        <p:nvSpPr>
          <p:cNvPr id="12" name="Rectangle 11">
            <a:extLst>
              <a:ext uri="{FF2B5EF4-FFF2-40B4-BE49-F238E27FC236}">
                <a16:creationId xmlns:a16="http://schemas.microsoft.com/office/drawing/2014/main" id="{B6D28670-6E3D-4F4B-AD22-EFA33BF3CA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632" y="1010265"/>
            <a:ext cx="11115368" cy="5847734"/>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4FF143-D0CE-7C39-B22A-8CA1D00F5EE8}"/>
              </a:ext>
            </a:extLst>
          </p:cNvPr>
          <p:cNvSpPr>
            <a:spLocks noGrp="1"/>
          </p:cNvSpPr>
          <p:nvPr>
            <p:ph type="title"/>
          </p:nvPr>
        </p:nvSpPr>
        <p:spPr>
          <a:xfrm>
            <a:off x="2007695" y="3278635"/>
            <a:ext cx="9253242" cy="1310993"/>
          </a:xfrm>
        </p:spPr>
        <p:txBody>
          <a:bodyPr>
            <a:normAutofit fontScale="90000"/>
          </a:bodyPr>
          <a:lstStyle/>
          <a:p>
            <a:r>
              <a:rPr lang="en-MY" sz="7200" b="1" dirty="0"/>
              <a:t>ROBOT DESIGN VS TASK</a:t>
            </a:r>
          </a:p>
        </p:txBody>
      </p:sp>
    </p:spTree>
    <p:extLst>
      <p:ext uri="{BB962C8B-B14F-4D97-AF65-F5344CB8AC3E}">
        <p14:creationId xmlns:p14="http://schemas.microsoft.com/office/powerpoint/2010/main" val="35694630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573DB-415F-0960-E72E-7FE23F8DE385}"/>
              </a:ext>
            </a:extLst>
          </p:cNvPr>
          <p:cNvSpPr>
            <a:spLocks noGrp="1"/>
          </p:cNvSpPr>
          <p:nvPr>
            <p:ph type="title"/>
          </p:nvPr>
        </p:nvSpPr>
        <p:spPr>
          <a:xfrm>
            <a:off x="3835399" y="186266"/>
            <a:ext cx="4588933" cy="558801"/>
          </a:xfrm>
        </p:spPr>
        <p:txBody>
          <a:bodyPr>
            <a:normAutofit/>
          </a:bodyPr>
          <a:lstStyle/>
          <a:p>
            <a:r>
              <a:rPr lang="en-MY" sz="3200" b="1" dirty="0"/>
              <a:t>ROBOT DESIGN VS TASK</a:t>
            </a:r>
          </a:p>
        </p:txBody>
      </p:sp>
      <p:sp>
        <p:nvSpPr>
          <p:cNvPr id="3" name="Content Placeholder 2">
            <a:extLst>
              <a:ext uri="{FF2B5EF4-FFF2-40B4-BE49-F238E27FC236}">
                <a16:creationId xmlns:a16="http://schemas.microsoft.com/office/drawing/2014/main" id="{228DBA1D-652C-C2CB-ECC7-3B1892145440}"/>
              </a:ext>
            </a:extLst>
          </p:cNvPr>
          <p:cNvSpPr>
            <a:spLocks noGrp="1"/>
          </p:cNvSpPr>
          <p:nvPr>
            <p:ph idx="1"/>
          </p:nvPr>
        </p:nvSpPr>
        <p:spPr>
          <a:xfrm>
            <a:off x="762000" y="745068"/>
            <a:ext cx="11006667" cy="4148665"/>
          </a:xfrm>
        </p:spPr>
        <p:txBody>
          <a:bodyPr>
            <a:normAutofit/>
          </a:bodyPr>
          <a:lstStyle/>
          <a:p>
            <a:pPr>
              <a:lnSpc>
                <a:spcPct val="100000"/>
              </a:lnSpc>
            </a:pPr>
            <a:r>
              <a:rPr lang="en-US" sz="1600" dirty="0"/>
              <a:t>The </a:t>
            </a:r>
            <a:r>
              <a:rPr lang="en-US" sz="1600" dirty="0" err="1"/>
              <a:t>Crazyswarm</a:t>
            </a:r>
            <a:r>
              <a:rPr lang="en-US" sz="1600" dirty="0"/>
              <a:t> is a swarm of miniature quadcopters (</a:t>
            </a:r>
            <a:r>
              <a:rPr lang="en-US" sz="1600" dirty="0" err="1"/>
              <a:t>Crazyflie</a:t>
            </a:r>
            <a:r>
              <a:rPr lang="en-US" sz="1600" dirty="0"/>
              <a:t> 2.0) that can fly together in close proximity. Our approach has the goal to make research in multi-robot systems safer, cheaper, and easier to reproduce. The </a:t>
            </a:r>
            <a:r>
              <a:rPr lang="en-US" sz="1600" dirty="0" err="1"/>
              <a:t>Crazyswarm</a:t>
            </a:r>
            <a:r>
              <a:rPr lang="en-US" sz="1600" dirty="0"/>
              <a:t> has the following features (amongst others):</a:t>
            </a:r>
          </a:p>
          <a:p>
            <a:pPr marL="400050" indent="-400050">
              <a:lnSpc>
                <a:spcPct val="100000"/>
              </a:lnSpc>
              <a:buFont typeface="+mj-lt"/>
              <a:buAutoNum type="romanUcPeriod"/>
            </a:pPr>
            <a:r>
              <a:rPr lang="en-US" sz="1400" dirty="0"/>
              <a:t>Safe operation near humans</a:t>
            </a:r>
          </a:p>
          <a:p>
            <a:pPr marL="400050" indent="-400050">
              <a:lnSpc>
                <a:spcPct val="100000"/>
              </a:lnSpc>
              <a:buFont typeface="+mj-lt"/>
              <a:buAutoNum type="romanUcPeriod"/>
            </a:pPr>
            <a:r>
              <a:rPr lang="en-US" sz="1400" dirty="0"/>
              <a:t>Small footprint allows to fly many vehicles in small lab spaces</a:t>
            </a:r>
          </a:p>
          <a:p>
            <a:pPr marL="400050" indent="-400050">
              <a:lnSpc>
                <a:spcPct val="100000"/>
              </a:lnSpc>
              <a:buFont typeface="+mj-lt"/>
              <a:buAutoNum type="romanUcPeriod"/>
            </a:pPr>
            <a:r>
              <a:rPr lang="en-US" sz="1400" dirty="0"/>
              <a:t>Good crash resistance because of low inertia</a:t>
            </a:r>
          </a:p>
          <a:p>
            <a:pPr marL="400050" indent="-400050">
              <a:lnSpc>
                <a:spcPct val="100000"/>
              </a:lnSpc>
              <a:buFont typeface="+mj-lt"/>
              <a:buAutoNum type="romanUcPeriod"/>
            </a:pPr>
            <a:r>
              <a:rPr lang="en-US" sz="1400" dirty="0"/>
              <a:t>Fully open-source</a:t>
            </a:r>
          </a:p>
          <a:p>
            <a:pPr marL="400050" indent="-400050">
              <a:lnSpc>
                <a:spcPct val="100000"/>
              </a:lnSpc>
              <a:buFont typeface="+mj-lt"/>
              <a:buAutoNum type="romanUcPeriod"/>
            </a:pPr>
            <a:r>
              <a:rPr lang="en-US" sz="1400" dirty="0"/>
              <a:t>Off-the-shelf hardware</a:t>
            </a:r>
          </a:p>
          <a:p>
            <a:pPr>
              <a:lnSpc>
                <a:spcPct val="100000"/>
              </a:lnSpc>
            </a:pPr>
            <a:r>
              <a:rPr lang="en-US" sz="1600" dirty="0"/>
              <a:t>The system currently requires a motion capture system (e.g., VICON, </a:t>
            </a:r>
            <a:r>
              <a:rPr lang="en-US" sz="1600" dirty="0" err="1"/>
              <a:t>OptiTrack</a:t>
            </a:r>
            <a:r>
              <a:rPr lang="en-US" sz="1600" dirty="0"/>
              <a:t>, or </a:t>
            </a:r>
            <a:r>
              <a:rPr lang="en-US" sz="1600" dirty="0" err="1"/>
              <a:t>PhaseSpace</a:t>
            </a:r>
            <a:r>
              <a:rPr lang="en-US" sz="1600" dirty="0"/>
              <a:t>).</a:t>
            </a:r>
          </a:p>
          <a:p>
            <a:pPr>
              <a:lnSpc>
                <a:spcPct val="100000"/>
              </a:lnSpc>
            </a:pPr>
            <a:r>
              <a:rPr lang="en-US" sz="1600" dirty="0"/>
              <a:t>The Automatic Coordination of Teams (ACT) Lab is part of the Robotics and Autonomous Systems Center (RASC) at USC. ACT Lab conducts research in the area of coordinated multi-robot systems. The common theme behind our different research threads is that we provide theoretically sound solutions to practically motivated problems.</a:t>
            </a:r>
            <a:endParaRPr lang="en-MY" sz="1600" dirty="0"/>
          </a:p>
        </p:txBody>
      </p:sp>
      <p:pic>
        <p:nvPicPr>
          <p:cNvPr id="7" name="Picture 6">
            <a:extLst>
              <a:ext uri="{FF2B5EF4-FFF2-40B4-BE49-F238E27FC236}">
                <a16:creationId xmlns:a16="http://schemas.microsoft.com/office/drawing/2014/main" id="{063A1DAA-BD60-F7B7-4CAB-31A2078E268B}"/>
              </a:ext>
            </a:extLst>
          </p:cNvPr>
          <p:cNvPicPr>
            <a:picLocks noChangeAspect="1"/>
          </p:cNvPicPr>
          <p:nvPr/>
        </p:nvPicPr>
        <p:blipFill>
          <a:blip r:embed="rId2"/>
          <a:stretch>
            <a:fillRect/>
          </a:stretch>
        </p:blipFill>
        <p:spPr>
          <a:xfrm>
            <a:off x="4688439" y="4893733"/>
            <a:ext cx="2882852" cy="1586621"/>
          </a:xfrm>
          <a:prstGeom prst="rect">
            <a:avLst/>
          </a:prstGeom>
        </p:spPr>
      </p:pic>
    </p:spTree>
    <p:extLst>
      <p:ext uri="{BB962C8B-B14F-4D97-AF65-F5344CB8AC3E}">
        <p14:creationId xmlns:p14="http://schemas.microsoft.com/office/powerpoint/2010/main" val="212050373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187</TotalTime>
  <Words>761</Words>
  <Application>Microsoft Office PowerPoint</Application>
  <PresentationFormat>Widescreen</PresentationFormat>
  <Paragraphs>42</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Franklin Gothic Book</vt:lpstr>
      <vt:lpstr>Crop</vt:lpstr>
      <vt:lpstr>Swarm robot</vt:lpstr>
      <vt:lpstr>HISTORY</vt:lpstr>
      <vt:lpstr>HISTORY OF SWARM ROBOT</vt:lpstr>
      <vt:lpstr>PowerPoint Presentation</vt:lpstr>
      <vt:lpstr>BASIC SYSTEM ARCHICTECTURE</vt:lpstr>
      <vt:lpstr>BASIC SYSTEM ARCHITECTURE</vt:lpstr>
      <vt:lpstr>BASIC SYSTEM ARCHITECTURE</vt:lpstr>
      <vt:lpstr>ROBOT DESIGN VS TASK</vt:lpstr>
      <vt:lpstr>ROBOT DESIGN VS TASK</vt:lpstr>
      <vt:lpstr>PowerPoint Presentation</vt:lpstr>
      <vt:lpstr>PowerPoint Presentation</vt:lpstr>
      <vt:lpstr>1. FRAME</vt:lpstr>
      <vt:lpstr>2. FRAME WITH PROPELLER GUARD</vt:lpstr>
      <vt:lpstr>3.PROPELLER GUARD</vt:lpstr>
      <vt:lpstr>ACTUATORS AND LOCOMOTIONS</vt:lpstr>
      <vt:lpstr>1. PROPELLER</vt:lpstr>
      <vt:lpstr>2. DRONE MOTORS</vt:lpstr>
      <vt:lpstr>3. MOTOR CONTROLLER</vt:lpstr>
      <vt:lpstr>NAVIGATION SYSTEM AND CONTROLLER</vt:lpstr>
      <vt:lpstr>1. FLIGHT CONTROLLER</vt:lpstr>
      <vt:lpstr>DATA COLLECTION</vt:lpstr>
      <vt:lpstr>1. CAMERA</vt:lpstr>
      <vt:lpstr>DATA TRANSMISSION</vt:lpstr>
      <vt:lpstr>WIRELESS CONNECTIVITY</vt:lpstr>
      <vt:lpstr>PowerPoint Presentation</vt:lpstr>
      <vt:lpstr>POWER SYSTEM MANAGEMENT</vt:lpstr>
      <vt:lpstr>Lithium-Potassium Battery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Swarm robot</dc:title>
  <dc:creator>MUHAMMAD GHAZALI BIN RAMLY</dc:creator>
  <cp:lastModifiedBy>MUHAMMAD GHAZALI BIN RAMLY</cp:lastModifiedBy>
  <cp:revision>1</cp:revision>
  <dcterms:created xsi:type="dcterms:W3CDTF">2022-05-15T01:00:02Z</dcterms:created>
  <dcterms:modified xsi:type="dcterms:W3CDTF">2022-05-15T04:07:36Z</dcterms:modified>
</cp:coreProperties>
</file>