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Clear Sans" charset="1" panose="020B0503030202020304"/>
      <p:regular r:id="rId17"/>
    </p:embeddedFont>
    <p:embeddedFont>
      <p:font typeface="Clear Sans Bold" charset="1" panose="020B0803030202020304"/>
      <p:regular r:id="rId18"/>
    </p:embeddedFont>
    <p:embeddedFont>
      <p:font typeface="Clear Sans Italics" charset="1" panose="020B0503030202090304"/>
      <p:regular r:id="rId19"/>
    </p:embeddedFont>
    <p:embeddedFont>
      <p:font typeface="Clear Sans Bold Italics" charset="1" panose="020B0803030202090304"/>
      <p:regular r:id="rId20"/>
    </p:embeddedFont>
    <p:embeddedFont>
      <p:font typeface="Clear Sans Thin" charset="1" panose="020B0203030202020304"/>
      <p:regular r:id="rId21"/>
    </p:embeddedFont>
    <p:embeddedFont>
      <p:font typeface="Clear Sans Light" charset="1" panose="020B0303030202020304"/>
      <p:regular r:id="rId22"/>
    </p:embeddedFont>
    <p:embeddedFont>
      <p:font typeface="Clear Sans Medium" charset="1" panose="020B0603030202020304"/>
      <p:regular r:id="rId23"/>
    </p:embeddedFont>
    <p:embeddedFont>
      <p:font typeface="Clear Sans Medium Italics" charset="1" panose="020B06030302020903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138798" y="-277791"/>
            <a:ext cx="10655731" cy="10664782"/>
          </a:xfrm>
          <a:custGeom>
            <a:avLst/>
            <a:gdLst/>
            <a:ahLst/>
            <a:cxnLst/>
            <a:rect r="r" b="b" t="t" l="l"/>
            <a:pathLst>
              <a:path h="10664782" w="10655731">
                <a:moveTo>
                  <a:pt x="0" y="0"/>
                </a:moveTo>
                <a:lnTo>
                  <a:pt x="10655731" y="0"/>
                </a:lnTo>
                <a:lnTo>
                  <a:pt x="10655731" y="10664782"/>
                </a:lnTo>
                <a:lnTo>
                  <a:pt x="0" y="1066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27150"/>
            <a:ext cx="11281102" cy="3236326"/>
            <a:chOff x="0" y="0"/>
            <a:chExt cx="15041469" cy="431510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0975"/>
              <a:ext cx="15041469" cy="3008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6956"/>
                </a:lnSpc>
                <a:spcBef>
                  <a:spcPct val="0"/>
                </a:spcBef>
              </a:pPr>
              <a:r>
                <a:rPr lang="en-US" sz="15700" spc="-157">
                  <a:solidFill>
                    <a:srgbClr val="000000"/>
                  </a:solidFill>
                  <a:latin typeface="Hammersmith One Bold"/>
                </a:rPr>
                <a:t>Koperasiuu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3684262"/>
              <a:ext cx="8535982" cy="630839"/>
            </a:xfrm>
            <a:custGeom>
              <a:avLst/>
              <a:gdLst/>
              <a:ahLst/>
              <a:cxnLst/>
              <a:rect r="r" b="b" t="t" l="l"/>
              <a:pathLst>
                <a:path h="630839" w="8535982">
                  <a:moveTo>
                    <a:pt x="0" y="0"/>
                  </a:moveTo>
                  <a:lnTo>
                    <a:pt x="8535982" y="0"/>
                  </a:lnTo>
                  <a:lnTo>
                    <a:pt x="8535982" y="630839"/>
                  </a:lnTo>
                  <a:lnTo>
                    <a:pt x="0" y="630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10541" y="1037438"/>
            <a:ext cx="629695" cy="689712"/>
          </a:xfrm>
          <a:custGeom>
            <a:avLst/>
            <a:gdLst/>
            <a:ahLst/>
            <a:cxnLst/>
            <a:rect r="r" b="b" t="t" l="l"/>
            <a:pathLst>
              <a:path h="689712" w="629695">
                <a:moveTo>
                  <a:pt x="0" y="0"/>
                </a:moveTo>
                <a:lnTo>
                  <a:pt x="629694" y="0"/>
                </a:lnTo>
                <a:lnTo>
                  <a:pt x="629694" y="689712"/>
                </a:lnTo>
                <a:lnTo>
                  <a:pt x="0" y="689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5049" y="1167360"/>
            <a:ext cx="2833328" cy="382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1"/>
              </a:lnSpc>
            </a:pPr>
            <a:r>
              <a:rPr lang="en-US" sz="2201">
                <a:solidFill>
                  <a:srgbClr val="000000"/>
                </a:solidFill>
                <a:latin typeface="Hammersmith One Bold"/>
              </a:rPr>
              <a:t>Kelompok 4 (Python)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69082"/>
            <a:ext cx="3727836" cy="421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Nama anggota :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Aulia Dwi Fathonah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Aurel Dixie Sujana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Cahaya Jiwa Anenda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Faturohman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Gladys Andromeda Bilqis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Muhammad Bagas Althaafah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Muhammad Syifa Ghazaly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Mujadid Akbar Prayono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Rifky Agista Junno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ammersmith One Bold"/>
              </a:rPr>
              <a:t>Shindu Nata Wijaya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9455280" y="8048828"/>
            <a:ext cx="18910559" cy="1397557"/>
          </a:xfrm>
          <a:custGeom>
            <a:avLst/>
            <a:gdLst/>
            <a:ahLst/>
            <a:cxnLst/>
            <a:rect r="r" b="b" t="t" l="l"/>
            <a:pathLst>
              <a:path h="1397557" w="18910559">
                <a:moveTo>
                  <a:pt x="0" y="0"/>
                </a:moveTo>
                <a:lnTo>
                  <a:pt x="18910560" y="0"/>
                </a:lnTo>
                <a:lnTo>
                  <a:pt x="18910560" y="1397556"/>
                </a:lnTo>
                <a:lnTo>
                  <a:pt x="0" y="1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778" y="0"/>
            <a:ext cx="10216559" cy="10144357"/>
          </a:xfrm>
          <a:custGeom>
            <a:avLst/>
            <a:gdLst/>
            <a:ahLst/>
            <a:cxnLst/>
            <a:rect r="r" b="b" t="t" l="l"/>
            <a:pathLst>
              <a:path h="10144357" w="10216559">
                <a:moveTo>
                  <a:pt x="0" y="0"/>
                </a:moveTo>
                <a:lnTo>
                  <a:pt x="10216559" y="0"/>
                </a:lnTo>
                <a:lnTo>
                  <a:pt x="10216559" y="10144357"/>
                </a:lnTo>
                <a:lnTo>
                  <a:pt x="0" y="10144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70638" y="-174834"/>
            <a:ext cx="4227783" cy="10589031"/>
          </a:xfrm>
          <a:custGeom>
            <a:avLst/>
            <a:gdLst/>
            <a:ahLst/>
            <a:cxnLst/>
            <a:rect r="r" b="b" t="t" l="l"/>
            <a:pathLst>
              <a:path h="10589031" w="4227783">
                <a:moveTo>
                  <a:pt x="0" y="0"/>
                </a:moveTo>
                <a:lnTo>
                  <a:pt x="4227783" y="0"/>
                </a:lnTo>
                <a:lnTo>
                  <a:pt x="4227783" y="10589031"/>
                </a:lnTo>
                <a:lnTo>
                  <a:pt x="0" y="105890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5101" y="78921"/>
            <a:ext cx="4166279" cy="10065436"/>
          </a:xfrm>
          <a:custGeom>
            <a:avLst/>
            <a:gdLst/>
            <a:ahLst/>
            <a:cxnLst/>
            <a:rect r="r" b="b" t="t" l="l"/>
            <a:pathLst>
              <a:path h="10065436" w="4166279">
                <a:moveTo>
                  <a:pt x="0" y="0"/>
                </a:moveTo>
                <a:lnTo>
                  <a:pt x="4166280" y="0"/>
                </a:lnTo>
                <a:lnTo>
                  <a:pt x="4166280" y="10065436"/>
                </a:lnTo>
                <a:lnTo>
                  <a:pt x="0" y="10065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95375"/>
            <a:ext cx="4778358" cy="94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2"/>
              </a:lnSpc>
            </a:pPr>
            <a:r>
              <a:rPr lang="en-US" sz="6665">
                <a:solidFill>
                  <a:srgbClr val="000000"/>
                </a:solidFill>
                <a:latin typeface="Hammersmith One Bold"/>
              </a:rPr>
              <a:t>FLOWCHART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650682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205022" y="4053202"/>
            <a:ext cx="13877955" cy="234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95"/>
              </a:lnSpc>
            </a:pPr>
            <a:r>
              <a:rPr lang="en-US" sz="16450">
                <a:solidFill>
                  <a:srgbClr val="000000"/>
                </a:solidFill>
                <a:latin typeface="Hammersmith One Bold"/>
              </a:rPr>
              <a:t>TERIMAKASIH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60268" y="2679588"/>
            <a:ext cx="7957501" cy="623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Latar Belakang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Tujuan pembuatan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Deskripsi Aplikasi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Fungsi Aplikasi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Tampilan Pengguna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Fitur Aplikasi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Algoritma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Spesifikasi minimum</a:t>
            </a:r>
          </a:p>
          <a:p>
            <a:pPr>
              <a:lnSpc>
                <a:spcPts val="4980"/>
              </a:lnSpc>
            </a:pPr>
            <a:r>
              <a:rPr lang="en-US" sz="3000">
                <a:solidFill>
                  <a:srgbClr val="000000"/>
                </a:solidFill>
                <a:latin typeface="Clear Sans Medium"/>
              </a:rPr>
              <a:t>Penutup</a:t>
            </a:r>
          </a:p>
          <a:p>
            <a:pPr>
              <a:lnSpc>
                <a:spcPts val="49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565444" y="2670063"/>
            <a:ext cx="928960" cy="569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01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02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03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04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05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06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07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08</a:t>
            </a:r>
          </a:p>
          <a:p>
            <a:pPr algn="r">
              <a:lnSpc>
                <a:spcPts val="504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09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198573" y="1028700"/>
            <a:ext cx="11582996" cy="1707996"/>
            <a:chOff x="0" y="0"/>
            <a:chExt cx="15443994" cy="227732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5443994" cy="139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920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000000"/>
                  </a:solidFill>
                  <a:latin typeface="Hammersmith One Bold"/>
                </a:rPr>
                <a:t>Table of Contents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1894156"/>
              <a:ext cx="5184770" cy="383173"/>
            </a:xfrm>
            <a:custGeom>
              <a:avLst/>
              <a:gdLst/>
              <a:ahLst/>
              <a:cxnLst/>
              <a:rect r="r" b="b" t="t" l="l"/>
              <a:pathLst>
                <a:path h="383173" w="5184770">
                  <a:moveTo>
                    <a:pt x="0" y="0"/>
                  </a:moveTo>
                  <a:lnTo>
                    <a:pt x="5184770" y="0"/>
                  </a:lnTo>
                  <a:lnTo>
                    <a:pt x="5184770" y="383172"/>
                  </a:lnTo>
                  <a:lnTo>
                    <a:pt x="0" y="383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5400000">
            <a:off x="-6199639" y="1013114"/>
            <a:ext cx="18288000" cy="7533409"/>
          </a:xfrm>
          <a:prstGeom prst="rect">
            <a:avLst/>
          </a:prstGeom>
          <a:solidFill>
            <a:srgbClr val="FFB923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9455280" y="8048828"/>
            <a:ext cx="18910559" cy="1397557"/>
          </a:xfrm>
          <a:custGeom>
            <a:avLst/>
            <a:gdLst/>
            <a:ahLst/>
            <a:cxnLst/>
            <a:rect r="r" b="b" t="t" l="l"/>
            <a:pathLst>
              <a:path h="1397557" w="18910559">
                <a:moveTo>
                  <a:pt x="0" y="0"/>
                </a:moveTo>
                <a:lnTo>
                  <a:pt x="18910560" y="0"/>
                </a:lnTo>
                <a:lnTo>
                  <a:pt x="18910560" y="1397556"/>
                </a:lnTo>
                <a:lnTo>
                  <a:pt x="0" y="1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25" y="2266047"/>
            <a:ext cx="3693380" cy="272954"/>
          </a:xfrm>
          <a:custGeom>
            <a:avLst/>
            <a:gdLst/>
            <a:ahLst/>
            <a:cxnLst/>
            <a:rect r="r" b="b" t="t" l="l"/>
            <a:pathLst>
              <a:path h="272954" w="3693380">
                <a:moveTo>
                  <a:pt x="0" y="0"/>
                </a:moveTo>
                <a:lnTo>
                  <a:pt x="3693380" y="0"/>
                </a:lnTo>
                <a:lnTo>
                  <a:pt x="3693380" y="272954"/>
                </a:lnTo>
                <a:lnTo>
                  <a:pt x="0" y="27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03610" y="5765838"/>
            <a:ext cx="3755690" cy="4114800"/>
          </a:xfrm>
          <a:custGeom>
            <a:avLst/>
            <a:gdLst/>
            <a:ahLst/>
            <a:cxnLst/>
            <a:rect r="r" b="b" t="t" l="l"/>
            <a:pathLst>
              <a:path h="4114800" w="3755690">
                <a:moveTo>
                  <a:pt x="0" y="0"/>
                </a:moveTo>
                <a:lnTo>
                  <a:pt x="3755690" y="0"/>
                </a:lnTo>
                <a:lnTo>
                  <a:pt x="37556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6125" y="241032"/>
            <a:ext cx="6113879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Hammersmith One Bold"/>
              </a:rPr>
              <a:t>Latar Belakang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6125" y="3065145"/>
            <a:ext cx="11922164" cy="595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50"/>
              </a:lnSpc>
            </a:pPr>
            <a:r>
              <a:rPr lang="en-US" sz="4500">
                <a:solidFill>
                  <a:srgbClr val="000000"/>
                </a:solidFill>
                <a:latin typeface="Clear Sans"/>
              </a:rPr>
              <a:t>Di lingkungan kampus, banyak mahasiswa menghadapi masalah mengatur waktu akibat keterlibatan dalam kegiatan kampus, acara keluarga mendesak, dan masalah kesehatan. Untuk mengatasi masalah ini, kami memperkenalkan "Koperasi Online" sebagai solusi efisien.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3974" y="616864"/>
            <a:ext cx="6692212" cy="4837912"/>
          </a:xfrm>
          <a:custGeom>
            <a:avLst/>
            <a:gdLst/>
            <a:ahLst/>
            <a:cxnLst/>
            <a:rect r="r" b="b" t="t" l="l"/>
            <a:pathLst>
              <a:path h="4837912" w="6692212">
                <a:moveTo>
                  <a:pt x="0" y="0"/>
                </a:moveTo>
                <a:lnTo>
                  <a:pt x="6692212" y="0"/>
                </a:lnTo>
                <a:lnTo>
                  <a:pt x="6692212" y="4837912"/>
                </a:lnTo>
                <a:lnTo>
                  <a:pt x="0" y="483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53041" y="800981"/>
            <a:ext cx="6288170" cy="3395846"/>
            <a:chOff x="0" y="0"/>
            <a:chExt cx="8384227" cy="452779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1996" r="0" b="1996"/>
            <a:stretch>
              <a:fillRect/>
            </a:stretch>
          </p:blipFill>
          <p:spPr>
            <a:xfrm flipH="false" flipV="false">
              <a:off x="0" y="0"/>
              <a:ext cx="8384227" cy="4527795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5400000">
            <a:off x="8133942" y="7477328"/>
            <a:ext cx="18910559" cy="1397557"/>
          </a:xfrm>
          <a:custGeom>
            <a:avLst/>
            <a:gdLst/>
            <a:ahLst/>
            <a:cxnLst/>
            <a:rect r="r" b="b" t="t" l="l"/>
            <a:pathLst>
              <a:path h="1397557" w="18910559">
                <a:moveTo>
                  <a:pt x="0" y="0"/>
                </a:moveTo>
                <a:lnTo>
                  <a:pt x="18910559" y="0"/>
                </a:lnTo>
                <a:lnTo>
                  <a:pt x="18910559" y="1397556"/>
                </a:lnTo>
                <a:lnTo>
                  <a:pt x="0" y="1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648" y="5688003"/>
            <a:ext cx="3693380" cy="272954"/>
          </a:xfrm>
          <a:custGeom>
            <a:avLst/>
            <a:gdLst/>
            <a:ahLst/>
            <a:cxnLst/>
            <a:rect r="r" b="b" t="t" l="l"/>
            <a:pathLst>
              <a:path h="272954" w="3693380">
                <a:moveTo>
                  <a:pt x="0" y="0"/>
                </a:moveTo>
                <a:lnTo>
                  <a:pt x="3693380" y="0"/>
                </a:lnTo>
                <a:lnTo>
                  <a:pt x="3693380" y="272954"/>
                </a:lnTo>
                <a:lnTo>
                  <a:pt x="0" y="272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8648" y="4392718"/>
            <a:ext cx="6113879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000000"/>
                </a:solidFill>
                <a:latin typeface="Hammersmith One Bold"/>
              </a:rPr>
              <a:t>Deskripsi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0489" y="6385559"/>
            <a:ext cx="15881334" cy="2872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49"/>
              </a:lnSpc>
            </a:pPr>
            <a:r>
              <a:rPr lang="en-US" sz="3099">
                <a:solidFill>
                  <a:srgbClr val="000000"/>
                </a:solidFill>
                <a:latin typeface="Clear Sans"/>
              </a:rPr>
              <a:t>Aplikasi ini merupakan platform digital yang dirancang khusus untuk membantu anggota koperasi kampus dalam mengelola kegiatan keuangan dan memenuhi kebutuhan sehari-hari mereka, termasuk pinjaman, tabungan, pembelian ATK, serta layanan jasa printing dan fotokopi.</a:t>
            </a:r>
          </a:p>
          <a:p>
            <a:pPr algn="just">
              <a:lnSpc>
                <a:spcPts val="46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059531" y="4507099"/>
            <a:ext cx="0" cy="5779901"/>
          </a:xfrm>
          <a:prstGeom prst="line">
            <a:avLst/>
          </a:prstGeom>
          <a:ln cap="flat" w="19050">
            <a:solidFill>
              <a:srgbClr val="000000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5143500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369059"/>
            <a:ext cx="1196061" cy="1307821"/>
          </a:xfrm>
          <a:custGeom>
            <a:avLst/>
            <a:gdLst/>
            <a:ahLst/>
            <a:cxnLst/>
            <a:rect r="r" b="b" t="t" l="l"/>
            <a:pathLst>
              <a:path h="1307821" w="1196061">
                <a:moveTo>
                  <a:pt x="0" y="0"/>
                </a:moveTo>
                <a:lnTo>
                  <a:pt x="1196061" y="0"/>
                </a:lnTo>
                <a:lnTo>
                  <a:pt x="1196061" y="1307821"/>
                </a:lnTo>
                <a:lnTo>
                  <a:pt x="0" y="1307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84989" y="5442458"/>
            <a:ext cx="1161024" cy="1161024"/>
          </a:xfrm>
          <a:custGeom>
            <a:avLst/>
            <a:gdLst/>
            <a:ahLst/>
            <a:cxnLst/>
            <a:rect r="r" b="b" t="t" l="l"/>
            <a:pathLst>
              <a:path h="1161024" w="1161024">
                <a:moveTo>
                  <a:pt x="0" y="0"/>
                </a:moveTo>
                <a:lnTo>
                  <a:pt x="1161024" y="0"/>
                </a:lnTo>
                <a:lnTo>
                  <a:pt x="1161024" y="1161023"/>
                </a:lnTo>
                <a:lnTo>
                  <a:pt x="0" y="1161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101235" y="1895475"/>
            <a:ext cx="20490469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6500">
                <a:solidFill>
                  <a:srgbClr val="000000"/>
                </a:solidFill>
                <a:latin typeface="Clear Sans Bold"/>
              </a:rPr>
              <a:t>UNTUK APA DIBUATNYA APLIKASI INI?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759564"/>
            <a:ext cx="332906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Hammersmith One Bold"/>
              </a:rPr>
              <a:t>Digitalisasi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84989" y="6759564"/>
            <a:ext cx="332906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Hammersmith One Bold"/>
              </a:rPr>
              <a:t>Fleksibilitas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84989" y="7313466"/>
            <a:ext cx="5428379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"/>
              </a:rPr>
              <a:t>memudahkan mahasiswa untuk mengejarkan tugas-tugasnya tanpa perlu menghabiskan banyak tenaga dan waktu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369164"/>
            <a:ext cx="6831152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"/>
              </a:rPr>
              <a:t>sebagai platform dalam membangun era digital di lingkungan mahasiswa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1280" y="9852228"/>
            <a:ext cx="18910559" cy="1397557"/>
          </a:xfrm>
          <a:custGeom>
            <a:avLst/>
            <a:gdLst/>
            <a:ahLst/>
            <a:cxnLst/>
            <a:rect r="r" b="b" t="t" l="l"/>
            <a:pathLst>
              <a:path h="1397557" w="18910559">
                <a:moveTo>
                  <a:pt x="0" y="0"/>
                </a:moveTo>
                <a:lnTo>
                  <a:pt x="18910560" y="0"/>
                </a:lnTo>
                <a:lnTo>
                  <a:pt x="18910560" y="1397556"/>
                </a:lnTo>
                <a:lnTo>
                  <a:pt x="0" y="1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0979" y="1104900"/>
            <a:ext cx="4912356" cy="239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Fungsi</a:t>
            </a:r>
          </a:p>
          <a:p>
            <a:pPr algn="l" marL="0" indent="0" lvl="0">
              <a:lnSpc>
                <a:spcPts val="934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Aplikasi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4873971" y="1232585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5"/>
                </a:lnTo>
                <a:lnTo>
                  <a:pt x="0" y="3995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93965" y="952500"/>
            <a:ext cx="1200408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</a:rPr>
              <a:t>Meningkatkan Aksesibilitas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4873971" y="2953960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5"/>
                </a:lnTo>
                <a:lnTo>
                  <a:pt x="0" y="3995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93965" y="2775903"/>
            <a:ext cx="1215995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</a:rPr>
              <a:t>Efisiensi Operasional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4873971" y="4822655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93965" y="4598353"/>
            <a:ext cx="1200408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</a:rPr>
              <a:t>Inovasi dan Relevans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400000">
            <a:off x="4873971" y="6621983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93965" y="6420803"/>
            <a:ext cx="1200408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</a:rPr>
              <a:t>Kemudahan Manajemen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5400000">
            <a:off x="4873971" y="8421311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93965" y="8243253"/>
            <a:ext cx="1200408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lear Sans"/>
              </a:rPr>
              <a:t>Penghematan Waktu dan Tenaga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650682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253862" y="3671055"/>
            <a:ext cx="9065225" cy="304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0"/>
              </a:lnSpc>
            </a:pPr>
            <a:r>
              <a:rPr lang="en-US" sz="10745">
                <a:solidFill>
                  <a:srgbClr val="000000"/>
                </a:solidFill>
                <a:latin typeface="Hammersmith One Bold"/>
              </a:rPr>
              <a:t>FITUR APLIKASI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562673" y="2324112"/>
            <a:ext cx="8447604" cy="5638776"/>
          </a:xfrm>
          <a:custGeom>
            <a:avLst/>
            <a:gdLst/>
            <a:ahLst/>
            <a:cxnLst/>
            <a:rect r="r" b="b" t="t" l="l"/>
            <a:pathLst>
              <a:path h="5638776" w="8447604">
                <a:moveTo>
                  <a:pt x="0" y="0"/>
                </a:moveTo>
                <a:lnTo>
                  <a:pt x="8447604" y="0"/>
                </a:lnTo>
                <a:lnTo>
                  <a:pt x="8447604" y="5638776"/>
                </a:lnTo>
                <a:lnTo>
                  <a:pt x="0" y="5638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091316" y="758946"/>
            <a:ext cx="4314975" cy="8769108"/>
            <a:chOff x="0" y="0"/>
            <a:chExt cx="5001260" cy="10163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t="0" r="-4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16924" t="0" r="-16924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703056" y="0"/>
            <a:ext cx="10655731" cy="10664782"/>
          </a:xfrm>
          <a:custGeom>
            <a:avLst/>
            <a:gdLst/>
            <a:ahLst/>
            <a:cxnLst/>
            <a:rect r="r" b="b" t="t" l="l"/>
            <a:pathLst>
              <a:path h="10664782" w="10655731">
                <a:moveTo>
                  <a:pt x="0" y="0"/>
                </a:moveTo>
                <a:lnTo>
                  <a:pt x="10655731" y="0"/>
                </a:lnTo>
                <a:lnTo>
                  <a:pt x="10655731" y="10664782"/>
                </a:lnTo>
                <a:lnTo>
                  <a:pt x="0" y="1066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68454" y="542730"/>
            <a:ext cx="4696070" cy="2774243"/>
            <a:chOff x="0" y="0"/>
            <a:chExt cx="6261427" cy="369899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2391" t="0" r="2391" b="0"/>
            <a:stretch>
              <a:fillRect/>
            </a:stretch>
          </p:blipFill>
          <p:spPr>
            <a:xfrm flipH="false" flipV="false">
              <a:off x="0" y="0"/>
              <a:ext cx="6261427" cy="3698991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5400000">
            <a:off x="-9455280" y="8048828"/>
            <a:ext cx="18910559" cy="1397557"/>
          </a:xfrm>
          <a:custGeom>
            <a:avLst/>
            <a:gdLst/>
            <a:ahLst/>
            <a:cxnLst/>
            <a:rect r="r" b="b" t="t" l="l"/>
            <a:pathLst>
              <a:path h="1397557" w="18910559">
                <a:moveTo>
                  <a:pt x="0" y="0"/>
                </a:moveTo>
                <a:lnTo>
                  <a:pt x="18910560" y="0"/>
                </a:lnTo>
                <a:lnTo>
                  <a:pt x="18910560" y="1397556"/>
                </a:lnTo>
                <a:lnTo>
                  <a:pt x="0" y="1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66171"/>
            <a:ext cx="1149521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Fitur ini</a:t>
            </a:r>
            <a:r>
              <a:rPr lang="en-US" sz="3000">
                <a:solidFill>
                  <a:srgbClr val="000000"/>
                </a:solidFill>
                <a:latin typeface="Clear Sans"/>
              </a:rPr>
              <a:t> Memungkinkan anggota untuk menyimpan uang mereka secara online dan melihat saldo serta riwayat transaksi tabungan.</a:t>
            </a:r>
          </a:p>
          <a:p>
            <a:pPr algn="just">
              <a:lnSpc>
                <a:spcPts val="45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0355"/>
            <a:ext cx="554078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Hammersmith One Bold"/>
              </a:rPr>
              <a:t>1. Tabungan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85185"/>
            <a:ext cx="7859298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Hammersmith One Bold"/>
              </a:rPr>
              <a:t>2. Jual beli ATK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9142" y="4220511"/>
            <a:ext cx="11394767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Koperasi online m</a:t>
            </a:r>
            <a:r>
              <a:rPr lang="en-US" sz="3000">
                <a:solidFill>
                  <a:srgbClr val="000000"/>
                </a:solidFill>
                <a:latin typeface="Clear Sans"/>
              </a:rPr>
              <a:t>enyediakan katalog produk ATK dengan deskripsi, harga, dan foto. Anggota dapat membeli produk langsung melalui aplikasi.</a:t>
            </a:r>
          </a:p>
          <a:p>
            <a:pPr algn="just">
              <a:lnSpc>
                <a:spcPts val="4500"/>
              </a:lnSpc>
            </a:pPr>
          </a:p>
          <a:p>
            <a:pPr algn="just">
              <a:lnSpc>
                <a:spcPts val="45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493811"/>
            <a:ext cx="961578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99"/>
              </a:lnSpc>
            </a:pPr>
            <a:r>
              <a:rPr lang="en-US" sz="3999">
                <a:solidFill>
                  <a:srgbClr val="000000"/>
                </a:solidFill>
                <a:latin typeface="Hammersmith One Bold"/>
              </a:rPr>
              <a:t>3. LAYANAN PRINTING &amp; FOTOKOPI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9142" y="7290281"/>
            <a:ext cx="11394767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Membuka la</a:t>
            </a:r>
            <a:r>
              <a:rPr lang="en-US" sz="3000">
                <a:solidFill>
                  <a:srgbClr val="000000"/>
                </a:solidFill>
                <a:latin typeface="Clear Sans"/>
              </a:rPr>
              <a:t>yanan cetak dokumen dan fotokopi dengan pilihan ukuran dan jenis kertas.</a:t>
            </a:r>
          </a:p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Clear Sans"/>
              </a:rPr>
              <a:t>.</a:t>
            </a:r>
          </a:p>
          <a:p>
            <a:pPr algn="just">
              <a:lnSpc>
                <a:spcPts val="4500"/>
              </a:lnSpc>
            </a:pPr>
          </a:p>
          <a:p>
            <a:pPr algn="just">
              <a:lnSpc>
                <a:spcPts val="450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3168454" y="3696385"/>
            <a:ext cx="4696070" cy="2850576"/>
            <a:chOff x="0" y="0"/>
            <a:chExt cx="6261427" cy="3800768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3666" t="0" r="3666" b="0"/>
            <a:stretch>
              <a:fillRect/>
            </a:stretch>
          </p:blipFill>
          <p:spPr>
            <a:xfrm flipH="false" flipV="false">
              <a:off x="0" y="0"/>
              <a:ext cx="6261427" cy="3800768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3188530" y="6927962"/>
            <a:ext cx="4675994" cy="2850576"/>
            <a:chOff x="0" y="0"/>
            <a:chExt cx="6234659" cy="3800768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8"/>
            <a:srcRect l="3864" t="0" r="3864" b="0"/>
            <a:stretch>
              <a:fillRect/>
            </a:stretch>
          </p:blipFill>
          <p:spPr>
            <a:xfrm flipH="false" flipV="false">
              <a:off x="0" y="0"/>
              <a:ext cx="6234659" cy="3800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67132" y="6281645"/>
            <a:ext cx="7153736" cy="468245"/>
          </a:xfrm>
          <a:custGeom>
            <a:avLst/>
            <a:gdLst/>
            <a:ahLst/>
            <a:cxnLst/>
            <a:rect r="r" b="b" t="t" l="l"/>
            <a:pathLst>
              <a:path h="468245" w="7153736">
                <a:moveTo>
                  <a:pt x="0" y="0"/>
                </a:moveTo>
                <a:lnTo>
                  <a:pt x="7153736" y="0"/>
                </a:lnTo>
                <a:lnTo>
                  <a:pt x="7153736" y="468244"/>
                </a:lnTo>
                <a:lnTo>
                  <a:pt x="0" y="468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3776" y="3919776"/>
            <a:ext cx="13060448" cy="219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22"/>
              </a:lnSpc>
            </a:pPr>
            <a:r>
              <a:rPr lang="en-US" sz="12873">
                <a:solidFill>
                  <a:srgbClr val="000000"/>
                </a:solidFill>
                <a:latin typeface="Canva Sans Bold"/>
              </a:rPr>
              <a:t>QUIZZZZ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DAFuzZvBeL4</dc:identifier>
  <dcterms:modified xsi:type="dcterms:W3CDTF">2011-08-01T06:04:30Z</dcterms:modified>
  <cp:revision>1</cp:revision>
  <dc:title>Koperasi (belum jadi)</dc:title>
</cp:coreProperties>
</file>