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61" r:id="rId3"/>
    <p:sldId id="290" r:id="rId5"/>
    <p:sldId id="298" r:id="rId6"/>
    <p:sldId id="289" r:id="rId7"/>
    <p:sldId id="307" r:id="rId8"/>
    <p:sldId id="291" r:id="rId9"/>
    <p:sldId id="296" r:id="rId10"/>
    <p:sldId id="308" r:id="rId11"/>
    <p:sldId id="295" r:id="rId12"/>
    <p:sldId id="292" r:id="rId13"/>
    <p:sldId id="309" r:id="rId14"/>
    <p:sldId id="293" r:id="rId15"/>
    <p:sldId id="300" r:id="rId16"/>
    <p:sldId id="259" r:id="rId17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161E"/>
    <a:srgbClr val="C9151E"/>
    <a:srgbClr val="FFFFFF"/>
    <a:srgbClr val="BFE2F3"/>
    <a:srgbClr val="C31823"/>
    <a:srgbClr val="E9CBBC"/>
    <a:srgbClr val="E0A487"/>
    <a:srgbClr val="D97C5B"/>
    <a:srgbClr val="CC141E"/>
    <a:srgbClr val="D05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17" autoAdjust="0"/>
    <p:restoredTop sz="94785" autoAdjust="0"/>
  </p:normalViewPr>
  <p:slideViewPr>
    <p:cSldViewPr snapToGrid="0">
      <p:cViewPr varScale="1">
        <p:scale>
          <a:sx n="157" d="100"/>
          <a:sy n="157" d="100"/>
        </p:scale>
        <p:origin x="1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13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此页可以删除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jpeg"/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6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/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slideLayout" Target="../slideLayouts/slideLayout3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1" Type="http://schemas.openxmlformats.org/officeDocument/2006/relationships/slideLayout" Target="../slideLayouts/slideLayout3.xml"/><Relationship Id="rId30" Type="http://schemas.openxmlformats.org/officeDocument/2006/relationships/tags" Target="../tags/tag46.xml"/><Relationship Id="rId3" Type="http://schemas.openxmlformats.org/officeDocument/2006/relationships/tags" Target="../tags/tag19.xml"/><Relationship Id="rId29" Type="http://schemas.openxmlformats.org/officeDocument/2006/relationships/tags" Target="../tags/tag45.xml"/><Relationship Id="rId28" Type="http://schemas.openxmlformats.org/officeDocument/2006/relationships/tags" Target="../tags/tag44.xml"/><Relationship Id="rId27" Type="http://schemas.openxmlformats.org/officeDocument/2006/relationships/tags" Target="../tags/tag43.xml"/><Relationship Id="rId26" Type="http://schemas.openxmlformats.org/officeDocument/2006/relationships/tags" Target="../tags/tag42.xml"/><Relationship Id="rId25" Type="http://schemas.openxmlformats.org/officeDocument/2006/relationships/tags" Target="../tags/tag41.xml"/><Relationship Id="rId24" Type="http://schemas.openxmlformats.org/officeDocument/2006/relationships/tags" Target="../tags/tag40.xml"/><Relationship Id="rId23" Type="http://schemas.openxmlformats.org/officeDocument/2006/relationships/tags" Target="../tags/tag39.xml"/><Relationship Id="rId22" Type="http://schemas.openxmlformats.org/officeDocument/2006/relationships/tags" Target="../tags/tag38.xml"/><Relationship Id="rId21" Type="http://schemas.openxmlformats.org/officeDocument/2006/relationships/tags" Target="../tags/tag37.xml"/><Relationship Id="rId20" Type="http://schemas.openxmlformats.org/officeDocument/2006/relationships/tags" Target="../tags/tag36.xml"/><Relationship Id="rId2" Type="http://schemas.openxmlformats.org/officeDocument/2006/relationships/tags" Target="../tags/tag18.xml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7" Type="http://schemas.openxmlformats.org/officeDocument/2006/relationships/slideLayout" Target="../slideLayouts/slideLayout3.xml"/><Relationship Id="rId66" Type="http://schemas.openxmlformats.org/officeDocument/2006/relationships/tags" Target="../tags/tag111.xml"/><Relationship Id="rId65" Type="http://schemas.openxmlformats.org/officeDocument/2006/relationships/tags" Target="../tags/tag110.xml"/><Relationship Id="rId64" Type="http://schemas.openxmlformats.org/officeDocument/2006/relationships/tags" Target="../tags/tag109.xml"/><Relationship Id="rId63" Type="http://schemas.openxmlformats.org/officeDocument/2006/relationships/tags" Target="../tags/tag108.xml"/><Relationship Id="rId62" Type="http://schemas.openxmlformats.org/officeDocument/2006/relationships/tags" Target="../tags/tag107.xml"/><Relationship Id="rId61" Type="http://schemas.openxmlformats.org/officeDocument/2006/relationships/tags" Target="../tags/tag106.xml"/><Relationship Id="rId60" Type="http://schemas.openxmlformats.org/officeDocument/2006/relationships/tags" Target="../tags/tag105.xml"/><Relationship Id="rId6" Type="http://schemas.openxmlformats.org/officeDocument/2006/relationships/tags" Target="../tags/tag51.xml"/><Relationship Id="rId59" Type="http://schemas.openxmlformats.org/officeDocument/2006/relationships/tags" Target="../tags/tag104.xml"/><Relationship Id="rId58" Type="http://schemas.openxmlformats.org/officeDocument/2006/relationships/tags" Target="../tags/tag103.xml"/><Relationship Id="rId57" Type="http://schemas.openxmlformats.org/officeDocument/2006/relationships/tags" Target="../tags/tag102.xml"/><Relationship Id="rId56" Type="http://schemas.openxmlformats.org/officeDocument/2006/relationships/tags" Target="../tags/tag101.xml"/><Relationship Id="rId55" Type="http://schemas.openxmlformats.org/officeDocument/2006/relationships/tags" Target="../tags/tag100.xml"/><Relationship Id="rId54" Type="http://schemas.openxmlformats.org/officeDocument/2006/relationships/tags" Target="../tags/tag99.xml"/><Relationship Id="rId53" Type="http://schemas.openxmlformats.org/officeDocument/2006/relationships/tags" Target="../tags/tag98.xml"/><Relationship Id="rId52" Type="http://schemas.openxmlformats.org/officeDocument/2006/relationships/tags" Target="../tags/tag97.xml"/><Relationship Id="rId51" Type="http://schemas.openxmlformats.org/officeDocument/2006/relationships/tags" Target="../tags/tag96.xml"/><Relationship Id="rId50" Type="http://schemas.openxmlformats.org/officeDocument/2006/relationships/tags" Target="../tags/tag95.xml"/><Relationship Id="rId5" Type="http://schemas.openxmlformats.org/officeDocument/2006/relationships/tags" Target="../tags/tag50.xml"/><Relationship Id="rId49" Type="http://schemas.openxmlformats.org/officeDocument/2006/relationships/tags" Target="../tags/tag94.xml"/><Relationship Id="rId48" Type="http://schemas.openxmlformats.org/officeDocument/2006/relationships/tags" Target="../tags/tag93.xml"/><Relationship Id="rId47" Type="http://schemas.openxmlformats.org/officeDocument/2006/relationships/tags" Target="../tags/tag92.xml"/><Relationship Id="rId46" Type="http://schemas.openxmlformats.org/officeDocument/2006/relationships/tags" Target="../tags/tag91.xml"/><Relationship Id="rId45" Type="http://schemas.openxmlformats.org/officeDocument/2006/relationships/tags" Target="../tags/tag90.xml"/><Relationship Id="rId44" Type="http://schemas.openxmlformats.org/officeDocument/2006/relationships/tags" Target="../tags/tag89.xml"/><Relationship Id="rId43" Type="http://schemas.openxmlformats.org/officeDocument/2006/relationships/tags" Target="../tags/tag88.xml"/><Relationship Id="rId42" Type="http://schemas.openxmlformats.org/officeDocument/2006/relationships/tags" Target="../tags/tag87.xml"/><Relationship Id="rId41" Type="http://schemas.openxmlformats.org/officeDocument/2006/relationships/tags" Target="../tags/tag86.xml"/><Relationship Id="rId40" Type="http://schemas.openxmlformats.org/officeDocument/2006/relationships/tags" Target="../tags/tag85.xml"/><Relationship Id="rId4" Type="http://schemas.openxmlformats.org/officeDocument/2006/relationships/tags" Target="../tags/tag49.xml"/><Relationship Id="rId39" Type="http://schemas.openxmlformats.org/officeDocument/2006/relationships/tags" Target="../tags/tag84.xml"/><Relationship Id="rId38" Type="http://schemas.openxmlformats.org/officeDocument/2006/relationships/tags" Target="../tags/tag83.xml"/><Relationship Id="rId37" Type="http://schemas.openxmlformats.org/officeDocument/2006/relationships/tags" Target="../tags/tag82.xml"/><Relationship Id="rId36" Type="http://schemas.openxmlformats.org/officeDocument/2006/relationships/tags" Target="../tags/tag81.xml"/><Relationship Id="rId35" Type="http://schemas.openxmlformats.org/officeDocument/2006/relationships/tags" Target="../tags/tag80.xml"/><Relationship Id="rId34" Type="http://schemas.openxmlformats.org/officeDocument/2006/relationships/tags" Target="../tags/tag79.xml"/><Relationship Id="rId33" Type="http://schemas.openxmlformats.org/officeDocument/2006/relationships/tags" Target="../tags/tag78.xml"/><Relationship Id="rId32" Type="http://schemas.openxmlformats.org/officeDocument/2006/relationships/tags" Target="../tags/tag77.xml"/><Relationship Id="rId31" Type="http://schemas.openxmlformats.org/officeDocument/2006/relationships/tags" Target="../tags/tag76.xml"/><Relationship Id="rId30" Type="http://schemas.openxmlformats.org/officeDocument/2006/relationships/tags" Target="../tags/tag75.xml"/><Relationship Id="rId3" Type="http://schemas.openxmlformats.org/officeDocument/2006/relationships/tags" Target="../tags/tag48.xml"/><Relationship Id="rId29" Type="http://schemas.openxmlformats.org/officeDocument/2006/relationships/tags" Target="../tags/tag74.xml"/><Relationship Id="rId28" Type="http://schemas.openxmlformats.org/officeDocument/2006/relationships/tags" Target="../tags/tag73.xml"/><Relationship Id="rId27" Type="http://schemas.openxmlformats.org/officeDocument/2006/relationships/tags" Target="../tags/tag72.xml"/><Relationship Id="rId26" Type="http://schemas.openxmlformats.org/officeDocument/2006/relationships/tags" Target="../tags/tag71.xml"/><Relationship Id="rId25" Type="http://schemas.openxmlformats.org/officeDocument/2006/relationships/tags" Target="../tags/tag70.xml"/><Relationship Id="rId24" Type="http://schemas.openxmlformats.org/officeDocument/2006/relationships/tags" Target="../tags/tag69.xml"/><Relationship Id="rId23" Type="http://schemas.openxmlformats.org/officeDocument/2006/relationships/tags" Target="../tags/tag68.xml"/><Relationship Id="rId22" Type="http://schemas.openxmlformats.org/officeDocument/2006/relationships/tags" Target="../tags/tag67.xml"/><Relationship Id="rId21" Type="http://schemas.openxmlformats.org/officeDocument/2006/relationships/tags" Target="../tags/tag66.xml"/><Relationship Id="rId20" Type="http://schemas.openxmlformats.org/officeDocument/2006/relationships/tags" Target="../tags/tag65.xml"/><Relationship Id="rId2" Type="http://schemas.openxmlformats.org/officeDocument/2006/relationships/tags" Target="../tags/tag47.xml"/><Relationship Id="rId19" Type="http://schemas.openxmlformats.org/officeDocument/2006/relationships/tags" Target="../tags/tag64.xml"/><Relationship Id="rId18" Type="http://schemas.openxmlformats.org/officeDocument/2006/relationships/tags" Target="../tags/tag63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数据结构第一次书面作业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628650" y="5338445"/>
            <a:ext cx="7886700" cy="89662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20</a:t>
            </a:r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23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年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月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日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184785" y="1685925"/>
            <a:ext cx="8773795" cy="4921250"/>
          </a:xfrm>
        </p:spPr>
        <p:txBody>
          <a:bodyPr>
            <a:normAutofit fontScale="92500" lnSpcReduction="10000"/>
          </a:bodyPr>
          <a:lstStyle/>
          <a:p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使用快慢指针得到中间的结点位置</a:t>
            </a:r>
            <a:r>
              <a:rPr lang="en-US" altLang="zh-HK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假设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n=2m</a:t>
            </a:r>
            <a:r>
              <a:rPr lang="en-US" altLang="zh-HK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</a:t>
            </a:r>
            <a:endParaRPr lang="zh-HK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/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slow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指针：索引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 —&gt; (m-1)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次移动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—&gt;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索引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1"/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fast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指针：索引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 —&gt; (m-1)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次移动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—&gt;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索引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2m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1"/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和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未知，因此只能以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fast-&gt;next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是否为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NULL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判断</a:t>
            </a:r>
            <a:endParaRPr lang="zh-HK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0"/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将后半链表逆序</a:t>
            </a:r>
            <a:endParaRPr lang="zh-HK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0"/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链表交叉合并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/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pre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，前半链表中要更新的位置</a:t>
            </a:r>
            <a:endParaRPr lang="en-US" altLang="zh-HK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/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cur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，后半链表头，每次被插入的节点</a:t>
            </a:r>
            <a:endParaRPr lang="en-US" altLang="zh-HK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/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tmp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，临时后半链表头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/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/>
            <a:endParaRPr lang="en-US" altLang="zh-HK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注意要求时间复杂度为</a:t>
            </a:r>
            <a:r>
              <a:rPr lang="en-US" altLang="zh-HK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O(1)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，故不能创建另外的链表保存逆序的结果，应该直接在原链表上实现逆序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124" y="421560"/>
            <a:ext cx="6886322" cy="10991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124" y="421560"/>
            <a:ext cx="6886322" cy="109914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6850" y="1689735"/>
            <a:ext cx="878332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Node *convertList(Node *head) {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Node *slow = head;                       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      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// 第一个节点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Node *fast = head-&gt;next;                 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// 第二个节点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while (</a:t>
            </a:r>
            <a:r>
              <a:rPr lang="zh-CN" altLang="en-US" sz="1400" b="1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fast-&gt;next != NULL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 {                 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// </a:t>
            </a:r>
            <a:r>
              <a:rPr lang="en-US" altLang="zh-CN" sz="14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lang="zh-CN" altLang="en-US" sz="14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循环m-1次到尾部</a:t>
            </a:r>
            <a:endParaRPr lang="zh-CN" altLang="en-US" sz="14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</a:t>
            </a:r>
            <a:r>
              <a:rPr lang="zh-CN" altLang="en-US" sz="1400" b="1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slow = slow-&gt;next;</a:t>
            </a:r>
            <a:endParaRPr lang="zh-CN" altLang="en-US" sz="1400" b="1">
              <a:solidFill>
                <a:srgbClr val="7030A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fast = fast-&gt;next-&gt;next;</a:t>
            </a:r>
            <a:endParaRPr lang="zh-CN" altLang="en-US" sz="1400" b="1">
              <a:solidFill>
                <a:srgbClr val="7030A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}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Node *postHead = slow-&gt;next;               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// 后半链表头节点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postHead = </a:t>
            </a:r>
            <a:r>
              <a:rPr lang="zh-CN" altLang="en-US" sz="1400" b="1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inverseList(postHead)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;   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// </a:t>
            </a:r>
            <a:r>
              <a:rPr lang="en-US" altLang="zh-CN" sz="14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</a:t>
            </a:r>
            <a:r>
              <a:rPr lang="zh-CN" altLang="en-US" sz="14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逆转</a:t>
            </a:r>
            <a:endParaRPr lang="zh-CN" altLang="en-US" sz="14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Node *prevHead = head, *tmp;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while (</a:t>
            </a:r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prevHead != NULL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 {              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// </a:t>
            </a:r>
            <a:r>
              <a:rPr lang="en-US" altLang="zh-CN" sz="14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</a:t>
            </a:r>
            <a:r>
              <a:rPr lang="zh-CN" altLang="en-US" sz="14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合并两条链表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</a:t>
            </a:r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tmp = postHead-&gt;next;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    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// 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临时保存后半链表头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</a:t>
            </a:r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postHead-&gt;next = prevHead-&gt;next;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//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将postHead加入前半链表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</a:t>
            </a:r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prevHead-&gt;next = postHead;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</a:t>
            </a:r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postHead = tmp;</a:t>
            </a:r>
            <a:r>
              <a:rPr lang="zh-CN" altLang="en-US" sz="14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    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         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//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更新postHead为旧链表头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</a:t>
            </a:r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prevHead = prevHead-&gt;next-&gt;next;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// 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更新prevHead为下一个要更新的位置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}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return head;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HK" altLang="en-US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分别分析查找成功和查找失败情况下的时间复杂度</a:t>
                </a:r>
                <a:endParaRPr lang="en-US" altLang="zh-HK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 lvl="1"/>
                <a:r>
                  <a:rPr lang="zh-HK" altLang="en-US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失败的情况，需要遍历整个顺序表</a:t>
                </a:r>
                <a:r>
                  <a:rPr lang="zh-CN" altLang="zh-HK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𝒏</m:t>
                    </m:r>
                  </m:oMath>
                </a14:m>
                <a:r>
                  <a:rPr lang="en-US" altLang="zh-CN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 </a:t>
                </a:r>
                <a:r>
                  <a:rPr lang="zh-CN" altLang="en-US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次</a:t>
                </a:r>
                <a:endParaRPr lang="en-US" altLang="zh-HK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 lvl="1"/>
                <a:r>
                  <a:rPr lang="zh-HK" altLang="en-US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成功的情况，则可能是任一位置上查找成功</a:t>
                </a:r>
                <a:r>
                  <a:rPr lang="zh-CN" altLang="zh-HK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HK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HK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altLang="zh-HK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HK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HK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HK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HK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r>
                          <a:rPr lang="en-US" altLang="zh-HK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𝑖</m:t>
                        </m:r>
                      </m:e>
                    </m:nary>
                    <m:r>
                      <a:rPr lang="en-US" altLang="zh-HK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HK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HK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HK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HK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HK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HK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zh-HK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altLang="zh-HK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HK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altLang="zh-HK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HK" b="1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HK" b="1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𝒏</m:t>
                        </m:r>
                        <m:r>
                          <a:rPr lang="en-US" altLang="zh-HK" b="1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HK" b="1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𝟏</m:t>
                        </m:r>
                      </m:num>
                      <m:den>
                        <m:r>
                          <a:rPr lang="en-US" altLang="zh-HK" b="1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次</a:t>
                </a:r>
                <a:endParaRPr lang="en-US" altLang="zh-HK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r>
                  <a:rPr lang="zh-HK" altLang="en-US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总的时间复杂度为</a:t>
                </a:r>
                <a:endParaRPr lang="en-US" altLang="zh-CN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1">
                <a:blip r:embed="rId1"/>
                <a:stretch>
                  <a:fillRect l="-8" t="-8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06" y="313537"/>
            <a:ext cx="7454787" cy="116955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103" y="3169285"/>
            <a:ext cx="558800" cy="330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HK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关键步骤要用注释</a:t>
            </a:r>
            <a:endParaRPr kumimoji="1" lang="zh-HK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HK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要写题号</a:t>
            </a:r>
            <a:endParaRPr kumimoji="1" lang="zh-HK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HK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字迹工整，书面美观</a:t>
            </a:r>
            <a:endParaRPr kumimoji="1" lang="zh-HK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K" altLang="en-US" dirty="0"/>
              <a:t>注意事项</a:t>
            </a:r>
            <a:endParaRPr kumimoji="1" lang="zh-HK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 谢！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219710" y="1685925"/>
            <a:ext cx="8719820" cy="4921250"/>
          </a:xfrm>
        </p:spPr>
        <p:txBody>
          <a:bodyPr>
            <a:normAutofit/>
          </a:bodyPr>
          <a:lstStyle/>
          <a:p>
            <a:r>
              <a:rPr lang="zh-CN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共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个指针：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/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头指针</a:t>
            </a:r>
            <a:r>
              <a:rPr lang="en-US" altLang="zh-HK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Head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指向</a:t>
            </a:r>
            <a:r>
              <a:rPr lang="zh-HK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新链表</a:t>
            </a:r>
            <a:r>
              <a:rPr lang="zh-CN" altLang="zh-HK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头</a:t>
            </a:r>
            <a:endParaRPr lang="zh-CN" altLang="zh-HK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/>
            <a:r>
              <a:rPr lang="zh-CN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指针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cur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指向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旧链表头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指针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tmp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作为逆置过程的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临时旧链表头</a:t>
            </a:r>
            <a:endParaRPr lang="en-US" altLang="zh-HK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while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循环：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/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把</a:t>
            </a:r>
            <a:r>
              <a:rPr lang="zh-CN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一个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结点插入到新的链表的</a:t>
            </a:r>
            <a:r>
              <a:rPr lang="zh-CN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头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部</a:t>
            </a:r>
            <a:endParaRPr lang="zh-HK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lvl="0" indent="0">
              <a:buNone/>
            </a:pPr>
            <a:endParaRPr lang="zh-HK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0"/>
            <a:r>
              <a:rPr 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错误做法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：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/>
            <a:r>
              <a:rPr lang="zh-CN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遍历链表记录所有值到临时列表中，逆序遍历临时列表，按序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重新赋值到链表中</a:t>
            </a:r>
            <a:endParaRPr lang="zh-CN" altLang="zh-HK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/>
            <a:endParaRPr lang="en-US" altLang="zh-HK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76" y="828860"/>
            <a:ext cx="9086500" cy="61152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578775" y="2389441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kumimoji="1" lang="en-US" altLang="zh-HK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62353" y="2389440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endParaRPr kumimoji="1" lang="en-US" altLang="zh-HK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6009" y="3365563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kumimoji="1" lang="en-US" altLang="zh-HK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89588" y="3365563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kumimoji="1" lang="en-US" altLang="zh-HK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78775" y="3365562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kumimoji="1" lang="en-US" altLang="zh-HK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" name="直線箭頭接點 10"/>
          <p:cNvCxnSpPr>
            <a:stCxn id="8" idx="3"/>
            <a:endCxn id="9" idx="1"/>
          </p:cNvCxnSpPr>
          <p:nvPr/>
        </p:nvCxnSpPr>
        <p:spPr>
          <a:xfrm>
            <a:off x="6426795" y="3551680"/>
            <a:ext cx="362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>
            <a:stCxn id="9" idx="3"/>
            <a:endCxn id="10" idx="1"/>
          </p:cNvCxnSpPr>
          <p:nvPr/>
        </p:nvCxnSpPr>
        <p:spPr>
          <a:xfrm flipV="1">
            <a:off x="7210374" y="3551679"/>
            <a:ext cx="3684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16822" y="3365562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800" dirty="0">
                <a:latin typeface="Times New Roman" panose="02020603050405020304" charset="0"/>
                <a:cs typeface="Times New Roman" panose="02020603050405020304" charset="0"/>
              </a:rPr>
              <a:t>Head</a:t>
            </a:r>
            <a:endParaRPr kumimoji="1" lang="en-US" altLang="zh-HK" sz="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90629" y="2389444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kumimoji="1" lang="en-US" altLang="zh-HK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74208" y="2389444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kumimoji="1" lang="en-US" altLang="zh-HK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63395" y="2389443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kumimoji="1" lang="en-US" altLang="zh-HK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9" name="直線箭頭接點 28"/>
          <p:cNvCxnSpPr>
            <a:stCxn id="22" idx="3"/>
            <a:endCxn id="24" idx="1"/>
          </p:cNvCxnSpPr>
          <p:nvPr/>
        </p:nvCxnSpPr>
        <p:spPr>
          <a:xfrm>
            <a:off x="5611415" y="2575561"/>
            <a:ext cx="362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/>
          <p:cNvCxnSpPr>
            <a:stCxn id="24" idx="3"/>
            <a:endCxn id="27" idx="1"/>
          </p:cNvCxnSpPr>
          <p:nvPr/>
        </p:nvCxnSpPr>
        <p:spPr>
          <a:xfrm flipV="1">
            <a:off x="6394994" y="2575560"/>
            <a:ext cx="3684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/>
          <p:cNvCxnSpPr>
            <a:endCxn id="13" idx="1"/>
          </p:cNvCxnSpPr>
          <p:nvPr/>
        </p:nvCxnSpPr>
        <p:spPr>
          <a:xfrm>
            <a:off x="7178572" y="2575556"/>
            <a:ext cx="40020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箭頭接點 31"/>
          <p:cNvCxnSpPr/>
          <p:nvPr/>
        </p:nvCxnSpPr>
        <p:spPr>
          <a:xfrm flipV="1">
            <a:off x="7993952" y="2575555"/>
            <a:ext cx="3684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/>
          <p:cNvCxnSpPr/>
          <p:nvPr/>
        </p:nvCxnSpPr>
        <p:spPr>
          <a:xfrm>
            <a:off x="5647690" y="3551678"/>
            <a:ext cx="362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185893" y="1708323"/>
            <a:ext cx="420786" cy="3722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800" dirty="0">
                <a:latin typeface="Times New Roman" panose="02020603050405020304" charset="0"/>
                <a:cs typeface="Times New Roman" panose="02020603050405020304" charset="0"/>
              </a:rPr>
              <a:t>cur</a:t>
            </a:r>
            <a:endParaRPr kumimoji="1" lang="en-US" altLang="zh-HK" sz="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" name="直線箭頭接點 6"/>
          <p:cNvCxnSpPr>
            <a:stCxn id="2" idx="2"/>
            <a:endCxn id="22" idx="0"/>
          </p:cNvCxnSpPr>
          <p:nvPr/>
        </p:nvCxnSpPr>
        <p:spPr>
          <a:xfrm>
            <a:off x="5396286" y="2080556"/>
            <a:ext cx="4736" cy="308888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969471" y="1708323"/>
            <a:ext cx="420786" cy="3722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800" dirty="0" err="1">
                <a:latin typeface="Times New Roman" panose="02020603050405020304" charset="0"/>
                <a:cs typeface="Times New Roman" panose="02020603050405020304" charset="0"/>
              </a:rPr>
              <a:t>tmp</a:t>
            </a:r>
            <a:endParaRPr kumimoji="1" lang="en-US" altLang="zh-HK" sz="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5" name="直線箭頭接點 14"/>
          <p:cNvCxnSpPr>
            <a:stCxn id="12" idx="2"/>
          </p:cNvCxnSpPr>
          <p:nvPr/>
        </p:nvCxnSpPr>
        <p:spPr>
          <a:xfrm>
            <a:off x="6179864" y="2080556"/>
            <a:ext cx="4736" cy="308888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572401" y="1704313"/>
            <a:ext cx="420786" cy="3722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800" dirty="0">
                <a:latin typeface="Times New Roman" panose="02020603050405020304" charset="0"/>
                <a:cs typeface="Times New Roman" panose="02020603050405020304" charset="0"/>
              </a:rPr>
              <a:t>cur</a:t>
            </a:r>
            <a:endParaRPr kumimoji="1" lang="en-US" altLang="zh-HK" sz="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5" name="直線箭頭接點 24"/>
          <p:cNvCxnSpPr>
            <a:stCxn id="23" idx="2"/>
          </p:cNvCxnSpPr>
          <p:nvPr/>
        </p:nvCxnSpPr>
        <p:spPr>
          <a:xfrm>
            <a:off x="7782794" y="2076546"/>
            <a:ext cx="4736" cy="308888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355979" y="1704313"/>
            <a:ext cx="420786" cy="3722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800" dirty="0" err="1">
                <a:latin typeface="Times New Roman" panose="02020603050405020304" charset="0"/>
                <a:cs typeface="Times New Roman" panose="02020603050405020304" charset="0"/>
              </a:rPr>
              <a:t>tmp</a:t>
            </a:r>
            <a:endParaRPr kumimoji="1" lang="en-US" altLang="zh-HK" sz="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3" name="直線箭頭接點 32"/>
          <p:cNvCxnSpPr>
            <a:stCxn id="28" idx="2"/>
          </p:cNvCxnSpPr>
          <p:nvPr/>
        </p:nvCxnSpPr>
        <p:spPr>
          <a:xfrm>
            <a:off x="8566372" y="2076546"/>
            <a:ext cx="4736" cy="308888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/>
          <p:cNvCxnSpPr>
            <a:stCxn id="13" idx="2"/>
            <a:endCxn id="8" idx="0"/>
          </p:cNvCxnSpPr>
          <p:nvPr/>
        </p:nvCxnSpPr>
        <p:spPr>
          <a:xfrm flipH="1">
            <a:off x="6216402" y="2761674"/>
            <a:ext cx="1572766" cy="60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43"/>
          <p:cNvCxnSpPr>
            <a:stCxn id="16" idx="0"/>
          </p:cNvCxnSpPr>
          <p:nvPr/>
        </p:nvCxnSpPr>
        <p:spPr>
          <a:xfrm flipV="1">
            <a:off x="5427215" y="2693664"/>
            <a:ext cx="2151560" cy="67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8355979" y="1704313"/>
            <a:ext cx="420786" cy="3722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800" dirty="0">
                <a:latin typeface="Times New Roman" panose="02020603050405020304" charset="0"/>
                <a:cs typeface="Times New Roman" panose="02020603050405020304" charset="0"/>
              </a:rPr>
              <a:t>cur</a:t>
            </a:r>
            <a:endParaRPr kumimoji="1" lang="en-US" altLang="zh-HK" sz="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8" name="直線箭頭接點 47"/>
          <p:cNvCxnSpPr>
            <a:stCxn id="47" idx="2"/>
          </p:cNvCxnSpPr>
          <p:nvPr/>
        </p:nvCxnSpPr>
        <p:spPr>
          <a:xfrm>
            <a:off x="8566372" y="2076546"/>
            <a:ext cx="4736" cy="308888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475230" y="1122680"/>
            <a:ext cx="2668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重点练习</a:t>
            </a:r>
            <a:r>
              <a:rPr lang="zh-CN" altLang="en-US" b="1">
                <a:solidFill>
                  <a:srgbClr val="FF0000"/>
                </a:solidFill>
              </a:rPr>
              <a:t>题目！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22" grpId="0" bldLvl="0" animBg="1"/>
      <p:bldP spid="24" grpId="0" bldLvl="0" animBg="1"/>
      <p:bldP spid="27" grpId="0" bldLvl="0" animBg="1"/>
      <p:bldP spid="2" grpId="0" bldLvl="0" animBg="1"/>
      <p:bldP spid="12" grpId="0" bldLvl="0" animBg="1"/>
      <p:bldP spid="23" grpId="0" bldLvl="0" animBg="1"/>
      <p:bldP spid="23" grpId="1" bldLvl="0" animBg="1"/>
      <p:bldP spid="28" grpId="0" bldLvl="0" animBg="1"/>
      <p:bldP spid="28" grpId="1" bldLvl="0" animBg="1"/>
      <p:bldP spid="47" grpId="0" bldLvl="0" animBg="1"/>
      <p:bldP spid="47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76" y="828860"/>
            <a:ext cx="9086500" cy="611522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19710" y="1675765"/>
            <a:ext cx="8695690" cy="383603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逆转链表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Node *inverseList(Node *Head)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Node *</a:t>
            </a:r>
            <a:r>
              <a:rPr lang="zh-CN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cur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=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Head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-&gt;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next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,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*</a:t>
            </a:r>
            <a:r>
              <a:rPr lang="zh-CN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tmp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=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NULL;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zh-CN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Head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-&gt;next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=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NULL;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while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cur != NULL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) {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循环里每次调整一个节点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tmp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=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cur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-&gt;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next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临时保存旧链表头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cur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-&gt;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next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=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Head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-&gt;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next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这两步把cur加入到新链表头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Head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-&gt;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next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=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cur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cur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=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tmp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cur更新为旧链表头，即下一个节点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while循环结束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return Head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231775" y="1685925"/>
            <a:ext cx="8719185" cy="4921250"/>
          </a:xfrm>
        </p:spPr>
        <p:txBody>
          <a:bodyPr>
            <a:normAutofit/>
          </a:bodyPr>
          <a:lstStyle/>
          <a:p>
            <a:r>
              <a:rPr lang="zh-CN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链表合并（节点比较）：</a:t>
            </a:r>
            <a:endParaRPr lang="zh-HK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/>
            <a:r>
              <a:rPr lang="zh-CN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最好情况：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min(m, n)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次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最坏情况：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m+n-1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次</a:t>
            </a:r>
            <a:endParaRPr lang="zh-HK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升序变降序：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m+n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次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思路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：边合并边降序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=&gt;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降序次数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思路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：先合并后降序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=&gt;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合并次数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+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降序次数</a:t>
            </a:r>
            <a:endParaRPr lang="zh-HK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故最坏情况下时间复杂度为</a:t>
            </a:r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O(</a:t>
            </a:r>
            <a:r>
              <a:rPr lang="en-US" altLang="zh-HK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m+n</a:t>
            </a:r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endParaRPr lang="en-US" altLang="zh-HK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HK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错误答案：</a:t>
            </a:r>
            <a:r>
              <a:rPr lang="en-US" altLang="zh-HK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O(max(m, n))</a:t>
            </a:r>
            <a:endParaRPr lang="en-US" altLang="zh-HK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86589"/>
            <a:ext cx="9123334" cy="6023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034362" y="3030518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kumimoji="1" lang="en-US" altLang="zh-HK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17941" y="3030518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kumimoji="1" lang="en-US" altLang="zh-HK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07128" y="3030517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kumimoji="1" lang="en-US" altLang="zh-HK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55148" y="3599494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kumimoji="1" lang="en-US" altLang="zh-HK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44335" y="3599493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kumimoji="1" lang="en-US" altLang="zh-HK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" name="直線箭頭接點 10"/>
          <p:cNvCxnSpPr>
            <a:stCxn id="3" idx="3"/>
            <a:endCxn id="6" idx="1"/>
          </p:cNvCxnSpPr>
          <p:nvPr/>
        </p:nvCxnSpPr>
        <p:spPr>
          <a:xfrm>
            <a:off x="7455148" y="3216635"/>
            <a:ext cx="362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/>
          <p:cNvCxnSpPr>
            <a:stCxn id="6" idx="3"/>
            <a:endCxn id="7" idx="1"/>
          </p:cNvCxnSpPr>
          <p:nvPr/>
        </p:nvCxnSpPr>
        <p:spPr>
          <a:xfrm flipV="1">
            <a:off x="8238727" y="3216634"/>
            <a:ext cx="3684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/>
          <p:cNvCxnSpPr>
            <a:stCxn id="8" idx="3"/>
            <a:endCxn id="9" idx="1"/>
          </p:cNvCxnSpPr>
          <p:nvPr/>
        </p:nvCxnSpPr>
        <p:spPr>
          <a:xfrm flipV="1">
            <a:off x="7875934" y="3785610"/>
            <a:ext cx="3684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7034570" y="1665835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kumimoji="1" lang="en-US" altLang="zh-HK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7818149" y="1665835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kumimoji="1" lang="en-US" altLang="zh-HK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8607336" y="1665834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kumimoji="1" lang="en-US" altLang="zh-HK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7455356" y="2234811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kumimoji="1" lang="en-US" altLang="zh-HK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矩形 21"/>
          <p:cNvSpPr/>
          <p:nvPr>
            <p:custDataLst>
              <p:tags r:id="rId6"/>
            </p:custDataLst>
          </p:nvPr>
        </p:nvSpPr>
        <p:spPr>
          <a:xfrm>
            <a:off x="8244543" y="2234810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kumimoji="1" lang="en-US" altLang="zh-HK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5" name="直線箭頭接點 33"/>
          <p:cNvCxnSpPr>
            <a:stCxn id="4" idx="3"/>
            <a:endCxn id="10" idx="1"/>
          </p:cNvCxnSpPr>
          <p:nvPr>
            <p:custDataLst>
              <p:tags r:id="rId7"/>
            </p:custDataLst>
          </p:nvPr>
        </p:nvCxnSpPr>
        <p:spPr>
          <a:xfrm>
            <a:off x="7455356" y="1851952"/>
            <a:ext cx="362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箭頭接點 34"/>
          <p:cNvCxnSpPr>
            <a:stCxn id="10" idx="3"/>
            <a:endCxn id="12" idx="1"/>
          </p:cNvCxnSpPr>
          <p:nvPr>
            <p:custDataLst>
              <p:tags r:id="rId8"/>
            </p:custDataLst>
          </p:nvPr>
        </p:nvCxnSpPr>
        <p:spPr>
          <a:xfrm>
            <a:off x="8238935" y="1851952"/>
            <a:ext cx="36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箭頭接點 35"/>
          <p:cNvCxnSpPr>
            <a:stCxn id="14" idx="3"/>
            <a:endCxn id="22" idx="1"/>
          </p:cNvCxnSpPr>
          <p:nvPr>
            <p:custDataLst>
              <p:tags r:id="rId9"/>
            </p:custDataLst>
          </p:nvPr>
        </p:nvCxnSpPr>
        <p:spPr>
          <a:xfrm>
            <a:off x="7876777" y="2420928"/>
            <a:ext cx="36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7350760" y="3313430"/>
            <a:ext cx="231775" cy="414655"/>
          </a:xfrm>
          <a:prstGeom prst="straightConnector1">
            <a:avLst/>
          </a:prstGeom>
          <a:ln w="50800" cmpd="sng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>
            <p:custDataLst>
              <p:tags r:id="rId10"/>
            </p:custDataLst>
          </p:nvPr>
        </p:nvCxnSpPr>
        <p:spPr>
          <a:xfrm flipV="1">
            <a:off x="7779385" y="3289300"/>
            <a:ext cx="175260" cy="434340"/>
          </a:xfrm>
          <a:prstGeom prst="straightConnector1">
            <a:avLst/>
          </a:prstGeom>
          <a:ln w="50800" cmpd="sng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>
            <p:custDataLst>
              <p:tags r:id="rId11"/>
            </p:custDataLst>
          </p:nvPr>
        </p:nvCxnSpPr>
        <p:spPr>
          <a:xfrm>
            <a:off x="8152765" y="3293110"/>
            <a:ext cx="209550" cy="407670"/>
          </a:xfrm>
          <a:prstGeom prst="straightConnector1">
            <a:avLst/>
          </a:prstGeom>
          <a:ln w="50800" cmpd="sng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>
            <p:custDataLst>
              <p:tags r:id="rId12"/>
            </p:custDataLst>
          </p:nvPr>
        </p:nvCxnSpPr>
        <p:spPr>
          <a:xfrm flipV="1">
            <a:off x="8575675" y="3296920"/>
            <a:ext cx="160020" cy="388620"/>
          </a:xfrm>
          <a:prstGeom prst="straightConnector1">
            <a:avLst/>
          </a:prstGeom>
          <a:ln w="50800" cmpd="sng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>
            <p:custDataLst>
              <p:tags r:id="rId13"/>
            </p:custDataLst>
          </p:nvPr>
        </p:nvCxnSpPr>
        <p:spPr>
          <a:xfrm flipH="1" flipV="1">
            <a:off x="7318375" y="1939290"/>
            <a:ext cx="254000" cy="401320"/>
          </a:xfrm>
          <a:prstGeom prst="straightConnector1">
            <a:avLst/>
          </a:prstGeom>
          <a:ln w="50800" cmpd="sng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>
            <p:custDataLst>
              <p:tags r:id="rId14"/>
            </p:custDataLst>
          </p:nvPr>
        </p:nvCxnSpPr>
        <p:spPr>
          <a:xfrm flipH="1" flipV="1">
            <a:off x="7369175" y="1908810"/>
            <a:ext cx="1010920" cy="411480"/>
          </a:xfrm>
          <a:prstGeom prst="straightConnector1">
            <a:avLst/>
          </a:prstGeom>
          <a:ln w="50800" cmpd="sng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034530" y="2609850"/>
            <a:ext cx="19932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最好情况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>
            <p:custDataLst>
              <p:tags r:id="rId15"/>
            </p:custDataLst>
          </p:nvPr>
        </p:nvSpPr>
        <p:spPr>
          <a:xfrm>
            <a:off x="7034530" y="3967480"/>
            <a:ext cx="19932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最坏情况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16"/>
            </p:custDataLst>
          </p:nvPr>
        </p:nvSpPr>
        <p:spPr>
          <a:xfrm>
            <a:off x="2220595" y="1122680"/>
            <a:ext cx="2668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重点练习</a:t>
            </a:r>
            <a:r>
              <a:rPr lang="zh-CN" altLang="en-US" b="1">
                <a:solidFill>
                  <a:srgbClr val="FF0000"/>
                </a:solidFill>
              </a:rPr>
              <a:t>题目！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86589"/>
            <a:ext cx="9123334" cy="6023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0980" y="1675765"/>
            <a:ext cx="5474335" cy="483108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// 合并的同时降序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Node *mergeList1(Node *head1, Node *head2) {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Node *p1 = head1, *p2 = head2, *Head = new Node()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, *p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while (p1 != NULL &amp;&amp; p2 != NULL) { // 双链都不为空，比较+合并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</a:t>
            </a:r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if (p1-&gt;val &lt; p2-&gt;val) {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// 比较</a:t>
            </a:r>
            <a:endParaRPr lang="zh-CN" altLang="en-US" sz="14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p = p1;</a:t>
            </a:r>
            <a:endParaRPr lang="zh-CN" altLang="en-US" sz="14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p1 = p1-&gt;next;</a:t>
            </a:r>
            <a:endParaRPr lang="zh-CN" altLang="en-US" sz="14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} else {</a:t>
            </a:r>
            <a:endParaRPr lang="zh-CN" altLang="en-US" sz="14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p = p2;</a:t>
            </a:r>
            <a:endParaRPr lang="zh-CN" altLang="en-US" sz="14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p2 = p2-&gt;next;</a:t>
            </a:r>
            <a:endParaRPr lang="zh-CN" altLang="en-US" sz="14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}</a:t>
            </a:r>
            <a:endParaRPr lang="zh-CN" altLang="en-US" sz="14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14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p-&gt;next = Head-&gt;next;</a:t>
            </a:r>
            <a:endParaRPr lang="zh-CN" altLang="en-US" sz="14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Head-&gt;next = p;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  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// 合并</a:t>
            </a:r>
            <a:endParaRPr lang="zh-CN" altLang="en-US" sz="1400" b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}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if (p1 != NULL) {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   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// p1链不为空，合并p1</a:t>
            </a:r>
            <a:endParaRPr lang="zh-CN" altLang="en-US" sz="1400" b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p = p1;</a:t>
            </a:r>
            <a:endParaRPr lang="zh-CN" altLang="en-US" sz="14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} else {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            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// p2链不为空，合并p2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p = p2;</a:t>
            </a:r>
            <a:endParaRPr lang="zh-CN" altLang="en-US" sz="14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}</a:t>
            </a:r>
            <a:endParaRPr lang="zh-CN" altLang="en-US" sz="14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14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970270" y="1675765"/>
            <a:ext cx="3017520" cy="224536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接续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while (p != NULL) {      // 合并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tmp = p-&gt;next;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p-&gt;next = Head-&gt;next;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Head-&gt;next = p;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p = tmp;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}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return Head-&gt;next;  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// 去掉表头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292735" y="2593975"/>
            <a:ext cx="8573770" cy="4013200"/>
          </a:xfrm>
        </p:spPr>
        <p:txBody>
          <a:bodyPr>
            <a:normAutofit/>
          </a:bodyPr>
          <a:lstStyle/>
          <a:p>
            <a:r>
              <a:rPr lang="zh-CN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头节点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str1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和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str2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p1=str1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p2=str2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，假设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str1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更长</a:t>
            </a:r>
            <a:endParaRPr lang="zh-CN" altLang="zh-HK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思路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/>
            <a:r>
              <a:rPr lang="zh-CN" altLang="en-US" sz="18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求出两条链表长度</a:t>
            </a:r>
            <a:r>
              <a:rPr lang="en-US" altLang="zh-CN" sz="18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length1</a:t>
            </a:r>
            <a:r>
              <a:rPr lang="zh-CN" altLang="en-US" sz="18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和</a:t>
            </a:r>
            <a:r>
              <a:rPr lang="en-US" altLang="zh-CN" sz="18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length2</a:t>
            </a:r>
            <a:endParaRPr lang="en-US" altLang="zh-CN" sz="18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/>
            <a:r>
              <a:rPr lang="zh-CN" altLang="en-US" sz="18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移动</a:t>
            </a:r>
            <a:r>
              <a:rPr lang="en-US" altLang="zh-CN" sz="18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p1</a:t>
            </a:r>
            <a:r>
              <a:rPr lang="zh-CN" altLang="en-US" sz="18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节点</a:t>
            </a:r>
            <a:r>
              <a:rPr lang="en-US" altLang="zh-CN" sz="18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(length1-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length2)</a:t>
            </a:r>
            <a:r>
              <a:rPr lang="zh-CN" altLang="en-US" sz="18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次，此时</a:t>
            </a:r>
            <a:r>
              <a:rPr lang="en-US" altLang="zh-CN" sz="18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p1</a:t>
            </a:r>
            <a:r>
              <a:rPr lang="zh-CN" altLang="en-US" sz="18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指针与</a:t>
            </a:r>
            <a:r>
              <a:rPr lang="en-US" altLang="zh-CN" sz="18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p2</a:t>
            </a:r>
            <a:r>
              <a:rPr lang="zh-CN" altLang="en-US" sz="18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指针到各自尾部的长度相等</a:t>
            </a:r>
            <a:endParaRPr lang="zh-CN" altLang="en-US" sz="18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同时移动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p1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和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p2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节点，比较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p1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和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p2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是否是同一个节点</a:t>
            </a:r>
            <a:endParaRPr lang="zh-HK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5" y="66675"/>
            <a:ext cx="4772025" cy="25273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5322566" y="5824330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6106145" y="5824330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6884596" y="5555405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kumimoji="1" lang="en-US" altLang="zh-HK" sz="1200" dirty="0" err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7668175" y="5555404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1" name="直線箭頭接點 9"/>
          <p:cNvCxnSpPr>
            <a:stCxn id="13" idx="3"/>
            <a:endCxn id="19" idx="1"/>
          </p:cNvCxnSpPr>
          <p:nvPr>
            <p:custDataLst>
              <p:tags r:id="rId6"/>
            </p:custDataLst>
          </p:nvPr>
        </p:nvCxnSpPr>
        <p:spPr>
          <a:xfrm flipV="1">
            <a:off x="7305382" y="5741521"/>
            <a:ext cx="362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7"/>
            </p:custDataLst>
          </p:nvPr>
        </p:nvSpPr>
        <p:spPr>
          <a:xfrm>
            <a:off x="8451753" y="5555403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7" name="直線箭頭接點 11"/>
          <p:cNvCxnSpPr>
            <a:stCxn id="19" idx="3"/>
            <a:endCxn id="25" idx="1"/>
          </p:cNvCxnSpPr>
          <p:nvPr>
            <p:custDataLst>
              <p:tags r:id="rId8"/>
            </p:custDataLst>
          </p:nvPr>
        </p:nvCxnSpPr>
        <p:spPr>
          <a:xfrm flipV="1">
            <a:off x="8088961" y="5741520"/>
            <a:ext cx="362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>
            <p:custDataLst>
              <p:tags r:id="rId9"/>
            </p:custDataLst>
          </p:nvPr>
        </p:nvSpPr>
        <p:spPr>
          <a:xfrm>
            <a:off x="3744026" y="5305900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矩形 29"/>
          <p:cNvSpPr/>
          <p:nvPr>
            <p:custDataLst>
              <p:tags r:id="rId10"/>
            </p:custDataLst>
          </p:nvPr>
        </p:nvSpPr>
        <p:spPr>
          <a:xfrm>
            <a:off x="4510089" y="5305900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矩形 32"/>
          <p:cNvSpPr/>
          <p:nvPr>
            <p:custDataLst>
              <p:tags r:id="rId11"/>
            </p:custDataLst>
          </p:nvPr>
        </p:nvSpPr>
        <p:spPr>
          <a:xfrm>
            <a:off x="5322566" y="5305899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矩形 34"/>
          <p:cNvSpPr/>
          <p:nvPr>
            <p:custDataLst>
              <p:tags r:id="rId12"/>
            </p:custDataLst>
          </p:nvPr>
        </p:nvSpPr>
        <p:spPr>
          <a:xfrm>
            <a:off x="6106145" y="5305898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7" name="直線箭頭接點 17"/>
          <p:cNvCxnSpPr>
            <a:stCxn id="33" idx="3"/>
            <a:endCxn id="35" idx="1"/>
          </p:cNvCxnSpPr>
          <p:nvPr>
            <p:custDataLst>
              <p:tags r:id="rId13"/>
            </p:custDataLst>
          </p:nvPr>
        </p:nvCxnSpPr>
        <p:spPr>
          <a:xfrm>
            <a:off x="5743293" y="5492016"/>
            <a:ext cx="362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19"/>
          <p:cNvCxnSpPr>
            <a:stCxn id="35" idx="3"/>
            <a:endCxn id="13" idx="1"/>
          </p:cNvCxnSpPr>
          <p:nvPr>
            <p:custDataLst>
              <p:tags r:id="rId14"/>
            </p:custDataLst>
          </p:nvPr>
        </p:nvCxnSpPr>
        <p:spPr>
          <a:xfrm>
            <a:off x="6526872" y="5492015"/>
            <a:ext cx="357505" cy="24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21"/>
          <p:cNvCxnSpPr/>
          <p:nvPr>
            <p:custDataLst>
              <p:tags r:id="rId15"/>
            </p:custDataLst>
          </p:nvPr>
        </p:nvCxnSpPr>
        <p:spPr>
          <a:xfrm flipV="1">
            <a:off x="4925003" y="5492013"/>
            <a:ext cx="362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22"/>
          <p:cNvCxnSpPr/>
          <p:nvPr>
            <p:custDataLst>
              <p:tags r:id="rId16"/>
            </p:custDataLst>
          </p:nvPr>
        </p:nvCxnSpPr>
        <p:spPr>
          <a:xfrm flipV="1">
            <a:off x="4159204" y="5492012"/>
            <a:ext cx="362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23"/>
          <p:cNvCxnSpPr>
            <a:stCxn id="2" idx="3"/>
            <a:endCxn id="9" idx="1"/>
          </p:cNvCxnSpPr>
          <p:nvPr>
            <p:custDataLst>
              <p:tags r:id="rId17"/>
            </p:custDataLst>
          </p:nvPr>
        </p:nvCxnSpPr>
        <p:spPr>
          <a:xfrm>
            <a:off x="5743359" y="6010445"/>
            <a:ext cx="362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25"/>
          <p:cNvCxnSpPr>
            <a:stCxn id="9" idx="3"/>
            <a:endCxn id="13" idx="1"/>
          </p:cNvCxnSpPr>
          <p:nvPr>
            <p:custDataLst>
              <p:tags r:id="rId18"/>
            </p:custDataLst>
          </p:nvPr>
        </p:nvCxnSpPr>
        <p:spPr>
          <a:xfrm flipV="1">
            <a:off x="6526883" y="5741839"/>
            <a:ext cx="357505" cy="26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27"/>
          <p:cNvCxnSpPr/>
          <p:nvPr>
            <p:custDataLst>
              <p:tags r:id="rId19"/>
            </p:custDataLst>
          </p:nvPr>
        </p:nvCxnSpPr>
        <p:spPr>
          <a:xfrm>
            <a:off x="5106399" y="5265893"/>
            <a:ext cx="0" cy="99734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矩形 43"/>
          <p:cNvSpPr/>
          <p:nvPr>
            <p:custDataLst>
              <p:tags r:id="rId20"/>
            </p:custDataLst>
          </p:nvPr>
        </p:nvSpPr>
        <p:spPr>
          <a:xfrm>
            <a:off x="2966055" y="5305898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str1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矩形 44"/>
          <p:cNvSpPr/>
          <p:nvPr>
            <p:custDataLst>
              <p:tags r:id="rId21"/>
            </p:custDataLst>
          </p:nvPr>
        </p:nvSpPr>
        <p:spPr>
          <a:xfrm>
            <a:off x="4510089" y="5824327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str2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6" name="直線箭頭接點 33"/>
          <p:cNvCxnSpPr>
            <a:endCxn id="29" idx="1"/>
          </p:cNvCxnSpPr>
          <p:nvPr>
            <p:custDataLst>
              <p:tags r:id="rId22"/>
            </p:custDataLst>
          </p:nvPr>
        </p:nvCxnSpPr>
        <p:spPr>
          <a:xfrm>
            <a:off x="3386841" y="5492012"/>
            <a:ext cx="357185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箭頭接點 35"/>
          <p:cNvCxnSpPr>
            <a:endCxn id="2" idx="1"/>
          </p:cNvCxnSpPr>
          <p:nvPr>
            <p:custDataLst>
              <p:tags r:id="rId23"/>
            </p:custDataLst>
          </p:nvPr>
        </p:nvCxnSpPr>
        <p:spPr>
          <a:xfrm>
            <a:off x="4930836" y="6010444"/>
            <a:ext cx="39178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接點 48"/>
          <p:cNvCxnSpPr>
            <a:stCxn id="50" idx="2"/>
            <a:endCxn id="33" idx="0"/>
          </p:cNvCxnSpPr>
          <p:nvPr>
            <p:custDataLst>
              <p:tags r:id="rId24"/>
            </p:custDataLst>
          </p:nvPr>
        </p:nvCxnSpPr>
        <p:spPr>
          <a:xfrm rot="5400000" flipV="1">
            <a:off x="5420247" y="5193348"/>
            <a:ext cx="225425" cy="317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>
            <p:custDataLst>
              <p:tags r:id="rId25"/>
            </p:custDataLst>
          </p:nvPr>
        </p:nvSpPr>
        <p:spPr>
          <a:xfrm>
            <a:off x="5322566" y="4708363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1" name="矩形 50"/>
          <p:cNvSpPr/>
          <p:nvPr>
            <p:custDataLst>
              <p:tags r:id="rId26"/>
            </p:custDataLst>
          </p:nvPr>
        </p:nvSpPr>
        <p:spPr>
          <a:xfrm>
            <a:off x="5322566" y="6401908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9" name="肘形接點 48"/>
          <p:cNvCxnSpPr>
            <a:stCxn id="51" idx="0"/>
            <a:endCxn id="2" idx="2"/>
          </p:cNvCxnSpPr>
          <p:nvPr>
            <p:custDataLst>
              <p:tags r:id="rId27"/>
            </p:custDataLst>
          </p:nvPr>
        </p:nvCxnSpPr>
        <p:spPr>
          <a:xfrm rot="16200000">
            <a:off x="5430089" y="6299200"/>
            <a:ext cx="205740" cy="317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箭頭接點 17"/>
          <p:cNvCxnSpPr/>
          <p:nvPr>
            <p:custDataLst>
              <p:tags r:id="rId28"/>
            </p:custDataLst>
          </p:nvPr>
        </p:nvCxnSpPr>
        <p:spPr>
          <a:xfrm>
            <a:off x="5937603" y="4894481"/>
            <a:ext cx="362585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箭頭接點 23"/>
          <p:cNvCxnSpPr/>
          <p:nvPr>
            <p:custDataLst>
              <p:tags r:id="rId29"/>
            </p:custDataLst>
          </p:nvPr>
        </p:nvCxnSpPr>
        <p:spPr>
          <a:xfrm>
            <a:off x="5937669" y="6607345"/>
            <a:ext cx="362585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30"/>
            </p:custDataLst>
          </p:nvPr>
        </p:nvSpPr>
        <p:spPr>
          <a:xfrm>
            <a:off x="4785360" y="1122680"/>
            <a:ext cx="2668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重点练习</a:t>
            </a:r>
            <a:r>
              <a:rPr lang="zh-CN" altLang="en-US" b="1">
                <a:solidFill>
                  <a:srgbClr val="FF0000"/>
                </a:solidFill>
              </a:rPr>
              <a:t>题目！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292735" y="2593975"/>
            <a:ext cx="8573770" cy="4013200"/>
          </a:xfrm>
        </p:spPr>
        <p:txBody>
          <a:bodyPr>
            <a:normAutofit/>
          </a:bodyPr>
          <a:lstStyle/>
          <a:p>
            <a:r>
              <a:rPr lang="zh-CN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头节点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str1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和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str2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p1=str1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p2=str2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，假设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str1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更长</a:t>
            </a:r>
            <a:endParaRPr lang="zh-CN" altLang="zh-HK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思路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直接同时移动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p1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和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p2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节点（比较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p1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和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p2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是否是同一个节点）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1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当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p1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为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NULL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时，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p1=str2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；当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p2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为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NULL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时，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p2=str1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，继续移动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1"/>
            <a:r>
              <a:rPr lang="zh-CN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终止条件：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p1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和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p2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第二次为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NULL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时</a:t>
            </a:r>
            <a:endParaRPr lang="zh-HK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5" y="66675"/>
            <a:ext cx="4772025" cy="25273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156335" y="5779811"/>
            <a:ext cx="262255" cy="37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638300" y="5779811"/>
            <a:ext cx="262255" cy="37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2120265" y="5779770"/>
            <a:ext cx="262255" cy="37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kumimoji="1" lang="en-US" altLang="zh-HK" sz="1200" dirty="0" err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2624455" y="5779770"/>
            <a:ext cx="262255" cy="37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1" name="直線箭頭接點 9"/>
          <p:cNvCxnSpPr>
            <a:stCxn id="13" idx="3"/>
            <a:endCxn id="19" idx="1"/>
          </p:cNvCxnSpPr>
          <p:nvPr>
            <p:custDataLst>
              <p:tags r:id="rId6"/>
            </p:custDataLst>
          </p:nvPr>
        </p:nvCxnSpPr>
        <p:spPr>
          <a:xfrm>
            <a:off x="2382227" y="5965866"/>
            <a:ext cx="241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7"/>
            </p:custDataLst>
          </p:nvPr>
        </p:nvSpPr>
        <p:spPr>
          <a:xfrm>
            <a:off x="3147060" y="5779770"/>
            <a:ext cx="262255" cy="37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7" name="直線箭頭接點 11"/>
          <p:cNvCxnSpPr>
            <a:stCxn id="19" idx="3"/>
            <a:endCxn id="25" idx="1"/>
          </p:cNvCxnSpPr>
          <p:nvPr>
            <p:custDataLst>
              <p:tags r:id="rId8"/>
            </p:custDataLst>
          </p:nvPr>
        </p:nvCxnSpPr>
        <p:spPr>
          <a:xfrm>
            <a:off x="2886406" y="5965866"/>
            <a:ext cx="26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>
            <p:custDataLst>
              <p:tags r:id="rId9"/>
            </p:custDataLst>
          </p:nvPr>
        </p:nvSpPr>
        <p:spPr>
          <a:xfrm>
            <a:off x="1156335" y="5292759"/>
            <a:ext cx="262255" cy="37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矩形 29"/>
          <p:cNvSpPr/>
          <p:nvPr>
            <p:custDataLst>
              <p:tags r:id="rId10"/>
            </p:custDataLst>
          </p:nvPr>
        </p:nvSpPr>
        <p:spPr>
          <a:xfrm>
            <a:off x="1638300" y="5292759"/>
            <a:ext cx="262255" cy="37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矩形 32"/>
          <p:cNvSpPr/>
          <p:nvPr>
            <p:custDataLst>
              <p:tags r:id="rId11"/>
            </p:custDataLst>
          </p:nvPr>
        </p:nvSpPr>
        <p:spPr>
          <a:xfrm>
            <a:off x="2120265" y="5292759"/>
            <a:ext cx="262255" cy="37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矩形 34"/>
          <p:cNvSpPr/>
          <p:nvPr>
            <p:custDataLst>
              <p:tags r:id="rId12"/>
            </p:custDataLst>
          </p:nvPr>
        </p:nvSpPr>
        <p:spPr>
          <a:xfrm>
            <a:off x="2624455" y="5292759"/>
            <a:ext cx="262255" cy="37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7" name="直線箭頭接點 17"/>
          <p:cNvCxnSpPr>
            <a:stCxn id="33" idx="3"/>
            <a:endCxn id="35" idx="1"/>
          </p:cNvCxnSpPr>
          <p:nvPr>
            <p:custDataLst>
              <p:tags r:id="rId13"/>
            </p:custDataLst>
          </p:nvPr>
        </p:nvCxnSpPr>
        <p:spPr>
          <a:xfrm>
            <a:off x="2382238" y="5478814"/>
            <a:ext cx="241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19"/>
          <p:cNvCxnSpPr>
            <a:stCxn id="35" idx="3"/>
            <a:endCxn id="57" idx="1"/>
          </p:cNvCxnSpPr>
          <p:nvPr>
            <p:custDataLst>
              <p:tags r:id="rId14"/>
            </p:custDataLst>
          </p:nvPr>
        </p:nvCxnSpPr>
        <p:spPr>
          <a:xfrm>
            <a:off x="2886417" y="5478680"/>
            <a:ext cx="26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21"/>
          <p:cNvCxnSpPr>
            <a:stCxn id="30" idx="3"/>
            <a:endCxn id="33" idx="1"/>
          </p:cNvCxnSpPr>
          <p:nvPr>
            <p:custDataLst>
              <p:tags r:id="rId15"/>
            </p:custDataLst>
          </p:nvPr>
        </p:nvCxnSpPr>
        <p:spPr>
          <a:xfrm>
            <a:off x="1900498" y="5478814"/>
            <a:ext cx="219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22"/>
          <p:cNvCxnSpPr>
            <a:stCxn id="29" idx="3"/>
            <a:endCxn id="30" idx="1"/>
          </p:cNvCxnSpPr>
          <p:nvPr>
            <p:custDataLst>
              <p:tags r:id="rId16"/>
            </p:custDataLst>
          </p:nvPr>
        </p:nvCxnSpPr>
        <p:spPr>
          <a:xfrm>
            <a:off x="1418544" y="5478814"/>
            <a:ext cx="219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23"/>
          <p:cNvCxnSpPr>
            <a:stCxn id="2" idx="3"/>
            <a:endCxn id="9" idx="1"/>
          </p:cNvCxnSpPr>
          <p:nvPr>
            <p:custDataLst>
              <p:tags r:id="rId17"/>
            </p:custDataLst>
          </p:nvPr>
        </p:nvCxnSpPr>
        <p:spPr>
          <a:xfrm>
            <a:off x="1418374" y="5965866"/>
            <a:ext cx="219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25"/>
          <p:cNvCxnSpPr>
            <a:stCxn id="9" idx="3"/>
            <a:endCxn id="13" idx="1"/>
          </p:cNvCxnSpPr>
          <p:nvPr>
            <p:custDataLst>
              <p:tags r:id="rId18"/>
            </p:custDataLst>
          </p:nvPr>
        </p:nvCxnSpPr>
        <p:spPr>
          <a:xfrm>
            <a:off x="1900273" y="5965548"/>
            <a:ext cx="219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>
            <p:custDataLst>
              <p:tags r:id="rId19"/>
            </p:custDataLst>
          </p:nvPr>
        </p:nvSpPr>
        <p:spPr>
          <a:xfrm>
            <a:off x="515590" y="5292697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str1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矩形 44"/>
          <p:cNvSpPr/>
          <p:nvPr>
            <p:custDataLst>
              <p:tags r:id="rId20"/>
            </p:custDataLst>
          </p:nvPr>
        </p:nvSpPr>
        <p:spPr>
          <a:xfrm>
            <a:off x="515304" y="5779749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str2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6" name="直線箭頭接點 33"/>
          <p:cNvCxnSpPr>
            <a:stCxn id="44" idx="3"/>
            <a:endCxn id="29" idx="1"/>
          </p:cNvCxnSpPr>
          <p:nvPr>
            <p:custDataLst>
              <p:tags r:id="rId21"/>
            </p:custDataLst>
          </p:nvPr>
        </p:nvCxnSpPr>
        <p:spPr>
          <a:xfrm>
            <a:off x="936376" y="5478814"/>
            <a:ext cx="219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箭頭接點 35"/>
          <p:cNvCxnSpPr>
            <a:stCxn id="45" idx="3"/>
            <a:endCxn id="2" idx="1"/>
          </p:cNvCxnSpPr>
          <p:nvPr>
            <p:custDataLst>
              <p:tags r:id="rId22"/>
            </p:custDataLst>
          </p:nvPr>
        </p:nvCxnSpPr>
        <p:spPr>
          <a:xfrm>
            <a:off x="936686" y="5965866"/>
            <a:ext cx="219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>
            <p:custDataLst>
              <p:tags r:id="rId23"/>
            </p:custDataLst>
          </p:nvPr>
        </p:nvSpPr>
        <p:spPr>
          <a:xfrm>
            <a:off x="6075045" y="5292759"/>
            <a:ext cx="262255" cy="37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>
            <p:custDataLst>
              <p:tags r:id="rId24"/>
            </p:custDataLst>
          </p:nvPr>
        </p:nvSpPr>
        <p:spPr>
          <a:xfrm>
            <a:off x="6579235" y="5292759"/>
            <a:ext cx="262255" cy="37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>
            <p:custDataLst>
              <p:tags r:id="rId25"/>
            </p:custDataLst>
          </p:nvPr>
        </p:nvSpPr>
        <p:spPr>
          <a:xfrm>
            <a:off x="7167880" y="5553710"/>
            <a:ext cx="262255" cy="37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kumimoji="1" lang="en-US" altLang="zh-HK" sz="1200" dirty="0" err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矩形 7"/>
          <p:cNvSpPr/>
          <p:nvPr>
            <p:custDataLst>
              <p:tags r:id="rId26"/>
            </p:custDataLst>
          </p:nvPr>
        </p:nvSpPr>
        <p:spPr>
          <a:xfrm>
            <a:off x="7712075" y="5553710"/>
            <a:ext cx="262255" cy="37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" name="直線箭頭接點 9"/>
          <p:cNvCxnSpPr>
            <a:stCxn id="7" idx="3"/>
            <a:endCxn id="8" idx="1"/>
          </p:cNvCxnSpPr>
          <p:nvPr>
            <p:custDataLst>
              <p:tags r:id="rId27"/>
            </p:custDataLst>
          </p:nvPr>
        </p:nvCxnSpPr>
        <p:spPr>
          <a:xfrm>
            <a:off x="7429842" y="5739617"/>
            <a:ext cx="281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>
            <p:custDataLst>
              <p:tags r:id="rId28"/>
            </p:custDataLst>
          </p:nvPr>
        </p:nvSpPr>
        <p:spPr>
          <a:xfrm>
            <a:off x="8234680" y="5553710"/>
            <a:ext cx="262255" cy="37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2" name="直線箭頭接點 11"/>
          <p:cNvCxnSpPr>
            <a:stCxn id="8" idx="3"/>
            <a:endCxn id="11" idx="1"/>
          </p:cNvCxnSpPr>
          <p:nvPr>
            <p:custDataLst>
              <p:tags r:id="rId29"/>
            </p:custDataLst>
          </p:nvPr>
        </p:nvCxnSpPr>
        <p:spPr>
          <a:xfrm>
            <a:off x="7974026" y="5739616"/>
            <a:ext cx="26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>
            <p:custDataLst>
              <p:tags r:id="rId30"/>
            </p:custDataLst>
          </p:nvPr>
        </p:nvSpPr>
        <p:spPr>
          <a:xfrm>
            <a:off x="4968875" y="5779811"/>
            <a:ext cx="262255" cy="37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矩形 14"/>
          <p:cNvSpPr/>
          <p:nvPr>
            <p:custDataLst>
              <p:tags r:id="rId31"/>
            </p:custDataLst>
          </p:nvPr>
        </p:nvSpPr>
        <p:spPr>
          <a:xfrm>
            <a:off x="5499735" y="5779811"/>
            <a:ext cx="262255" cy="37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矩形 15"/>
          <p:cNvSpPr/>
          <p:nvPr>
            <p:custDataLst>
              <p:tags r:id="rId32"/>
            </p:custDataLst>
          </p:nvPr>
        </p:nvSpPr>
        <p:spPr>
          <a:xfrm>
            <a:off x="6075045" y="5779811"/>
            <a:ext cx="262255" cy="37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 16"/>
          <p:cNvSpPr/>
          <p:nvPr>
            <p:custDataLst>
              <p:tags r:id="rId33"/>
            </p:custDataLst>
          </p:nvPr>
        </p:nvSpPr>
        <p:spPr>
          <a:xfrm>
            <a:off x="6579235" y="5779811"/>
            <a:ext cx="262255" cy="37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" name="直線箭頭接點 17"/>
          <p:cNvCxnSpPr>
            <a:stCxn id="16" idx="3"/>
            <a:endCxn id="17" idx="1"/>
          </p:cNvCxnSpPr>
          <p:nvPr>
            <p:custDataLst>
              <p:tags r:id="rId34"/>
            </p:custDataLst>
          </p:nvPr>
        </p:nvCxnSpPr>
        <p:spPr>
          <a:xfrm>
            <a:off x="6337018" y="5965866"/>
            <a:ext cx="241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/>
          <p:cNvCxnSpPr>
            <a:stCxn id="17" idx="3"/>
            <a:endCxn id="7" idx="1"/>
          </p:cNvCxnSpPr>
          <p:nvPr>
            <p:custDataLst>
              <p:tags r:id="rId35"/>
            </p:custDataLst>
          </p:nvPr>
        </p:nvCxnSpPr>
        <p:spPr>
          <a:xfrm flipV="1">
            <a:off x="6841197" y="5739665"/>
            <a:ext cx="326390" cy="22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/>
          <p:cNvCxnSpPr>
            <a:stCxn id="15" idx="3"/>
            <a:endCxn id="16" idx="1"/>
          </p:cNvCxnSpPr>
          <p:nvPr>
            <p:custDataLst>
              <p:tags r:id="rId36"/>
            </p:custDataLst>
          </p:nvPr>
        </p:nvCxnSpPr>
        <p:spPr>
          <a:xfrm>
            <a:off x="5761933" y="5965866"/>
            <a:ext cx="313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/>
          <p:cNvCxnSpPr>
            <a:stCxn id="14" idx="3"/>
            <a:endCxn id="15" idx="1"/>
          </p:cNvCxnSpPr>
          <p:nvPr>
            <p:custDataLst>
              <p:tags r:id="rId37"/>
            </p:custDataLst>
          </p:nvPr>
        </p:nvCxnSpPr>
        <p:spPr>
          <a:xfrm>
            <a:off x="5231084" y="5965866"/>
            <a:ext cx="268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箭頭接點 23"/>
          <p:cNvCxnSpPr>
            <a:stCxn id="4" idx="3"/>
            <a:endCxn id="6" idx="1"/>
          </p:cNvCxnSpPr>
          <p:nvPr>
            <p:custDataLst>
              <p:tags r:id="rId38"/>
            </p:custDataLst>
          </p:nvPr>
        </p:nvCxnSpPr>
        <p:spPr>
          <a:xfrm>
            <a:off x="6337084" y="5478814"/>
            <a:ext cx="241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/>
          <p:cNvCxnSpPr>
            <a:stCxn id="6" idx="3"/>
            <a:endCxn id="7" idx="1"/>
          </p:cNvCxnSpPr>
          <p:nvPr>
            <p:custDataLst>
              <p:tags r:id="rId39"/>
            </p:custDataLst>
          </p:nvPr>
        </p:nvCxnSpPr>
        <p:spPr>
          <a:xfrm>
            <a:off x="6841208" y="5478949"/>
            <a:ext cx="326390" cy="26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>
            <p:custDataLst>
              <p:tags r:id="rId40"/>
            </p:custDataLst>
          </p:nvPr>
        </p:nvSpPr>
        <p:spPr>
          <a:xfrm>
            <a:off x="4243675" y="5779749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str1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矩形 30"/>
          <p:cNvSpPr/>
          <p:nvPr>
            <p:custDataLst>
              <p:tags r:id="rId41"/>
            </p:custDataLst>
          </p:nvPr>
        </p:nvSpPr>
        <p:spPr>
          <a:xfrm>
            <a:off x="5420679" y="5292697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str2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2" name="直線箭頭接點 33"/>
          <p:cNvCxnSpPr>
            <a:stCxn id="28" idx="3"/>
            <a:endCxn id="14" idx="1"/>
          </p:cNvCxnSpPr>
          <p:nvPr>
            <p:custDataLst>
              <p:tags r:id="rId42"/>
            </p:custDataLst>
          </p:nvPr>
        </p:nvCxnSpPr>
        <p:spPr>
          <a:xfrm>
            <a:off x="4664461" y="5965866"/>
            <a:ext cx="304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箭頭接點 35"/>
          <p:cNvCxnSpPr>
            <a:stCxn id="31" idx="3"/>
            <a:endCxn id="4" idx="1"/>
          </p:cNvCxnSpPr>
          <p:nvPr>
            <p:custDataLst>
              <p:tags r:id="rId43"/>
            </p:custDataLst>
          </p:nvPr>
        </p:nvCxnSpPr>
        <p:spPr>
          <a:xfrm>
            <a:off x="5842061" y="5478814"/>
            <a:ext cx="233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19"/>
          <p:cNvCxnSpPr>
            <a:stCxn id="25" idx="3"/>
            <a:endCxn id="28" idx="1"/>
          </p:cNvCxnSpPr>
          <p:nvPr>
            <p:custDataLst>
              <p:tags r:id="rId44"/>
            </p:custDataLst>
          </p:nvPr>
        </p:nvCxnSpPr>
        <p:spPr>
          <a:xfrm>
            <a:off x="3409022" y="5965725"/>
            <a:ext cx="83439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箭頭接點 19"/>
          <p:cNvCxnSpPr>
            <a:stCxn id="60" idx="3"/>
            <a:endCxn id="31" idx="1"/>
          </p:cNvCxnSpPr>
          <p:nvPr>
            <p:custDataLst>
              <p:tags r:id="rId45"/>
            </p:custDataLst>
          </p:nvPr>
        </p:nvCxnSpPr>
        <p:spPr>
          <a:xfrm>
            <a:off x="4505667" y="5478680"/>
            <a:ext cx="91503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>
            <p:custDataLst>
              <p:tags r:id="rId46"/>
            </p:custDataLst>
          </p:nvPr>
        </p:nvSpPr>
        <p:spPr>
          <a:xfrm>
            <a:off x="3147060" y="5292725"/>
            <a:ext cx="262255" cy="37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kumimoji="1" lang="en-US" altLang="zh-HK" sz="1200" dirty="0" err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8" name="矩形 57"/>
          <p:cNvSpPr/>
          <p:nvPr>
            <p:custDataLst>
              <p:tags r:id="rId47"/>
            </p:custDataLst>
          </p:nvPr>
        </p:nvSpPr>
        <p:spPr>
          <a:xfrm>
            <a:off x="3691255" y="5292725"/>
            <a:ext cx="262255" cy="37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9" name="直線箭頭接點 9"/>
          <p:cNvCxnSpPr>
            <a:stCxn id="57" idx="3"/>
            <a:endCxn id="58" idx="1"/>
          </p:cNvCxnSpPr>
          <p:nvPr>
            <p:custDataLst>
              <p:tags r:id="rId48"/>
            </p:custDataLst>
          </p:nvPr>
        </p:nvCxnSpPr>
        <p:spPr>
          <a:xfrm>
            <a:off x="3409022" y="5478821"/>
            <a:ext cx="281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>
            <p:custDataLst>
              <p:tags r:id="rId49"/>
            </p:custDataLst>
          </p:nvPr>
        </p:nvSpPr>
        <p:spPr>
          <a:xfrm>
            <a:off x="4243705" y="5292725"/>
            <a:ext cx="262255" cy="37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1" name="直線箭頭接點 11"/>
          <p:cNvCxnSpPr>
            <a:stCxn id="58" idx="3"/>
            <a:endCxn id="60" idx="1"/>
          </p:cNvCxnSpPr>
          <p:nvPr>
            <p:custDataLst>
              <p:tags r:id="rId50"/>
            </p:custDataLst>
          </p:nvPr>
        </p:nvCxnSpPr>
        <p:spPr>
          <a:xfrm>
            <a:off x="3953206" y="5478821"/>
            <a:ext cx="290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48"/>
          <p:cNvCxnSpPr>
            <a:stCxn id="63" idx="2"/>
            <a:endCxn id="31" idx="0"/>
          </p:cNvCxnSpPr>
          <p:nvPr>
            <p:custDataLst>
              <p:tags r:id="rId51"/>
            </p:custDataLst>
          </p:nvPr>
        </p:nvCxnSpPr>
        <p:spPr>
          <a:xfrm rot="5400000" flipV="1">
            <a:off x="5514658" y="5175568"/>
            <a:ext cx="234315" cy="317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>
            <p:custDataLst>
              <p:tags r:id="rId52"/>
            </p:custDataLst>
          </p:nvPr>
        </p:nvSpPr>
        <p:spPr>
          <a:xfrm>
            <a:off x="5420995" y="4747260"/>
            <a:ext cx="421005" cy="311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8" name="肘形接點 48"/>
          <p:cNvCxnSpPr>
            <a:stCxn id="70" idx="0"/>
          </p:cNvCxnSpPr>
          <p:nvPr>
            <p:custDataLst>
              <p:tags r:id="rId53"/>
            </p:custDataLst>
          </p:nvPr>
        </p:nvCxnSpPr>
        <p:spPr>
          <a:xfrm rot="16200000">
            <a:off x="3162458" y="6264910"/>
            <a:ext cx="226060" cy="317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>
            <p:custDataLst>
              <p:tags r:id="rId54"/>
            </p:custDataLst>
          </p:nvPr>
        </p:nvSpPr>
        <p:spPr>
          <a:xfrm>
            <a:off x="3064668" y="6377940"/>
            <a:ext cx="421005" cy="311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3" name="肘形接點 48"/>
          <p:cNvCxnSpPr>
            <a:stCxn id="75" idx="2"/>
          </p:cNvCxnSpPr>
          <p:nvPr>
            <p:custDataLst>
              <p:tags r:id="rId55"/>
            </p:custDataLst>
          </p:nvPr>
        </p:nvCxnSpPr>
        <p:spPr>
          <a:xfrm rot="5400000" flipV="1">
            <a:off x="3153259" y="5171796"/>
            <a:ext cx="234315" cy="317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>
            <p:custDataLst>
              <p:tags r:id="rId56"/>
            </p:custDataLst>
          </p:nvPr>
        </p:nvSpPr>
        <p:spPr>
          <a:xfrm>
            <a:off x="3059596" y="4743488"/>
            <a:ext cx="421005" cy="311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3" name="肘形接點 48"/>
          <p:cNvCxnSpPr>
            <a:stCxn id="48" idx="0"/>
          </p:cNvCxnSpPr>
          <p:nvPr>
            <p:custDataLst>
              <p:tags r:id="rId57"/>
            </p:custDataLst>
          </p:nvPr>
        </p:nvCxnSpPr>
        <p:spPr>
          <a:xfrm rot="16200000">
            <a:off x="4337655" y="6264910"/>
            <a:ext cx="226060" cy="317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>
            <p:custDataLst>
              <p:tags r:id="rId58"/>
            </p:custDataLst>
          </p:nvPr>
        </p:nvSpPr>
        <p:spPr>
          <a:xfrm>
            <a:off x="4239865" y="6377940"/>
            <a:ext cx="421005" cy="311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0" name="肘形接點 48"/>
          <p:cNvCxnSpPr>
            <a:stCxn id="51" idx="2"/>
          </p:cNvCxnSpPr>
          <p:nvPr>
            <p:custDataLst>
              <p:tags r:id="rId59"/>
            </p:custDataLst>
          </p:nvPr>
        </p:nvCxnSpPr>
        <p:spPr>
          <a:xfrm rot="5400000" flipV="1">
            <a:off x="3702164" y="5171796"/>
            <a:ext cx="234315" cy="317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>
            <p:custDataLst>
              <p:tags r:id="rId60"/>
            </p:custDataLst>
          </p:nvPr>
        </p:nvSpPr>
        <p:spPr>
          <a:xfrm>
            <a:off x="3608501" y="4743488"/>
            <a:ext cx="421005" cy="311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2" name="肘形接點 48"/>
          <p:cNvCxnSpPr>
            <a:stCxn id="74" idx="0"/>
          </p:cNvCxnSpPr>
          <p:nvPr>
            <p:custDataLst>
              <p:tags r:id="rId61"/>
            </p:custDataLst>
          </p:nvPr>
        </p:nvCxnSpPr>
        <p:spPr>
          <a:xfrm rot="16200000">
            <a:off x="5518250" y="6256067"/>
            <a:ext cx="226060" cy="317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>
            <p:custDataLst>
              <p:tags r:id="rId62"/>
            </p:custDataLst>
          </p:nvPr>
        </p:nvSpPr>
        <p:spPr>
          <a:xfrm>
            <a:off x="5420460" y="6369097"/>
            <a:ext cx="421005" cy="311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7" name="肘形接點 48"/>
          <p:cNvCxnSpPr>
            <a:stCxn id="78" idx="2"/>
          </p:cNvCxnSpPr>
          <p:nvPr>
            <p:custDataLst>
              <p:tags r:id="rId63"/>
            </p:custDataLst>
          </p:nvPr>
        </p:nvCxnSpPr>
        <p:spPr>
          <a:xfrm rot="5400000" flipV="1">
            <a:off x="4249786" y="5171796"/>
            <a:ext cx="234315" cy="317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>
            <p:custDataLst>
              <p:tags r:id="rId64"/>
            </p:custDataLst>
          </p:nvPr>
        </p:nvSpPr>
        <p:spPr>
          <a:xfrm>
            <a:off x="4156123" y="4743488"/>
            <a:ext cx="421005" cy="311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9" name="肘形接點 48"/>
          <p:cNvCxnSpPr>
            <a:stCxn id="80" idx="0"/>
          </p:cNvCxnSpPr>
          <p:nvPr>
            <p:custDataLst>
              <p:tags r:id="rId65"/>
            </p:custDataLst>
          </p:nvPr>
        </p:nvCxnSpPr>
        <p:spPr>
          <a:xfrm rot="16200000">
            <a:off x="4983426" y="6256067"/>
            <a:ext cx="226060" cy="317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>
            <p:custDataLst>
              <p:tags r:id="rId66"/>
            </p:custDataLst>
          </p:nvPr>
        </p:nvSpPr>
        <p:spPr>
          <a:xfrm>
            <a:off x="4885636" y="6369097"/>
            <a:ext cx="421005" cy="311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70" grpId="0" animBg="1"/>
      <p:bldP spid="70" grpId="1" animBg="1"/>
      <p:bldP spid="75" grpId="0" animBg="1"/>
      <p:bldP spid="75" grpId="1" animBg="1"/>
      <p:bldP spid="48" grpId="0" animBg="1"/>
      <p:bldP spid="48" grpId="1" animBg="1"/>
      <p:bldP spid="51" grpId="0" animBg="1"/>
      <p:bldP spid="51" grpId="1" animBg="1"/>
      <p:bldP spid="74" grpId="0" animBg="1"/>
      <p:bldP spid="78" grpId="0" animBg="1"/>
      <p:bldP spid="78" grpId="1" animBg="1"/>
      <p:bldP spid="80" grpId="0" animBg="1"/>
      <p:bldP spid="8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215255" y="5685155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必须确保有公共节点！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95" y="1654810"/>
            <a:ext cx="4606925" cy="504634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// 统一长度，按序比较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Node *findMergePoint1(Node *str1, Node *str2) {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Node *p1 = str1, *p2 = str2;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int length1 = str1-&gt;currentLength;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// 长度计算过程省略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int length2 = str2-&gt;currentLength;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zh-CN" altLang="en-US" sz="1400" b="1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if (length1 &gt; length2) {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   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// 统一长度</a:t>
            </a:r>
            <a:endParaRPr lang="zh-CN" altLang="en-US" sz="1400" b="1">
              <a:solidFill>
                <a:srgbClr val="7030A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for (int i=0; i&lt;length1-length2; i++) {</a:t>
            </a:r>
            <a:endParaRPr lang="zh-CN" altLang="en-US" sz="1400" b="1">
              <a:solidFill>
                <a:srgbClr val="7030A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p1 = p1-&gt;next;</a:t>
            </a:r>
            <a:endParaRPr lang="zh-CN" altLang="en-US" sz="1400" b="1">
              <a:solidFill>
                <a:srgbClr val="7030A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}</a:t>
            </a:r>
            <a:endParaRPr lang="zh-CN" altLang="en-US" sz="1400" b="1">
              <a:solidFill>
                <a:srgbClr val="7030A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} else {</a:t>
            </a:r>
            <a:endParaRPr lang="zh-CN" altLang="en-US" sz="1400" b="1">
              <a:solidFill>
                <a:srgbClr val="7030A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for (int i=0; i&lt;length2-length1; i++) {</a:t>
            </a:r>
            <a:endParaRPr lang="zh-CN" altLang="en-US" sz="1400" b="1">
              <a:solidFill>
                <a:srgbClr val="7030A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p2 = p2-&gt;next;</a:t>
            </a:r>
            <a:endParaRPr lang="zh-CN" altLang="en-US" sz="1400" b="1">
              <a:solidFill>
                <a:srgbClr val="7030A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}</a:t>
            </a:r>
            <a:endParaRPr lang="zh-CN" altLang="en-US" sz="1400" b="1">
              <a:solidFill>
                <a:srgbClr val="7030A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}</a:t>
            </a:r>
            <a:endParaRPr lang="zh-CN" altLang="en-US" sz="14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while (p1 != NULL) {                    // 按序比较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</a:t>
            </a:r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if (p1 == p2) {</a:t>
            </a:r>
            <a:endParaRPr lang="zh-CN" altLang="en-US" sz="14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return p1;</a:t>
            </a:r>
            <a:endParaRPr lang="zh-CN" altLang="en-US" sz="14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}</a:t>
            </a:r>
            <a:endParaRPr lang="zh-CN" altLang="en-US" sz="14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p1 = p1-&gt;next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  <a:endParaRPr lang="zh-CN" altLang="en-US" sz="14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p2 = p2-&gt;next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  <a:endParaRPr lang="zh-CN" altLang="en-US" sz="14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}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return NULL;                         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// 找不到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901565" y="1654810"/>
            <a:ext cx="4094480" cy="3538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// 直接比较，中间交叉替换一次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Node *findMergePoint2(Node *str1, Node *str2) {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Node *p1 = str1, *p2 = str2;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while (</a:t>
            </a:r>
            <a:r>
              <a:rPr lang="zh-CN" altLang="en-US" sz="1400" b="1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p1 != p2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 {      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// 直接比较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</a:t>
            </a:r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p1 = p1.next;</a:t>
            </a:r>
            <a:endParaRPr lang="zh-CN" altLang="en-US" sz="14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p2 = p2.next;</a:t>
            </a:r>
            <a:endParaRPr lang="zh-CN" altLang="en-US" sz="14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if (p1 == NULL) {   // 如果p1到头，用str2赋值</a:t>
            </a:r>
            <a:endParaRPr lang="zh-CN" altLang="en-US" sz="14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p1 = str2;</a:t>
            </a:r>
            <a:endParaRPr lang="zh-CN" altLang="en-US" sz="14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}</a:t>
            </a:r>
            <a:endParaRPr lang="zh-CN" altLang="en-US" sz="14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if (p2 == NULL) {   // 如果p2到头，用str1赋值</a:t>
            </a:r>
            <a:endParaRPr lang="zh-CN" altLang="en-US" sz="14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p2 = str1;</a:t>
            </a:r>
            <a:endParaRPr lang="zh-CN" altLang="en-US" sz="14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}</a:t>
            </a:r>
            <a:endParaRPr lang="zh-CN" altLang="en-US" sz="14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}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return NULL;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   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// 找不到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56" name="直接箭头连接符 55"/>
          <p:cNvCxnSpPr>
            <a:stCxn id="55" idx="0"/>
          </p:cNvCxnSpPr>
          <p:nvPr/>
        </p:nvCxnSpPr>
        <p:spPr>
          <a:xfrm flipH="1" flipV="1">
            <a:off x="6356350" y="4018280"/>
            <a:ext cx="217170" cy="1666875"/>
          </a:xfrm>
          <a:prstGeom prst="straightConnector1">
            <a:avLst/>
          </a:prstGeom>
          <a:ln w="444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6" y="3063451"/>
            <a:ext cx="8372163" cy="354372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错误思路：逆序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str1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和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str2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，直接从头比较，找最后一个相同的节点</a:t>
            </a:r>
            <a:endParaRPr lang="en-US" altLang="zh-HK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HK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HK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HK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注意这里的相同是指</a:t>
            </a:r>
            <a:r>
              <a:rPr lang="zh-HK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地址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上</a:t>
            </a:r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两结点地址相同，即是</a:t>
            </a:r>
            <a:r>
              <a:rPr lang="zh-HK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同一结点</a:t>
            </a:r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的相同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4" y="0"/>
            <a:ext cx="5783907" cy="3063451"/>
          </a:xfrm>
          <a:prstGeom prst="rect">
            <a:avLst/>
          </a:prstGeom>
        </p:spPr>
      </p:pic>
      <p:sp>
        <p:nvSpPr>
          <p:cNvPr id="52" name="矩形 51"/>
          <p:cNvSpPr/>
          <p:nvPr/>
        </p:nvSpPr>
        <p:spPr>
          <a:xfrm>
            <a:off x="5130040" y="4467097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400" dirty="0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kumimoji="1" lang="en-US" altLang="zh-HK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913619" y="4467097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40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endParaRPr kumimoji="1" lang="en-US" altLang="zh-HK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702806" y="4167692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4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kumimoji="1" lang="en-US" altLang="zh-HK" sz="1400" dirty="0" err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486385" y="4167691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40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endParaRPr kumimoji="1" lang="en-US" altLang="zh-HK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6" name="直線箭頭接點 55"/>
          <p:cNvCxnSpPr>
            <a:stCxn id="54" idx="3"/>
            <a:endCxn id="55" idx="1"/>
          </p:cNvCxnSpPr>
          <p:nvPr/>
        </p:nvCxnSpPr>
        <p:spPr>
          <a:xfrm flipV="1">
            <a:off x="7123592" y="4353808"/>
            <a:ext cx="362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8269963" y="4167690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400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endParaRPr kumimoji="1" lang="en-US" altLang="zh-HK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8" name="直線箭頭接點 57"/>
          <p:cNvCxnSpPr>
            <a:stCxn id="55" idx="3"/>
            <a:endCxn id="57" idx="1"/>
          </p:cNvCxnSpPr>
          <p:nvPr/>
        </p:nvCxnSpPr>
        <p:spPr>
          <a:xfrm flipV="1">
            <a:off x="7907171" y="4353807"/>
            <a:ext cx="362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511436" y="3841987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400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endParaRPr kumimoji="1" lang="en-US" altLang="zh-HK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295015" y="3841987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40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endParaRPr kumimoji="1" lang="en-US" altLang="zh-HK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084202" y="3841986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4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kumimoji="1" lang="en-US" altLang="zh-HK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867781" y="3841985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40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kumimoji="1" lang="en-US" altLang="zh-HK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3" name="直線箭頭接點 62"/>
          <p:cNvCxnSpPr>
            <a:stCxn id="61" idx="3"/>
            <a:endCxn id="62" idx="1"/>
          </p:cNvCxnSpPr>
          <p:nvPr/>
        </p:nvCxnSpPr>
        <p:spPr>
          <a:xfrm flipV="1">
            <a:off x="5504988" y="4028102"/>
            <a:ext cx="362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箭頭接點 63"/>
          <p:cNvCxnSpPr>
            <a:stCxn id="62" idx="3"/>
            <a:endCxn id="54" idx="1"/>
          </p:cNvCxnSpPr>
          <p:nvPr/>
        </p:nvCxnSpPr>
        <p:spPr>
          <a:xfrm>
            <a:off x="6288567" y="4028102"/>
            <a:ext cx="414239" cy="32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箭頭接點 64"/>
          <p:cNvCxnSpPr/>
          <p:nvPr/>
        </p:nvCxnSpPr>
        <p:spPr>
          <a:xfrm flipV="1">
            <a:off x="4692413" y="4028100"/>
            <a:ext cx="362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箭頭接點 65"/>
          <p:cNvCxnSpPr/>
          <p:nvPr/>
        </p:nvCxnSpPr>
        <p:spPr>
          <a:xfrm flipV="1">
            <a:off x="3926614" y="4028099"/>
            <a:ext cx="362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箭頭接點 66"/>
          <p:cNvCxnSpPr/>
          <p:nvPr/>
        </p:nvCxnSpPr>
        <p:spPr>
          <a:xfrm flipV="1">
            <a:off x="5554584" y="4653211"/>
            <a:ext cx="362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箭頭接點 67"/>
          <p:cNvCxnSpPr>
            <a:endCxn id="54" idx="1"/>
          </p:cNvCxnSpPr>
          <p:nvPr/>
        </p:nvCxnSpPr>
        <p:spPr>
          <a:xfrm flipV="1">
            <a:off x="6340013" y="4353809"/>
            <a:ext cx="362793" cy="29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733465" y="3841985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str1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294274" y="4467094"/>
            <a:ext cx="420786" cy="37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>
                <a:latin typeface="Times New Roman" panose="02020603050405020304" charset="0"/>
                <a:cs typeface="Times New Roman" panose="02020603050405020304" charset="0"/>
              </a:rPr>
              <a:t>str2</a:t>
            </a:r>
            <a:endParaRPr kumimoji="1" lang="en-US" altLang="zh-HK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3" name="直線箭頭接點 72"/>
          <p:cNvCxnSpPr>
            <a:endCxn id="52" idx="1"/>
          </p:cNvCxnSpPr>
          <p:nvPr/>
        </p:nvCxnSpPr>
        <p:spPr>
          <a:xfrm>
            <a:off x="4738251" y="4653211"/>
            <a:ext cx="39178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箭頭接點 74"/>
          <p:cNvCxnSpPr/>
          <p:nvPr/>
        </p:nvCxnSpPr>
        <p:spPr>
          <a:xfrm flipV="1">
            <a:off x="3163298" y="4028099"/>
            <a:ext cx="362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箭頭接點 76"/>
          <p:cNvCxnSpPr>
            <a:stCxn id="57" idx="1"/>
            <a:endCxn id="55" idx="3"/>
          </p:cNvCxnSpPr>
          <p:nvPr/>
        </p:nvCxnSpPr>
        <p:spPr>
          <a:xfrm flipH="1">
            <a:off x="7907171" y="4353807"/>
            <a:ext cx="362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箭頭接點 77"/>
          <p:cNvCxnSpPr/>
          <p:nvPr/>
        </p:nvCxnSpPr>
        <p:spPr>
          <a:xfrm flipH="1">
            <a:off x="7117045" y="4353806"/>
            <a:ext cx="362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箭頭接點 78"/>
          <p:cNvCxnSpPr/>
          <p:nvPr/>
        </p:nvCxnSpPr>
        <p:spPr>
          <a:xfrm flipH="1">
            <a:off x="3139597" y="4028098"/>
            <a:ext cx="362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箭頭接點 79"/>
          <p:cNvCxnSpPr/>
          <p:nvPr/>
        </p:nvCxnSpPr>
        <p:spPr>
          <a:xfrm flipH="1">
            <a:off x="3885019" y="4017393"/>
            <a:ext cx="362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箭頭接點 80"/>
          <p:cNvCxnSpPr/>
          <p:nvPr/>
        </p:nvCxnSpPr>
        <p:spPr>
          <a:xfrm flipH="1">
            <a:off x="4706912" y="4017392"/>
            <a:ext cx="362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箭頭接點 81"/>
          <p:cNvCxnSpPr/>
          <p:nvPr/>
        </p:nvCxnSpPr>
        <p:spPr>
          <a:xfrm flipH="1">
            <a:off x="5491179" y="4028098"/>
            <a:ext cx="362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箭頭接點 83"/>
          <p:cNvCxnSpPr>
            <a:stCxn id="54" idx="1"/>
            <a:endCxn id="62" idx="3"/>
          </p:cNvCxnSpPr>
          <p:nvPr/>
        </p:nvCxnSpPr>
        <p:spPr>
          <a:xfrm flipH="1" flipV="1">
            <a:off x="6288567" y="4028102"/>
            <a:ext cx="414239" cy="32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箭頭接點 85"/>
          <p:cNvCxnSpPr>
            <a:stCxn id="70" idx="3"/>
            <a:endCxn id="59" idx="1"/>
          </p:cNvCxnSpPr>
          <p:nvPr/>
        </p:nvCxnSpPr>
        <p:spPr>
          <a:xfrm>
            <a:off x="3154251" y="4028102"/>
            <a:ext cx="35718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箭頭接點 86"/>
          <p:cNvCxnSpPr/>
          <p:nvPr/>
        </p:nvCxnSpPr>
        <p:spPr>
          <a:xfrm>
            <a:off x="3955394" y="4028096"/>
            <a:ext cx="35718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箭頭接點 87"/>
          <p:cNvCxnSpPr/>
          <p:nvPr/>
        </p:nvCxnSpPr>
        <p:spPr>
          <a:xfrm>
            <a:off x="4721410" y="4038806"/>
            <a:ext cx="35718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箭頭接點 88"/>
          <p:cNvCxnSpPr/>
          <p:nvPr/>
        </p:nvCxnSpPr>
        <p:spPr>
          <a:xfrm>
            <a:off x="5491424" y="4031135"/>
            <a:ext cx="35718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箭頭接點 90"/>
          <p:cNvCxnSpPr>
            <a:stCxn id="62" idx="3"/>
            <a:endCxn id="54" idx="1"/>
          </p:cNvCxnSpPr>
          <p:nvPr/>
        </p:nvCxnSpPr>
        <p:spPr>
          <a:xfrm>
            <a:off x="6288567" y="4028102"/>
            <a:ext cx="414239" cy="32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箭頭接點 92"/>
          <p:cNvCxnSpPr>
            <a:stCxn id="54" idx="1"/>
            <a:endCxn id="53" idx="3"/>
          </p:cNvCxnSpPr>
          <p:nvPr/>
        </p:nvCxnSpPr>
        <p:spPr>
          <a:xfrm flipH="1">
            <a:off x="6334405" y="4353809"/>
            <a:ext cx="368401" cy="29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箭頭接點 94"/>
          <p:cNvCxnSpPr>
            <a:stCxn id="53" idx="1"/>
            <a:endCxn id="52" idx="3"/>
          </p:cNvCxnSpPr>
          <p:nvPr/>
        </p:nvCxnSpPr>
        <p:spPr>
          <a:xfrm flipH="1">
            <a:off x="5550826" y="4653214"/>
            <a:ext cx="362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箭頭接點 96"/>
          <p:cNvCxnSpPr>
            <a:stCxn id="52" idx="1"/>
            <a:endCxn id="71" idx="3"/>
          </p:cNvCxnSpPr>
          <p:nvPr/>
        </p:nvCxnSpPr>
        <p:spPr>
          <a:xfrm flipH="1" flipV="1">
            <a:off x="4715060" y="4653211"/>
            <a:ext cx="414980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221410" y="3516282"/>
            <a:ext cx="501803" cy="3722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000" dirty="0">
                <a:latin typeface="Times New Roman" panose="02020603050405020304" charset="0"/>
                <a:cs typeface="Times New Roman" panose="02020603050405020304" charset="0"/>
              </a:rPr>
              <a:t>head</a:t>
            </a:r>
            <a:endParaRPr kumimoji="1" lang="en-US" altLang="zh-HK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" name="直線箭頭接點 5"/>
          <p:cNvCxnSpPr>
            <a:stCxn id="2" idx="2"/>
            <a:endCxn id="57" idx="0"/>
          </p:cNvCxnSpPr>
          <p:nvPr/>
        </p:nvCxnSpPr>
        <p:spPr>
          <a:xfrm>
            <a:off x="8472312" y="3888515"/>
            <a:ext cx="8044" cy="2791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74850" y="3831275"/>
            <a:ext cx="501803" cy="3722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000" dirty="0">
                <a:latin typeface="Times New Roman" panose="02020603050405020304" charset="0"/>
                <a:cs typeface="Times New Roman" panose="02020603050405020304" charset="0"/>
              </a:rPr>
              <a:t>head</a:t>
            </a:r>
            <a:endParaRPr kumimoji="1" lang="en-US" altLang="zh-HK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9" name="直線箭頭接點 8"/>
          <p:cNvCxnSpPr/>
          <p:nvPr/>
        </p:nvCxnSpPr>
        <p:spPr>
          <a:xfrm>
            <a:off x="2476653" y="4023429"/>
            <a:ext cx="25417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" grpId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PP_MARK_KEY" val="3048bd74-7955-40cb-a6e9-2a7a5c8ef702"/>
  <p:tag name="COMMONDATA" val="eyJoZGlkIjoiYjgxZGM0NTIyNDlkM2IzODE0N2U4Nzc5MWUxNThmZjQifQ==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0</TotalTime>
  <Words>4127</Words>
  <Application>WPS 演示</Application>
  <PresentationFormat>如螢幕大小 (4:3)</PresentationFormat>
  <Paragraphs>362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Times New Roman</vt:lpstr>
      <vt:lpstr>Cambria Math</vt:lpstr>
      <vt:lpstr>MS Mincho</vt:lpstr>
      <vt:lpstr>Segoe Print</vt:lpstr>
      <vt:lpstr>Arial Unicode MS</vt:lpstr>
      <vt:lpstr>等线</vt:lpstr>
      <vt:lpstr>等线 Light</vt:lpstr>
      <vt:lpstr>2016-VI主题</vt:lpstr>
      <vt:lpstr>数据结构第一次书面作业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注意事项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尘</cp:lastModifiedBy>
  <cp:revision>566</cp:revision>
  <dcterms:created xsi:type="dcterms:W3CDTF">2016-01-21T16:32:00Z</dcterms:created>
  <dcterms:modified xsi:type="dcterms:W3CDTF">2023-04-17T02:19:18Z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F194F528504A43DBB709F6EADDD6E33D</vt:lpwstr>
  </property>
  <property fmtid="{D5CDD505-2E9C-101B-9397-08002B2CF9AE}" pid="3" name="KSOProductBuildVer">
    <vt:lpwstr>2052-11.1.0.14036</vt:lpwstr>
  </property>
</Properties>
</file>