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61" r:id="rId2"/>
    <p:sldId id="290" r:id="rId3"/>
    <p:sldId id="289" r:id="rId4"/>
    <p:sldId id="307" r:id="rId5"/>
    <p:sldId id="317" r:id="rId6"/>
    <p:sldId id="318" r:id="rId7"/>
    <p:sldId id="291" r:id="rId8"/>
    <p:sldId id="300" r:id="rId9"/>
    <p:sldId id="259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52"/>
    <a:srgbClr val="C8161E"/>
    <a:srgbClr val="C9151E"/>
    <a:srgbClr val="FFFFFF"/>
    <a:srgbClr val="BFE2F3"/>
    <a:srgbClr val="C31823"/>
    <a:srgbClr val="E9CBBC"/>
    <a:srgbClr val="E0A487"/>
    <a:srgbClr val="D97C5B"/>
    <a:srgbClr val="CC1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 autoAdjust="0"/>
    <p:restoredTop sz="94785" autoAdjust="0"/>
  </p:normalViewPr>
  <p:slideViewPr>
    <p:cSldViewPr snapToGrid="0">
      <p:cViewPr varScale="1">
        <p:scale>
          <a:sx n="124" d="100"/>
          <a:sy n="124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数据结构第二次书面作业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28650" y="5338445"/>
            <a:ext cx="7886700" cy="89662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23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月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17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日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19710" y="1685925"/>
            <a:ext cx="5727700" cy="4921250"/>
          </a:xfrm>
        </p:spPr>
        <p:txBody>
          <a:bodyPr>
            <a:normAutofit/>
          </a:bodyPr>
          <a:lstStyle/>
          <a:p>
            <a:pPr lvl="0" algn="l"/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length = (rear-front+MaxSize) % MaxSize</a:t>
            </a:r>
          </a:p>
          <a:p>
            <a:pPr lvl="0"/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HK" altLang="en-US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不满足题目要求</a:t>
            </a:r>
            <a:endParaRPr lang="en-US" altLang="zh-CN" b="1" dirty="0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/>
            <a:r>
              <a:rPr lang="en-US" altLang="zh-CN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(rear&gt;front) {</a:t>
            </a:r>
          </a:p>
          <a:p>
            <a:pPr lvl="1"/>
            <a:r>
              <a:rPr lang="en-US" altLang="zh-CN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length = rear-front</a:t>
            </a:r>
            <a:endParaRPr lang="en-US" altLang="zh-CN" b="1" dirty="0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/>
            <a:r>
              <a:rPr lang="en-US" altLang="zh-CN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 else {</a:t>
            </a:r>
          </a:p>
          <a:p>
            <a:pPr lvl="1"/>
            <a:r>
              <a:rPr lang="en-US" altLang="zh-CN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length = (rear-front+MaxSize) % MaxSize</a:t>
            </a:r>
            <a:endParaRPr lang="en-US" altLang="zh-CN" b="1" dirty="0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/>
            <a:r>
              <a:rPr lang="en-US" altLang="zh-CN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pPr lvl="0"/>
            <a:endParaRPr lang="en-US" altLang="zh-CN" b="1" dirty="0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不合理答案：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循环求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rear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front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的间隔</a:t>
            </a:r>
          </a:p>
        </p:txBody>
      </p:sp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847725"/>
            <a:ext cx="8719820" cy="61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试写出求循环队列长度的表达式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37AC3D-A780-1729-3583-256EFF60DDA4}"/>
              </a:ext>
            </a:extLst>
          </p:cNvPr>
          <p:cNvSpPr/>
          <p:nvPr/>
        </p:nvSpPr>
        <p:spPr>
          <a:xfrm>
            <a:off x="6370690" y="320717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1</a:t>
            </a:r>
            <a:endParaRPr kumimoji="1" lang="zh-HK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A1EA6-59DA-5B9E-BE7A-9153DCF3E25A}"/>
              </a:ext>
            </a:extLst>
          </p:cNvPr>
          <p:cNvSpPr/>
          <p:nvPr/>
        </p:nvSpPr>
        <p:spPr>
          <a:xfrm>
            <a:off x="6633626" y="320717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2</a:t>
            </a:r>
            <a:endParaRPr kumimoji="1" lang="zh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A2AA2-9DC4-115F-1011-A330924B4D9A}"/>
              </a:ext>
            </a:extLst>
          </p:cNvPr>
          <p:cNvSpPr/>
          <p:nvPr/>
        </p:nvSpPr>
        <p:spPr>
          <a:xfrm>
            <a:off x="6897910" y="320697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3</a:t>
            </a:r>
            <a:endParaRPr kumimoji="1" lang="zh-HK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7A38AB-3768-DED7-5543-8977307422AB}"/>
              </a:ext>
            </a:extLst>
          </p:cNvPr>
          <p:cNvSpPr/>
          <p:nvPr/>
        </p:nvSpPr>
        <p:spPr>
          <a:xfrm>
            <a:off x="7167733" y="320678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4</a:t>
            </a:r>
            <a:endParaRPr kumimoji="1" lang="zh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389BC0-2760-0156-DEFF-45434C507694}"/>
              </a:ext>
            </a:extLst>
          </p:cNvPr>
          <p:cNvSpPr/>
          <p:nvPr/>
        </p:nvSpPr>
        <p:spPr>
          <a:xfrm>
            <a:off x="7430669" y="320678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5</a:t>
            </a:r>
            <a:endParaRPr kumimoji="1" lang="zh-HK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E5FF02-C233-5B0F-068D-C0BCB7FE94A0}"/>
              </a:ext>
            </a:extLst>
          </p:cNvPr>
          <p:cNvSpPr/>
          <p:nvPr/>
        </p:nvSpPr>
        <p:spPr>
          <a:xfrm>
            <a:off x="7694953" y="320658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D78BBA-5897-64BE-C9AC-4A93BA5369C3}"/>
              </a:ext>
            </a:extLst>
          </p:cNvPr>
          <p:cNvSpPr/>
          <p:nvPr/>
        </p:nvSpPr>
        <p:spPr>
          <a:xfrm>
            <a:off x="7959237" y="320697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9D801E-6882-2D9A-70C0-F77C8A9EAFAC}"/>
              </a:ext>
            </a:extLst>
          </p:cNvPr>
          <p:cNvSpPr/>
          <p:nvPr/>
        </p:nvSpPr>
        <p:spPr>
          <a:xfrm>
            <a:off x="5831044" y="320658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BAC375-6EB0-D471-7A58-4B796160A82D}"/>
              </a:ext>
            </a:extLst>
          </p:cNvPr>
          <p:cNvSpPr/>
          <p:nvPr/>
        </p:nvSpPr>
        <p:spPr>
          <a:xfrm>
            <a:off x="6103221" y="320658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1D96EC-C5C9-48F0-BB8B-A541358E3ECC}"/>
              </a:ext>
            </a:extLst>
          </p:cNvPr>
          <p:cNvSpPr/>
          <p:nvPr/>
        </p:nvSpPr>
        <p:spPr>
          <a:xfrm>
            <a:off x="5965214" y="2724107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front</a:t>
            </a:r>
            <a:endParaRPr kumimoji="1" lang="zh-HK" altLang="en-US" sz="1200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657071EC-1655-2273-B97C-2AF58B9CA42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236140" y="2978551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08A2F7D-96CF-82B3-E324-2A24BCE4C13C}"/>
              </a:ext>
            </a:extLst>
          </p:cNvPr>
          <p:cNvSpPr/>
          <p:nvPr/>
        </p:nvSpPr>
        <p:spPr>
          <a:xfrm>
            <a:off x="7286346" y="2726347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rear</a:t>
            </a:r>
            <a:endParaRPr kumimoji="1" lang="zh-HK" altLang="en-US" sz="1200" dirty="0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FA16C971-0617-09B1-1D98-4628C3C89DD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557272" y="2980791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ABD2264-0D7D-EF98-9F13-F94EE2974738}"/>
              </a:ext>
            </a:extLst>
          </p:cNvPr>
          <p:cNvSpPr/>
          <p:nvPr/>
        </p:nvSpPr>
        <p:spPr>
          <a:xfrm>
            <a:off x="7730674" y="2733485"/>
            <a:ext cx="85869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MaxSize-1</a:t>
            </a:r>
            <a:endParaRPr kumimoji="1" lang="zh-HK" altLang="en-US" sz="1200" dirty="0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EE5D076-BE6B-A57B-6248-75B47EE47E0F}"/>
              </a:ext>
            </a:extLst>
          </p:cNvPr>
          <p:cNvCxnSpPr>
            <a:cxnSpLocks/>
          </p:cNvCxnSpPr>
          <p:nvPr/>
        </p:nvCxnSpPr>
        <p:spPr>
          <a:xfrm>
            <a:off x="8084042" y="2987929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F9F5B93-74C4-3BE4-29C5-14B8EF9AB592}"/>
              </a:ext>
            </a:extLst>
          </p:cNvPr>
          <p:cNvSpPr/>
          <p:nvPr/>
        </p:nvSpPr>
        <p:spPr>
          <a:xfrm>
            <a:off x="6370690" y="460831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7E79F4-934D-80C9-29D0-563BAA35668E}"/>
              </a:ext>
            </a:extLst>
          </p:cNvPr>
          <p:cNvSpPr/>
          <p:nvPr/>
        </p:nvSpPr>
        <p:spPr>
          <a:xfrm>
            <a:off x="6633626" y="460831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C7C263-A94D-4ECC-718D-9E340E06CBF2}"/>
              </a:ext>
            </a:extLst>
          </p:cNvPr>
          <p:cNvSpPr/>
          <p:nvPr/>
        </p:nvSpPr>
        <p:spPr>
          <a:xfrm>
            <a:off x="6897910" y="460811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B51B37-55FC-B5DA-450F-0A8F57C31D1F}"/>
              </a:ext>
            </a:extLst>
          </p:cNvPr>
          <p:cNvSpPr/>
          <p:nvPr/>
        </p:nvSpPr>
        <p:spPr>
          <a:xfrm>
            <a:off x="7167733" y="460792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4</a:t>
            </a:r>
            <a:endParaRPr kumimoji="1" lang="zh-HK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6592261-67D2-D405-486E-76303D562C7E}"/>
              </a:ext>
            </a:extLst>
          </p:cNvPr>
          <p:cNvSpPr/>
          <p:nvPr/>
        </p:nvSpPr>
        <p:spPr>
          <a:xfrm>
            <a:off x="7430669" y="460792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5</a:t>
            </a:r>
            <a:endParaRPr kumimoji="1" lang="zh-HK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0B32FE-521E-72ED-B945-E2A1CDE4BADE}"/>
              </a:ext>
            </a:extLst>
          </p:cNvPr>
          <p:cNvSpPr/>
          <p:nvPr/>
        </p:nvSpPr>
        <p:spPr>
          <a:xfrm>
            <a:off x="7694953" y="460772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6</a:t>
            </a:r>
            <a:endParaRPr kumimoji="1" lang="zh-HK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EE12DF6-5CE7-777C-8360-34A9E3B40449}"/>
              </a:ext>
            </a:extLst>
          </p:cNvPr>
          <p:cNvSpPr/>
          <p:nvPr/>
        </p:nvSpPr>
        <p:spPr>
          <a:xfrm>
            <a:off x="7959237" y="460811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7</a:t>
            </a:r>
            <a:endParaRPr kumimoji="1" lang="zh-HK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A1B932-5CC0-AE53-DA07-5DCB9021DF74}"/>
              </a:ext>
            </a:extLst>
          </p:cNvPr>
          <p:cNvSpPr/>
          <p:nvPr/>
        </p:nvSpPr>
        <p:spPr>
          <a:xfrm>
            <a:off x="5831044" y="460772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8</a:t>
            </a:r>
            <a:endParaRPr kumimoji="1" lang="zh-HK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799D2B8-8968-A054-A3E4-FA0A7CFFE503}"/>
              </a:ext>
            </a:extLst>
          </p:cNvPr>
          <p:cNvSpPr/>
          <p:nvPr/>
        </p:nvSpPr>
        <p:spPr>
          <a:xfrm>
            <a:off x="6103221" y="460772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9</a:t>
            </a:r>
            <a:endParaRPr kumimoji="1" lang="zh-HK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B0BDCE-75B4-05BD-A8C0-956E338059F1}"/>
              </a:ext>
            </a:extLst>
          </p:cNvPr>
          <p:cNvSpPr/>
          <p:nvPr/>
        </p:nvSpPr>
        <p:spPr>
          <a:xfrm>
            <a:off x="6744701" y="4125247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front</a:t>
            </a:r>
            <a:endParaRPr kumimoji="1" lang="zh-HK" altLang="en-US" sz="1200" dirty="0"/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E1F7B49-33FB-5EDD-2114-B96F181ED7E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015627" y="4379691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C276F58-B424-8633-94EB-231C74AC08C6}"/>
              </a:ext>
            </a:extLst>
          </p:cNvPr>
          <p:cNvSpPr/>
          <p:nvPr/>
        </p:nvSpPr>
        <p:spPr>
          <a:xfrm>
            <a:off x="5959717" y="4127487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rear</a:t>
            </a:r>
            <a:endParaRPr kumimoji="1" lang="zh-HK" altLang="en-US" sz="1200" dirty="0"/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129E7A98-1561-DA59-8C37-45649403F3AE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230643" y="4381931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C438EB0-6826-BBB0-E9B3-F52DD0ED1E7C}"/>
              </a:ext>
            </a:extLst>
          </p:cNvPr>
          <p:cNvSpPr/>
          <p:nvPr/>
        </p:nvSpPr>
        <p:spPr>
          <a:xfrm>
            <a:off x="7730674" y="4134625"/>
            <a:ext cx="85869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MaxSize-1</a:t>
            </a:r>
            <a:endParaRPr kumimoji="1" lang="zh-HK" altLang="en-US" sz="1200" dirty="0"/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47BAE0D8-177A-213D-E48B-E0A9CC4FC797}"/>
              </a:ext>
            </a:extLst>
          </p:cNvPr>
          <p:cNvCxnSpPr>
            <a:cxnSpLocks/>
          </p:cNvCxnSpPr>
          <p:nvPr/>
        </p:nvCxnSpPr>
        <p:spPr>
          <a:xfrm>
            <a:off x="8084042" y="4389069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1775" y="1685925"/>
            <a:ext cx="8719185" cy="4921250"/>
          </a:xfrm>
        </p:spPr>
        <p:txBody>
          <a:bodyPr>
            <a:normAutofit/>
          </a:bodyPr>
          <a:lstStyle/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优点：</a:t>
            </a:r>
            <a:endParaRPr lang="zh-HK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空间利用率高：可以充分利用数组的空间，避免了数组元素的浪费</a:t>
            </a:r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/>
            <a:r>
              <a:rPr lang="zh-HK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操作效率高：循环队列通过头指针和尾指针来确定队列的头部和尾部，可以在</a:t>
            </a:r>
            <a:r>
              <a:rPr lang="en-US" altLang="zh-HK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O(1) </a:t>
            </a:r>
            <a:r>
              <a:rPr lang="zh-HK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的时间内进行插入、删除操作</a:t>
            </a:r>
            <a:endParaRPr lang="en-US" altLang="zh-HK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zh-CN" altLang="zh-HK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队空：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front == rear</a:t>
            </a:r>
            <a:endParaRPr lang="zh-CN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队满：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rear+1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)%MaxSize == front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其他合理答案：计数器、布尔变量</a:t>
            </a:r>
          </a:p>
        </p:txBody>
      </p:sp>
      <p:sp>
        <p:nvSpPr>
          <p:cNvPr id="1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847725"/>
            <a:ext cx="8719820" cy="61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循环队列的优点是什么？如何判断队空和队满？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659765"/>
            <a:ext cx="9066530" cy="773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若以一个大小为6的数组来实现循环队列，且当前的rear和front分别为0和3，当执行两次出队操作，再执行两次入队操作，再执行一次出队操作后，rear和front的值分别是多少?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231775" y="1685925"/>
            <a:ext cx="4643755" cy="49212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初始：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rear=0, front=3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两次出队：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rear=0, front=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两次入队：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rear=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front=5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一次出队：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rear=2, front=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8D973A-1813-E799-BA2A-46074A9B51C2}"/>
              </a:ext>
            </a:extLst>
          </p:cNvPr>
          <p:cNvSpPr/>
          <p:nvPr/>
        </p:nvSpPr>
        <p:spPr>
          <a:xfrm>
            <a:off x="6335913" y="2182920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BAA208-0422-7EA6-A3E1-1E44F123B9C8}"/>
              </a:ext>
            </a:extLst>
          </p:cNvPr>
          <p:cNvSpPr/>
          <p:nvPr/>
        </p:nvSpPr>
        <p:spPr>
          <a:xfrm>
            <a:off x="6598849" y="2182920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5D14E-7C7F-B32D-75ED-3F79CE58D8FC}"/>
              </a:ext>
            </a:extLst>
          </p:cNvPr>
          <p:cNvSpPr/>
          <p:nvPr/>
        </p:nvSpPr>
        <p:spPr>
          <a:xfrm>
            <a:off x="6863133" y="2182725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1</a:t>
            </a:r>
            <a:endParaRPr kumimoji="1"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962E6-8D7E-BBC3-F0C3-6EF8A645A58E}"/>
              </a:ext>
            </a:extLst>
          </p:cNvPr>
          <p:cNvSpPr/>
          <p:nvPr/>
        </p:nvSpPr>
        <p:spPr>
          <a:xfrm>
            <a:off x="7132956" y="2182530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2</a:t>
            </a:r>
            <a:endParaRPr kumimoji="1"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E8ECF8-3F82-C68D-AE0B-59E15D044398}"/>
              </a:ext>
            </a:extLst>
          </p:cNvPr>
          <p:cNvSpPr/>
          <p:nvPr/>
        </p:nvSpPr>
        <p:spPr>
          <a:xfrm>
            <a:off x="5796267" y="2182335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A71275-2F80-1200-CAF3-282B3FC83C10}"/>
              </a:ext>
            </a:extLst>
          </p:cNvPr>
          <p:cNvSpPr/>
          <p:nvPr/>
        </p:nvSpPr>
        <p:spPr>
          <a:xfrm>
            <a:off x="6068444" y="2182335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97930-9961-9E23-8325-95E0795AA1A1}"/>
              </a:ext>
            </a:extLst>
          </p:cNvPr>
          <p:cNvSpPr/>
          <p:nvPr/>
        </p:nvSpPr>
        <p:spPr>
          <a:xfrm>
            <a:off x="6462582" y="1699854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front</a:t>
            </a:r>
            <a:endParaRPr kumimoji="1" lang="zh-HK" altLang="en-US" sz="1200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019262B-1FAE-046B-A8B0-7A1254ABE29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33508" y="1954298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2B27E0A-0316-039F-FF77-3D4DB52CB3FC}"/>
              </a:ext>
            </a:extLst>
          </p:cNvPr>
          <p:cNvSpPr/>
          <p:nvPr/>
        </p:nvSpPr>
        <p:spPr>
          <a:xfrm>
            <a:off x="5645123" y="1709232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rear</a:t>
            </a:r>
            <a:endParaRPr kumimoji="1" lang="zh-HK" altLang="en-US" sz="1200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EBAB742-0DCC-4124-6B0A-C3BDE7817D2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916049" y="1963676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DBF6784-8866-0F64-DB8A-890CEC4CE199}"/>
              </a:ext>
            </a:extLst>
          </p:cNvPr>
          <p:cNvSpPr/>
          <p:nvPr/>
        </p:nvSpPr>
        <p:spPr>
          <a:xfrm>
            <a:off x="6335913" y="3177126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6D1745-9AE0-0D51-55BD-67F364DAF8C9}"/>
              </a:ext>
            </a:extLst>
          </p:cNvPr>
          <p:cNvSpPr/>
          <p:nvPr/>
        </p:nvSpPr>
        <p:spPr>
          <a:xfrm>
            <a:off x="6598849" y="3177126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B47803-5A97-31EA-C33A-13D0BAB104F6}"/>
              </a:ext>
            </a:extLst>
          </p:cNvPr>
          <p:cNvSpPr/>
          <p:nvPr/>
        </p:nvSpPr>
        <p:spPr>
          <a:xfrm>
            <a:off x="6863133" y="3176931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4F63E7-B672-6201-641F-D953EE728D32}"/>
              </a:ext>
            </a:extLst>
          </p:cNvPr>
          <p:cNvSpPr/>
          <p:nvPr/>
        </p:nvSpPr>
        <p:spPr>
          <a:xfrm>
            <a:off x="7132956" y="3176736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7CF568-6708-73C4-A75E-5FA6A11EABDC}"/>
              </a:ext>
            </a:extLst>
          </p:cNvPr>
          <p:cNvSpPr/>
          <p:nvPr/>
        </p:nvSpPr>
        <p:spPr>
          <a:xfrm>
            <a:off x="5796267" y="3176541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3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0993F6-E552-36E0-FBDD-D2C6BF33D2A1}"/>
              </a:ext>
            </a:extLst>
          </p:cNvPr>
          <p:cNvSpPr/>
          <p:nvPr/>
        </p:nvSpPr>
        <p:spPr>
          <a:xfrm>
            <a:off x="6068444" y="3176541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188074-6D6E-23B7-2F2D-F5AD3F51A609}"/>
              </a:ext>
            </a:extLst>
          </p:cNvPr>
          <p:cNvSpPr/>
          <p:nvPr/>
        </p:nvSpPr>
        <p:spPr>
          <a:xfrm>
            <a:off x="5645123" y="2703438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rear</a:t>
            </a:r>
            <a:endParaRPr kumimoji="1" lang="zh-HK" altLang="en-US" sz="1200" dirty="0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2529B694-0B53-28D4-5E37-4E97E3AE61A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916049" y="2957882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ACA2C60-71E1-3A7F-7DC6-C100C6601200}"/>
              </a:ext>
            </a:extLst>
          </p:cNvPr>
          <p:cNvSpPr/>
          <p:nvPr/>
        </p:nvSpPr>
        <p:spPr>
          <a:xfrm>
            <a:off x="6840539" y="2703438"/>
            <a:ext cx="85869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front</a:t>
            </a:r>
            <a:endParaRPr kumimoji="1" lang="zh-HK" altLang="en-US" sz="1200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0B7E430-0BB4-F535-CF84-E4F7E37BE1C8}"/>
              </a:ext>
            </a:extLst>
          </p:cNvPr>
          <p:cNvCxnSpPr>
            <a:cxnSpLocks/>
          </p:cNvCxnSpPr>
          <p:nvPr/>
        </p:nvCxnSpPr>
        <p:spPr>
          <a:xfrm>
            <a:off x="7269363" y="2948504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2361888-975A-09FE-B9BA-CD8312A42DC9}"/>
              </a:ext>
            </a:extLst>
          </p:cNvPr>
          <p:cNvSpPr/>
          <p:nvPr/>
        </p:nvSpPr>
        <p:spPr>
          <a:xfrm>
            <a:off x="6343050" y="4123332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5</a:t>
            </a:r>
            <a:endParaRPr kumimoji="1" lang="zh-HK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613D592-73A8-1009-9D91-0A9F9FD98D0E}"/>
              </a:ext>
            </a:extLst>
          </p:cNvPr>
          <p:cNvSpPr/>
          <p:nvPr/>
        </p:nvSpPr>
        <p:spPr>
          <a:xfrm>
            <a:off x="6605986" y="4123332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BB6955-D14C-9988-55EB-E527BD6ADBF6}"/>
              </a:ext>
            </a:extLst>
          </p:cNvPr>
          <p:cNvSpPr/>
          <p:nvPr/>
        </p:nvSpPr>
        <p:spPr>
          <a:xfrm>
            <a:off x="6870270" y="4123137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D1C2DC3-90B2-BEF8-74B8-D59F13955D01}"/>
              </a:ext>
            </a:extLst>
          </p:cNvPr>
          <p:cNvSpPr/>
          <p:nvPr/>
        </p:nvSpPr>
        <p:spPr>
          <a:xfrm>
            <a:off x="7140093" y="4122942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5ADE25-6BEB-CA39-FF34-F4B4A0934A38}"/>
              </a:ext>
            </a:extLst>
          </p:cNvPr>
          <p:cNvSpPr/>
          <p:nvPr/>
        </p:nvSpPr>
        <p:spPr>
          <a:xfrm>
            <a:off x="5803404" y="4122747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E66FDD7-68FF-9051-0CEE-8DFA4522F36F}"/>
              </a:ext>
            </a:extLst>
          </p:cNvPr>
          <p:cNvSpPr/>
          <p:nvPr/>
        </p:nvSpPr>
        <p:spPr>
          <a:xfrm>
            <a:off x="6075581" y="4122747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4</a:t>
            </a:r>
            <a:endParaRPr kumimoji="1" lang="zh-HK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A6461A-44AB-9323-028F-CD772993955A}"/>
              </a:ext>
            </a:extLst>
          </p:cNvPr>
          <p:cNvSpPr/>
          <p:nvPr/>
        </p:nvSpPr>
        <p:spPr>
          <a:xfrm>
            <a:off x="6201901" y="3631054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rear</a:t>
            </a:r>
            <a:endParaRPr kumimoji="1" lang="zh-HK" altLang="en-US" sz="1200" dirty="0"/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64D460CD-231A-B02E-A857-7899D31D64B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72827" y="3885498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ADDFEEE-EFF5-5889-172F-56AF3561EA67}"/>
              </a:ext>
            </a:extLst>
          </p:cNvPr>
          <p:cNvSpPr/>
          <p:nvPr/>
        </p:nvSpPr>
        <p:spPr>
          <a:xfrm>
            <a:off x="6847676" y="3649644"/>
            <a:ext cx="85869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front</a:t>
            </a:r>
            <a:endParaRPr kumimoji="1" lang="zh-HK" altLang="en-US" sz="1200" dirty="0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BA4BD14D-6BBA-3760-3F4B-D1A11202F6FC}"/>
              </a:ext>
            </a:extLst>
          </p:cNvPr>
          <p:cNvCxnSpPr>
            <a:cxnSpLocks/>
          </p:cNvCxnSpPr>
          <p:nvPr/>
        </p:nvCxnSpPr>
        <p:spPr>
          <a:xfrm>
            <a:off x="7276500" y="3894710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E83C927-24B1-A6EF-1713-BE347DF46119}"/>
              </a:ext>
            </a:extLst>
          </p:cNvPr>
          <p:cNvSpPr/>
          <p:nvPr/>
        </p:nvSpPr>
        <p:spPr>
          <a:xfrm>
            <a:off x="6350187" y="505592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5</a:t>
            </a:r>
            <a:endParaRPr kumimoji="1" lang="zh-HK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591750-947F-7BB2-0743-379AE657934B}"/>
              </a:ext>
            </a:extLst>
          </p:cNvPr>
          <p:cNvSpPr/>
          <p:nvPr/>
        </p:nvSpPr>
        <p:spPr>
          <a:xfrm>
            <a:off x="6613123" y="505592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20B72EB-9843-4A35-FB79-6E992F7449FF}"/>
              </a:ext>
            </a:extLst>
          </p:cNvPr>
          <p:cNvSpPr/>
          <p:nvPr/>
        </p:nvSpPr>
        <p:spPr>
          <a:xfrm>
            <a:off x="6877407" y="505572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9F3E9D-F828-8277-A79E-1E6E5F5BCB54}"/>
              </a:ext>
            </a:extLst>
          </p:cNvPr>
          <p:cNvSpPr/>
          <p:nvPr/>
        </p:nvSpPr>
        <p:spPr>
          <a:xfrm>
            <a:off x="7147230" y="5055533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E41D872-989D-3804-A7E4-F1220D77CFE5}"/>
              </a:ext>
            </a:extLst>
          </p:cNvPr>
          <p:cNvSpPr/>
          <p:nvPr/>
        </p:nvSpPr>
        <p:spPr>
          <a:xfrm>
            <a:off x="5810541" y="505533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HK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BE30AD-1B9A-94E8-4922-AD9BFA416A1F}"/>
              </a:ext>
            </a:extLst>
          </p:cNvPr>
          <p:cNvSpPr/>
          <p:nvPr/>
        </p:nvSpPr>
        <p:spPr>
          <a:xfrm>
            <a:off x="6082718" y="5055338"/>
            <a:ext cx="269823" cy="25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dirty="0"/>
              <a:t>4</a:t>
            </a:r>
            <a:endParaRPr kumimoji="1" lang="zh-HK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B0346C4-BEB1-AE99-B02F-DC95F4F26BFA}"/>
              </a:ext>
            </a:extLst>
          </p:cNvPr>
          <p:cNvSpPr/>
          <p:nvPr/>
        </p:nvSpPr>
        <p:spPr>
          <a:xfrm>
            <a:off x="6209038" y="4563645"/>
            <a:ext cx="541852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rear</a:t>
            </a:r>
            <a:endParaRPr kumimoji="1" lang="zh-HK" altLang="en-US" sz="1200" dirty="0"/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8AA59167-F2D2-57F8-79A4-D94A8AAE347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79964" y="4818089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C8F457C-ABFC-AC1A-FD1A-6627D6F2A453}"/>
              </a:ext>
            </a:extLst>
          </p:cNvPr>
          <p:cNvSpPr/>
          <p:nvPr/>
        </p:nvSpPr>
        <p:spPr>
          <a:xfrm>
            <a:off x="5578999" y="4570586"/>
            <a:ext cx="704357" cy="2544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200" dirty="0"/>
              <a:t>front</a:t>
            </a:r>
            <a:endParaRPr kumimoji="1" lang="zh-HK" altLang="en-US" sz="1200" dirty="0"/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C8B90868-4155-433E-A552-F47F994C603D}"/>
              </a:ext>
            </a:extLst>
          </p:cNvPr>
          <p:cNvCxnSpPr>
            <a:cxnSpLocks/>
          </p:cNvCxnSpPr>
          <p:nvPr/>
        </p:nvCxnSpPr>
        <p:spPr>
          <a:xfrm>
            <a:off x="5940642" y="4822326"/>
            <a:ext cx="7137" cy="2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847725"/>
            <a:ext cx="8719820" cy="61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写出使用两个栈来模拟一个队列的伪代码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7BA23BC-0CC9-D94F-B18D-254E13F998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658620"/>
            <a:ext cx="2450465" cy="4013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思路一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616495-4D1C-BAE8-5FFC-02E3F576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05" y="1573274"/>
            <a:ext cx="4377190" cy="51614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847725"/>
            <a:ext cx="8719820" cy="61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写出使用两个栈来模拟一个队列的伪代码</a:t>
            </a:r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32F92874-FBF7-8C7A-3A23-4EA462F20C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658620"/>
            <a:ext cx="2450465" cy="4013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思路二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720DEC-BE4C-0B0D-2F34-F34E357A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381" y="1571566"/>
            <a:ext cx="4765238" cy="51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92735" y="1658620"/>
            <a:ext cx="8573770" cy="4013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先出，说明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a-&gt;b-&gt;c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依次进入没出，则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abc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的相对出栈顺序必然为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c-&gt;b-&gt;a</a:t>
            </a:r>
            <a:endParaRPr lang="zh-CN" altLang="zh-HK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四种情况：</a:t>
            </a:r>
          </a:p>
          <a:p>
            <a:pPr lvl="1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进栈出栈，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e-&gt;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c-&gt;b-&gt;a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出栈，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进栈出栈，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c-&gt;e-&gt;b-&gt;a</a:t>
            </a:r>
          </a:p>
          <a:p>
            <a:pPr lvl="1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cb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出栈，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进栈出栈，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c-&gt;b-&gt;e-&gt;a</a:t>
            </a:r>
          </a:p>
          <a:p>
            <a:pPr lvl="1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cba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出栈，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进栈出栈，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c-&gt;b-&gt;a-&gt;e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390" y="699770"/>
            <a:ext cx="8994140" cy="806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元素a,b,c,d,e依次进入初始为空的栈中，若元素进栈后可停留，可出栈，直到所有元素都出栈，则在所有可能的出栈顺序中，以元素d开头的序列有几个?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83752" y="1685678"/>
            <a:ext cx="8372163" cy="4921498"/>
          </a:xfrm>
        </p:spPr>
        <p:txBody>
          <a:bodyPr/>
          <a:lstStyle/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关键步骤要用注释</a:t>
            </a:r>
          </a:p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要写题号</a:t>
            </a:r>
          </a:p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字迹工整，书面美观</a:t>
            </a:r>
            <a:endParaRPr kumimoji="1" lang="en-US" altLang="zh-HK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改正请另开一版，不要在原位置上改</a:t>
            </a:r>
            <a:endParaRPr kumimoji="1" lang="en-US" altLang="zh-HK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伪代码只需要给出关键的代码</a:t>
            </a:r>
            <a:endParaRPr kumimoji="1" lang="en-US" altLang="zh-HK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HK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注意审题，看清题目是要给出伪代码还是答案</a:t>
            </a:r>
            <a:endParaRPr kumimoji="1" lang="en-US" altLang="zh-HK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K" altLang="en-US" dirty="0"/>
              <a:t>注意事项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048bd74-7955-40cb-a6e9-2a7a5c8ef702"/>
  <p:tag name="COMMONDATA" val="eyJoZGlkIjoiYjgxZGM0NTIyNDlkM2IzODE0N2U4Nzc5MWUxNThmZj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518</TotalTime>
  <Words>464</Words>
  <Application>Microsoft Macintosh PowerPoint</Application>
  <PresentationFormat>如螢幕大小 (4:3)</PresentationFormat>
  <Paragraphs>82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宋体</vt:lpstr>
      <vt:lpstr>Arial</vt:lpstr>
      <vt:lpstr>Calibri</vt:lpstr>
      <vt:lpstr>Times New Roman</vt:lpstr>
      <vt:lpstr>2016-VI主题</vt:lpstr>
      <vt:lpstr>数据结构第二次书面作业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注意事项</vt:lpstr>
      <vt:lpstr>PowerPoint 簡報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KongJim</cp:lastModifiedBy>
  <cp:revision>716</cp:revision>
  <dcterms:created xsi:type="dcterms:W3CDTF">2016-01-21T16:32:00Z</dcterms:created>
  <dcterms:modified xsi:type="dcterms:W3CDTF">2023-04-17T02:47:20Z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F194F528504A43DBB709F6EADDD6E33D</vt:lpwstr>
  </property>
  <property fmtid="{D5CDD505-2E9C-101B-9397-08002B2CF9AE}" pid="3" name="KSOProductBuildVer">
    <vt:lpwstr>2052-11.1.0.14036</vt:lpwstr>
  </property>
</Properties>
</file>