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sldIdLst>
    <p:sldId id="261" r:id="rId3"/>
    <p:sldId id="319" r:id="rId5"/>
    <p:sldId id="325" r:id="rId6"/>
    <p:sldId id="326" r:id="rId7"/>
    <p:sldId id="327" r:id="rId8"/>
    <p:sldId id="320" r:id="rId9"/>
    <p:sldId id="324" r:id="rId10"/>
    <p:sldId id="321" r:id="rId11"/>
    <p:sldId id="322" r:id="rId12"/>
    <p:sldId id="259" r:id="rId13"/>
  </p:sldIdLst>
  <p:sldSz cx="9144000" cy="6858000" type="screen4x3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E52"/>
    <a:srgbClr val="C8161E"/>
    <a:srgbClr val="C9151E"/>
    <a:srgbClr val="FFFFFF"/>
    <a:srgbClr val="BFE2F3"/>
    <a:srgbClr val="C31823"/>
    <a:srgbClr val="E9CBBC"/>
    <a:srgbClr val="E0A487"/>
    <a:srgbClr val="D97C5B"/>
    <a:srgbClr val="CC14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11" autoAdjust="0"/>
    <p:restoredTop sz="94785" autoAdjust="0"/>
  </p:normalViewPr>
  <p:slideViewPr>
    <p:cSldViewPr snapToGrid="0">
      <p:cViewPr varScale="1">
        <p:scale>
          <a:sx n="124" d="100"/>
          <a:sy n="124" d="100"/>
        </p:scale>
        <p:origin x="12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161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16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FE78F-58BC-423A-A341-D0065C5801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B1CD8-9F96-4F1D-A5B8-2D9E0ECCEB3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此页可以删除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7.jpeg"/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1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07005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28650" y="5034521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8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8250027" y="313202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6" y="313202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4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 userDrawn="1"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6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8250027" y="313202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6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6" y="313202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1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4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69125" y="5245248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单击以编辑母版副标题样式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5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2546"/>
            <a:ext cx="9144000" cy="27965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91" y="4211593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28650" y="1552217"/>
            <a:ext cx="7886700" cy="1325563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6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9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6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5"/>
          <p:cNvSpPr txBox="1"/>
          <p:nvPr/>
        </p:nvSpPr>
        <p:spPr>
          <a:xfrm>
            <a:off x="8697601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z="1200" smtClean="0"/>
            </a:fld>
            <a:endParaRPr lang="zh-CN" altLang="en-US" sz="1200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  <p:sp>
        <p:nvSpPr>
          <p:cNvPr id="16" name="文本框 15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/>
          <p:nvPr userDrawn="1"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4" y="6100773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1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accent1"/>
                </a:solidFill>
                <a:effectLst>
                  <a:glow rad="25400">
                    <a:srgbClr val="BFE2F3"/>
                  </a:glo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9144000" cy="5181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9144000" cy="5181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/>
          <p:nvPr/>
        </p:nvSpPr>
        <p:spPr>
          <a:xfrm>
            <a:off x="8696566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z="1200" smtClean="0"/>
            </a:fld>
            <a:endParaRPr lang="zh-CN" altLang="en-US" sz="12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/>
          <p:nvPr userDrawn="1"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文本框 4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1" y="313202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4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6.pn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sp>
        <p:nvSpPr>
          <p:cNvPr id="5" name="标题 1"/>
          <p:cNvSpPr txBox="1"/>
          <p:nvPr/>
        </p:nvSpPr>
        <p:spPr>
          <a:xfrm>
            <a:off x="323851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chemeClr val="accent1"/>
                </a:solidFill>
              </a:rPr>
              <a:t>单击此处编辑母版标题样式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9" y="807632"/>
            <a:ext cx="8340421" cy="5865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sp>
        <p:nvSpPr>
          <p:cNvPr id="9" name="标题 1"/>
          <p:cNvSpPr txBox="1"/>
          <p:nvPr userDrawn="1"/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accent1"/>
                </a:solidFill>
              </a:rPr>
              <a:t>单击此处编辑母版标题样式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slideLayout" Target="../slideLayouts/slideLayout3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数据结构第三次书面作业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628650" y="5338445"/>
            <a:ext cx="7886700" cy="896620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20</a:t>
            </a:r>
            <a:r>
              <a:rPr lang="en-US" altLang="zh-HK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23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年</a:t>
            </a:r>
            <a:r>
              <a:rPr lang="en-US" altLang="zh-HK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5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月</a:t>
            </a:r>
            <a:r>
              <a:rPr lang="en-US" altLang="zh-HK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6</a:t>
            </a:r>
            <a:r>
              <a:rPr lang="zh-HK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日</a:t>
            </a:r>
            <a:endParaRPr lang="zh-CN" altLang="en-US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23348" y="1816797"/>
            <a:ext cx="24192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</a:rPr>
              <a:t>谢 谢！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4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46710" y="744985"/>
            <a:ext cx="8719820" cy="984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1.</a:t>
            </a:r>
            <a:r>
              <a:rPr lang="zh-HK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对给定的二叉树，编写一个程序，输出从叶子结点到根结点的最左边的一条最长路径。</a:t>
            </a:r>
            <a:endParaRPr lang="zh-CN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7219292" y="2054832"/>
            <a:ext cx="472611" cy="47261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HK" altLang="en-US" dirty="0"/>
          </a:p>
        </p:txBody>
      </p:sp>
      <p:sp>
        <p:nvSpPr>
          <p:cNvPr id="16" name="橢圓 15"/>
          <p:cNvSpPr/>
          <p:nvPr/>
        </p:nvSpPr>
        <p:spPr>
          <a:xfrm>
            <a:off x="6277833" y="2832610"/>
            <a:ext cx="472611" cy="47261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sz="1600">
                <a:latin typeface="Times New Roman" panose="02020603050405020304" charset="0"/>
                <a:cs typeface="Times New Roman" panose="02020603050405020304" charset="0"/>
              </a:rPr>
              <a:t>a</a:t>
            </a:r>
            <a:endParaRPr kumimoji="1" lang="en-US" altLang="zh-HK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8205611" y="2832609"/>
            <a:ext cx="472611" cy="47261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sz="1600">
                <a:latin typeface="Times New Roman" panose="02020603050405020304" charset="0"/>
                <a:cs typeface="Times New Roman" panose="02020603050405020304" charset="0"/>
              </a:rPr>
              <a:t>b</a:t>
            </a:r>
            <a:endParaRPr kumimoji="1" lang="en-US" altLang="zh-HK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8" name="直線箭頭接點 17"/>
          <p:cNvCxnSpPr>
            <a:stCxn id="14" idx="3"/>
            <a:endCxn id="16" idx="0"/>
          </p:cNvCxnSpPr>
          <p:nvPr/>
        </p:nvCxnSpPr>
        <p:spPr>
          <a:xfrm flipH="1">
            <a:off x="6514139" y="2458231"/>
            <a:ext cx="774365" cy="374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箭頭接點 18"/>
          <p:cNvCxnSpPr>
            <a:stCxn id="14" idx="5"/>
            <a:endCxn id="17" idx="0"/>
          </p:cNvCxnSpPr>
          <p:nvPr/>
        </p:nvCxnSpPr>
        <p:spPr>
          <a:xfrm>
            <a:off x="7622691" y="2458231"/>
            <a:ext cx="819226" cy="374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/>
          <p:cNvSpPr/>
          <p:nvPr/>
        </p:nvSpPr>
        <p:spPr>
          <a:xfrm>
            <a:off x="5808985" y="3627769"/>
            <a:ext cx="472611" cy="47261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sz="1600">
                <a:latin typeface="Times New Roman" panose="02020603050405020304" charset="0"/>
                <a:cs typeface="Times New Roman" panose="02020603050405020304" charset="0"/>
              </a:rPr>
              <a:t>c</a:t>
            </a:r>
            <a:endParaRPr kumimoji="1" lang="en-US" altLang="zh-HK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" name="橢圓 20"/>
          <p:cNvSpPr/>
          <p:nvPr/>
        </p:nvSpPr>
        <p:spPr>
          <a:xfrm>
            <a:off x="6746681" y="3627770"/>
            <a:ext cx="472611" cy="47261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sz="1600">
                <a:latin typeface="Times New Roman" panose="02020603050405020304" charset="0"/>
                <a:cs typeface="Times New Roman" panose="02020603050405020304" charset="0"/>
              </a:rPr>
              <a:t>d</a:t>
            </a:r>
            <a:endParaRPr kumimoji="1" lang="en-US" altLang="zh-HK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34" name="直線箭頭接點 33"/>
          <p:cNvCxnSpPr>
            <a:endCxn id="20" idx="0"/>
          </p:cNvCxnSpPr>
          <p:nvPr/>
        </p:nvCxnSpPr>
        <p:spPr>
          <a:xfrm flipH="1">
            <a:off x="6045291" y="3236008"/>
            <a:ext cx="301754" cy="391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箭頭接點 34"/>
          <p:cNvCxnSpPr>
            <a:endCxn id="21" idx="0"/>
          </p:cNvCxnSpPr>
          <p:nvPr/>
        </p:nvCxnSpPr>
        <p:spPr>
          <a:xfrm>
            <a:off x="6681232" y="3236008"/>
            <a:ext cx="301755" cy="391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橢圓 35"/>
          <p:cNvSpPr/>
          <p:nvPr/>
        </p:nvSpPr>
        <p:spPr>
          <a:xfrm>
            <a:off x="7736763" y="3627769"/>
            <a:ext cx="472611" cy="47261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sz="1600">
                <a:latin typeface="Times New Roman" panose="02020603050405020304" charset="0"/>
                <a:cs typeface="Times New Roman" panose="02020603050405020304" charset="0"/>
              </a:rPr>
              <a:t>e</a:t>
            </a:r>
            <a:endParaRPr kumimoji="1" lang="en-US" altLang="zh-HK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7" name="橢圓 36"/>
          <p:cNvSpPr/>
          <p:nvPr/>
        </p:nvSpPr>
        <p:spPr>
          <a:xfrm>
            <a:off x="8674459" y="3627770"/>
            <a:ext cx="472611" cy="47261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sz="1600">
                <a:latin typeface="Times New Roman" panose="02020603050405020304" charset="0"/>
                <a:cs typeface="Times New Roman" panose="02020603050405020304" charset="0"/>
              </a:rPr>
              <a:t>f</a:t>
            </a:r>
            <a:endParaRPr kumimoji="1" lang="en-US" altLang="zh-HK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39" name="直線箭頭接點 38"/>
          <p:cNvCxnSpPr>
            <a:endCxn id="36" idx="0"/>
          </p:cNvCxnSpPr>
          <p:nvPr/>
        </p:nvCxnSpPr>
        <p:spPr>
          <a:xfrm flipH="1">
            <a:off x="7973069" y="3236008"/>
            <a:ext cx="301754" cy="391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箭頭接點 39"/>
          <p:cNvCxnSpPr>
            <a:endCxn id="37" idx="0"/>
          </p:cNvCxnSpPr>
          <p:nvPr/>
        </p:nvCxnSpPr>
        <p:spPr>
          <a:xfrm>
            <a:off x="8609010" y="3236008"/>
            <a:ext cx="301755" cy="391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橢圓 41"/>
          <p:cNvSpPr/>
          <p:nvPr/>
        </p:nvSpPr>
        <p:spPr>
          <a:xfrm>
            <a:off x="7273693" y="4422929"/>
            <a:ext cx="472611" cy="47261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HK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3" name="橢圓 42"/>
          <p:cNvSpPr/>
          <p:nvPr/>
        </p:nvSpPr>
        <p:spPr>
          <a:xfrm>
            <a:off x="8211389" y="4422930"/>
            <a:ext cx="472611" cy="47261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HK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45" name="直線箭頭接點 44"/>
          <p:cNvCxnSpPr>
            <a:endCxn id="42" idx="0"/>
          </p:cNvCxnSpPr>
          <p:nvPr/>
        </p:nvCxnSpPr>
        <p:spPr>
          <a:xfrm flipH="1">
            <a:off x="7509999" y="4031168"/>
            <a:ext cx="301754" cy="391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箭頭接點 45"/>
          <p:cNvCxnSpPr>
            <a:endCxn id="43" idx="0"/>
          </p:cNvCxnSpPr>
          <p:nvPr/>
        </p:nvCxnSpPr>
        <p:spPr>
          <a:xfrm>
            <a:off x="8145940" y="4031168"/>
            <a:ext cx="301755" cy="391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 flipV="1">
            <a:off x="7577455" y="3876675"/>
            <a:ext cx="402590" cy="70358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>
            <p:custDataLst>
              <p:tags r:id="rId2"/>
            </p:custDataLst>
          </p:nvPr>
        </p:nvCxnSpPr>
        <p:spPr>
          <a:xfrm flipV="1">
            <a:off x="7988935" y="3054350"/>
            <a:ext cx="483870" cy="79756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>
            <p:custDataLst>
              <p:tags r:id="rId3"/>
            </p:custDataLst>
          </p:nvPr>
        </p:nvCxnSpPr>
        <p:spPr>
          <a:xfrm flipH="1" flipV="1">
            <a:off x="7450455" y="2280920"/>
            <a:ext cx="1019175" cy="76454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>
            <p:custDataLst>
              <p:tags r:id="rId4"/>
            </p:custDataLst>
          </p:nvPr>
        </p:nvCxnSpPr>
        <p:spPr>
          <a:xfrm flipH="1" flipV="1">
            <a:off x="8033385" y="3890010"/>
            <a:ext cx="523240" cy="69469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7148830" y="2096770"/>
            <a:ext cx="612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root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6"/>
            </p:custDataLst>
          </p:nvPr>
        </p:nvSpPr>
        <p:spPr>
          <a:xfrm>
            <a:off x="7199630" y="4479290"/>
            <a:ext cx="612140" cy="360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g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7"/>
            </p:custDataLst>
          </p:nvPr>
        </p:nvSpPr>
        <p:spPr>
          <a:xfrm>
            <a:off x="8145780" y="4479290"/>
            <a:ext cx="612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h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43840" y="1686560"/>
            <a:ext cx="5565140" cy="2534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题目含义：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寻找最长路径，如果存在不止一条最长路径，输出最左边的一条</a:t>
            </a:r>
            <a:endParaRPr lang="zh-CN" altLang="en-US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0" lvl="1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思路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：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lvl="1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先计算每个节点的深度（叶节点为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），根据左右子节点的深度决定输出方向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lvl="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思路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2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：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lvl="1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递归访问每个节点的子节点的最长路径，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(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路径保存在某种数据结构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A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中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)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，往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A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中加入当前节点返回</a:t>
            </a:r>
            <a:endParaRPr lang="zh-CN" altLang="en-US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4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46710" y="744985"/>
            <a:ext cx="8719820" cy="984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1.</a:t>
            </a:r>
            <a:r>
              <a:rPr lang="zh-HK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对给定的二叉树，编写一个程序，输出从叶子结点到根结点的最左边的一条最长路径。</a:t>
            </a:r>
            <a:endParaRPr lang="zh-CN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77165" y="1598930"/>
            <a:ext cx="1369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思路</a:t>
            </a:r>
            <a:r>
              <a:rPr lang="en-US" altLang="zh-CN"/>
              <a:t>1</a:t>
            </a:r>
            <a:r>
              <a:rPr lang="zh-CN" altLang="en-US"/>
              <a:t>：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23570" y="1967230"/>
            <a:ext cx="789749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int length(Node *node) {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			// 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计算深度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if (node == NULL) return 0;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return 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max(length(node-&gt;left), length(node-&gt;right)) + 1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;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}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void printLongestPath(Node *root) {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		// 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递归遍历，输出最长路径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if (root == NULL) return;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</a:t>
            </a:r>
            <a:r>
              <a:rPr lang="zh-CN" altLang="en-US">
                <a:solidFill>
                  <a:srgbClr val="7030A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if (length(root-&gt;left) 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&gt;=</a:t>
            </a:r>
            <a:r>
              <a:rPr lang="zh-CN" altLang="en-US">
                <a:solidFill>
                  <a:srgbClr val="7030A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length(root-&gt;right)) {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	// &gt;=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决定了选取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最左边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的</a:t>
            </a:r>
            <a:endParaRPr lang="zh-CN" altLang="en-US">
              <a:solidFill>
                <a:srgbClr val="7030A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>
                <a:solidFill>
                  <a:srgbClr val="7030A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   printLongestPath(root-&gt;left);</a:t>
            </a:r>
            <a:endParaRPr lang="zh-CN" altLang="en-US">
              <a:solidFill>
                <a:srgbClr val="7030A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>
                <a:solidFill>
                  <a:srgbClr val="7030A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} else {</a:t>
            </a:r>
            <a:endParaRPr lang="zh-CN" altLang="en-US">
              <a:solidFill>
                <a:srgbClr val="7030A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>
                <a:solidFill>
                  <a:srgbClr val="7030A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   printLongestPath(root-&gt;right);</a:t>
            </a:r>
            <a:endParaRPr lang="zh-CN" altLang="en-US">
              <a:solidFill>
                <a:srgbClr val="7030A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>
                <a:solidFill>
                  <a:srgbClr val="7030A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}</a:t>
            </a:r>
            <a:endParaRPr lang="zh-CN" altLang="en-US">
              <a:solidFill>
                <a:srgbClr val="7030A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cout &lt;&lt; 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root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-&gt;data &lt;&lt; " ";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		// 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决定了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叶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-&gt;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根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节点的输出方向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}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095750" y="6000115"/>
            <a:ext cx="4900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问题：越往下节点深度的计算次数越多！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4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46710" y="744985"/>
            <a:ext cx="8719820" cy="984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1.</a:t>
            </a:r>
            <a:r>
              <a:rPr lang="zh-HK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对给定的二叉树，编写一个程序，输出从叶子结点到根结点的最左边的一条最长路径。</a:t>
            </a:r>
            <a:endParaRPr lang="zh-CN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0" y="1625600"/>
            <a:ext cx="1224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b="1">
                <a:solidFill>
                  <a:srgbClr val="FF0000"/>
                </a:solidFill>
              </a:rPr>
              <a:t>思路</a:t>
            </a:r>
            <a:r>
              <a:rPr lang="en-US" altLang="zh-CN" b="1">
                <a:solidFill>
                  <a:srgbClr val="FF0000"/>
                </a:solidFill>
              </a:rPr>
              <a:t>1</a:t>
            </a:r>
            <a:r>
              <a:rPr lang="zh-CN" altLang="en-US" b="1">
                <a:solidFill>
                  <a:srgbClr val="FF0000"/>
                </a:solidFill>
              </a:rPr>
              <a:t>优化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41425" y="1729105"/>
            <a:ext cx="7908290" cy="51314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void calculateLength(Node *node) {</a:t>
            </a:r>
            <a:r>
              <a:rPr 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	// 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为节点增加属性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dept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，表示深度</a:t>
            </a:r>
            <a:endParaRPr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if (node == NULL) return;</a:t>
            </a:r>
            <a:endParaRPr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calculateLength(node-&gt;left);</a:t>
            </a:r>
            <a:endParaRPr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calculateLength(node-&gt;right);</a:t>
            </a:r>
            <a:endParaRPr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node-&gt;dept = 0;</a:t>
            </a:r>
            <a:r>
              <a:rPr 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			// 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初始化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dept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为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0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，可在类定义中完成</a:t>
            </a:r>
            <a:endParaRPr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if (node-&gt;left) node-&gt;dept = node-&gt;left-&gt;dept + 1;</a:t>
            </a:r>
            <a:endParaRPr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if (node-&gt;right) node-&gt;dept = max(node-&gt;dept, node-&gt;right-&gt;dept + 1);</a:t>
            </a:r>
            <a:endParaRPr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}</a:t>
            </a:r>
            <a:endParaRPr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void printLongestPath(Node *root) {</a:t>
            </a:r>
            <a:endParaRPr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if (root == NULL) return;</a:t>
            </a:r>
            <a:endParaRPr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</a:t>
            </a:r>
            <a:r>
              <a:rPr>
                <a:solidFill>
                  <a:srgbClr val="7030A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if (root-&gt;left!=NULL &amp;&amp; </a:t>
            </a:r>
            <a:r>
              <a:rPr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root-&gt;dept==root-&gt;left-&gt;dept+1</a:t>
            </a:r>
            <a:r>
              <a:rPr>
                <a:solidFill>
                  <a:srgbClr val="7030A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) {</a:t>
            </a:r>
            <a:r>
              <a:rPr 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// 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左边路径更长</a:t>
            </a:r>
            <a:endParaRPr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</a:t>
            </a:r>
            <a:r>
              <a:rPr>
                <a:solidFill>
                  <a:srgbClr val="7030A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printLongestPath(root-&gt;left);</a:t>
            </a:r>
            <a:endParaRPr>
              <a:solidFill>
                <a:srgbClr val="7030A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>
                <a:solidFill>
                  <a:srgbClr val="7030A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} else {</a:t>
            </a:r>
            <a:endParaRPr>
              <a:solidFill>
                <a:srgbClr val="7030A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>
                <a:solidFill>
                  <a:srgbClr val="7030A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   printLongestPath(root-&gt;right);</a:t>
            </a:r>
            <a:endParaRPr>
              <a:solidFill>
                <a:srgbClr val="7030A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>
                <a:solidFill>
                  <a:srgbClr val="7030A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}</a:t>
            </a:r>
            <a:endParaRPr>
              <a:solidFill>
                <a:srgbClr val="7030A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</a:t>
            </a:r>
            <a:r>
              <a:rPr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cout &lt;&lt; root-&gt;data &lt;&lt; " ";</a:t>
            </a:r>
            <a:r>
              <a:rPr lang="en-US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	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// 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决定了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叶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-&gt;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根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节点的输出方向</a:t>
            </a:r>
            <a:endParaRPr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}</a:t>
            </a:r>
            <a:endParaRPr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4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46710" y="744985"/>
            <a:ext cx="8719820" cy="984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1.</a:t>
            </a:r>
            <a:r>
              <a:rPr lang="zh-HK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对给定的二叉树，编写一个程序，输出从叶子结点到根结点的最左边的一条最长路径。</a:t>
            </a:r>
            <a:endParaRPr lang="zh-CN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77165" y="1598930"/>
            <a:ext cx="1369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思路</a:t>
            </a:r>
            <a:r>
              <a:rPr lang="en-US" altLang="zh-CN"/>
              <a:t>2</a:t>
            </a:r>
            <a:r>
              <a:rPr lang="zh-CN" altLang="en-US"/>
              <a:t>：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23570" y="1967230"/>
            <a:ext cx="844296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vector&lt;int&gt; findLongestPath(Node *root) {</a:t>
            </a:r>
            <a:endParaRPr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if (root == NULL) return {};</a:t>
            </a:r>
            <a:endParaRPr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</a:t>
            </a:r>
            <a:r>
              <a:rPr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vector&lt;int&gt; left = findLongestPath(root-&gt;left);</a:t>
            </a:r>
            <a:r>
              <a:rPr 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	      // 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左节点的最长路径</a:t>
            </a:r>
            <a:endParaRPr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</a:t>
            </a:r>
            <a:r>
              <a:rPr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vector&lt;int&gt; right = findLongestPath(root-&gt;right);</a:t>
            </a:r>
            <a:r>
              <a:rPr 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</a:t>
            </a:r>
            <a:r>
              <a:rPr 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// 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右节点的最长路径</a:t>
            </a:r>
            <a:endParaRPr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</a:t>
            </a:r>
            <a:r>
              <a:rPr>
                <a:solidFill>
                  <a:srgbClr val="7030A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if (</a:t>
            </a:r>
            <a:r>
              <a:rPr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left.size() &gt;= right.size()</a:t>
            </a:r>
            <a:r>
              <a:rPr>
                <a:solidFill>
                  <a:srgbClr val="7030A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) {</a:t>
            </a:r>
            <a:r>
              <a:rPr lang="en-US">
                <a:solidFill>
                  <a:srgbClr val="7030A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		      </a:t>
            </a:r>
            <a:r>
              <a:rPr lang="en-US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// 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同样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&gt;=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决定选择最左边路径</a:t>
            </a:r>
            <a:endParaRPr>
              <a:solidFill>
                <a:srgbClr val="7030A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>
                <a:solidFill>
                  <a:srgbClr val="7030A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   left.push_back(root-&gt;data);</a:t>
            </a:r>
            <a:endParaRPr>
              <a:solidFill>
                <a:srgbClr val="7030A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>
                <a:solidFill>
                  <a:srgbClr val="7030A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   return left;</a:t>
            </a:r>
            <a:endParaRPr>
              <a:solidFill>
                <a:srgbClr val="7030A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>
                <a:solidFill>
                  <a:srgbClr val="7030A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} else {</a:t>
            </a:r>
            <a:endParaRPr>
              <a:solidFill>
                <a:srgbClr val="7030A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>
                <a:solidFill>
                  <a:srgbClr val="7030A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   right.push_back(root-&gt;data);</a:t>
            </a:r>
            <a:endParaRPr>
              <a:solidFill>
                <a:srgbClr val="7030A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>
                <a:solidFill>
                  <a:srgbClr val="7030A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   return right;</a:t>
            </a:r>
            <a:endParaRPr>
              <a:solidFill>
                <a:srgbClr val="7030A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>
                <a:solidFill>
                  <a:srgbClr val="7030A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}</a:t>
            </a:r>
            <a:endParaRPr>
              <a:solidFill>
                <a:srgbClr val="7030A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}</a:t>
            </a:r>
            <a:endParaRPr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// for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循环输出</a:t>
            </a:r>
            <a:r>
              <a:rPr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findLongestPath()</a:t>
            </a:r>
            <a:r>
              <a:rPr 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的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调用结果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4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46710" y="744985"/>
            <a:ext cx="8719820" cy="984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altLang="zh-HK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.</a:t>
            </a:r>
            <a:r>
              <a:rPr lang="zh-HK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非递归程序设计实现，统计二叉树的宽度。即二叉树各层上，具有结点数最多的那一层上的结点总数。</a:t>
            </a:r>
            <a:endParaRPr lang="zh-CN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6205" y="1686560"/>
            <a:ext cx="5411470" cy="32696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数据结构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、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过程：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1. A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保存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root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节点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 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记录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A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的长度</a:t>
            </a:r>
            <a:endParaRPr lang="en-US" altLang="zh-CN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3. 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遍历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A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，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B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保存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A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所有不为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NULL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的子节点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4.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B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赋值给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A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，重复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2,3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步，直到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B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为空</a:t>
            </a:r>
            <a:endParaRPr lang="zh-CN" altLang="en-US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85750" lvl="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A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、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B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选择：队列、栈、列表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......</a:t>
            </a:r>
            <a:endParaRPr lang="en-US" altLang="zh-CN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527675" y="1921510"/>
            <a:ext cx="3619500" cy="2970530"/>
            <a:chOff x="8705" y="3026"/>
            <a:chExt cx="5700" cy="4678"/>
          </a:xfrm>
        </p:grpSpPr>
        <p:sp>
          <p:nvSpPr>
            <p:cNvPr id="84" name="矩形 83"/>
            <p:cNvSpPr/>
            <p:nvPr/>
          </p:nvSpPr>
          <p:spPr>
            <a:xfrm>
              <a:off x="8705" y="6540"/>
              <a:ext cx="5695" cy="116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HK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8705" y="5369"/>
              <a:ext cx="5695" cy="116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HK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8705" y="4205"/>
              <a:ext cx="5695" cy="116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HK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8705" y="3026"/>
              <a:ext cx="5695" cy="116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HK" altLang="en-US"/>
            </a:p>
          </p:txBody>
        </p:sp>
        <p:sp>
          <p:nvSpPr>
            <p:cNvPr id="17" name="橢圓 16"/>
            <p:cNvSpPr/>
            <p:nvPr/>
          </p:nvSpPr>
          <p:spPr>
            <a:xfrm>
              <a:off x="11369" y="3236"/>
              <a:ext cx="744" cy="74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en-US" altLang="zh-HK" sz="900" dirty="0"/>
            </a:p>
          </p:txBody>
        </p:sp>
        <p:sp>
          <p:nvSpPr>
            <p:cNvPr id="18" name="橢圓 17"/>
            <p:cNvSpPr/>
            <p:nvPr/>
          </p:nvSpPr>
          <p:spPr>
            <a:xfrm>
              <a:off x="9886" y="4461"/>
              <a:ext cx="744" cy="74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HK" altLang="en-US"/>
            </a:p>
          </p:txBody>
        </p:sp>
        <p:sp>
          <p:nvSpPr>
            <p:cNvPr id="19" name="橢圓 18"/>
            <p:cNvSpPr/>
            <p:nvPr/>
          </p:nvSpPr>
          <p:spPr>
            <a:xfrm>
              <a:off x="12922" y="4461"/>
              <a:ext cx="744" cy="74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HK" altLang="en-US"/>
            </a:p>
          </p:txBody>
        </p:sp>
        <p:cxnSp>
          <p:nvCxnSpPr>
            <p:cNvPr id="21" name="直線箭頭接點 20"/>
            <p:cNvCxnSpPr>
              <a:stCxn id="17" idx="3"/>
              <a:endCxn id="18" idx="0"/>
            </p:cNvCxnSpPr>
            <p:nvPr/>
          </p:nvCxnSpPr>
          <p:spPr>
            <a:xfrm flipH="1">
              <a:off x="10258" y="3871"/>
              <a:ext cx="1219" cy="5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箭頭接點 34"/>
            <p:cNvCxnSpPr>
              <a:stCxn id="17" idx="5"/>
              <a:endCxn id="19" idx="0"/>
            </p:cNvCxnSpPr>
            <p:nvPr/>
          </p:nvCxnSpPr>
          <p:spPr>
            <a:xfrm>
              <a:off x="12004" y="3871"/>
              <a:ext cx="1290" cy="5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橢圓 53"/>
            <p:cNvSpPr/>
            <p:nvPr/>
          </p:nvSpPr>
          <p:spPr>
            <a:xfrm>
              <a:off x="9148" y="5683"/>
              <a:ext cx="744" cy="74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HK" altLang="en-US"/>
            </a:p>
          </p:txBody>
        </p:sp>
        <p:sp>
          <p:nvSpPr>
            <p:cNvPr id="57" name="橢圓 56"/>
            <p:cNvSpPr/>
            <p:nvPr/>
          </p:nvSpPr>
          <p:spPr>
            <a:xfrm>
              <a:off x="10625" y="5683"/>
              <a:ext cx="744" cy="74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HK" altLang="en-US"/>
            </a:p>
          </p:txBody>
        </p:sp>
        <p:cxnSp>
          <p:nvCxnSpPr>
            <p:cNvPr id="58" name="直線箭頭接點 57"/>
            <p:cNvCxnSpPr>
              <a:endCxn id="54" idx="0"/>
            </p:cNvCxnSpPr>
            <p:nvPr/>
          </p:nvCxnSpPr>
          <p:spPr>
            <a:xfrm flipH="1">
              <a:off x="9520" y="5066"/>
              <a:ext cx="475" cy="6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箭頭接點 58"/>
            <p:cNvCxnSpPr>
              <a:endCxn id="57" idx="0"/>
            </p:cNvCxnSpPr>
            <p:nvPr/>
          </p:nvCxnSpPr>
          <p:spPr>
            <a:xfrm>
              <a:off x="10522" y="5066"/>
              <a:ext cx="475" cy="6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橢圓 64"/>
            <p:cNvSpPr/>
            <p:nvPr/>
          </p:nvSpPr>
          <p:spPr>
            <a:xfrm>
              <a:off x="12184" y="5683"/>
              <a:ext cx="744" cy="74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HK" altLang="en-US"/>
            </a:p>
          </p:txBody>
        </p:sp>
        <p:sp>
          <p:nvSpPr>
            <p:cNvPr id="66" name="橢圓 65"/>
            <p:cNvSpPr/>
            <p:nvPr/>
          </p:nvSpPr>
          <p:spPr>
            <a:xfrm>
              <a:off x="13661" y="5683"/>
              <a:ext cx="744" cy="74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HK" altLang="en-US"/>
            </a:p>
          </p:txBody>
        </p:sp>
        <p:cxnSp>
          <p:nvCxnSpPr>
            <p:cNvPr id="67" name="直線箭頭接點 66"/>
            <p:cNvCxnSpPr>
              <a:endCxn id="65" idx="0"/>
            </p:cNvCxnSpPr>
            <p:nvPr/>
          </p:nvCxnSpPr>
          <p:spPr>
            <a:xfrm flipH="1">
              <a:off x="12556" y="5066"/>
              <a:ext cx="475" cy="6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箭頭接點 67"/>
            <p:cNvCxnSpPr>
              <a:endCxn id="66" idx="0"/>
            </p:cNvCxnSpPr>
            <p:nvPr/>
          </p:nvCxnSpPr>
          <p:spPr>
            <a:xfrm>
              <a:off x="13557" y="5066"/>
              <a:ext cx="475" cy="6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橢圓 70"/>
            <p:cNvSpPr/>
            <p:nvPr/>
          </p:nvSpPr>
          <p:spPr>
            <a:xfrm>
              <a:off x="11455" y="6865"/>
              <a:ext cx="744" cy="74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HK" altLang="en-US"/>
            </a:p>
          </p:txBody>
        </p:sp>
        <p:sp>
          <p:nvSpPr>
            <p:cNvPr id="72" name="橢圓 71"/>
            <p:cNvSpPr/>
            <p:nvPr/>
          </p:nvSpPr>
          <p:spPr>
            <a:xfrm>
              <a:off x="12931" y="6865"/>
              <a:ext cx="744" cy="74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HK" altLang="en-US"/>
            </a:p>
          </p:txBody>
        </p:sp>
        <p:cxnSp>
          <p:nvCxnSpPr>
            <p:cNvPr id="73" name="直線箭頭接點 72"/>
            <p:cNvCxnSpPr>
              <a:endCxn id="71" idx="0"/>
            </p:cNvCxnSpPr>
            <p:nvPr/>
          </p:nvCxnSpPr>
          <p:spPr>
            <a:xfrm flipH="1">
              <a:off x="11827" y="6248"/>
              <a:ext cx="475" cy="6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箭頭接點 73"/>
            <p:cNvCxnSpPr>
              <a:endCxn id="72" idx="0"/>
            </p:cNvCxnSpPr>
            <p:nvPr/>
          </p:nvCxnSpPr>
          <p:spPr>
            <a:xfrm>
              <a:off x="12828" y="6248"/>
              <a:ext cx="475" cy="6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11258" y="3302"/>
              <a:ext cx="964" cy="5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root</a:t>
              </a:r>
              <a:endParaRPr lang="en-US" altLang="zh-CN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4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46710" y="744985"/>
            <a:ext cx="8719820" cy="984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altLang="zh-HK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.</a:t>
            </a:r>
            <a:r>
              <a:rPr lang="zh-HK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非递归程序设计实现，统计二叉树的宽度。即二叉树各层上，具有结点数最多的那一层上的结点总数。</a:t>
            </a:r>
            <a:endParaRPr lang="zh-CN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9540" y="1605915"/>
            <a:ext cx="4613910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queue&lt;Node&gt; queue1 = queue&lt;Node&gt;();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queue&lt;Node&gt; queue2 = queue&lt;Node&gt;();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int getWidth(Node* root) {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    if (root == NULL) {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return 0;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    queue1.push(*root);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    int res = 1;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    while (!queue1.empty() || !queue2.empty()) {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        if (!queue1.empty()) {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            </a:t>
            </a:r>
            <a:r>
              <a:rPr lang="zh-CN" altLang="en-US" b="1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</a:rPr>
              <a:t>while (!queue1.empty()) {</a:t>
            </a:r>
            <a:endParaRPr lang="zh-CN" altLang="en-US" b="1">
              <a:solidFill>
                <a:srgbClr val="7030A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b="1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 Node node = queue1.front();</a:t>
            </a:r>
            <a:endParaRPr lang="zh-CN" altLang="en-US" b="1">
              <a:solidFill>
                <a:srgbClr val="7030A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b="1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 queue1.pop();</a:t>
            </a:r>
            <a:endParaRPr lang="zh-CN" altLang="en-US" b="1">
              <a:solidFill>
                <a:srgbClr val="7030A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b="1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 if (node.left != NULL) {</a:t>
            </a:r>
            <a:endParaRPr lang="zh-CN" altLang="en-US" b="1">
              <a:solidFill>
                <a:srgbClr val="7030A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b="1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     queue2.push(*node.left);</a:t>
            </a:r>
            <a:endParaRPr lang="zh-CN" altLang="en-US" b="1">
              <a:solidFill>
                <a:srgbClr val="7030A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b="1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 }</a:t>
            </a:r>
            <a:endParaRPr lang="zh-CN" altLang="en-US" b="1">
              <a:solidFill>
                <a:srgbClr val="7030A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b="1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 if (node.right != NULL) {</a:t>
            </a:r>
            <a:endParaRPr lang="zh-CN" altLang="en-US" b="1">
              <a:solidFill>
                <a:srgbClr val="7030A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b="1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     queue2.push(*node.right);</a:t>
            </a:r>
            <a:endParaRPr lang="zh-CN" altLang="en-US" b="1">
              <a:solidFill>
                <a:srgbClr val="7030A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b="1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 }</a:t>
            </a:r>
            <a:endParaRPr lang="zh-CN" altLang="en-US" b="1">
              <a:solidFill>
                <a:srgbClr val="7030A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b="1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</a:rPr>
              <a:t>            }</a:t>
            </a:r>
            <a:endParaRPr lang="zh-CN" altLang="en-US" b="1">
              <a:solidFill>
                <a:srgbClr val="7030A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4961890" y="1605915"/>
            <a:ext cx="410464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            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res = max(res, (int)queue2.size());</a:t>
            </a:r>
            <a:endParaRPr lang="zh-CN" altLang="en-US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        }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        else {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            </a:t>
            </a:r>
            <a:r>
              <a:rPr lang="zh-CN" altLang="en-US" b="1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</a:rPr>
              <a:t>while (!queue2.empty()) {</a:t>
            </a:r>
            <a:endParaRPr lang="zh-CN" altLang="en-US" b="1">
              <a:solidFill>
                <a:srgbClr val="7030A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b="1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 Node node = queue2.front();</a:t>
            </a:r>
            <a:endParaRPr lang="zh-CN" altLang="en-US" b="1">
              <a:solidFill>
                <a:srgbClr val="7030A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b="1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 queue2.pop();</a:t>
            </a:r>
            <a:endParaRPr lang="zh-CN" altLang="en-US" b="1">
              <a:solidFill>
                <a:srgbClr val="7030A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b="1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 if (node.left != NULL) {</a:t>
            </a:r>
            <a:endParaRPr lang="zh-CN" altLang="en-US" b="1">
              <a:solidFill>
                <a:srgbClr val="7030A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b="1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     queue1.push(*node.left);</a:t>
            </a:r>
            <a:endParaRPr lang="zh-CN" altLang="en-US" b="1">
              <a:solidFill>
                <a:srgbClr val="7030A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b="1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 }</a:t>
            </a:r>
            <a:endParaRPr lang="zh-CN" altLang="en-US" b="1">
              <a:solidFill>
                <a:srgbClr val="7030A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b="1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 if (node.right != NULL) {</a:t>
            </a:r>
            <a:endParaRPr lang="zh-CN" altLang="en-US" b="1">
              <a:solidFill>
                <a:srgbClr val="7030A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b="1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     queue1.push(*node.right);</a:t>
            </a:r>
            <a:endParaRPr lang="zh-CN" altLang="en-US" b="1">
              <a:solidFill>
                <a:srgbClr val="7030A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b="1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 }</a:t>
            </a:r>
            <a:endParaRPr lang="zh-CN" altLang="en-US" b="1">
              <a:solidFill>
                <a:srgbClr val="7030A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b="1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</a:rPr>
              <a:t>            }</a:t>
            </a:r>
            <a:endParaRPr lang="zh-CN" altLang="en-US" b="1">
              <a:solidFill>
                <a:srgbClr val="7030A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            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res = max(res, (int)queue1.size());</a:t>
            </a:r>
            <a:endParaRPr lang="zh-CN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        }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    }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    return res;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4804410" y="1666240"/>
            <a:ext cx="657225" cy="21463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913630" y="1803400"/>
            <a:ext cx="547370" cy="2921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400"/>
              <a:t>接续</a:t>
            </a: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4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46710" y="744985"/>
            <a:ext cx="8719820" cy="984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altLang="zh-HK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.</a:t>
            </a:r>
            <a:r>
              <a:rPr lang="zh-HK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给定权值集合｛</a:t>
            </a:r>
            <a:r>
              <a:rPr lang="en-US" altLang="zh-HK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15</a:t>
            </a:r>
            <a:r>
              <a:rPr lang="zh-HK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，</a:t>
            </a:r>
            <a:r>
              <a:rPr lang="en-US" altLang="zh-HK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03</a:t>
            </a:r>
            <a:r>
              <a:rPr lang="zh-HK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，</a:t>
            </a:r>
            <a:r>
              <a:rPr lang="en-US" altLang="zh-HK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14</a:t>
            </a:r>
            <a:r>
              <a:rPr lang="zh-HK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，</a:t>
            </a:r>
            <a:r>
              <a:rPr lang="en-US" altLang="zh-HK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02</a:t>
            </a:r>
            <a:r>
              <a:rPr lang="zh-HK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，</a:t>
            </a:r>
            <a:r>
              <a:rPr lang="en-US" altLang="zh-HK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06</a:t>
            </a:r>
            <a:r>
              <a:rPr lang="zh-HK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，</a:t>
            </a:r>
            <a:r>
              <a:rPr lang="en-US" altLang="zh-HK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09</a:t>
            </a:r>
            <a:r>
              <a:rPr lang="zh-HK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｝，构造相应的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Huffman</a:t>
            </a:r>
            <a:r>
              <a:rPr lang="zh-HK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树，并计算它的带权路径长度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WPL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。</a:t>
            </a:r>
            <a:endParaRPr lang="zh-CN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49" name="橢圓 48"/>
          <p:cNvSpPr/>
          <p:nvPr/>
        </p:nvSpPr>
        <p:spPr>
          <a:xfrm>
            <a:off x="450251" y="1677606"/>
            <a:ext cx="472611" cy="47261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sz="1000" dirty="0">
                <a:latin typeface="Times New Roman" panose="02020603050405020304" charset="0"/>
                <a:cs typeface="Times New Roman" panose="02020603050405020304" charset="0"/>
              </a:rPr>
              <a:t>15</a:t>
            </a:r>
            <a:endParaRPr kumimoji="1" lang="en-US" altLang="zh-HK" sz="1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3" name="橢圓 52"/>
          <p:cNvSpPr/>
          <p:nvPr/>
        </p:nvSpPr>
        <p:spPr>
          <a:xfrm>
            <a:off x="1040143" y="1677605"/>
            <a:ext cx="472611" cy="47261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sz="1000" dirty="0">
                <a:latin typeface="Times New Roman" panose="02020603050405020304" charset="0"/>
                <a:cs typeface="Times New Roman" panose="02020603050405020304" charset="0"/>
              </a:rPr>
              <a:t>3</a:t>
            </a:r>
            <a:endParaRPr kumimoji="1" lang="en-US" altLang="zh-HK" sz="1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4" name="橢圓 53"/>
          <p:cNvSpPr/>
          <p:nvPr/>
        </p:nvSpPr>
        <p:spPr>
          <a:xfrm>
            <a:off x="1637414" y="1677606"/>
            <a:ext cx="472611" cy="47261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sz="1000" dirty="0">
                <a:latin typeface="Times New Roman" panose="02020603050405020304" charset="0"/>
                <a:cs typeface="Times New Roman" panose="02020603050405020304" charset="0"/>
              </a:rPr>
              <a:t>14</a:t>
            </a:r>
            <a:endParaRPr kumimoji="1" lang="en-US" altLang="zh-HK" sz="1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7" name="橢圓 56"/>
          <p:cNvSpPr/>
          <p:nvPr/>
        </p:nvSpPr>
        <p:spPr>
          <a:xfrm>
            <a:off x="2227306" y="1677605"/>
            <a:ext cx="472611" cy="47261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sz="1000" dirty="0">
                <a:latin typeface="Times New Roman" panose="02020603050405020304" charset="0"/>
                <a:cs typeface="Times New Roman" panose="02020603050405020304" charset="0"/>
              </a:rPr>
              <a:t>2</a:t>
            </a:r>
            <a:endParaRPr kumimoji="1" lang="en-US" altLang="zh-HK" sz="1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0" name="橢圓 59"/>
          <p:cNvSpPr/>
          <p:nvPr/>
        </p:nvSpPr>
        <p:spPr>
          <a:xfrm>
            <a:off x="2830609" y="1677606"/>
            <a:ext cx="472611" cy="47261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sz="1000" dirty="0">
                <a:latin typeface="Times New Roman" panose="02020603050405020304" charset="0"/>
                <a:cs typeface="Times New Roman" panose="02020603050405020304" charset="0"/>
              </a:rPr>
              <a:t>6</a:t>
            </a:r>
            <a:endParaRPr kumimoji="1" lang="en-US" altLang="zh-HK" sz="1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1" name="橢圓 60"/>
          <p:cNvSpPr/>
          <p:nvPr/>
        </p:nvSpPr>
        <p:spPr>
          <a:xfrm>
            <a:off x="3420501" y="1677605"/>
            <a:ext cx="472611" cy="47261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sz="1000" dirty="0">
                <a:latin typeface="Times New Roman" panose="02020603050405020304" charset="0"/>
                <a:cs typeface="Times New Roman" panose="02020603050405020304" charset="0"/>
              </a:rPr>
              <a:t>9</a:t>
            </a:r>
            <a:endParaRPr kumimoji="1" lang="en-US" altLang="zh-HK" sz="1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2" name="橢圓 61"/>
          <p:cNvSpPr/>
          <p:nvPr/>
        </p:nvSpPr>
        <p:spPr>
          <a:xfrm>
            <a:off x="1493576" y="3068035"/>
            <a:ext cx="472611" cy="47261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sz="1100" dirty="0">
                <a:latin typeface="Times New Roman" panose="02020603050405020304" charset="0"/>
                <a:cs typeface="Times New Roman" panose="02020603050405020304" charset="0"/>
              </a:rPr>
              <a:t>15</a:t>
            </a:r>
            <a:endParaRPr kumimoji="1" lang="en-US" altLang="zh-HK" sz="11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3" name="橢圓 62"/>
          <p:cNvSpPr/>
          <p:nvPr/>
        </p:nvSpPr>
        <p:spPr>
          <a:xfrm>
            <a:off x="346710" y="3547123"/>
            <a:ext cx="472611" cy="47261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sz="1100" dirty="0">
                <a:latin typeface="Times New Roman" panose="02020603050405020304" charset="0"/>
                <a:cs typeface="Times New Roman" panose="02020603050405020304" charset="0"/>
              </a:rPr>
              <a:t>3</a:t>
            </a:r>
            <a:endParaRPr kumimoji="1" lang="en-US" altLang="zh-HK" sz="11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4" name="橢圓 63"/>
          <p:cNvSpPr/>
          <p:nvPr/>
        </p:nvSpPr>
        <p:spPr>
          <a:xfrm>
            <a:off x="2083468" y="3068035"/>
            <a:ext cx="472611" cy="47261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sz="1100" dirty="0">
                <a:latin typeface="Times New Roman" panose="02020603050405020304" charset="0"/>
                <a:cs typeface="Times New Roman" panose="02020603050405020304" charset="0"/>
              </a:rPr>
              <a:t>14</a:t>
            </a:r>
            <a:endParaRPr kumimoji="1" lang="en-US" altLang="zh-HK" sz="11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5" name="橢圓 64"/>
          <p:cNvSpPr/>
          <p:nvPr/>
        </p:nvSpPr>
        <p:spPr>
          <a:xfrm>
            <a:off x="935064" y="3536849"/>
            <a:ext cx="472611" cy="47261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sz="1100" dirty="0">
                <a:latin typeface="Times New Roman" panose="02020603050405020304" charset="0"/>
                <a:cs typeface="Times New Roman" panose="02020603050405020304" charset="0"/>
              </a:rPr>
              <a:t>2</a:t>
            </a:r>
            <a:endParaRPr kumimoji="1" lang="en-US" altLang="zh-HK" sz="11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6" name="橢圓 65"/>
          <p:cNvSpPr/>
          <p:nvPr/>
        </p:nvSpPr>
        <p:spPr>
          <a:xfrm>
            <a:off x="2731361" y="3070606"/>
            <a:ext cx="472611" cy="47261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sz="1100" dirty="0">
                <a:latin typeface="Times New Roman" panose="02020603050405020304" charset="0"/>
                <a:cs typeface="Times New Roman" panose="02020603050405020304" charset="0"/>
              </a:rPr>
              <a:t>6</a:t>
            </a:r>
            <a:endParaRPr kumimoji="1" lang="en-US" altLang="zh-HK" sz="11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7" name="橢圓 66"/>
          <p:cNvSpPr/>
          <p:nvPr/>
        </p:nvSpPr>
        <p:spPr>
          <a:xfrm>
            <a:off x="3321253" y="3070605"/>
            <a:ext cx="472611" cy="47261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sz="1100" dirty="0">
                <a:latin typeface="Times New Roman" panose="02020603050405020304" charset="0"/>
                <a:cs typeface="Times New Roman" panose="02020603050405020304" charset="0"/>
              </a:rPr>
              <a:t>9</a:t>
            </a:r>
            <a:endParaRPr kumimoji="1" lang="en-US" altLang="zh-HK" sz="11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70021" y="3068034"/>
            <a:ext cx="380447" cy="3736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sz="1100" dirty="0">
                <a:latin typeface="Times New Roman" panose="02020603050405020304" charset="0"/>
                <a:cs typeface="Times New Roman" panose="02020603050405020304" charset="0"/>
              </a:rPr>
              <a:t>5</a:t>
            </a:r>
            <a:endParaRPr kumimoji="1" lang="en-US" altLang="zh-HK" sz="11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71" name="直線箭頭接點 70"/>
          <p:cNvCxnSpPr>
            <a:stCxn id="69" idx="1"/>
            <a:endCxn id="63" idx="0"/>
          </p:cNvCxnSpPr>
          <p:nvPr/>
        </p:nvCxnSpPr>
        <p:spPr>
          <a:xfrm flipH="1">
            <a:off x="583016" y="3254868"/>
            <a:ext cx="87005" cy="292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箭頭接點 72"/>
          <p:cNvCxnSpPr>
            <a:stCxn id="69" idx="3"/>
            <a:endCxn id="65" idx="0"/>
          </p:cNvCxnSpPr>
          <p:nvPr/>
        </p:nvCxnSpPr>
        <p:spPr>
          <a:xfrm>
            <a:off x="1050468" y="3254868"/>
            <a:ext cx="120902" cy="281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橢圓 73"/>
          <p:cNvSpPr/>
          <p:nvPr/>
        </p:nvSpPr>
        <p:spPr>
          <a:xfrm>
            <a:off x="2069744" y="4959255"/>
            <a:ext cx="472611" cy="47261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sz="1100" dirty="0">
                <a:latin typeface="Times New Roman" panose="02020603050405020304" charset="0"/>
                <a:cs typeface="Times New Roman" panose="02020603050405020304" charset="0"/>
              </a:rPr>
              <a:t>15</a:t>
            </a:r>
            <a:endParaRPr kumimoji="1" lang="en-US" altLang="zh-HK" sz="11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5" name="橢圓 74"/>
          <p:cNvSpPr/>
          <p:nvPr/>
        </p:nvSpPr>
        <p:spPr>
          <a:xfrm>
            <a:off x="347928" y="5922085"/>
            <a:ext cx="472611" cy="47261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sz="1100" dirty="0">
                <a:latin typeface="Times New Roman" panose="02020603050405020304" charset="0"/>
                <a:cs typeface="Times New Roman" panose="02020603050405020304" charset="0"/>
              </a:rPr>
              <a:t>3</a:t>
            </a:r>
            <a:endParaRPr kumimoji="1" lang="en-US" altLang="zh-HK" sz="11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6" name="橢圓 75"/>
          <p:cNvSpPr/>
          <p:nvPr/>
        </p:nvSpPr>
        <p:spPr>
          <a:xfrm>
            <a:off x="2659636" y="4959255"/>
            <a:ext cx="472611" cy="47261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sz="1100" dirty="0">
                <a:latin typeface="Times New Roman" panose="02020603050405020304" charset="0"/>
                <a:cs typeface="Times New Roman" panose="02020603050405020304" charset="0"/>
              </a:rPr>
              <a:t>14</a:t>
            </a:r>
            <a:endParaRPr kumimoji="1" lang="en-US" altLang="zh-HK" sz="11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7" name="橢圓 76"/>
          <p:cNvSpPr/>
          <p:nvPr/>
        </p:nvSpPr>
        <p:spPr>
          <a:xfrm>
            <a:off x="936282" y="5911811"/>
            <a:ext cx="472611" cy="47261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sz="1100" dirty="0">
                <a:latin typeface="Times New Roman" panose="02020603050405020304" charset="0"/>
                <a:cs typeface="Times New Roman" panose="02020603050405020304" charset="0"/>
              </a:rPr>
              <a:t>2</a:t>
            </a:r>
            <a:endParaRPr kumimoji="1" lang="en-US" altLang="zh-HK" sz="11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8" name="橢圓 77"/>
          <p:cNvSpPr/>
          <p:nvPr/>
        </p:nvSpPr>
        <p:spPr>
          <a:xfrm>
            <a:off x="1352187" y="5442996"/>
            <a:ext cx="472611" cy="47261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sz="1100" dirty="0">
                <a:latin typeface="Times New Roman" panose="02020603050405020304" charset="0"/>
                <a:cs typeface="Times New Roman" panose="02020603050405020304" charset="0"/>
              </a:rPr>
              <a:t>6</a:t>
            </a:r>
            <a:endParaRPr kumimoji="1" lang="en-US" altLang="zh-HK" sz="11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9" name="橢圓 78"/>
          <p:cNvSpPr/>
          <p:nvPr/>
        </p:nvSpPr>
        <p:spPr>
          <a:xfrm>
            <a:off x="3321253" y="4961826"/>
            <a:ext cx="472611" cy="47261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sz="1100" dirty="0">
                <a:latin typeface="Times New Roman" panose="02020603050405020304" charset="0"/>
                <a:cs typeface="Times New Roman" panose="02020603050405020304" charset="0"/>
              </a:rPr>
              <a:t>9</a:t>
            </a:r>
            <a:endParaRPr kumimoji="1" lang="en-US" altLang="zh-HK" sz="11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671239" y="5442996"/>
            <a:ext cx="380447" cy="3736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sz="1100" dirty="0">
                <a:latin typeface="Times New Roman" panose="02020603050405020304" charset="0"/>
                <a:cs typeface="Times New Roman" panose="02020603050405020304" charset="0"/>
              </a:rPr>
              <a:t>5</a:t>
            </a:r>
            <a:endParaRPr kumimoji="1" lang="en-US" altLang="zh-HK" sz="11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81" name="直線箭頭接點 80"/>
          <p:cNvCxnSpPr>
            <a:stCxn id="80" idx="1"/>
            <a:endCxn id="75" idx="0"/>
          </p:cNvCxnSpPr>
          <p:nvPr/>
        </p:nvCxnSpPr>
        <p:spPr>
          <a:xfrm flipH="1">
            <a:off x="584234" y="5629830"/>
            <a:ext cx="87005" cy="292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箭頭接點 81"/>
          <p:cNvCxnSpPr>
            <a:stCxn id="80" idx="3"/>
            <a:endCxn id="77" idx="0"/>
          </p:cNvCxnSpPr>
          <p:nvPr/>
        </p:nvCxnSpPr>
        <p:spPr>
          <a:xfrm>
            <a:off x="1051686" y="5629830"/>
            <a:ext cx="120902" cy="281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1050468" y="4969044"/>
            <a:ext cx="380447" cy="3736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sz="1100" dirty="0">
                <a:latin typeface="Times New Roman" panose="02020603050405020304" charset="0"/>
                <a:cs typeface="Times New Roman" panose="02020603050405020304" charset="0"/>
              </a:rPr>
              <a:t>11</a:t>
            </a:r>
            <a:endParaRPr kumimoji="1" lang="en-US" altLang="zh-HK" sz="11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84" name="直線箭頭接點 83"/>
          <p:cNvCxnSpPr>
            <a:stCxn id="83" idx="1"/>
          </p:cNvCxnSpPr>
          <p:nvPr/>
        </p:nvCxnSpPr>
        <p:spPr>
          <a:xfrm flipH="1">
            <a:off x="963463" y="5155878"/>
            <a:ext cx="87005" cy="292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箭頭接點 84"/>
          <p:cNvCxnSpPr>
            <a:stCxn id="83" idx="3"/>
          </p:cNvCxnSpPr>
          <p:nvPr/>
        </p:nvCxnSpPr>
        <p:spPr>
          <a:xfrm>
            <a:off x="1430915" y="5155878"/>
            <a:ext cx="120902" cy="281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橢圓 85"/>
          <p:cNvSpPr/>
          <p:nvPr/>
        </p:nvSpPr>
        <p:spPr>
          <a:xfrm>
            <a:off x="7510165" y="1586085"/>
            <a:ext cx="472611" cy="47261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sz="1100" dirty="0">
                <a:latin typeface="Times New Roman" panose="02020603050405020304" charset="0"/>
                <a:cs typeface="Times New Roman" panose="02020603050405020304" charset="0"/>
              </a:rPr>
              <a:t>15</a:t>
            </a:r>
            <a:endParaRPr kumimoji="1" lang="en-US" altLang="zh-HK" sz="11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7" name="橢圓 86"/>
          <p:cNvSpPr/>
          <p:nvPr/>
        </p:nvSpPr>
        <p:spPr>
          <a:xfrm>
            <a:off x="5596750" y="3039108"/>
            <a:ext cx="472611" cy="47261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sz="1100" dirty="0">
                <a:latin typeface="Times New Roman" panose="02020603050405020304" charset="0"/>
                <a:cs typeface="Times New Roman" panose="02020603050405020304" charset="0"/>
              </a:rPr>
              <a:t>3</a:t>
            </a:r>
            <a:endParaRPr kumimoji="1" lang="en-US" altLang="zh-HK" sz="11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8" name="橢圓 87"/>
          <p:cNvSpPr/>
          <p:nvPr/>
        </p:nvSpPr>
        <p:spPr>
          <a:xfrm>
            <a:off x="8100057" y="1586085"/>
            <a:ext cx="472611" cy="47261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sz="1100" dirty="0">
                <a:latin typeface="Times New Roman" panose="02020603050405020304" charset="0"/>
                <a:cs typeface="Times New Roman" panose="02020603050405020304" charset="0"/>
              </a:rPr>
              <a:t>14</a:t>
            </a:r>
            <a:endParaRPr kumimoji="1" lang="en-US" altLang="zh-HK" sz="11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9" name="橢圓 88"/>
          <p:cNvSpPr/>
          <p:nvPr/>
        </p:nvSpPr>
        <p:spPr>
          <a:xfrm>
            <a:off x="6185104" y="3028834"/>
            <a:ext cx="472611" cy="47261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sz="1100" dirty="0">
                <a:latin typeface="Times New Roman" panose="02020603050405020304" charset="0"/>
                <a:cs typeface="Times New Roman" panose="02020603050405020304" charset="0"/>
              </a:rPr>
              <a:t>2</a:t>
            </a:r>
            <a:endParaRPr kumimoji="1" lang="en-US" altLang="zh-HK" sz="11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0" name="橢圓 89"/>
          <p:cNvSpPr/>
          <p:nvPr/>
        </p:nvSpPr>
        <p:spPr>
          <a:xfrm>
            <a:off x="6601009" y="2560019"/>
            <a:ext cx="472611" cy="47261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sz="1100" dirty="0">
                <a:latin typeface="Times New Roman" panose="02020603050405020304" charset="0"/>
                <a:cs typeface="Times New Roman" panose="02020603050405020304" charset="0"/>
              </a:rPr>
              <a:t>6</a:t>
            </a:r>
            <a:endParaRPr kumimoji="1" lang="en-US" altLang="zh-HK" sz="11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1" name="橢圓 90"/>
          <p:cNvSpPr/>
          <p:nvPr/>
        </p:nvSpPr>
        <p:spPr>
          <a:xfrm>
            <a:off x="7021707" y="2055779"/>
            <a:ext cx="472611" cy="47261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sz="1100" dirty="0">
                <a:latin typeface="Times New Roman" panose="02020603050405020304" charset="0"/>
                <a:cs typeface="Times New Roman" panose="02020603050405020304" charset="0"/>
              </a:rPr>
              <a:t>9</a:t>
            </a:r>
            <a:endParaRPr kumimoji="1" lang="en-US" altLang="zh-HK" sz="11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5920061" y="2560019"/>
            <a:ext cx="380447" cy="3736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sz="1100" dirty="0">
                <a:latin typeface="Times New Roman" panose="02020603050405020304" charset="0"/>
                <a:cs typeface="Times New Roman" panose="02020603050405020304" charset="0"/>
              </a:rPr>
              <a:t>5</a:t>
            </a:r>
            <a:endParaRPr kumimoji="1" lang="en-US" altLang="zh-HK" sz="11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93" name="直線箭頭接點 92"/>
          <p:cNvCxnSpPr>
            <a:stCxn id="92" idx="1"/>
            <a:endCxn id="87" idx="0"/>
          </p:cNvCxnSpPr>
          <p:nvPr/>
        </p:nvCxnSpPr>
        <p:spPr>
          <a:xfrm flipH="1">
            <a:off x="5833056" y="2746853"/>
            <a:ext cx="87005" cy="292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箭頭接點 93"/>
          <p:cNvCxnSpPr>
            <a:stCxn id="92" idx="3"/>
            <a:endCxn id="89" idx="0"/>
          </p:cNvCxnSpPr>
          <p:nvPr/>
        </p:nvCxnSpPr>
        <p:spPr>
          <a:xfrm>
            <a:off x="6300508" y="2746853"/>
            <a:ext cx="120902" cy="281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>
          <a:xfrm>
            <a:off x="6299290" y="2086067"/>
            <a:ext cx="380447" cy="3736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sz="1100" dirty="0">
                <a:latin typeface="Times New Roman" panose="02020603050405020304" charset="0"/>
                <a:cs typeface="Times New Roman" panose="02020603050405020304" charset="0"/>
              </a:rPr>
              <a:t>11</a:t>
            </a:r>
            <a:endParaRPr kumimoji="1" lang="en-US" altLang="zh-HK" sz="11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96" name="直線箭頭接點 95"/>
          <p:cNvCxnSpPr>
            <a:stCxn id="95" idx="1"/>
          </p:cNvCxnSpPr>
          <p:nvPr/>
        </p:nvCxnSpPr>
        <p:spPr>
          <a:xfrm flipH="1">
            <a:off x="6212285" y="2272901"/>
            <a:ext cx="87005" cy="292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箭頭接點 96"/>
          <p:cNvCxnSpPr>
            <a:stCxn id="95" idx="3"/>
          </p:cNvCxnSpPr>
          <p:nvPr/>
        </p:nvCxnSpPr>
        <p:spPr>
          <a:xfrm>
            <a:off x="6679737" y="2272901"/>
            <a:ext cx="120902" cy="281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 97"/>
          <p:cNvSpPr/>
          <p:nvPr/>
        </p:nvSpPr>
        <p:spPr>
          <a:xfrm>
            <a:off x="6698958" y="1624772"/>
            <a:ext cx="380447" cy="3736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sz="1100" dirty="0">
                <a:latin typeface="Times New Roman" panose="02020603050405020304" charset="0"/>
                <a:cs typeface="Times New Roman" panose="02020603050405020304" charset="0"/>
              </a:rPr>
              <a:t>20</a:t>
            </a:r>
            <a:endParaRPr kumimoji="1" lang="en-US" altLang="zh-HK" sz="11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99" name="直線箭頭接點 98"/>
          <p:cNvCxnSpPr>
            <a:stCxn id="98" idx="1"/>
          </p:cNvCxnSpPr>
          <p:nvPr/>
        </p:nvCxnSpPr>
        <p:spPr>
          <a:xfrm flipH="1">
            <a:off x="6611953" y="1811606"/>
            <a:ext cx="87005" cy="292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箭頭接點 99"/>
          <p:cNvCxnSpPr>
            <a:stCxn id="98" idx="3"/>
          </p:cNvCxnSpPr>
          <p:nvPr/>
        </p:nvCxnSpPr>
        <p:spPr>
          <a:xfrm>
            <a:off x="7079405" y="1811606"/>
            <a:ext cx="120902" cy="281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橢圓 100"/>
          <p:cNvSpPr/>
          <p:nvPr/>
        </p:nvSpPr>
        <p:spPr>
          <a:xfrm>
            <a:off x="7425711" y="4847653"/>
            <a:ext cx="472611" cy="47261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sz="1100" dirty="0">
                <a:latin typeface="Times New Roman" panose="02020603050405020304" charset="0"/>
                <a:cs typeface="Times New Roman" panose="02020603050405020304" charset="0"/>
              </a:rPr>
              <a:t>15</a:t>
            </a:r>
            <a:endParaRPr kumimoji="1" lang="en-US" altLang="zh-HK" sz="11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2" name="橢圓 101"/>
          <p:cNvSpPr/>
          <p:nvPr/>
        </p:nvSpPr>
        <p:spPr>
          <a:xfrm>
            <a:off x="5293015" y="5830583"/>
            <a:ext cx="472611" cy="47261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sz="1100" dirty="0">
                <a:latin typeface="Times New Roman" panose="02020603050405020304" charset="0"/>
                <a:cs typeface="Times New Roman" panose="02020603050405020304" charset="0"/>
              </a:rPr>
              <a:t>3</a:t>
            </a:r>
            <a:endParaRPr kumimoji="1" lang="en-US" altLang="zh-HK" sz="11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3" name="橢圓 102"/>
          <p:cNvSpPr/>
          <p:nvPr/>
        </p:nvSpPr>
        <p:spPr>
          <a:xfrm>
            <a:off x="8015603" y="4847653"/>
            <a:ext cx="472611" cy="47261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sz="1100" dirty="0">
                <a:latin typeface="Times New Roman" panose="02020603050405020304" charset="0"/>
                <a:cs typeface="Times New Roman" panose="02020603050405020304" charset="0"/>
              </a:rPr>
              <a:t>14</a:t>
            </a:r>
            <a:endParaRPr kumimoji="1" lang="en-US" altLang="zh-HK" sz="11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4" name="橢圓 103"/>
          <p:cNvSpPr/>
          <p:nvPr/>
        </p:nvSpPr>
        <p:spPr>
          <a:xfrm>
            <a:off x="5881369" y="5820309"/>
            <a:ext cx="472611" cy="47261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sz="1100" dirty="0">
                <a:latin typeface="Times New Roman" panose="02020603050405020304" charset="0"/>
                <a:cs typeface="Times New Roman" panose="02020603050405020304" charset="0"/>
              </a:rPr>
              <a:t>2</a:t>
            </a:r>
            <a:endParaRPr kumimoji="1" lang="en-US" altLang="zh-HK" sz="11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5" name="橢圓 104"/>
          <p:cNvSpPr/>
          <p:nvPr/>
        </p:nvSpPr>
        <p:spPr>
          <a:xfrm>
            <a:off x="6297274" y="5351494"/>
            <a:ext cx="472611" cy="47261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sz="1100" dirty="0">
                <a:latin typeface="Times New Roman" panose="02020603050405020304" charset="0"/>
                <a:cs typeface="Times New Roman" panose="02020603050405020304" charset="0"/>
              </a:rPr>
              <a:t>6</a:t>
            </a:r>
            <a:endParaRPr kumimoji="1" lang="en-US" altLang="zh-HK" sz="11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6" name="橢圓 105"/>
          <p:cNvSpPr/>
          <p:nvPr/>
        </p:nvSpPr>
        <p:spPr>
          <a:xfrm>
            <a:off x="6717972" y="4847254"/>
            <a:ext cx="472611" cy="47261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sz="1100" dirty="0">
                <a:latin typeface="Times New Roman" panose="02020603050405020304" charset="0"/>
                <a:cs typeface="Times New Roman" panose="02020603050405020304" charset="0"/>
              </a:rPr>
              <a:t>9</a:t>
            </a:r>
            <a:endParaRPr kumimoji="1" lang="en-US" altLang="zh-HK" sz="11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5616326" y="5351494"/>
            <a:ext cx="380447" cy="3736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sz="1100" dirty="0">
                <a:latin typeface="Times New Roman" panose="02020603050405020304" charset="0"/>
                <a:cs typeface="Times New Roman" panose="02020603050405020304" charset="0"/>
              </a:rPr>
              <a:t>5</a:t>
            </a:r>
            <a:endParaRPr kumimoji="1" lang="en-US" altLang="zh-HK" sz="11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08" name="直線箭頭接點 107"/>
          <p:cNvCxnSpPr>
            <a:stCxn id="107" idx="1"/>
            <a:endCxn id="102" idx="0"/>
          </p:cNvCxnSpPr>
          <p:nvPr/>
        </p:nvCxnSpPr>
        <p:spPr>
          <a:xfrm flipH="1">
            <a:off x="5529321" y="5538328"/>
            <a:ext cx="87005" cy="292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箭頭接點 108"/>
          <p:cNvCxnSpPr>
            <a:stCxn id="107" idx="3"/>
            <a:endCxn id="104" idx="0"/>
          </p:cNvCxnSpPr>
          <p:nvPr/>
        </p:nvCxnSpPr>
        <p:spPr>
          <a:xfrm>
            <a:off x="5996773" y="5538328"/>
            <a:ext cx="120902" cy="281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5995555" y="4877542"/>
            <a:ext cx="380447" cy="3736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sz="1100" dirty="0">
                <a:latin typeface="Times New Roman" panose="02020603050405020304" charset="0"/>
                <a:cs typeface="Times New Roman" panose="02020603050405020304" charset="0"/>
              </a:rPr>
              <a:t>11</a:t>
            </a:r>
            <a:endParaRPr kumimoji="1" lang="en-US" altLang="zh-HK" sz="11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11" name="直線箭頭接點 110"/>
          <p:cNvCxnSpPr>
            <a:stCxn id="110" idx="1"/>
          </p:cNvCxnSpPr>
          <p:nvPr/>
        </p:nvCxnSpPr>
        <p:spPr>
          <a:xfrm flipH="1">
            <a:off x="5908550" y="5064376"/>
            <a:ext cx="87005" cy="292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箭頭接點 111"/>
          <p:cNvCxnSpPr>
            <a:stCxn id="110" idx="3"/>
          </p:cNvCxnSpPr>
          <p:nvPr/>
        </p:nvCxnSpPr>
        <p:spPr>
          <a:xfrm>
            <a:off x="6376002" y="5064376"/>
            <a:ext cx="120902" cy="281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矩形 112"/>
          <p:cNvSpPr/>
          <p:nvPr/>
        </p:nvSpPr>
        <p:spPr>
          <a:xfrm>
            <a:off x="6395223" y="4416247"/>
            <a:ext cx="380447" cy="3736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sz="1100" dirty="0">
                <a:latin typeface="Times New Roman" panose="02020603050405020304" charset="0"/>
                <a:cs typeface="Times New Roman" panose="02020603050405020304" charset="0"/>
              </a:rPr>
              <a:t>20</a:t>
            </a:r>
            <a:endParaRPr kumimoji="1" lang="en-US" altLang="zh-HK" sz="11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14" name="直線箭頭接點 113"/>
          <p:cNvCxnSpPr>
            <a:stCxn id="113" idx="1"/>
          </p:cNvCxnSpPr>
          <p:nvPr/>
        </p:nvCxnSpPr>
        <p:spPr>
          <a:xfrm flipH="1">
            <a:off x="6308218" y="4603081"/>
            <a:ext cx="87005" cy="292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箭頭接點 114"/>
          <p:cNvCxnSpPr>
            <a:stCxn id="113" idx="3"/>
          </p:cNvCxnSpPr>
          <p:nvPr/>
        </p:nvCxnSpPr>
        <p:spPr>
          <a:xfrm>
            <a:off x="6775670" y="4603081"/>
            <a:ext cx="120902" cy="281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116"/>
          <p:cNvSpPr/>
          <p:nvPr/>
        </p:nvSpPr>
        <p:spPr>
          <a:xfrm>
            <a:off x="7737810" y="4368255"/>
            <a:ext cx="380447" cy="3736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sz="1100" dirty="0">
                <a:latin typeface="Times New Roman" panose="02020603050405020304" charset="0"/>
                <a:cs typeface="Times New Roman" panose="02020603050405020304" charset="0"/>
              </a:rPr>
              <a:t>29</a:t>
            </a:r>
            <a:endParaRPr kumimoji="1" lang="en-US" altLang="zh-HK" sz="11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18" name="直線箭頭接點 117"/>
          <p:cNvCxnSpPr>
            <a:stCxn id="117" idx="1"/>
          </p:cNvCxnSpPr>
          <p:nvPr/>
        </p:nvCxnSpPr>
        <p:spPr>
          <a:xfrm flipH="1">
            <a:off x="7650805" y="4555089"/>
            <a:ext cx="87005" cy="292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箭頭接點 118"/>
          <p:cNvCxnSpPr>
            <a:stCxn id="117" idx="3"/>
          </p:cNvCxnSpPr>
          <p:nvPr/>
        </p:nvCxnSpPr>
        <p:spPr>
          <a:xfrm>
            <a:off x="8118257" y="4555089"/>
            <a:ext cx="120902" cy="281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向下箭號 120"/>
          <p:cNvSpPr/>
          <p:nvPr/>
        </p:nvSpPr>
        <p:spPr>
          <a:xfrm>
            <a:off x="1824798" y="2272901"/>
            <a:ext cx="402508" cy="66078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HK" altLang="en-US"/>
          </a:p>
        </p:txBody>
      </p:sp>
      <p:sp>
        <p:nvSpPr>
          <p:cNvPr id="122" name="向下箭號 121"/>
          <p:cNvSpPr/>
          <p:nvPr/>
        </p:nvSpPr>
        <p:spPr>
          <a:xfrm>
            <a:off x="1809850" y="4053854"/>
            <a:ext cx="402508" cy="66078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HK" altLang="en-US"/>
          </a:p>
        </p:txBody>
      </p:sp>
      <p:cxnSp>
        <p:nvCxnSpPr>
          <p:cNvPr id="135" name="肘形接點 134"/>
          <p:cNvCxnSpPr/>
          <p:nvPr/>
        </p:nvCxnSpPr>
        <p:spPr>
          <a:xfrm flipV="1">
            <a:off x="4253501" y="2549257"/>
            <a:ext cx="940197" cy="3054696"/>
          </a:xfrm>
          <a:prstGeom prst="bentConnector3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6" name="向下箭號 135"/>
          <p:cNvSpPr/>
          <p:nvPr/>
        </p:nvSpPr>
        <p:spPr>
          <a:xfrm>
            <a:off x="6954277" y="3594210"/>
            <a:ext cx="402508" cy="66078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HK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9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3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5" grpId="0" animBg="1"/>
      <p:bldP spid="98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10" grpId="0" animBg="1"/>
      <p:bldP spid="113" grpId="0" animBg="1"/>
      <p:bldP spid="117" grpId="0" animBg="1"/>
      <p:bldP spid="121" grpId="0" animBg="1"/>
      <p:bldP spid="122" grpId="0" animBg="1"/>
      <p:bldP spid="1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219710" y="4562739"/>
            <a:ext cx="8564694" cy="2044436"/>
          </a:xfrm>
        </p:spPr>
        <p:txBody>
          <a:bodyPr>
            <a:normAutofit/>
          </a:bodyPr>
          <a:lstStyle/>
          <a:p>
            <a:pPr lvl="0" algn="l"/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WPL = 3×4 + 2×4 + 6×3 + 9×2 + 15×2 + 14×2 = 114</a:t>
            </a:r>
            <a:endParaRPr lang="zh-CN" altLang="en-US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4" name="内容占位符 4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46710" y="744985"/>
            <a:ext cx="8719820" cy="984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altLang="zh-HK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.</a:t>
            </a:r>
            <a:r>
              <a:rPr lang="zh-HK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给定权值集合｛</a:t>
            </a:r>
            <a:r>
              <a:rPr lang="en-US" altLang="zh-HK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15</a:t>
            </a:r>
            <a:r>
              <a:rPr lang="zh-HK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，</a:t>
            </a:r>
            <a:r>
              <a:rPr lang="en-US" altLang="zh-HK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03</a:t>
            </a:r>
            <a:r>
              <a:rPr lang="zh-HK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，</a:t>
            </a:r>
            <a:r>
              <a:rPr lang="en-US" altLang="zh-HK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14</a:t>
            </a:r>
            <a:r>
              <a:rPr lang="zh-HK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，</a:t>
            </a:r>
            <a:r>
              <a:rPr lang="en-US" altLang="zh-HK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02</a:t>
            </a:r>
            <a:r>
              <a:rPr lang="zh-HK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，</a:t>
            </a:r>
            <a:r>
              <a:rPr lang="en-US" altLang="zh-HK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06</a:t>
            </a:r>
            <a:r>
              <a:rPr lang="zh-HK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，</a:t>
            </a:r>
            <a:r>
              <a:rPr lang="en-US" altLang="zh-HK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09</a:t>
            </a:r>
            <a:r>
              <a:rPr lang="zh-HK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｝，构造相应的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Huffman</a:t>
            </a:r>
            <a:r>
              <a:rPr lang="zh-HK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树，并计算它的带权路径长度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WPL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。</a:t>
            </a:r>
            <a:endParaRPr lang="zh-CN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01" name="橢圓 100"/>
          <p:cNvSpPr/>
          <p:nvPr/>
        </p:nvSpPr>
        <p:spPr>
          <a:xfrm>
            <a:off x="4733882" y="2909821"/>
            <a:ext cx="472611" cy="47261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sz="1100" dirty="0">
                <a:latin typeface="Times New Roman" panose="02020603050405020304" charset="0"/>
                <a:cs typeface="Times New Roman" panose="02020603050405020304" charset="0"/>
              </a:rPr>
              <a:t>15</a:t>
            </a:r>
            <a:endParaRPr kumimoji="1" lang="en-US" altLang="zh-HK" sz="11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2" name="橢圓 101"/>
          <p:cNvSpPr/>
          <p:nvPr/>
        </p:nvSpPr>
        <p:spPr>
          <a:xfrm>
            <a:off x="2601186" y="3892751"/>
            <a:ext cx="472611" cy="47261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sz="1100" dirty="0">
                <a:latin typeface="Times New Roman" panose="02020603050405020304" charset="0"/>
                <a:cs typeface="Times New Roman" panose="02020603050405020304" charset="0"/>
              </a:rPr>
              <a:t>3</a:t>
            </a:r>
            <a:endParaRPr kumimoji="1" lang="en-US" altLang="zh-HK" sz="11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3" name="橢圓 102"/>
          <p:cNvSpPr/>
          <p:nvPr/>
        </p:nvSpPr>
        <p:spPr>
          <a:xfrm>
            <a:off x="5323774" y="2909821"/>
            <a:ext cx="472611" cy="47261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sz="1100" dirty="0">
                <a:latin typeface="Times New Roman" panose="02020603050405020304" charset="0"/>
                <a:cs typeface="Times New Roman" panose="02020603050405020304" charset="0"/>
              </a:rPr>
              <a:t>14</a:t>
            </a:r>
            <a:endParaRPr kumimoji="1" lang="en-US" altLang="zh-HK" sz="11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4" name="橢圓 103"/>
          <p:cNvSpPr/>
          <p:nvPr/>
        </p:nvSpPr>
        <p:spPr>
          <a:xfrm>
            <a:off x="3189540" y="3882477"/>
            <a:ext cx="472611" cy="47261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sz="1100" dirty="0">
                <a:latin typeface="Times New Roman" panose="02020603050405020304" charset="0"/>
                <a:cs typeface="Times New Roman" panose="02020603050405020304" charset="0"/>
              </a:rPr>
              <a:t>2</a:t>
            </a:r>
            <a:endParaRPr kumimoji="1" lang="en-US" altLang="zh-HK" sz="11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5" name="橢圓 104"/>
          <p:cNvSpPr/>
          <p:nvPr/>
        </p:nvSpPr>
        <p:spPr>
          <a:xfrm>
            <a:off x="3605445" y="3413662"/>
            <a:ext cx="472611" cy="47261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sz="1100" dirty="0">
                <a:latin typeface="Times New Roman" panose="02020603050405020304" charset="0"/>
                <a:cs typeface="Times New Roman" panose="02020603050405020304" charset="0"/>
              </a:rPr>
              <a:t>6</a:t>
            </a:r>
            <a:endParaRPr kumimoji="1" lang="en-US" altLang="zh-HK" sz="11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6" name="橢圓 105"/>
          <p:cNvSpPr/>
          <p:nvPr/>
        </p:nvSpPr>
        <p:spPr>
          <a:xfrm>
            <a:off x="4026143" y="2909422"/>
            <a:ext cx="472611" cy="47261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sz="1100" dirty="0">
                <a:latin typeface="Times New Roman" panose="02020603050405020304" charset="0"/>
                <a:cs typeface="Times New Roman" panose="02020603050405020304" charset="0"/>
              </a:rPr>
              <a:t>9</a:t>
            </a:r>
            <a:endParaRPr kumimoji="1" lang="en-US" altLang="zh-HK" sz="11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2924497" y="3413662"/>
            <a:ext cx="380447" cy="3736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sz="1100" dirty="0">
                <a:latin typeface="Times New Roman" panose="02020603050405020304" charset="0"/>
                <a:cs typeface="Times New Roman" panose="02020603050405020304" charset="0"/>
              </a:rPr>
              <a:t>5</a:t>
            </a:r>
            <a:endParaRPr kumimoji="1" lang="en-US" altLang="zh-HK" sz="11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08" name="直線箭頭接點 107"/>
          <p:cNvCxnSpPr>
            <a:stCxn id="107" idx="1"/>
            <a:endCxn id="102" idx="0"/>
          </p:cNvCxnSpPr>
          <p:nvPr/>
        </p:nvCxnSpPr>
        <p:spPr>
          <a:xfrm flipH="1">
            <a:off x="2837492" y="3600496"/>
            <a:ext cx="87005" cy="292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箭頭接點 108"/>
          <p:cNvCxnSpPr>
            <a:stCxn id="107" idx="3"/>
            <a:endCxn id="104" idx="0"/>
          </p:cNvCxnSpPr>
          <p:nvPr/>
        </p:nvCxnSpPr>
        <p:spPr>
          <a:xfrm>
            <a:off x="3304944" y="3600496"/>
            <a:ext cx="120902" cy="281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3303726" y="2939710"/>
            <a:ext cx="380447" cy="3736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sz="1100" dirty="0">
                <a:latin typeface="Times New Roman" panose="02020603050405020304" charset="0"/>
                <a:cs typeface="Times New Roman" panose="02020603050405020304" charset="0"/>
              </a:rPr>
              <a:t>11</a:t>
            </a:r>
            <a:endParaRPr kumimoji="1" lang="en-US" altLang="zh-HK" sz="11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11" name="直線箭頭接點 110"/>
          <p:cNvCxnSpPr>
            <a:stCxn id="110" idx="1"/>
          </p:cNvCxnSpPr>
          <p:nvPr/>
        </p:nvCxnSpPr>
        <p:spPr>
          <a:xfrm flipH="1">
            <a:off x="3216721" y="3126544"/>
            <a:ext cx="87005" cy="292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箭頭接點 111"/>
          <p:cNvCxnSpPr>
            <a:stCxn id="110" idx="3"/>
          </p:cNvCxnSpPr>
          <p:nvPr/>
        </p:nvCxnSpPr>
        <p:spPr>
          <a:xfrm>
            <a:off x="3684173" y="3126544"/>
            <a:ext cx="120902" cy="281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矩形 112"/>
          <p:cNvSpPr/>
          <p:nvPr/>
        </p:nvSpPr>
        <p:spPr>
          <a:xfrm>
            <a:off x="3703394" y="2478415"/>
            <a:ext cx="380447" cy="3736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sz="1100" dirty="0">
                <a:latin typeface="Times New Roman" panose="02020603050405020304" charset="0"/>
                <a:cs typeface="Times New Roman" panose="02020603050405020304" charset="0"/>
              </a:rPr>
              <a:t>20</a:t>
            </a:r>
            <a:endParaRPr kumimoji="1" lang="en-US" altLang="zh-HK" sz="11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14" name="直線箭頭接點 113"/>
          <p:cNvCxnSpPr>
            <a:stCxn id="113" idx="1"/>
          </p:cNvCxnSpPr>
          <p:nvPr/>
        </p:nvCxnSpPr>
        <p:spPr>
          <a:xfrm flipH="1">
            <a:off x="3616389" y="2665249"/>
            <a:ext cx="87005" cy="292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箭頭接點 114"/>
          <p:cNvCxnSpPr>
            <a:stCxn id="113" idx="3"/>
          </p:cNvCxnSpPr>
          <p:nvPr/>
        </p:nvCxnSpPr>
        <p:spPr>
          <a:xfrm>
            <a:off x="4083841" y="2665249"/>
            <a:ext cx="120902" cy="281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116"/>
          <p:cNvSpPr/>
          <p:nvPr/>
        </p:nvSpPr>
        <p:spPr>
          <a:xfrm>
            <a:off x="5045981" y="2430423"/>
            <a:ext cx="380447" cy="3736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sz="1100" dirty="0">
                <a:latin typeface="Times New Roman" panose="02020603050405020304" charset="0"/>
                <a:cs typeface="Times New Roman" panose="02020603050405020304" charset="0"/>
              </a:rPr>
              <a:t>29</a:t>
            </a:r>
            <a:endParaRPr kumimoji="1" lang="en-US" altLang="zh-HK" sz="11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18" name="直線箭頭接點 117"/>
          <p:cNvCxnSpPr>
            <a:stCxn id="117" idx="1"/>
          </p:cNvCxnSpPr>
          <p:nvPr/>
        </p:nvCxnSpPr>
        <p:spPr>
          <a:xfrm flipH="1">
            <a:off x="4958976" y="2617257"/>
            <a:ext cx="87005" cy="292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箭頭接點 118"/>
          <p:cNvCxnSpPr>
            <a:stCxn id="117" idx="3"/>
          </p:cNvCxnSpPr>
          <p:nvPr/>
        </p:nvCxnSpPr>
        <p:spPr>
          <a:xfrm>
            <a:off x="5426428" y="2617257"/>
            <a:ext cx="120902" cy="281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4381776" y="1914278"/>
            <a:ext cx="380447" cy="3736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K" sz="1100" dirty="0">
                <a:latin typeface="Times New Roman" panose="02020603050405020304" charset="0"/>
                <a:cs typeface="Times New Roman" panose="02020603050405020304" charset="0"/>
              </a:rPr>
              <a:t>49</a:t>
            </a:r>
            <a:endParaRPr kumimoji="1" lang="en-US" altLang="zh-HK" sz="11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6" name="直線箭頭接點 5"/>
          <p:cNvCxnSpPr>
            <a:stCxn id="2" idx="1"/>
            <a:endCxn id="113" idx="0"/>
          </p:cNvCxnSpPr>
          <p:nvPr/>
        </p:nvCxnSpPr>
        <p:spPr>
          <a:xfrm flipH="1">
            <a:off x="3893618" y="2101112"/>
            <a:ext cx="488158" cy="377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箭頭接點 7"/>
          <p:cNvCxnSpPr>
            <a:stCxn id="2" idx="3"/>
            <a:endCxn id="117" idx="0"/>
          </p:cNvCxnSpPr>
          <p:nvPr/>
        </p:nvCxnSpPr>
        <p:spPr>
          <a:xfrm>
            <a:off x="4762223" y="2101112"/>
            <a:ext cx="473982" cy="329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PP_MARK_KEY" val="3048bd74-7955-40cb-a6e9-2a7a5c8ef702"/>
  <p:tag name="COMMONDATA" val="eyJoZGlkIjoiYjgxZGM0NTIyNDlkM2IzODE0N2U4Nzc5MWUxNThmZjQ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2016-VI主题">
  <a:themeElements>
    <a:clrScheme name="VI统一色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C8161E"/>
      </a:accent1>
      <a:accent2>
        <a:srgbClr val="F08300"/>
      </a:accent2>
      <a:accent3>
        <a:srgbClr val="FDD000"/>
      </a:accent3>
      <a:accent4>
        <a:srgbClr val="338D27"/>
      </a:accent4>
      <a:accent5>
        <a:srgbClr val="0086D1"/>
      </a:accent5>
      <a:accent6>
        <a:srgbClr val="004098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</Template>
  <TotalTime>0</TotalTime>
  <Words>3275</Words>
  <Application>WPS 演示</Application>
  <PresentationFormat>如螢幕大小 (4:3)</PresentationFormat>
  <Paragraphs>259</Paragraphs>
  <Slides>10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宋体</vt:lpstr>
      <vt:lpstr>Wingdings</vt:lpstr>
      <vt:lpstr>Calibri</vt:lpstr>
      <vt:lpstr>微软雅黑</vt:lpstr>
      <vt:lpstr>Times New Roman</vt:lpstr>
      <vt:lpstr>Arial Unicode MS</vt:lpstr>
      <vt:lpstr>等线</vt:lpstr>
      <vt:lpstr>等线 Light</vt:lpstr>
      <vt:lpstr>2016-VI主题</vt:lpstr>
      <vt:lpstr>数据结构第三次书面作业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尘</cp:lastModifiedBy>
  <cp:revision>827</cp:revision>
  <dcterms:created xsi:type="dcterms:W3CDTF">2016-01-21T16:32:00Z</dcterms:created>
  <dcterms:modified xsi:type="dcterms:W3CDTF">2023-05-06T07:38:02Z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F194F528504A43DBB709F6EADDD6E33D</vt:lpwstr>
  </property>
  <property fmtid="{D5CDD505-2E9C-101B-9397-08002B2CF9AE}" pid="3" name="KSOProductBuildVer">
    <vt:lpwstr>2052-11.1.0.14036</vt:lpwstr>
  </property>
</Properties>
</file>