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44"/>
  </p:notesMasterIdLst>
  <p:handoutMasterIdLst>
    <p:handoutMasterId r:id="rId45"/>
  </p:handoutMasterIdLst>
  <p:sldIdLst>
    <p:sldId id="458" r:id="rId2"/>
    <p:sldId id="1086" r:id="rId3"/>
    <p:sldId id="1160" r:id="rId4"/>
    <p:sldId id="1143" r:id="rId5"/>
    <p:sldId id="1144" r:id="rId6"/>
    <p:sldId id="1145" r:id="rId7"/>
    <p:sldId id="1094" r:id="rId8"/>
    <p:sldId id="1095" r:id="rId9"/>
    <p:sldId id="1097" r:id="rId10"/>
    <p:sldId id="1098" r:id="rId11"/>
    <p:sldId id="1163" r:id="rId12"/>
    <p:sldId id="1100" r:id="rId13"/>
    <p:sldId id="1101" r:id="rId14"/>
    <p:sldId id="1102" r:id="rId15"/>
    <p:sldId id="1103" r:id="rId16"/>
    <p:sldId id="1104" r:id="rId17"/>
    <p:sldId id="1106" r:id="rId18"/>
    <p:sldId id="1107" r:id="rId19"/>
    <p:sldId id="1108" r:id="rId20"/>
    <p:sldId id="1110" r:id="rId21"/>
    <p:sldId id="1111" r:id="rId22"/>
    <p:sldId id="1112" r:id="rId23"/>
    <p:sldId id="1113" r:id="rId24"/>
    <p:sldId id="1114" r:id="rId25"/>
    <p:sldId id="1161" r:id="rId26"/>
    <p:sldId id="1115" r:id="rId27"/>
    <p:sldId id="1116" r:id="rId28"/>
    <p:sldId id="1117" r:id="rId29"/>
    <p:sldId id="1142" r:id="rId30"/>
    <p:sldId id="1146" r:id="rId31"/>
    <p:sldId id="293" r:id="rId32"/>
    <p:sldId id="1147" r:id="rId33"/>
    <p:sldId id="1149" r:id="rId34"/>
    <p:sldId id="1150" r:id="rId35"/>
    <p:sldId id="1151" r:id="rId36"/>
    <p:sldId id="1152" r:id="rId37"/>
    <p:sldId id="1153" r:id="rId38"/>
    <p:sldId id="1154" r:id="rId39"/>
    <p:sldId id="1155" r:id="rId40"/>
    <p:sldId id="1158" r:id="rId41"/>
    <p:sldId id="1159" r:id="rId42"/>
    <p:sldId id="28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73" autoAdjust="0"/>
    <p:restoredTop sz="84059" autoAdjust="0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28T12:42:21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11289 0,'18'0'516,"0"0"-485,-1 0 0,1 0-31,0 0 31,-1 0-15,1 0-16,-1 0 31,1 0-15,0 0 31,-1 0-16</inkml:trace>
  <inkml:trace contextRef="#ctx0" brushRef="#br0" timeOffset="4126.67">2928 11289 0,'0'35'390,"0"-17"-374,0 17 0,0-17-1,0-1 1,0 1-1,0 0 32,0-1-31,0 19 0,0-19-1,0 1 1,0-1-1,0 1 1,0 0 62,0-1-62,0 1-1,0 0 1,0-1 0,0 1-1,0 0 1,0-1 15,0 1-31,0-1 31,0 1 1,0 0-32,0 17 312,0-17-265,0-1 359,0 1-390</inkml:trace>
  <inkml:trace contextRef="#ctx0" brushRef="#br0" timeOffset="18810.84">4480 11254 0,'18'0'438,"0"0"-423,-1 0 1,1 0 0,-1 0-1,1 0 1,0 0-16,-1 0 31,1 0 0,0 0-15,-1 0-16,1 0 31,0 0-15,-1 0 0,-17 17 905,0 1-858,0 0-47,0-1-1,0 1 1,0-1 109,0 1-110,0 0-15,0-1 16,0 1 31,0 0 78,0-1-125,0 1 0,0 0 47,0-1-47,0 1 15,0-1 32,0 1 16,0 0-63,0-1 0,0 1 15,0 0-15,0-1 16,0 1 15,0 0 16,0-1 0,0 1-47,0-1 16,0 1 31,0 0-32,0-1 735,0 1-156,0 0-578,0-1 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1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2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3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fld id="{A7918BBE-B200-4FCB-9057-45FC89EAA40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/>
          <a:lstStyle/>
          <a:p>
            <a:fld id="{C9169404-F535-4438-A2FD-8DEBD2AC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2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19F1C-2EAE-7E46-900C-54F78F6E1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84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97B6A-5FC1-7149-A7B9-864E82461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20" r:id="rId17"/>
    <p:sldLayoutId id="2147483821" r:id="rId18"/>
    <p:sldLayoutId id="2147483822" r:id="rId19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ishaopu@qq.com" TargetMode="External"/><Relationship Id="rId2" Type="http://schemas.openxmlformats.org/officeDocument/2006/relationships/hyperlink" Target="mailto:jianglh@s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fld id="{8F2D2035-ADD3-314C-9612-D99B42B62182}" type="slidenum">
              <a:rPr kumimoji="0" lang="en-US" altLang="zh-CN" sz="1400">
                <a:ea typeface="宋体" charset="0"/>
                <a:cs typeface="宋体" charset="0"/>
              </a:rPr>
              <a:pPr/>
              <a:t>1</a:t>
            </a:fld>
            <a:endParaRPr kumimoji="0" lang="en-US" altLang="zh-CN" sz="1400">
              <a:ea typeface="宋体" charset="0"/>
              <a:cs typeface="宋体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3932" y="3851311"/>
            <a:ext cx="7772400" cy="720689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charset="0"/>
                <a:ea typeface="宋体" charset="0"/>
              </a:rPr>
              <a:t>数据结构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F2B46CC-EAD0-6C4A-8195-C9D45A715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ADD99A-4C3D-2040-A0BA-64ED0AD26E4E}"/>
              </a:ext>
            </a:extLst>
          </p:cNvPr>
          <p:cNvSpPr txBox="1">
            <a:spLocks noChangeArrowheads="1"/>
          </p:cNvSpPr>
          <p:nvPr/>
        </p:nvSpPr>
        <p:spPr>
          <a:xfrm>
            <a:off x="160421" y="4401478"/>
            <a:ext cx="8983579" cy="165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>
                <a:latin typeface="Times New Roman" charset="0"/>
                <a:ea typeface="宋体" charset="0"/>
              </a:rPr>
              <a:t>教师：姜丽红 </a:t>
            </a:r>
            <a:r>
              <a:rPr lang="en-US" altLang="zh-CN" sz="2000" dirty="0">
                <a:latin typeface="Times New Roman" charset="0"/>
                <a:ea typeface="宋体" charset="0"/>
                <a:hlinkClick r:id="rId2"/>
              </a:rPr>
              <a:t>jianglh@sjtu.edu.cn</a:t>
            </a:r>
            <a:endParaRPr lang="en-US" altLang="zh-CN" sz="2000" dirty="0"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Times New Roman" charset="0"/>
                <a:ea typeface="宋体" charset="0"/>
              </a:rPr>
              <a:t>  IST </a:t>
            </a:r>
            <a:r>
              <a:rPr lang="zh-CN" altLang="en-US" sz="2000" dirty="0">
                <a:latin typeface="Times New Roman" charset="0"/>
                <a:ea typeface="宋体" charset="0"/>
              </a:rPr>
              <a:t>实验室 </a:t>
            </a:r>
            <a:r>
              <a:rPr lang="en-US" altLang="zh-CN" sz="2000" dirty="0">
                <a:latin typeface="Times New Roman" charset="0"/>
                <a:ea typeface="宋体" charset="0"/>
              </a:rPr>
              <a:t>http://</a:t>
            </a:r>
            <a:r>
              <a:rPr lang="en-US" altLang="zh-CN" sz="2000" dirty="0" err="1">
                <a:latin typeface="Times New Roman" charset="0"/>
                <a:ea typeface="宋体" charset="0"/>
              </a:rPr>
              <a:t>ist.sjtu.edu.cn</a:t>
            </a:r>
            <a:endParaRPr lang="en-US" altLang="zh-CN" sz="2000" dirty="0"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Times New Roman" charset="0"/>
                <a:ea typeface="宋体" charset="0"/>
              </a:rPr>
              <a:t>助教：芮召普 </a:t>
            </a:r>
            <a:r>
              <a:rPr lang="en-US" altLang="zh-CN" sz="2000" dirty="0">
                <a:latin typeface="Times New Roman" charset="0"/>
                <a:ea typeface="宋体" charset="0"/>
                <a:hlinkClick r:id="rId3"/>
              </a:rPr>
              <a:t>ruishaopu@qq.com</a:t>
            </a:r>
            <a:r>
              <a:rPr lang="en-US" altLang="zh-CN" sz="2000" dirty="0">
                <a:latin typeface="Times New Roman" charset="0"/>
                <a:ea typeface="宋体" charset="0"/>
              </a:rPr>
              <a:t> </a:t>
            </a:r>
            <a:r>
              <a:rPr lang="zh-CN" altLang="en-US" sz="2000" dirty="0">
                <a:latin typeface="Times New Roman" charset="0"/>
                <a:ea typeface="宋体" charset="0"/>
              </a:rPr>
              <a:t>江嘉晋 </a:t>
            </a:r>
            <a:r>
              <a:rPr lang="en-US" altLang="zh-CN" sz="2000" dirty="0">
                <a:latin typeface="Times New Roman" charset="0"/>
                <a:ea typeface="宋体" charset="0"/>
              </a:rPr>
              <a:t>IST</a:t>
            </a:r>
            <a:r>
              <a:rPr lang="zh-CN" altLang="en-US" sz="2000" dirty="0">
                <a:latin typeface="Times New Roman" charset="0"/>
                <a:ea typeface="宋体" charset="0"/>
              </a:rPr>
              <a:t>实验室 软件大楼</a:t>
            </a:r>
            <a:r>
              <a:rPr lang="en-US" altLang="zh-CN" sz="2000" dirty="0">
                <a:latin typeface="Times New Roman" charset="0"/>
                <a:ea typeface="宋体" charset="0"/>
              </a:rPr>
              <a:t>5</a:t>
            </a:r>
            <a:r>
              <a:rPr lang="zh-CN" altLang="en-US" sz="2000" dirty="0">
                <a:latin typeface="Times New Roman" charset="0"/>
                <a:ea typeface="宋体" charset="0"/>
              </a:rPr>
              <a:t>号楼</a:t>
            </a:r>
            <a:r>
              <a:rPr lang="en-US" altLang="zh-CN" sz="2000" dirty="0">
                <a:latin typeface="Times New Roman" charset="0"/>
                <a:ea typeface="宋体" charset="0"/>
              </a:rPr>
              <a:t>5314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Times New Roman" charset="0"/>
                <a:ea typeface="宋体" charset="0"/>
              </a:rPr>
              <a:t>《</a:t>
            </a:r>
            <a:r>
              <a:rPr lang="zh-CN" altLang="en-US" sz="2000" dirty="0">
                <a:latin typeface="Times New Roman" charset="0"/>
                <a:ea typeface="宋体" charset="0"/>
              </a:rPr>
              <a:t>软件基础实践</a:t>
            </a:r>
            <a:r>
              <a:rPr lang="en-US" altLang="zh-CN" sz="2000" dirty="0">
                <a:latin typeface="Times New Roman" charset="0"/>
                <a:ea typeface="宋体" charset="0"/>
              </a:rPr>
              <a:t>》</a:t>
            </a:r>
            <a:r>
              <a:rPr lang="zh-CN" altLang="en-US" sz="2000" dirty="0">
                <a:latin typeface="Times New Roman" charset="0"/>
                <a:ea typeface="宋体" charset="0"/>
              </a:rPr>
              <a:t>教师：杜东 </a:t>
            </a:r>
            <a:r>
              <a:rPr lang="en-US" altLang="zh-CN" sz="2000" dirty="0">
                <a:latin typeface="Times New Roman" charset="0"/>
                <a:ea typeface="宋体" charset="0"/>
              </a:rPr>
              <a:t>IPADS </a:t>
            </a:r>
            <a:r>
              <a:rPr lang="zh-CN" altLang="en-US" sz="2000" dirty="0">
                <a:latin typeface="Times New Roman" charset="0"/>
                <a:ea typeface="宋体" charset="0"/>
              </a:rPr>
              <a:t>实验室 软件大楼</a:t>
            </a:r>
            <a:r>
              <a:rPr lang="en-US" altLang="zh-CN" sz="2000" dirty="0">
                <a:latin typeface="Times New Roman" charset="0"/>
                <a:ea typeface="宋体" charset="0"/>
              </a:rPr>
              <a:t>3</a:t>
            </a:r>
            <a:r>
              <a:rPr lang="zh-CN" altLang="en-US" sz="2000" dirty="0">
                <a:latin typeface="Times New Roman" charset="0"/>
                <a:ea typeface="宋体" charset="0"/>
              </a:rPr>
              <a:t>号楼</a:t>
            </a:r>
            <a:r>
              <a:rPr lang="en-US" altLang="zh-CN" sz="2000" dirty="0">
                <a:latin typeface="Times New Roman" charset="0"/>
                <a:ea typeface="宋体" charset="0"/>
              </a:rPr>
              <a:t>4</a:t>
            </a:r>
            <a:r>
              <a:rPr lang="zh-CN" altLang="en-US" sz="2000" dirty="0">
                <a:latin typeface="Times New Roman" charset="0"/>
                <a:ea typeface="宋体" charset="0"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380372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25"/>
          <p:cNvGrpSpPr>
            <a:grpSpLocks/>
          </p:cNvGrpSpPr>
          <p:nvPr/>
        </p:nvGrpSpPr>
        <p:grpSpPr bwMode="auto">
          <a:xfrm>
            <a:off x="127506" y="1700808"/>
            <a:ext cx="8976421" cy="4608512"/>
            <a:chOff x="1661" y="13247"/>
            <a:chExt cx="7392" cy="2877"/>
          </a:xfrm>
          <a:noFill/>
        </p:grpSpPr>
        <p:sp>
          <p:nvSpPr>
            <p:cNvPr id="1194" name="文本框 526"/>
            <p:cNvSpPr txBox="1">
              <a:spLocks noChangeArrowheads="1"/>
            </p:cNvSpPr>
            <p:nvPr/>
          </p:nvSpPr>
          <p:spPr bwMode="auto">
            <a:xfrm>
              <a:off x="4280" y="13247"/>
              <a:ext cx="1339" cy="468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1800">
                  <a:latin typeface="Calibri" pitchFamily="34" charset="0"/>
                  <a:ea typeface="宋体" pitchFamily="2" charset="-122"/>
                  <a:cs typeface="+mn-cs"/>
                </a:rPr>
                <a:t>结点</a:t>
              </a: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a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5" name="文本框 527"/>
            <p:cNvSpPr txBox="1">
              <a:spLocks noChangeArrowheads="1"/>
            </p:cNvSpPr>
            <p:nvPr/>
          </p:nvSpPr>
          <p:spPr bwMode="auto">
            <a:xfrm>
              <a:off x="4684" y="14527"/>
              <a:ext cx="1030" cy="468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1800">
                  <a:latin typeface="Calibri" pitchFamily="34" charset="0"/>
                  <a:ea typeface="宋体" pitchFamily="2" charset="-122"/>
                  <a:cs typeface="+mn-cs"/>
                </a:rPr>
                <a:t>结点</a:t>
              </a: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6" name="文本框 528"/>
            <p:cNvSpPr txBox="1">
              <a:spLocks noChangeArrowheads="1"/>
            </p:cNvSpPr>
            <p:nvPr/>
          </p:nvSpPr>
          <p:spPr bwMode="auto">
            <a:xfrm>
              <a:off x="2521" y="13824"/>
              <a:ext cx="1339" cy="468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1800">
                  <a:latin typeface="Calibri" pitchFamily="34" charset="0"/>
                  <a:ea typeface="宋体" pitchFamily="2" charset="-122"/>
                  <a:cs typeface="+mn-cs"/>
                </a:rPr>
                <a:t>结点</a:t>
              </a: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b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组合 529"/>
            <p:cNvGrpSpPr>
              <a:grpSpLocks/>
            </p:cNvGrpSpPr>
            <p:nvPr/>
          </p:nvGrpSpPr>
          <p:grpSpPr bwMode="auto">
            <a:xfrm>
              <a:off x="1661" y="13603"/>
              <a:ext cx="7392" cy="2521"/>
              <a:chOff x="1132" y="10055"/>
              <a:chExt cx="7853" cy="2521"/>
            </a:xfrm>
            <a:grpFill/>
          </p:grpSpPr>
          <p:grpSp>
            <p:nvGrpSpPr>
              <p:cNvPr id="5" name="组合 530"/>
              <p:cNvGrpSpPr>
                <a:grpSpLocks/>
              </p:cNvGrpSpPr>
              <p:nvPr/>
            </p:nvGrpSpPr>
            <p:grpSpPr bwMode="auto">
              <a:xfrm>
                <a:off x="1132" y="11387"/>
                <a:ext cx="2028" cy="335"/>
                <a:chOff x="1021" y="894"/>
                <a:chExt cx="2028" cy="335"/>
              </a:xfrm>
              <a:grpFill/>
            </p:grpSpPr>
            <p:sp>
              <p:nvSpPr>
                <p:cNvPr id="1197" name="文本框 531"/>
                <p:cNvSpPr txBox="1">
                  <a:spLocks noChangeArrowheads="1"/>
                </p:cNvSpPr>
                <p:nvPr/>
              </p:nvSpPr>
              <p:spPr bwMode="auto">
                <a:xfrm>
                  <a:off x="1021" y="894"/>
                  <a:ext cx="907" cy="32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36000"/>
                <a:lstStyle/>
                <a:p>
                  <a:pPr algn="just">
                    <a:defRPr/>
                  </a:pP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2</a:t>
                  </a:r>
                  <a:r>
                    <a:rPr lang="zh-CN" altLang="en-US" dirty="0">
                      <a:latin typeface="Calibri" pitchFamily="34" charset="0"/>
                      <a:ea typeface="宋体" pitchFamily="2" charset="-122"/>
                    </a:rPr>
                    <a:t>，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 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6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 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8</a:t>
                  </a:r>
                  <a:endParaRPr lang="zh-CN" altLang="zh-CN" sz="1800" dirty="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198" name="文本框 532"/>
                <p:cNvSpPr txBox="1">
                  <a:spLocks noChangeArrowheads="1"/>
                </p:cNvSpPr>
                <p:nvPr/>
              </p:nvSpPr>
              <p:spPr bwMode="auto">
                <a:xfrm>
                  <a:off x="1995" y="903"/>
                  <a:ext cx="1054" cy="32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36000"/>
                <a:lstStyle/>
                <a:p>
                  <a:pPr algn="just">
                    <a:defRPr/>
                  </a:pP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2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19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24</a:t>
                  </a:r>
                  <a:endParaRPr lang="zh-CN" altLang="zh-CN" sz="1800" dirty="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1200" name="文本框 533"/>
              <p:cNvSpPr txBox="1">
                <a:spLocks noChangeArrowheads="1"/>
              </p:cNvSpPr>
              <p:nvPr/>
            </p:nvSpPr>
            <p:spPr bwMode="auto">
              <a:xfrm>
                <a:off x="7520" y="11387"/>
                <a:ext cx="1465" cy="32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pPr algn="just">
                  <a:defRPr/>
                </a:pP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3</a:t>
                </a:r>
                <a:r>
                  <a:rPr lang="zh-CN" altLang="en-US" sz="1800" dirty="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80</a:t>
                </a:r>
                <a:r>
                  <a:rPr lang="zh-CN" altLang="en-US" sz="1800" dirty="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82</a:t>
                </a:r>
                <a:r>
                  <a:rPr lang="zh-CN" altLang="en-US" sz="1800" dirty="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83</a:t>
                </a:r>
                <a:endParaRPr lang="zh-CN" altLang="zh-CN" sz="1800" dirty="0"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6" name="组合 534"/>
              <p:cNvGrpSpPr>
                <a:grpSpLocks/>
              </p:cNvGrpSpPr>
              <p:nvPr/>
            </p:nvGrpSpPr>
            <p:grpSpPr bwMode="auto">
              <a:xfrm>
                <a:off x="3294" y="11387"/>
                <a:ext cx="4155" cy="335"/>
                <a:chOff x="3183" y="894"/>
                <a:chExt cx="4155" cy="335"/>
              </a:xfrm>
              <a:grpFill/>
            </p:grpSpPr>
            <p:sp>
              <p:nvSpPr>
                <p:cNvPr id="1201" name="文本框 535"/>
                <p:cNvSpPr txBox="1">
                  <a:spLocks noChangeArrowheads="1"/>
                </p:cNvSpPr>
                <p:nvPr/>
              </p:nvSpPr>
              <p:spPr bwMode="auto">
                <a:xfrm>
                  <a:off x="3183" y="903"/>
                  <a:ext cx="1810" cy="32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36000"/>
                <a:lstStyle/>
                <a:p>
                  <a:pPr algn="just">
                    <a:defRPr/>
                  </a:pP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4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37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40</a:t>
                  </a:r>
                  <a:r>
                    <a:rPr lang="zh-CN" altLang="en-US" dirty="0">
                      <a:latin typeface="Calibri" pitchFamily="34" charset="0"/>
                      <a:ea typeface="宋体" pitchFamily="2" charset="-122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52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54</a:t>
                  </a:r>
                  <a:endParaRPr lang="zh-CN" altLang="zh-CN" sz="1800" dirty="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02" name="文本框 536"/>
                <p:cNvSpPr txBox="1">
                  <a:spLocks noChangeArrowheads="1"/>
                </p:cNvSpPr>
                <p:nvPr/>
              </p:nvSpPr>
              <p:spPr bwMode="auto">
                <a:xfrm>
                  <a:off x="5180" y="903"/>
                  <a:ext cx="1054" cy="32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36000"/>
                <a:lstStyle/>
                <a:p>
                  <a:pPr algn="just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2</a:t>
                  </a:r>
                  <a:r>
                    <a:rPr lang="zh-CN" altLang="en-US" sz="1800">
                      <a:latin typeface="Calibri" pitchFamily="34" charset="0"/>
                      <a:ea typeface="宋体" pitchFamily="2" charset="-122"/>
                      <a:cs typeface="+mn-cs"/>
                    </a:rPr>
                    <a:t>， </a:t>
                  </a: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67</a:t>
                  </a:r>
                  <a:r>
                    <a:rPr lang="zh-CN" altLang="en-US" sz="180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69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03" name="文本框 537"/>
                <p:cNvSpPr txBox="1">
                  <a:spLocks noChangeArrowheads="1"/>
                </p:cNvSpPr>
                <p:nvPr/>
              </p:nvSpPr>
              <p:spPr bwMode="auto">
                <a:xfrm>
                  <a:off x="6284" y="894"/>
                  <a:ext cx="1054" cy="32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36000"/>
                <a:lstStyle/>
                <a:p>
                  <a:pPr algn="just">
                    <a:defRPr/>
                  </a:pP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2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71</a:t>
                  </a:r>
                  <a:r>
                    <a:rPr lang="zh-CN" altLang="en-US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，</a:t>
                  </a:r>
                  <a:r>
                    <a:rPr lang="en-US" altLang="zh-CN" sz="1800" dirty="0">
                      <a:latin typeface="Calibri" pitchFamily="34" charset="0"/>
                      <a:ea typeface="宋体" pitchFamily="2" charset="-122"/>
                      <a:cs typeface="+mn-cs"/>
                    </a:rPr>
                    <a:t>76</a:t>
                  </a:r>
                  <a:endParaRPr lang="zh-CN" altLang="zh-CN" sz="1800" dirty="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1205" name="文本框 538"/>
              <p:cNvSpPr txBox="1">
                <a:spLocks noChangeArrowheads="1"/>
              </p:cNvSpPr>
              <p:nvPr/>
            </p:nvSpPr>
            <p:spPr bwMode="auto">
              <a:xfrm>
                <a:off x="2626" y="10646"/>
                <a:ext cx="1019" cy="3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pPr algn="just">
                  <a:defRPr/>
                </a:pPr>
                <a:r>
                  <a:rPr lang="en-US" altLang="zh-CN" sz="1800">
                    <a:latin typeface="Calibri" pitchFamily="34" charset="0"/>
                    <a:ea typeface="宋体" pitchFamily="2" charset="-122"/>
                    <a:cs typeface="+mn-cs"/>
                  </a:rPr>
                  <a:t>2</a:t>
                </a:r>
                <a:r>
                  <a:rPr lang="zh-CN" altLang="en-US" sz="180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>
                    <a:latin typeface="Calibri" pitchFamily="34" charset="0"/>
                    <a:ea typeface="宋体" pitchFamily="2" charset="-122"/>
                    <a:cs typeface="+mn-cs"/>
                  </a:rPr>
                  <a:t>13 </a:t>
                </a:r>
                <a:r>
                  <a:rPr lang="zh-CN" altLang="en-US" sz="180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>
                    <a:latin typeface="Calibri" pitchFamily="34" charset="0"/>
                    <a:ea typeface="宋体" pitchFamily="2" charset="-122"/>
                    <a:cs typeface="+mn-cs"/>
                  </a:rPr>
                  <a:t>31</a:t>
                </a:r>
                <a:endParaRPr lang="zh-CN" altLang="zh-CN" sz="1800"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06" name="文本框 539"/>
              <p:cNvSpPr txBox="1">
                <a:spLocks noChangeArrowheads="1"/>
              </p:cNvSpPr>
              <p:nvPr/>
            </p:nvSpPr>
            <p:spPr bwMode="auto">
              <a:xfrm>
                <a:off x="6116" y="10645"/>
                <a:ext cx="1054" cy="32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pPr algn="just">
                  <a:defRPr/>
                </a:pP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2</a:t>
                </a:r>
                <a:r>
                  <a:rPr lang="zh-CN" altLang="en-US" sz="1800" dirty="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70</a:t>
                </a:r>
                <a:r>
                  <a:rPr lang="zh-CN" altLang="en-US" sz="1800" dirty="0">
                    <a:latin typeface="Calibri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800" dirty="0">
                    <a:latin typeface="Calibri" pitchFamily="34" charset="0"/>
                    <a:ea typeface="宋体" pitchFamily="2" charset="-122"/>
                    <a:cs typeface="+mn-cs"/>
                  </a:rPr>
                  <a:t>77</a:t>
                </a:r>
                <a:endParaRPr lang="zh-CN" altLang="zh-CN" sz="1800" dirty="0"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07" name="文本框 540"/>
              <p:cNvSpPr txBox="1">
                <a:spLocks noChangeArrowheads="1"/>
              </p:cNvSpPr>
              <p:nvPr/>
            </p:nvSpPr>
            <p:spPr bwMode="auto">
              <a:xfrm>
                <a:off x="4480" y="10055"/>
                <a:ext cx="771" cy="3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36000"/>
              <a:lstStyle/>
              <a:p>
                <a:pPr algn="just">
                  <a:defRPr/>
                </a:pPr>
                <a:r>
                  <a:rPr lang="en-US" altLang="zh-CN" sz="1800">
                    <a:latin typeface="Calibri" pitchFamily="34" charset="0"/>
                    <a:ea typeface="宋体" pitchFamily="2" charset="-122"/>
                    <a:cs typeface="+mn-cs"/>
                  </a:rPr>
                  <a:t>1</a:t>
                </a:r>
                <a:r>
                  <a:rPr lang="zh-CN" altLang="en-US" sz="1800">
                    <a:latin typeface="Calibri" pitchFamily="34" charset="0"/>
                    <a:ea typeface="宋体" pitchFamily="2" charset="-122"/>
                    <a:cs typeface="+mn-cs"/>
                  </a:rPr>
                  <a:t>， </a:t>
                </a:r>
                <a:r>
                  <a:rPr lang="en-US" altLang="zh-CN" sz="1800">
                    <a:latin typeface="Calibri" pitchFamily="34" charset="0"/>
                    <a:ea typeface="宋体" pitchFamily="2" charset="-122"/>
                    <a:cs typeface="+mn-cs"/>
                  </a:rPr>
                  <a:t>55</a:t>
                </a:r>
                <a:endParaRPr lang="zh-CN" altLang="zh-CN" sz="1800"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08" name="直线 541"/>
              <p:cNvSpPr>
                <a:spLocks noChangeShapeType="1"/>
              </p:cNvSpPr>
              <p:nvPr/>
            </p:nvSpPr>
            <p:spPr bwMode="auto">
              <a:xfrm flipH="1">
                <a:off x="3629" y="10167"/>
                <a:ext cx="1161" cy="4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09" name="直线 542"/>
              <p:cNvSpPr>
                <a:spLocks noChangeShapeType="1"/>
              </p:cNvSpPr>
              <p:nvPr/>
            </p:nvSpPr>
            <p:spPr bwMode="auto">
              <a:xfrm>
                <a:off x="5104" y="10167"/>
                <a:ext cx="1275" cy="47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0" name="直线 543"/>
              <p:cNvSpPr>
                <a:spLocks noChangeShapeType="1"/>
              </p:cNvSpPr>
              <p:nvPr/>
            </p:nvSpPr>
            <p:spPr bwMode="auto">
              <a:xfrm flipH="1">
                <a:off x="1867" y="10778"/>
                <a:ext cx="1019" cy="62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1" name="直线 544"/>
              <p:cNvSpPr>
                <a:spLocks noChangeShapeType="1"/>
              </p:cNvSpPr>
              <p:nvPr/>
            </p:nvSpPr>
            <p:spPr bwMode="auto">
              <a:xfrm flipH="1">
                <a:off x="2774" y="10778"/>
                <a:ext cx="515" cy="61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2" name="直线 545"/>
              <p:cNvSpPr>
                <a:spLocks noChangeShapeType="1"/>
              </p:cNvSpPr>
              <p:nvPr/>
            </p:nvSpPr>
            <p:spPr bwMode="auto">
              <a:xfrm>
                <a:off x="3606" y="10778"/>
                <a:ext cx="653" cy="62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3" name="直线 546"/>
              <p:cNvSpPr>
                <a:spLocks noChangeShapeType="1"/>
              </p:cNvSpPr>
              <p:nvPr/>
            </p:nvSpPr>
            <p:spPr bwMode="auto">
              <a:xfrm flipH="1">
                <a:off x="5973" y="10778"/>
                <a:ext cx="372" cy="62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4" name="直线 547"/>
              <p:cNvSpPr>
                <a:spLocks noChangeShapeType="1"/>
              </p:cNvSpPr>
              <p:nvPr/>
            </p:nvSpPr>
            <p:spPr bwMode="auto">
              <a:xfrm>
                <a:off x="7100" y="10778"/>
                <a:ext cx="1197" cy="60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15" name="直线 548"/>
              <p:cNvSpPr>
                <a:spLocks noChangeShapeType="1"/>
              </p:cNvSpPr>
              <p:nvPr/>
            </p:nvSpPr>
            <p:spPr bwMode="auto">
              <a:xfrm>
                <a:off x="6778" y="10778"/>
                <a:ext cx="160" cy="60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7" name="组合 549"/>
              <p:cNvGrpSpPr>
                <a:grpSpLocks/>
              </p:cNvGrpSpPr>
              <p:nvPr/>
            </p:nvGrpSpPr>
            <p:grpSpPr bwMode="auto">
              <a:xfrm>
                <a:off x="1321" y="11571"/>
                <a:ext cx="164" cy="994"/>
                <a:chOff x="1657" y="3104"/>
                <a:chExt cx="164" cy="994"/>
              </a:xfrm>
              <a:grpFill/>
            </p:grpSpPr>
            <p:sp>
              <p:nvSpPr>
                <p:cNvPr id="1216" name="文本框 550"/>
                <p:cNvSpPr txBox="1">
                  <a:spLocks noChangeArrowheads="1"/>
                </p:cNvSpPr>
                <p:nvPr/>
              </p:nvSpPr>
              <p:spPr bwMode="auto">
                <a:xfrm>
                  <a:off x="1657" y="3566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17" name="直线 551"/>
                <p:cNvSpPr>
                  <a:spLocks noChangeShapeType="1"/>
                </p:cNvSpPr>
                <p:nvPr/>
              </p:nvSpPr>
              <p:spPr bwMode="auto">
                <a:xfrm>
                  <a:off x="1746" y="3104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8" name="组合 552"/>
              <p:cNvGrpSpPr>
                <a:grpSpLocks/>
              </p:cNvGrpSpPr>
              <p:nvPr/>
            </p:nvGrpSpPr>
            <p:grpSpPr bwMode="auto">
              <a:xfrm>
                <a:off x="1601" y="11565"/>
                <a:ext cx="164" cy="1007"/>
                <a:chOff x="1645" y="3102"/>
                <a:chExt cx="164" cy="1007"/>
              </a:xfrm>
              <a:grpFill/>
            </p:grpSpPr>
            <p:sp>
              <p:nvSpPr>
                <p:cNvPr id="1219" name="文本框 553"/>
                <p:cNvSpPr txBox="1">
                  <a:spLocks noChangeArrowheads="1"/>
                </p:cNvSpPr>
                <p:nvPr/>
              </p:nvSpPr>
              <p:spPr bwMode="auto">
                <a:xfrm>
                  <a:off x="1645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20" name="直线 554"/>
                <p:cNvSpPr>
                  <a:spLocks noChangeShapeType="1"/>
                </p:cNvSpPr>
                <p:nvPr/>
              </p:nvSpPr>
              <p:spPr bwMode="auto">
                <a:xfrm>
                  <a:off x="1727" y="3102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9" name="组合 555"/>
              <p:cNvGrpSpPr>
                <a:grpSpLocks/>
              </p:cNvGrpSpPr>
              <p:nvPr/>
            </p:nvGrpSpPr>
            <p:grpSpPr bwMode="auto">
              <a:xfrm>
                <a:off x="1889" y="11565"/>
                <a:ext cx="164" cy="1007"/>
                <a:chOff x="1644" y="3102"/>
                <a:chExt cx="164" cy="1007"/>
              </a:xfrm>
              <a:grpFill/>
            </p:grpSpPr>
            <p:sp>
              <p:nvSpPr>
                <p:cNvPr id="1222" name="文本框 556"/>
                <p:cNvSpPr txBox="1">
                  <a:spLocks noChangeArrowheads="1"/>
                </p:cNvSpPr>
                <p:nvPr/>
              </p:nvSpPr>
              <p:spPr bwMode="auto">
                <a:xfrm>
                  <a:off x="1644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23" name="直线 557"/>
                <p:cNvSpPr>
                  <a:spLocks noChangeShapeType="1"/>
                </p:cNvSpPr>
                <p:nvPr/>
              </p:nvSpPr>
              <p:spPr bwMode="auto">
                <a:xfrm>
                  <a:off x="1732" y="3102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" name="组合 558"/>
              <p:cNvGrpSpPr>
                <a:grpSpLocks/>
              </p:cNvGrpSpPr>
              <p:nvPr/>
            </p:nvGrpSpPr>
            <p:grpSpPr bwMode="auto">
              <a:xfrm>
                <a:off x="2286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25" name="文本框 559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26" name="直线 560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" name="组合 561"/>
              <p:cNvGrpSpPr>
                <a:grpSpLocks/>
              </p:cNvGrpSpPr>
              <p:nvPr/>
            </p:nvGrpSpPr>
            <p:grpSpPr bwMode="auto">
              <a:xfrm>
                <a:off x="2646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28" name="文本框 562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29" name="直线 563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组合 564"/>
              <p:cNvGrpSpPr>
                <a:grpSpLocks/>
              </p:cNvGrpSpPr>
              <p:nvPr/>
            </p:nvGrpSpPr>
            <p:grpSpPr bwMode="auto">
              <a:xfrm>
                <a:off x="2969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31" name="文本框 565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32" name="直线 566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" name="组合 567"/>
              <p:cNvGrpSpPr>
                <a:grpSpLocks/>
              </p:cNvGrpSpPr>
              <p:nvPr/>
            </p:nvGrpSpPr>
            <p:grpSpPr bwMode="auto">
              <a:xfrm>
                <a:off x="3539" y="11584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34" name="文本框 568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35" name="直线 569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4" name="组合 570"/>
              <p:cNvGrpSpPr>
                <a:grpSpLocks/>
              </p:cNvGrpSpPr>
              <p:nvPr/>
            </p:nvGrpSpPr>
            <p:grpSpPr bwMode="auto">
              <a:xfrm>
                <a:off x="3914" y="11586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37" name="文本框 571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38" name="直线 572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5" name="组合 573"/>
              <p:cNvGrpSpPr>
                <a:grpSpLocks/>
              </p:cNvGrpSpPr>
              <p:nvPr/>
            </p:nvGrpSpPr>
            <p:grpSpPr bwMode="auto">
              <a:xfrm>
                <a:off x="4274" y="11577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40" name="文本框 574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41" name="直线 575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576"/>
              <p:cNvGrpSpPr>
                <a:grpSpLocks/>
              </p:cNvGrpSpPr>
              <p:nvPr/>
            </p:nvGrpSpPr>
            <p:grpSpPr bwMode="auto">
              <a:xfrm>
                <a:off x="4626" y="11575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43" name="文本框 577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44" name="直线 578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579"/>
              <p:cNvGrpSpPr>
                <a:grpSpLocks/>
              </p:cNvGrpSpPr>
              <p:nvPr/>
            </p:nvGrpSpPr>
            <p:grpSpPr bwMode="auto">
              <a:xfrm>
                <a:off x="4986" y="11571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46" name="文本框 580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47" name="直线 581"/>
                <p:cNvSpPr>
                  <a:spLocks noChangeShapeType="1"/>
                </p:cNvSpPr>
                <p:nvPr/>
              </p:nvSpPr>
              <p:spPr bwMode="auto">
                <a:xfrm>
                  <a:off x="1637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582"/>
              <p:cNvGrpSpPr>
                <a:grpSpLocks/>
              </p:cNvGrpSpPr>
              <p:nvPr/>
            </p:nvGrpSpPr>
            <p:grpSpPr bwMode="auto">
              <a:xfrm>
                <a:off x="5476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49" name="文本框 583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50" name="直线 584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585"/>
              <p:cNvGrpSpPr>
                <a:grpSpLocks/>
              </p:cNvGrpSpPr>
              <p:nvPr/>
            </p:nvGrpSpPr>
            <p:grpSpPr bwMode="auto">
              <a:xfrm>
                <a:off x="5828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52" name="文本框 586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53" name="直线 587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588"/>
              <p:cNvGrpSpPr>
                <a:grpSpLocks/>
              </p:cNvGrpSpPr>
              <p:nvPr/>
            </p:nvGrpSpPr>
            <p:grpSpPr bwMode="auto">
              <a:xfrm>
                <a:off x="6181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55" name="文本框 589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56" name="直线 590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591"/>
              <p:cNvGrpSpPr>
                <a:grpSpLocks/>
              </p:cNvGrpSpPr>
              <p:nvPr/>
            </p:nvGrpSpPr>
            <p:grpSpPr bwMode="auto">
              <a:xfrm>
                <a:off x="6578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58" name="文本框 592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59" name="直线 593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594"/>
              <p:cNvGrpSpPr>
                <a:grpSpLocks/>
              </p:cNvGrpSpPr>
              <p:nvPr/>
            </p:nvGrpSpPr>
            <p:grpSpPr bwMode="auto">
              <a:xfrm>
                <a:off x="6938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61" name="文本框 595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62" name="直线 596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597"/>
              <p:cNvGrpSpPr>
                <a:grpSpLocks/>
              </p:cNvGrpSpPr>
              <p:nvPr/>
            </p:nvGrpSpPr>
            <p:grpSpPr bwMode="auto">
              <a:xfrm>
                <a:off x="7291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64" name="文本框 598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65" name="直线 599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600"/>
              <p:cNvGrpSpPr>
                <a:grpSpLocks/>
              </p:cNvGrpSpPr>
              <p:nvPr/>
            </p:nvGrpSpPr>
            <p:grpSpPr bwMode="auto">
              <a:xfrm>
                <a:off x="7741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67" name="文本框 601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68" name="直线 602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603"/>
              <p:cNvGrpSpPr>
                <a:grpSpLocks/>
              </p:cNvGrpSpPr>
              <p:nvPr/>
            </p:nvGrpSpPr>
            <p:grpSpPr bwMode="auto">
              <a:xfrm>
                <a:off x="8116" y="11578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70" name="文本框 604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71" name="直线 605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606"/>
              <p:cNvGrpSpPr>
                <a:grpSpLocks/>
              </p:cNvGrpSpPr>
              <p:nvPr/>
            </p:nvGrpSpPr>
            <p:grpSpPr bwMode="auto">
              <a:xfrm>
                <a:off x="8461" y="11565"/>
                <a:ext cx="164" cy="1003"/>
                <a:chOff x="1582" y="3106"/>
                <a:chExt cx="164" cy="1003"/>
              </a:xfrm>
              <a:grpFill/>
            </p:grpSpPr>
            <p:sp>
              <p:nvSpPr>
                <p:cNvPr id="1273" name="文本框 607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74" name="直线 608"/>
                <p:cNvSpPr>
                  <a:spLocks noChangeShapeType="1"/>
                </p:cNvSpPr>
                <p:nvPr/>
              </p:nvSpPr>
              <p:spPr bwMode="auto">
                <a:xfrm>
                  <a:off x="1669" y="3106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27" name="组合 609"/>
              <p:cNvGrpSpPr>
                <a:grpSpLocks/>
              </p:cNvGrpSpPr>
              <p:nvPr/>
            </p:nvGrpSpPr>
            <p:grpSpPr bwMode="auto">
              <a:xfrm>
                <a:off x="8821" y="11571"/>
                <a:ext cx="164" cy="990"/>
                <a:chOff x="1582" y="3119"/>
                <a:chExt cx="164" cy="990"/>
              </a:xfrm>
              <a:grpFill/>
            </p:grpSpPr>
            <p:sp>
              <p:nvSpPr>
                <p:cNvPr id="1276" name="文本框 610"/>
                <p:cNvSpPr txBox="1">
                  <a:spLocks noChangeArrowheads="1"/>
                </p:cNvSpPr>
                <p:nvPr/>
              </p:nvSpPr>
              <p:spPr bwMode="auto">
                <a:xfrm>
                  <a:off x="1582" y="3577"/>
                  <a:ext cx="164" cy="532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/>
                <a:p>
                  <a:pPr algn="ctr">
                    <a:defRPr/>
                  </a:pPr>
                  <a:r>
                    <a:rPr lang="en-US" altLang="zh-CN" sz="1800">
                      <a:latin typeface="Calibri" pitchFamily="34" charset="0"/>
                      <a:ea typeface="宋体" pitchFamily="2" charset="-122"/>
                      <a:cs typeface="+mn-cs"/>
                    </a:rPr>
                    <a:t>F</a:t>
                  </a:r>
                  <a:endParaRPr lang="zh-CN" altLang="zh-CN" sz="1800"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277" name="直线 611"/>
                <p:cNvSpPr>
                  <a:spLocks noChangeShapeType="1"/>
                </p:cNvSpPr>
                <p:nvPr/>
              </p:nvSpPr>
              <p:spPr bwMode="auto">
                <a:xfrm>
                  <a:off x="1649" y="3119"/>
                  <a:ext cx="0" cy="46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>
                    <a:ea typeface="宋体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96963" name="TextBox 89"/>
          <p:cNvSpPr txBox="1">
            <a:spLocks noChangeArrowheads="1"/>
          </p:cNvSpPr>
          <p:nvPr/>
        </p:nvSpPr>
        <p:spPr bwMode="auto">
          <a:xfrm>
            <a:off x="627769" y="644702"/>
            <a:ext cx="25923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一棵</a:t>
            </a:r>
            <a:r>
              <a:rPr lang="en-US" altLang="zh-CN" dirty="0"/>
              <a:t>5</a:t>
            </a:r>
            <a:r>
              <a:rPr lang="zh-CN" altLang="en-US" dirty="0"/>
              <a:t>阶的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endParaRPr lang="en-US" altLang="zh-CN" dirty="0"/>
          </a:p>
        </p:txBody>
      </p:sp>
      <p:sp>
        <p:nvSpPr>
          <p:cNvPr id="296964" name="TextBox 90"/>
          <p:cNvSpPr txBox="1">
            <a:spLocks noChangeArrowheads="1"/>
          </p:cNvSpPr>
          <p:nvPr/>
        </p:nvSpPr>
        <p:spPr bwMode="auto">
          <a:xfrm>
            <a:off x="4773789" y="645583"/>
            <a:ext cx="4176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dirty="0"/>
              <a:t>查找过程与二叉查找树相似，如查找</a:t>
            </a:r>
            <a:r>
              <a:rPr lang="en-US" altLang="zh-CN" sz="2400" dirty="0"/>
              <a:t>55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、</a:t>
            </a:r>
            <a:r>
              <a:rPr lang="en-US" altLang="zh-CN" sz="2400" dirty="0"/>
              <a:t>71</a:t>
            </a:r>
            <a:r>
              <a:rPr lang="zh-CN" altLang="en-US" sz="2400" dirty="0"/>
              <a:t>、</a:t>
            </a:r>
            <a:r>
              <a:rPr lang="en-US" altLang="zh-CN" sz="2400" dirty="0"/>
              <a:t>25</a:t>
            </a:r>
            <a:endParaRPr lang="zh-CN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6F64FE-3886-B646-8B58-15F0EF36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528" y="1887256"/>
            <a:ext cx="2512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如何插入</a:t>
            </a:r>
            <a:r>
              <a:rPr lang="en-US" altLang="zh-CN" dirty="0"/>
              <a:t>10</a:t>
            </a:r>
            <a:r>
              <a:rPr lang="zh-CN" altLang="en-US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14618191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B5F2-FAF9-E142-B1BA-36220A6B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6" y="720833"/>
            <a:ext cx="9236842" cy="70137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树插入：</a:t>
            </a:r>
            <a:r>
              <a:rPr lang="zh-CN" altLang="en-US" sz="3600" b="1" dirty="0">
                <a:latin typeface="Times New Roman" charset="0"/>
                <a:ea typeface="宋体" charset="0"/>
              </a:rPr>
              <a:t>与二叉查找树类似，插入总是在最底层</a:t>
            </a:r>
            <a:endParaRPr kumimoji="1" lang="zh-CN" altLang="en-US" dirty="0"/>
          </a:p>
        </p:txBody>
      </p:sp>
      <p:sp>
        <p:nvSpPr>
          <p:cNvPr id="5" name="文本框 526">
            <a:extLst>
              <a:ext uri="{FF2B5EF4-FFF2-40B4-BE49-F238E27FC236}">
                <a16:creationId xmlns:a16="http://schemas.microsoft.com/office/drawing/2014/main" id="{8F124F0C-315E-6949-A22A-894CDE09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901" y="1571087"/>
            <a:ext cx="1626005" cy="749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a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文本框 527">
            <a:extLst>
              <a:ext uri="{FF2B5EF4-FFF2-40B4-BE49-F238E27FC236}">
                <a16:creationId xmlns:a16="http://schemas.microsoft.com/office/drawing/2014/main" id="{F191DBC2-4098-0E49-84C0-0830DD13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844" y="3758345"/>
            <a:ext cx="796427" cy="4228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f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528">
            <a:extLst>
              <a:ext uri="{FF2B5EF4-FFF2-40B4-BE49-F238E27FC236}">
                <a16:creationId xmlns:a16="http://schemas.microsoft.com/office/drawing/2014/main" id="{B9FB41A2-0771-0C49-9B1F-E983D0A53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97" y="2601122"/>
            <a:ext cx="1626005" cy="7496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b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9" name="组合 530">
            <a:extLst>
              <a:ext uri="{FF2B5EF4-FFF2-40B4-BE49-F238E27FC236}">
                <a16:creationId xmlns:a16="http://schemas.microsoft.com/office/drawing/2014/main" id="{292E5BA0-3175-CB45-9ABE-820B9F03166D}"/>
              </a:ext>
            </a:extLst>
          </p:cNvPr>
          <p:cNvGrpSpPr>
            <a:grpSpLocks/>
          </p:cNvGrpSpPr>
          <p:nvPr/>
        </p:nvGrpSpPr>
        <p:grpSpPr bwMode="auto">
          <a:xfrm>
            <a:off x="122041" y="4275004"/>
            <a:ext cx="2241554" cy="536619"/>
            <a:chOff x="1088" y="894"/>
            <a:chExt cx="1961" cy="335"/>
          </a:xfrm>
          <a:noFill/>
        </p:grpSpPr>
        <p:sp>
          <p:nvSpPr>
            <p:cNvPr id="89" name="文本框 531">
              <a:extLst>
                <a:ext uri="{FF2B5EF4-FFF2-40B4-BE49-F238E27FC236}">
                  <a16:creationId xmlns:a16="http://schemas.microsoft.com/office/drawing/2014/main" id="{23E07825-503C-0B4E-9F8B-22FD075F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894"/>
              <a:ext cx="840" cy="32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36000"/>
            <a:lstStyle/>
            <a:p>
              <a:pPr algn="just">
                <a:defRPr/>
              </a:pPr>
              <a:r>
                <a:rPr lang="en-US" altLang="zh-CN" dirty="0">
                  <a:latin typeface="Calibri" pitchFamily="34" charset="0"/>
                  <a:ea typeface="宋体" pitchFamily="2" charset="-122"/>
                </a:rPr>
                <a:t>3, 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6, 8</a:t>
              </a:r>
              <a:r>
                <a:rPr lang="en-US" altLang="zh-CN" dirty="0">
                  <a:latin typeface="Calibri" pitchFamily="34" charset="0"/>
                  <a:ea typeface="宋体" pitchFamily="2" charset="-122"/>
                </a:rPr>
                <a:t>, 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10</a:t>
              </a:r>
              <a:endParaRPr lang="zh-CN" altLang="zh-CN" sz="18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文本框 532">
              <a:extLst>
                <a:ext uri="{FF2B5EF4-FFF2-40B4-BE49-F238E27FC236}">
                  <a16:creationId xmlns:a16="http://schemas.microsoft.com/office/drawing/2014/main" id="{C16587D6-A007-DE4B-B8E7-973D6D08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903"/>
              <a:ext cx="1054" cy="32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36000"/>
            <a:lstStyle/>
            <a:p>
              <a:pPr algn="just">
                <a:defRPr/>
              </a:pP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2</a:t>
              </a:r>
              <a:r>
                <a:rPr lang="zh-CN" altLang="en-US" sz="1800" dirty="0">
                  <a:latin typeface="Calibri" pitchFamily="34" charset="0"/>
                  <a:ea typeface="宋体" pitchFamily="2" charset="-122"/>
                  <a:cs typeface="+mn-cs"/>
                </a:rPr>
                <a:t>，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19</a:t>
              </a:r>
              <a:r>
                <a:rPr lang="zh-CN" altLang="en-US" sz="1800" dirty="0">
                  <a:latin typeface="Calibri" pitchFamily="34" charset="0"/>
                  <a:ea typeface="宋体" pitchFamily="2" charset="-122"/>
                  <a:cs typeface="+mn-cs"/>
                </a:rPr>
                <a:t>，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24</a:t>
              </a:r>
              <a:endParaRPr lang="zh-CN" altLang="zh-CN" sz="18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文本框 533">
            <a:extLst>
              <a:ext uri="{FF2B5EF4-FFF2-40B4-BE49-F238E27FC236}">
                <a16:creationId xmlns:a16="http://schemas.microsoft.com/office/drawing/2014/main" id="{5D3285FB-FC6F-8F42-8DF4-9D8B158A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365" y="4275004"/>
            <a:ext cx="1674593" cy="5238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80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82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83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6" name="文本框 535">
            <a:extLst>
              <a:ext uri="{FF2B5EF4-FFF2-40B4-BE49-F238E27FC236}">
                <a16:creationId xmlns:a16="http://schemas.microsoft.com/office/drawing/2014/main" id="{DE8142C5-6F9A-2747-89D3-181F012A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766" y="4289421"/>
            <a:ext cx="2068951" cy="5222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37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40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52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54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" name="文本框 536">
            <a:extLst>
              <a:ext uri="{FF2B5EF4-FFF2-40B4-BE49-F238E27FC236}">
                <a16:creationId xmlns:a16="http://schemas.microsoft.com/office/drawing/2014/main" id="{FF8CBD21-E48F-5540-95F9-1774A463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470" y="4289421"/>
            <a:ext cx="1204792" cy="5222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67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69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8" name="文本框 537">
            <a:extLst>
              <a:ext uri="{FF2B5EF4-FFF2-40B4-BE49-F238E27FC236}">
                <a16:creationId xmlns:a16="http://schemas.microsoft.com/office/drawing/2014/main" id="{5B459198-75B5-6A46-A51B-4701998DE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416" y="4275004"/>
            <a:ext cx="1204792" cy="5222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71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76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538">
            <a:extLst>
              <a:ext uri="{FF2B5EF4-FFF2-40B4-BE49-F238E27FC236}">
                <a16:creationId xmlns:a16="http://schemas.microsoft.com/office/drawing/2014/main" id="{E9C5646B-1E89-1949-A4FB-5B827177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197" y="3088035"/>
            <a:ext cx="1164785" cy="5222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13 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31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文本框 539">
            <a:extLst>
              <a:ext uri="{FF2B5EF4-FFF2-40B4-BE49-F238E27FC236}">
                <a16:creationId xmlns:a16="http://schemas.microsoft.com/office/drawing/2014/main" id="{608764E9-5825-6A4D-9402-8018D587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500" y="3086433"/>
            <a:ext cx="1204792" cy="5238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70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77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文本框 540">
            <a:extLst>
              <a:ext uri="{FF2B5EF4-FFF2-40B4-BE49-F238E27FC236}">
                <a16:creationId xmlns:a16="http://schemas.microsoft.com/office/drawing/2014/main" id="{3FBD6087-2AF8-F24A-90C6-1BD0B1B9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443" y="2141344"/>
            <a:ext cx="881304" cy="5222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55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直线 541">
            <a:extLst>
              <a:ext uri="{FF2B5EF4-FFF2-40B4-BE49-F238E27FC236}">
                <a16:creationId xmlns:a16="http://schemas.microsoft.com/office/drawing/2014/main" id="{00E629EE-B326-AE4F-AFD6-77DA82FD5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9693" y="2320751"/>
            <a:ext cx="1327100" cy="7672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16" name="直线 542">
            <a:extLst>
              <a:ext uri="{FF2B5EF4-FFF2-40B4-BE49-F238E27FC236}">
                <a16:creationId xmlns:a16="http://schemas.microsoft.com/office/drawing/2014/main" id="{D9ECA912-1879-FD47-AE51-30A67BA23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5716" y="2320751"/>
            <a:ext cx="1457410" cy="7672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17" name="直线 543">
            <a:extLst>
              <a:ext uri="{FF2B5EF4-FFF2-40B4-BE49-F238E27FC236}">
                <a16:creationId xmlns:a16="http://schemas.microsoft.com/office/drawing/2014/main" id="{E08493E4-C553-BF40-9A32-36BA16213F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10" y="3299479"/>
            <a:ext cx="1164785" cy="994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18" name="直线 544">
            <a:extLst>
              <a:ext uri="{FF2B5EF4-FFF2-40B4-BE49-F238E27FC236}">
                <a16:creationId xmlns:a16="http://schemas.microsoft.com/office/drawing/2014/main" id="{5769DEBB-5B87-F846-98A4-447584C603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2371" y="3299479"/>
            <a:ext cx="588679" cy="9899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19" name="直线 545">
            <a:extLst>
              <a:ext uri="{FF2B5EF4-FFF2-40B4-BE49-F238E27FC236}">
                <a16:creationId xmlns:a16="http://schemas.microsoft.com/office/drawing/2014/main" id="{6939B5BD-56FC-DF49-9572-A6D8C2D4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402" y="3299479"/>
            <a:ext cx="746423" cy="9995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20" name="直线 546">
            <a:extLst>
              <a:ext uri="{FF2B5EF4-FFF2-40B4-BE49-F238E27FC236}">
                <a16:creationId xmlns:a16="http://schemas.microsoft.com/office/drawing/2014/main" id="{C0EA2535-926B-3640-964F-7D299FB52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41" y="3299479"/>
            <a:ext cx="425221" cy="9995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21" name="直线 547">
            <a:extLst>
              <a:ext uri="{FF2B5EF4-FFF2-40B4-BE49-F238E27FC236}">
                <a16:creationId xmlns:a16="http://schemas.microsoft.com/office/drawing/2014/main" id="{89620580-AD11-6240-A958-73736F565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277" y="3299479"/>
            <a:ext cx="1368251" cy="970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22" name="直线 548">
            <a:extLst>
              <a:ext uri="{FF2B5EF4-FFF2-40B4-BE49-F238E27FC236}">
                <a16:creationId xmlns:a16="http://schemas.microsoft.com/office/drawing/2014/main" id="{72064224-EE62-DE45-AE23-7BF88A8DE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9210" y="3299479"/>
            <a:ext cx="182891" cy="970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grpSp>
        <p:nvGrpSpPr>
          <p:cNvPr id="23" name="组合 549">
            <a:extLst>
              <a:ext uri="{FF2B5EF4-FFF2-40B4-BE49-F238E27FC236}">
                <a16:creationId xmlns:a16="http://schemas.microsoft.com/office/drawing/2014/main" id="{86791295-D079-3B4F-85D3-A04BC8BFF720}"/>
              </a:ext>
            </a:extLst>
          </p:cNvPr>
          <p:cNvGrpSpPr>
            <a:grpSpLocks/>
          </p:cNvGrpSpPr>
          <p:nvPr/>
        </p:nvGrpSpPr>
        <p:grpSpPr bwMode="auto">
          <a:xfrm>
            <a:off x="162048" y="4553725"/>
            <a:ext cx="187463" cy="1624272"/>
            <a:chOff x="1570" y="3094"/>
            <a:chExt cx="164" cy="1014"/>
          </a:xfrm>
          <a:noFill/>
        </p:grpSpPr>
        <p:sp>
          <p:nvSpPr>
            <p:cNvPr id="84" name="文本框 550">
              <a:extLst>
                <a:ext uri="{FF2B5EF4-FFF2-40B4-BE49-F238E27FC236}">
                  <a16:creationId xmlns:a16="http://schemas.microsoft.com/office/drawing/2014/main" id="{4A7A9D1D-8C43-C946-8ED6-AED98DF1F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3576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直线 551">
              <a:extLst>
                <a:ext uri="{FF2B5EF4-FFF2-40B4-BE49-F238E27FC236}">
                  <a16:creationId xmlns:a16="http://schemas.microsoft.com/office/drawing/2014/main" id="{A155CCAA-0861-C243-830C-566897A21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3094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4" name="组合 552">
            <a:extLst>
              <a:ext uri="{FF2B5EF4-FFF2-40B4-BE49-F238E27FC236}">
                <a16:creationId xmlns:a16="http://schemas.microsoft.com/office/drawing/2014/main" id="{96AEB396-858E-C447-B1AE-B95402B9B151}"/>
              </a:ext>
            </a:extLst>
          </p:cNvPr>
          <p:cNvGrpSpPr>
            <a:grpSpLocks/>
          </p:cNvGrpSpPr>
          <p:nvPr/>
        </p:nvGrpSpPr>
        <p:grpSpPr bwMode="auto">
          <a:xfrm>
            <a:off x="637564" y="4560132"/>
            <a:ext cx="187463" cy="1601846"/>
            <a:chOff x="1694" y="3102"/>
            <a:chExt cx="164" cy="1000"/>
          </a:xfrm>
          <a:noFill/>
        </p:grpSpPr>
        <p:sp>
          <p:nvSpPr>
            <p:cNvPr id="82" name="文本框 553">
              <a:extLst>
                <a:ext uri="{FF2B5EF4-FFF2-40B4-BE49-F238E27FC236}">
                  <a16:creationId xmlns:a16="http://schemas.microsoft.com/office/drawing/2014/main" id="{2F27518D-8CEF-B54A-ADF7-0073C7194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3570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直线 554">
              <a:extLst>
                <a:ext uri="{FF2B5EF4-FFF2-40B4-BE49-F238E27FC236}">
                  <a16:creationId xmlns:a16="http://schemas.microsoft.com/office/drawing/2014/main" id="{EA1B9BF3-8BE7-5241-9367-66B3BCB51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02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5" name="组合 555">
            <a:extLst>
              <a:ext uri="{FF2B5EF4-FFF2-40B4-BE49-F238E27FC236}">
                <a16:creationId xmlns:a16="http://schemas.microsoft.com/office/drawing/2014/main" id="{17A5F4B4-4D86-8541-9534-5F9CB287D20A}"/>
              </a:ext>
            </a:extLst>
          </p:cNvPr>
          <p:cNvGrpSpPr>
            <a:grpSpLocks/>
          </p:cNvGrpSpPr>
          <p:nvPr/>
        </p:nvGrpSpPr>
        <p:grpSpPr bwMode="auto">
          <a:xfrm>
            <a:off x="910757" y="4560132"/>
            <a:ext cx="187463" cy="1613059"/>
            <a:chOff x="1644" y="3102"/>
            <a:chExt cx="164" cy="1007"/>
          </a:xfrm>
          <a:noFill/>
        </p:grpSpPr>
        <p:sp>
          <p:nvSpPr>
            <p:cNvPr id="80" name="文本框 556">
              <a:extLst>
                <a:ext uri="{FF2B5EF4-FFF2-40B4-BE49-F238E27FC236}">
                  <a16:creationId xmlns:a16="http://schemas.microsoft.com/office/drawing/2014/main" id="{374DE648-B566-DD4F-8339-55D316287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直线 557">
              <a:extLst>
                <a:ext uri="{FF2B5EF4-FFF2-40B4-BE49-F238E27FC236}">
                  <a16:creationId xmlns:a16="http://schemas.microsoft.com/office/drawing/2014/main" id="{04B54D66-6621-9C41-B565-3D750AC62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3102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6" name="组合 558">
            <a:extLst>
              <a:ext uri="{FF2B5EF4-FFF2-40B4-BE49-F238E27FC236}">
                <a16:creationId xmlns:a16="http://schemas.microsoft.com/office/drawing/2014/main" id="{31D8C595-465D-D642-AB8C-16141FE10DD6}"/>
              </a:ext>
            </a:extLst>
          </p:cNvPr>
          <p:cNvGrpSpPr>
            <a:grpSpLocks/>
          </p:cNvGrpSpPr>
          <p:nvPr/>
        </p:nvGrpSpPr>
        <p:grpSpPr bwMode="auto">
          <a:xfrm>
            <a:off x="1364554" y="4580956"/>
            <a:ext cx="187463" cy="1585828"/>
            <a:chOff x="1582" y="3119"/>
            <a:chExt cx="164" cy="990"/>
          </a:xfrm>
          <a:noFill/>
        </p:grpSpPr>
        <p:sp>
          <p:nvSpPr>
            <p:cNvPr id="78" name="文本框 559">
              <a:extLst>
                <a:ext uri="{FF2B5EF4-FFF2-40B4-BE49-F238E27FC236}">
                  <a16:creationId xmlns:a16="http://schemas.microsoft.com/office/drawing/2014/main" id="{47F6C947-F004-E24A-92F2-F4F5E70CF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直线 560">
              <a:extLst>
                <a:ext uri="{FF2B5EF4-FFF2-40B4-BE49-F238E27FC236}">
                  <a16:creationId xmlns:a16="http://schemas.microsoft.com/office/drawing/2014/main" id="{13F32B0B-E3FC-2E4A-94CC-E9509C4AC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7" name="组合 561">
            <a:extLst>
              <a:ext uri="{FF2B5EF4-FFF2-40B4-BE49-F238E27FC236}">
                <a16:creationId xmlns:a16="http://schemas.microsoft.com/office/drawing/2014/main" id="{BC67031B-8145-AC4E-881A-70E1B0EB64CD}"/>
              </a:ext>
            </a:extLst>
          </p:cNvPr>
          <p:cNvGrpSpPr>
            <a:grpSpLocks/>
          </p:cNvGrpSpPr>
          <p:nvPr/>
        </p:nvGrpSpPr>
        <p:grpSpPr bwMode="auto">
          <a:xfrm>
            <a:off x="1776058" y="4580956"/>
            <a:ext cx="187463" cy="1585828"/>
            <a:chOff x="1582" y="3119"/>
            <a:chExt cx="164" cy="990"/>
          </a:xfrm>
          <a:noFill/>
        </p:grpSpPr>
        <p:sp>
          <p:nvSpPr>
            <p:cNvPr id="76" name="文本框 562">
              <a:extLst>
                <a:ext uri="{FF2B5EF4-FFF2-40B4-BE49-F238E27FC236}">
                  <a16:creationId xmlns:a16="http://schemas.microsoft.com/office/drawing/2014/main" id="{E3124D49-7CF5-9149-BB9F-8AEF7DD85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直线 563">
              <a:extLst>
                <a:ext uri="{FF2B5EF4-FFF2-40B4-BE49-F238E27FC236}">
                  <a16:creationId xmlns:a16="http://schemas.microsoft.com/office/drawing/2014/main" id="{19237778-2B92-084E-AC3A-EAD9D9D04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8" name="组合 564">
            <a:extLst>
              <a:ext uri="{FF2B5EF4-FFF2-40B4-BE49-F238E27FC236}">
                <a16:creationId xmlns:a16="http://schemas.microsoft.com/office/drawing/2014/main" id="{D50C3400-C671-5E41-9DD1-51BF5CE06822}"/>
              </a:ext>
            </a:extLst>
          </p:cNvPr>
          <p:cNvGrpSpPr>
            <a:grpSpLocks/>
          </p:cNvGrpSpPr>
          <p:nvPr/>
        </p:nvGrpSpPr>
        <p:grpSpPr bwMode="auto">
          <a:xfrm>
            <a:off x="2145269" y="4580956"/>
            <a:ext cx="187463" cy="1585828"/>
            <a:chOff x="1582" y="3119"/>
            <a:chExt cx="164" cy="990"/>
          </a:xfrm>
          <a:noFill/>
        </p:grpSpPr>
        <p:sp>
          <p:nvSpPr>
            <p:cNvPr id="74" name="文本框 565">
              <a:extLst>
                <a:ext uri="{FF2B5EF4-FFF2-40B4-BE49-F238E27FC236}">
                  <a16:creationId xmlns:a16="http://schemas.microsoft.com/office/drawing/2014/main" id="{ED287D1C-E9CD-D449-90BE-2AB80FADE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直线 566">
              <a:extLst>
                <a:ext uri="{FF2B5EF4-FFF2-40B4-BE49-F238E27FC236}">
                  <a16:creationId xmlns:a16="http://schemas.microsoft.com/office/drawing/2014/main" id="{E507A603-8F1A-2B40-BB55-C84E74865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9" name="组合 567">
            <a:extLst>
              <a:ext uri="{FF2B5EF4-FFF2-40B4-BE49-F238E27FC236}">
                <a16:creationId xmlns:a16="http://schemas.microsoft.com/office/drawing/2014/main" id="{9847CC49-FD06-DA4A-A94F-D074C2DF2446}"/>
              </a:ext>
            </a:extLst>
          </p:cNvPr>
          <p:cNvGrpSpPr>
            <a:grpSpLocks/>
          </p:cNvGrpSpPr>
          <p:nvPr/>
        </p:nvGrpSpPr>
        <p:grpSpPr bwMode="auto">
          <a:xfrm>
            <a:off x="2707651" y="4576150"/>
            <a:ext cx="187463" cy="1585828"/>
            <a:chOff x="1582" y="3119"/>
            <a:chExt cx="164" cy="990"/>
          </a:xfrm>
          <a:noFill/>
        </p:grpSpPr>
        <p:sp>
          <p:nvSpPr>
            <p:cNvPr id="72" name="文本框 568">
              <a:extLst>
                <a:ext uri="{FF2B5EF4-FFF2-40B4-BE49-F238E27FC236}">
                  <a16:creationId xmlns:a16="http://schemas.microsoft.com/office/drawing/2014/main" id="{1C51D1AC-D852-E34B-9EF1-CC4579F6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直线 569">
              <a:extLst>
                <a:ext uri="{FF2B5EF4-FFF2-40B4-BE49-F238E27FC236}">
                  <a16:creationId xmlns:a16="http://schemas.microsoft.com/office/drawing/2014/main" id="{2AD6C425-30D3-994B-9182-5C51730EA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0" name="组合 570">
            <a:extLst>
              <a:ext uri="{FF2B5EF4-FFF2-40B4-BE49-F238E27FC236}">
                <a16:creationId xmlns:a16="http://schemas.microsoft.com/office/drawing/2014/main" id="{04CA231E-D836-3943-B7B4-8A4440416B86}"/>
              </a:ext>
            </a:extLst>
          </p:cNvPr>
          <p:cNvGrpSpPr>
            <a:grpSpLocks/>
          </p:cNvGrpSpPr>
          <p:nvPr/>
        </p:nvGrpSpPr>
        <p:grpSpPr bwMode="auto">
          <a:xfrm>
            <a:off x="3091569" y="4623259"/>
            <a:ext cx="187463" cy="1585828"/>
            <a:chOff x="1582" y="3119"/>
            <a:chExt cx="164" cy="990"/>
          </a:xfrm>
          <a:noFill/>
        </p:grpSpPr>
        <p:sp>
          <p:nvSpPr>
            <p:cNvPr id="70" name="文本框 571">
              <a:extLst>
                <a:ext uri="{FF2B5EF4-FFF2-40B4-BE49-F238E27FC236}">
                  <a16:creationId xmlns:a16="http://schemas.microsoft.com/office/drawing/2014/main" id="{DE0ED47B-8957-8B42-BA79-0E10AB05A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直线 572">
              <a:extLst>
                <a:ext uri="{FF2B5EF4-FFF2-40B4-BE49-F238E27FC236}">
                  <a16:creationId xmlns:a16="http://schemas.microsoft.com/office/drawing/2014/main" id="{3FFC0418-ACF6-FC4F-9456-F65F2148B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1" name="组合 573">
            <a:extLst>
              <a:ext uri="{FF2B5EF4-FFF2-40B4-BE49-F238E27FC236}">
                <a16:creationId xmlns:a16="http://schemas.microsoft.com/office/drawing/2014/main" id="{4635D1FB-8DFF-3842-BB6D-C25AEBCAE0C8}"/>
              </a:ext>
            </a:extLst>
          </p:cNvPr>
          <p:cNvGrpSpPr>
            <a:grpSpLocks/>
          </p:cNvGrpSpPr>
          <p:nvPr/>
        </p:nvGrpSpPr>
        <p:grpSpPr bwMode="auto">
          <a:xfrm>
            <a:off x="3590677" y="4577034"/>
            <a:ext cx="187463" cy="1585828"/>
            <a:chOff x="1582" y="3119"/>
            <a:chExt cx="164" cy="990"/>
          </a:xfrm>
          <a:noFill/>
        </p:grpSpPr>
        <p:sp>
          <p:nvSpPr>
            <p:cNvPr id="68" name="文本框 574">
              <a:extLst>
                <a:ext uri="{FF2B5EF4-FFF2-40B4-BE49-F238E27FC236}">
                  <a16:creationId xmlns:a16="http://schemas.microsoft.com/office/drawing/2014/main" id="{77640F8B-2579-2C4A-8225-B9D64B54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直线 575">
              <a:extLst>
                <a:ext uri="{FF2B5EF4-FFF2-40B4-BE49-F238E27FC236}">
                  <a16:creationId xmlns:a16="http://schemas.microsoft.com/office/drawing/2014/main" id="{9DDCFED5-A2EC-4D45-95CB-A1FBD56A3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2" name="组合 576">
            <a:extLst>
              <a:ext uri="{FF2B5EF4-FFF2-40B4-BE49-F238E27FC236}">
                <a16:creationId xmlns:a16="http://schemas.microsoft.com/office/drawing/2014/main" id="{154437CB-B081-854F-AD3F-FE9CBE07B3F1}"/>
              </a:ext>
            </a:extLst>
          </p:cNvPr>
          <p:cNvGrpSpPr>
            <a:grpSpLocks/>
          </p:cNvGrpSpPr>
          <p:nvPr/>
        </p:nvGrpSpPr>
        <p:grpSpPr bwMode="auto">
          <a:xfrm>
            <a:off x="3963889" y="4590707"/>
            <a:ext cx="187463" cy="1585828"/>
            <a:chOff x="1582" y="3119"/>
            <a:chExt cx="164" cy="990"/>
          </a:xfrm>
          <a:noFill/>
        </p:grpSpPr>
        <p:sp>
          <p:nvSpPr>
            <p:cNvPr id="66" name="文本框 577">
              <a:extLst>
                <a:ext uri="{FF2B5EF4-FFF2-40B4-BE49-F238E27FC236}">
                  <a16:creationId xmlns:a16="http://schemas.microsoft.com/office/drawing/2014/main" id="{D7B8BD70-6ABA-4744-8E43-C66F6306A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直线 578">
              <a:extLst>
                <a:ext uri="{FF2B5EF4-FFF2-40B4-BE49-F238E27FC236}">
                  <a16:creationId xmlns:a16="http://schemas.microsoft.com/office/drawing/2014/main" id="{BBC656B2-D296-9445-9C18-14C5EC7E1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" name="组合 579">
            <a:extLst>
              <a:ext uri="{FF2B5EF4-FFF2-40B4-BE49-F238E27FC236}">
                <a16:creationId xmlns:a16="http://schemas.microsoft.com/office/drawing/2014/main" id="{9CEEFDFB-96AB-BF4B-96D7-74E34544F2EB}"/>
              </a:ext>
            </a:extLst>
          </p:cNvPr>
          <p:cNvGrpSpPr>
            <a:grpSpLocks/>
          </p:cNvGrpSpPr>
          <p:nvPr/>
        </p:nvGrpSpPr>
        <p:grpSpPr bwMode="auto">
          <a:xfrm>
            <a:off x="4406255" y="4584961"/>
            <a:ext cx="187463" cy="1585828"/>
            <a:chOff x="1582" y="3119"/>
            <a:chExt cx="164" cy="990"/>
          </a:xfrm>
          <a:noFill/>
        </p:grpSpPr>
        <p:sp>
          <p:nvSpPr>
            <p:cNvPr id="64" name="文本框 580">
              <a:extLst>
                <a:ext uri="{FF2B5EF4-FFF2-40B4-BE49-F238E27FC236}">
                  <a16:creationId xmlns:a16="http://schemas.microsoft.com/office/drawing/2014/main" id="{0E03EFCF-6FB8-2D48-A97D-276C42135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直线 581">
              <a:extLst>
                <a:ext uri="{FF2B5EF4-FFF2-40B4-BE49-F238E27FC236}">
                  <a16:creationId xmlns:a16="http://schemas.microsoft.com/office/drawing/2014/main" id="{EA6158EB-22DA-6040-B698-30383315A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4" name="组合 582">
            <a:extLst>
              <a:ext uri="{FF2B5EF4-FFF2-40B4-BE49-F238E27FC236}">
                <a16:creationId xmlns:a16="http://schemas.microsoft.com/office/drawing/2014/main" id="{2E086DB7-AA0F-4B40-8F68-343B73491BDA}"/>
              </a:ext>
            </a:extLst>
          </p:cNvPr>
          <p:cNvGrpSpPr>
            <a:grpSpLocks/>
          </p:cNvGrpSpPr>
          <p:nvPr/>
        </p:nvGrpSpPr>
        <p:grpSpPr bwMode="auto">
          <a:xfrm>
            <a:off x="5010937" y="4580956"/>
            <a:ext cx="187463" cy="1585828"/>
            <a:chOff x="1582" y="3119"/>
            <a:chExt cx="164" cy="990"/>
          </a:xfrm>
          <a:noFill/>
        </p:grpSpPr>
        <p:sp>
          <p:nvSpPr>
            <p:cNvPr id="62" name="文本框 583">
              <a:extLst>
                <a:ext uri="{FF2B5EF4-FFF2-40B4-BE49-F238E27FC236}">
                  <a16:creationId xmlns:a16="http://schemas.microsoft.com/office/drawing/2014/main" id="{A692E85C-867F-F444-8174-BE87796B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直线 584">
              <a:extLst>
                <a:ext uri="{FF2B5EF4-FFF2-40B4-BE49-F238E27FC236}">
                  <a16:creationId xmlns:a16="http://schemas.microsoft.com/office/drawing/2014/main" id="{05FD71A8-99A0-0C47-B41D-D1434DA84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5" name="组合 585">
            <a:extLst>
              <a:ext uri="{FF2B5EF4-FFF2-40B4-BE49-F238E27FC236}">
                <a16:creationId xmlns:a16="http://schemas.microsoft.com/office/drawing/2014/main" id="{55ABEB80-CBF8-3E40-98B5-FA282DA9CE86}"/>
              </a:ext>
            </a:extLst>
          </p:cNvPr>
          <p:cNvGrpSpPr>
            <a:grpSpLocks/>
          </p:cNvGrpSpPr>
          <p:nvPr/>
        </p:nvGrpSpPr>
        <p:grpSpPr bwMode="auto">
          <a:xfrm>
            <a:off x="5413297" y="4580956"/>
            <a:ext cx="187463" cy="1585828"/>
            <a:chOff x="1582" y="3119"/>
            <a:chExt cx="164" cy="990"/>
          </a:xfrm>
          <a:noFill/>
        </p:grpSpPr>
        <p:sp>
          <p:nvSpPr>
            <p:cNvPr id="60" name="文本框 586">
              <a:extLst>
                <a:ext uri="{FF2B5EF4-FFF2-40B4-BE49-F238E27FC236}">
                  <a16:creationId xmlns:a16="http://schemas.microsoft.com/office/drawing/2014/main" id="{19E8A52C-E600-294A-B13F-E0DF2844F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直线 587">
              <a:extLst>
                <a:ext uri="{FF2B5EF4-FFF2-40B4-BE49-F238E27FC236}">
                  <a16:creationId xmlns:a16="http://schemas.microsoft.com/office/drawing/2014/main" id="{69910F38-281A-DB45-8571-859C3412E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6" name="组合 588">
            <a:extLst>
              <a:ext uri="{FF2B5EF4-FFF2-40B4-BE49-F238E27FC236}">
                <a16:creationId xmlns:a16="http://schemas.microsoft.com/office/drawing/2014/main" id="{0304B0B6-544E-FC48-9130-1E5313E209E6}"/>
              </a:ext>
            </a:extLst>
          </p:cNvPr>
          <p:cNvGrpSpPr>
            <a:grpSpLocks/>
          </p:cNvGrpSpPr>
          <p:nvPr/>
        </p:nvGrpSpPr>
        <p:grpSpPr bwMode="auto">
          <a:xfrm>
            <a:off x="5816799" y="4580956"/>
            <a:ext cx="187463" cy="1585828"/>
            <a:chOff x="1582" y="3119"/>
            <a:chExt cx="164" cy="990"/>
          </a:xfrm>
          <a:noFill/>
        </p:grpSpPr>
        <p:sp>
          <p:nvSpPr>
            <p:cNvPr id="58" name="文本框 589">
              <a:extLst>
                <a:ext uri="{FF2B5EF4-FFF2-40B4-BE49-F238E27FC236}">
                  <a16:creationId xmlns:a16="http://schemas.microsoft.com/office/drawing/2014/main" id="{7900B0B3-A635-7B4C-886B-03F7F9531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直线 590">
              <a:extLst>
                <a:ext uri="{FF2B5EF4-FFF2-40B4-BE49-F238E27FC236}">
                  <a16:creationId xmlns:a16="http://schemas.microsoft.com/office/drawing/2014/main" id="{01D22804-72C1-514B-8339-9CA783AD4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7" name="组合 591">
            <a:extLst>
              <a:ext uri="{FF2B5EF4-FFF2-40B4-BE49-F238E27FC236}">
                <a16:creationId xmlns:a16="http://schemas.microsoft.com/office/drawing/2014/main" id="{F59AE9D1-46DC-3246-BDED-0126DF5D09A5}"/>
              </a:ext>
            </a:extLst>
          </p:cNvPr>
          <p:cNvGrpSpPr>
            <a:grpSpLocks/>
          </p:cNvGrpSpPr>
          <p:nvPr/>
        </p:nvGrpSpPr>
        <p:grpSpPr bwMode="auto">
          <a:xfrm>
            <a:off x="6270597" y="4580956"/>
            <a:ext cx="187463" cy="1585828"/>
            <a:chOff x="1582" y="3119"/>
            <a:chExt cx="164" cy="990"/>
          </a:xfrm>
          <a:noFill/>
        </p:grpSpPr>
        <p:sp>
          <p:nvSpPr>
            <p:cNvPr id="56" name="文本框 592">
              <a:extLst>
                <a:ext uri="{FF2B5EF4-FFF2-40B4-BE49-F238E27FC236}">
                  <a16:creationId xmlns:a16="http://schemas.microsoft.com/office/drawing/2014/main" id="{DCD53203-21FA-F242-85B7-0CE949A76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直线 593">
              <a:extLst>
                <a:ext uri="{FF2B5EF4-FFF2-40B4-BE49-F238E27FC236}">
                  <a16:creationId xmlns:a16="http://schemas.microsoft.com/office/drawing/2014/main" id="{0065409A-264C-4448-9D29-902248A62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594">
            <a:extLst>
              <a:ext uri="{FF2B5EF4-FFF2-40B4-BE49-F238E27FC236}">
                <a16:creationId xmlns:a16="http://schemas.microsoft.com/office/drawing/2014/main" id="{E7ABC110-5E2F-EC44-8BD5-197257D347B7}"/>
              </a:ext>
            </a:extLst>
          </p:cNvPr>
          <p:cNvGrpSpPr>
            <a:grpSpLocks/>
          </p:cNvGrpSpPr>
          <p:nvPr/>
        </p:nvGrpSpPr>
        <p:grpSpPr bwMode="auto">
          <a:xfrm>
            <a:off x="6682101" y="4580956"/>
            <a:ext cx="187463" cy="1585828"/>
            <a:chOff x="1582" y="3119"/>
            <a:chExt cx="164" cy="990"/>
          </a:xfrm>
          <a:noFill/>
        </p:grpSpPr>
        <p:sp>
          <p:nvSpPr>
            <p:cNvPr id="54" name="文本框 595">
              <a:extLst>
                <a:ext uri="{FF2B5EF4-FFF2-40B4-BE49-F238E27FC236}">
                  <a16:creationId xmlns:a16="http://schemas.microsoft.com/office/drawing/2014/main" id="{3CCD0624-4C9C-DF48-8BE3-011FB3F52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直线 596">
              <a:extLst>
                <a:ext uri="{FF2B5EF4-FFF2-40B4-BE49-F238E27FC236}">
                  <a16:creationId xmlns:a16="http://schemas.microsoft.com/office/drawing/2014/main" id="{A43A3604-D3CA-DB41-BE83-A8C7FAB7D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9" name="组合 597">
            <a:extLst>
              <a:ext uri="{FF2B5EF4-FFF2-40B4-BE49-F238E27FC236}">
                <a16:creationId xmlns:a16="http://schemas.microsoft.com/office/drawing/2014/main" id="{CA936EFC-2B09-184D-B3A7-E376A0121F4E}"/>
              </a:ext>
            </a:extLst>
          </p:cNvPr>
          <p:cNvGrpSpPr>
            <a:grpSpLocks/>
          </p:cNvGrpSpPr>
          <p:nvPr/>
        </p:nvGrpSpPr>
        <p:grpSpPr bwMode="auto">
          <a:xfrm>
            <a:off x="7085603" y="4580956"/>
            <a:ext cx="187463" cy="1585828"/>
            <a:chOff x="1582" y="3119"/>
            <a:chExt cx="164" cy="990"/>
          </a:xfrm>
          <a:noFill/>
        </p:grpSpPr>
        <p:sp>
          <p:nvSpPr>
            <p:cNvPr id="52" name="文本框 598">
              <a:extLst>
                <a:ext uri="{FF2B5EF4-FFF2-40B4-BE49-F238E27FC236}">
                  <a16:creationId xmlns:a16="http://schemas.microsoft.com/office/drawing/2014/main" id="{4267FFCB-0504-DF43-9954-7B18BBACD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直线 599">
              <a:extLst>
                <a:ext uri="{FF2B5EF4-FFF2-40B4-BE49-F238E27FC236}">
                  <a16:creationId xmlns:a16="http://schemas.microsoft.com/office/drawing/2014/main" id="{D358151A-25FC-8A4F-B83B-19666E41B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0" name="组合 600">
            <a:extLst>
              <a:ext uri="{FF2B5EF4-FFF2-40B4-BE49-F238E27FC236}">
                <a16:creationId xmlns:a16="http://schemas.microsoft.com/office/drawing/2014/main" id="{E4D5291A-37A6-9A4A-ABB1-834D941908F4}"/>
              </a:ext>
            </a:extLst>
          </p:cNvPr>
          <p:cNvGrpSpPr>
            <a:grpSpLocks/>
          </p:cNvGrpSpPr>
          <p:nvPr/>
        </p:nvGrpSpPr>
        <p:grpSpPr bwMode="auto">
          <a:xfrm>
            <a:off x="7599983" y="4580956"/>
            <a:ext cx="187463" cy="1585828"/>
            <a:chOff x="1582" y="3119"/>
            <a:chExt cx="164" cy="990"/>
          </a:xfrm>
          <a:noFill/>
        </p:grpSpPr>
        <p:sp>
          <p:nvSpPr>
            <p:cNvPr id="50" name="文本框 601">
              <a:extLst>
                <a:ext uri="{FF2B5EF4-FFF2-40B4-BE49-F238E27FC236}">
                  <a16:creationId xmlns:a16="http://schemas.microsoft.com/office/drawing/2014/main" id="{50241CE3-D98F-644F-B263-FCAF5CD93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直线 602">
              <a:extLst>
                <a:ext uri="{FF2B5EF4-FFF2-40B4-BE49-F238E27FC236}">
                  <a16:creationId xmlns:a16="http://schemas.microsoft.com/office/drawing/2014/main" id="{0A303CBA-392C-B741-8FA9-44CEA60D3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1" name="组合 603">
            <a:extLst>
              <a:ext uri="{FF2B5EF4-FFF2-40B4-BE49-F238E27FC236}">
                <a16:creationId xmlns:a16="http://schemas.microsoft.com/office/drawing/2014/main" id="{4D490A38-3D8A-4F47-A917-717AAFE1D950}"/>
              </a:ext>
            </a:extLst>
          </p:cNvPr>
          <p:cNvGrpSpPr>
            <a:grpSpLocks/>
          </p:cNvGrpSpPr>
          <p:nvPr/>
        </p:nvGrpSpPr>
        <p:grpSpPr bwMode="auto">
          <a:xfrm>
            <a:off x="8028633" y="4580956"/>
            <a:ext cx="187463" cy="1585828"/>
            <a:chOff x="1582" y="3119"/>
            <a:chExt cx="164" cy="990"/>
          </a:xfrm>
          <a:noFill/>
        </p:grpSpPr>
        <p:sp>
          <p:nvSpPr>
            <p:cNvPr id="48" name="文本框 604">
              <a:extLst>
                <a:ext uri="{FF2B5EF4-FFF2-40B4-BE49-F238E27FC236}">
                  <a16:creationId xmlns:a16="http://schemas.microsoft.com/office/drawing/2014/main" id="{28E70180-3BB1-1840-A59B-6C64541C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直线 605">
              <a:extLst>
                <a:ext uri="{FF2B5EF4-FFF2-40B4-BE49-F238E27FC236}">
                  <a16:creationId xmlns:a16="http://schemas.microsoft.com/office/drawing/2014/main" id="{195077EE-9E41-744B-87D7-9397DC4B2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2" name="组合 606">
            <a:extLst>
              <a:ext uri="{FF2B5EF4-FFF2-40B4-BE49-F238E27FC236}">
                <a16:creationId xmlns:a16="http://schemas.microsoft.com/office/drawing/2014/main" id="{39898C8F-BA5D-4849-ACEC-46AA9A0B7BFA}"/>
              </a:ext>
            </a:extLst>
          </p:cNvPr>
          <p:cNvGrpSpPr>
            <a:grpSpLocks/>
          </p:cNvGrpSpPr>
          <p:nvPr/>
        </p:nvGrpSpPr>
        <p:grpSpPr bwMode="auto">
          <a:xfrm>
            <a:off x="8422991" y="4560132"/>
            <a:ext cx="187463" cy="1606652"/>
            <a:chOff x="1582" y="3106"/>
            <a:chExt cx="164" cy="1003"/>
          </a:xfrm>
          <a:noFill/>
        </p:grpSpPr>
        <p:sp>
          <p:nvSpPr>
            <p:cNvPr id="46" name="文本框 607">
              <a:extLst>
                <a:ext uri="{FF2B5EF4-FFF2-40B4-BE49-F238E27FC236}">
                  <a16:creationId xmlns:a16="http://schemas.microsoft.com/office/drawing/2014/main" id="{9A05E066-D5FD-5B47-8CEA-A9B265EB9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直线 608">
              <a:extLst>
                <a:ext uri="{FF2B5EF4-FFF2-40B4-BE49-F238E27FC236}">
                  <a16:creationId xmlns:a16="http://schemas.microsoft.com/office/drawing/2014/main" id="{5D1976A6-0C5D-2349-9E66-07A7F89F5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3106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43" name="组合 609">
            <a:extLst>
              <a:ext uri="{FF2B5EF4-FFF2-40B4-BE49-F238E27FC236}">
                <a16:creationId xmlns:a16="http://schemas.microsoft.com/office/drawing/2014/main" id="{60D5CBCE-9F8C-954E-8E59-AD6B8A0A74BD}"/>
              </a:ext>
            </a:extLst>
          </p:cNvPr>
          <p:cNvGrpSpPr>
            <a:grpSpLocks/>
          </p:cNvGrpSpPr>
          <p:nvPr/>
        </p:nvGrpSpPr>
        <p:grpSpPr bwMode="auto">
          <a:xfrm>
            <a:off x="8834495" y="4569743"/>
            <a:ext cx="187463" cy="1585828"/>
            <a:chOff x="1582" y="3119"/>
            <a:chExt cx="164" cy="990"/>
          </a:xfrm>
          <a:noFill/>
        </p:grpSpPr>
        <p:sp>
          <p:nvSpPr>
            <p:cNvPr id="44" name="文本框 610">
              <a:extLst>
                <a:ext uri="{FF2B5EF4-FFF2-40B4-BE49-F238E27FC236}">
                  <a16:creationId xmlns:a16="http://schemas.microsoft.com/office/drawing/2014/main" id="{2937FF41-23CC-AC4F-9A66-E5A84F22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直线 611">
              <a:extLst>
                <a:ext uri="{FF2B5EF4-FFF2-40B4-BE49-F238E27FC236}">
                  <a16:creationId xmlns:a16="http://schemas.microsoft.com/office/drawing/2014/main" id="{8B8DC86A-CEBE-6F40-899D-44C7478E4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92" name="TextBox 90">
            <a:extLst>
              <a:ext uri="{FF2B5EF4-FFF2-40B4-BE49-F238E27FC236}">
                <a16:creationId xmlns:a16="http://schemas.microsoft.com/office/drawing/2014/main" id="{131CB76C-390B-4E47-B2E4-9AFBC6A3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71" y="1593979"/>
            <a:ext cx="4397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插入</a:t>
            </a:r>
            <a:r>
              <a:rPr lang="en-US" altLang="zh-CN" dirty="0"/>
              <a:t>10</a:t>
            </a:r>
            <a:r>
              <a:rPr lang="zh-CN" altLang="en-US" dirty="0"/>
              <a:t>后，继续插入</a:t>
            </a:r>
            <a:r>
              <a:rPr lang="en-US" altLang="zh-CN" dirty="0"/>
              <a:t>39</a:t>
            </a:r>
            <a:r>
              <a:rPr lang="zh-CN" altLang="en-US" dirty="0"/>
              <a:t>呢？</a:t>
            </a:r>
          </a:p>
        </p:txBody>
      </p:sp>
      <p:sp>
        <p:nvSpPr>
          <p:cNvPr id="93" name="TextBox 90">
            <a:extLst>
              <a:ext uri="{FF2B5EF4-FFF2-40B4-BE49-F238E27FC236}">
                <a16:creationId xmlns:a16="http://schemas.microsoft.com/office/drawing/2014/main" id="{AAE47893-E60E-0846-AB2D-243FFF57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972" y="6179599"/>
            <a:ext cx="2025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dirty="0"/>
              <a:t>插入</a:t>
            </a:r>
            <a:r>
              <a:rPr lang="en-US" altLang="zh-CN" sz="2400" dirty="0"/>
              <a:t>10</a:t>
            </a:r>
            <a:r>
              <a:rPr lang="zh-CN" altLang="en-US" sz="2400" dirty="0"/>
              <a:t>以后</a:t>
            </a:r>
          </a:p>
        </p:txBody>
      </p:sp>
      <p:sp>
        <p:nvSpPr>
          <p:cNvPr id="94" name="文本框 535">
            <a:extLst>
              <a:ext uri="{FF2B5EF4-FFF2-40B4-BE49-F238E27FC236}">
                <a16:creationId xmlns:a16="http://schemas.microsoft.com/office/drawing/2014/main" id="{9717A753-CEC4-494E-9DED-FDB3A8FD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300" y="4291080"/>
            <a:ext cx="2084450" cy="52220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dirty="0">
                <a:latin typeface="Calibri" pitchFamily="34" charset="0"/>
                <a:ea typeface="宋体" pitchFamily="2" charset="-122"/>
              </a:rPr>
              <a:t>5,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37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 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39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 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40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 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52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54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95" name="组合 579">
            <a:extLst>
              <a:ext uri="{FF2B5EF4-FFF2-40B4-BE49-F238E27FC236}">
                <a16:creationId xmlns:a16="http://schemas.microsoft.com/office/drawing/2014/main" id="{A15D4F62-A14A-1A44-B439-425DF80DD783}"/>
              </a:ext>
            </a:extLst>
          </p:cNvPr>
          <p:cNvGrpSpPr>
            <a:grpSpLocks/>
          </p:cNvGrpSpPr>
          <p:nvPr/>
        </p:nvGrpSpPr>
        <p:grpSpPr bwMode="auto">
          <a:xfrm>
            <a:off x="4662302" y="4576150"/>
            <a:ext cx="187463" cy="1585828"/>
            <a:chOff x="1582" y="3119"/>
            <a:chExt cx="164" cy="990"/>
          </a:xfrm>
          <a:noFill/>
        </p:grpSpPr>
        <p:sp>
          <p:nvSpPr>
            <p:cNvPr id="96" name="文本框 580">
              <a:extLst>
                <a:ext uri="{FF2B5EF4-FFF2-40B4-BE49-F238E27FC236}">
                  <a16:creationId xmlns:a16="http://schemas.microsoft.com/office/drawing/2014/main" id="{1AA4E969-627D-7F41-A663-002F04801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直线 581">
              <a:extLst>
                <a:ext uri="{FF2B5EF4-FFF2-40B4-BE49-F238E27FC236}">
                  <a16:creationId xmlns:a16="http://schemas.microsoft.com/office/drawing/2014/main" id="{3076A677-593F-0846-BAB1-5B86C1A8A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3119"/>
              <a:ext cx="0" cy="46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5673FA41-9E9B-B64B-BD6B-89C228C3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265" y="3090795"/>
            <a:ext cx="1577274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13 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31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40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9" name="直线 104">
            <a:extLst>
              <a:ext uri="{FF2B5EF4-FFF2-40B4-BE49-F238E27FC236}">
                <a16:creationId xmlns:a16="http://schemas.microsoft.com/office/drawing/2014/main" id="{70F2E11F-5C95-334E-A70A-F657D87F2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599" y="3340698"/>
            <a:ext cx="408092" cy="947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grpSp>
        <p:nvGrpSpPr>
          <p:cNvPr id="100" name="组合 126">
            <a:extLst>
              <a:ext uri="{FF2B5EF4-FFF2-40B4-BE49-F238E27FC236}">
                <a16:creationId xmlns:a16="http://schemas.microsoft.com/office/drawing/2014/main" id="{7A7018A3-5B5D-914C-8C76-F1D545EE0411}"/>
              </a:ext>
            </a:extLst>
          </p:cNvPr>
          <p:cNvGrpSpPr>
            <a:grpSpLocks/>
          </p:cNvGrpSpPr>
          <p:nvPr/>
        </p:nvGrpSpPr>
        <p:grpSpPr bwMode="auto">
          <a:xfrm>
            <a:off x="2607708" y="4623259"/>
            <a:ext cx="198959" cy="1528487"/>
            <a:chOff x="1582" y="3119"/>
            <a:chExt cx="164" cy="990"/>
          </a:xfrm>
          <a:noFill/>
        </p:grpSpPr>
        <p:sp>
          <p:nvSpPr>
            <p:cNvPr id="101" name="文本框 127">
              <a:extLst>
                <a:ext uri="{FF2B5EF4-FFF2-40B4-BE49-F238E27FC236}">
                  <a16:creationId xmlns:a16="http://schemas.microsoft.com/office/drawing/2014/main" id="{89CD5B86-6974-E743-97AA-3008560E0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直线 128">
              <a:extLst>
                <a:ext uri="{FF2B5EF4-FFF2-40B4-BE49-F238E27FC236}">
                  <a16:creationId xmlns:a16="http://schemas.microsoft.com/office/drawing/2014/main" id="{D693A247-E4DD-DB48-87A5-72917F4A9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3" name="组合 129">
            <a:extLst>
              <a:ext uri="{FF2B5EF4-FFF2-40B4-BE49-F238E27FC236}">
                <a16:creationId xmlns:a16="http://schemas.microsoft.com/office/drawing/2014/main" id="{E362975D-F553-334C-AD5B-AE70AEC00A02}"/>
              </a:ext>
            </a:extLst>
          </p:cNvPr>
          <p:cNvGrpSpPr>
            <a:grpSpLocks/>
          </p:cNvGrpSpPr>
          <p:nvPr/>
        </p:nvGrpSpPr>
        <p:grpSpPr bwMode="auto">
          <a:xfrm>
            <a:off x="2966559" y="4608680"/>
            <a:ext cx="169742" cy="1528487"/>
            <a:chOff x="1582" y="3119"/>
            <a:chExt cx="164" cy="990"/>
          </a:xfrm>
          <a:noFill/>
        </p:grpSpPr>
        <p:sp>
          <p:nvSpPr>
            <p:cNvPr id="104" name="文本框 130">
              <a:extLst>
                <a:ext uri="{FF2B5EF4-FFF2-40B4-BE49-F238E27FC236}">
                  <a16:creationId xmlns:a16="http://schemas.microsoft.com/office/drawing/2014/main" id="{3D49E210-93DB-D049-82FC-66E4481CB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直线 131">
              <a:extLst>
                <a:ext uri="{FF2B5EF4-FFF2-40B4-BE49-F238E27FC236}">
                  <a16:creationId xmlns:a16="http://schemas.microsoft.com/office/drawing/2014/main" id="{97CF40CF-EF26-4B4A-86FD-1C4F9C97A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6" name="组合 132">
            <a:extLst>
              <a:ext uri="{FF2B5EF4-FFF2-40B4-BE49-F238E27FC236}">
                <a16:creationId xmlns:a16="http://schemas.microsoft.com/office/drawing/2014/main" id="{CA8C4C80-FD26-AD46-A173-76C1BBB9F493}"/>
              </a:ext>
            </a:extLst>
          </p:cNvPr>
          <p:cNvGrpSpPr>
            <a:grpSpLocks/>
          </p:cNvGrpSpPr>
          <p:nvPr/>
        </p:nvGrpSpPr>
        <p:grpSpPr bwMode="auto">
          <a:xfrm>
            <a:off x="3340091" y="4632401"/>
            <a:ext cx="169742" cy="1528487"/>
            <a:chOff x="1582" y="3119"/>
            <a:chExt cx="164" cy="990"/>
          </a:xfrm>
          <a:noFill/>
        </p:grpSpPr>
        <p:sp>
          <p:nvSpPr>
            <p:cNvPr id="107" name="文本框 133">
              <a:extLst>
                <a:ext uri="{FF2B5EF4-FFF2-40B4-BE49-F238E27FC236}">
                  <a16:creationId xmlns:a16="http://schemas.microsoft.com/office/drawing/2014/main" id="{ECC6A3A7-D37F-6547-BEBD-DE5507138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直线 134">
              <a:extLst>
                <a:ext uri="{FF2B5EF4-FFF2-40B4-BE49-F238E27FC236}">
                  <a16:creationId xmlns:a16="http://schemas.microsoft.com/office/drawing/2014/main" id="{0E3EE78B-4D10-F747-94AB-C5B4EFE21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9" name="组合 135">
            <a:extLst>
              <a:ext uri="{FF2B5EF4-FFF2-40B4-BE49-F238E27FC236}">
                <a16:creationId xmlns:a16="http://schemas.microsoft.com/office/drawing/2014/main" id="{BC1B01DA-A6E3-3344-9007-D540424AE73E}"/>
              </a:ext>
            </a:extLst>
          </p:cNvPr>
          <p:cNvGrpSpPr>
            <a:grpSpLocks/>
          </p:cNvGrpSpPr>
          <p:nvPr/>
        </p:nvGrpSpPr>
        <p:grpSpPr bwMode="auto">
          <a:xfrm>
            <a:off x="4276254" y="4608680"/>
            <a:ext cx="170844" cy="1528487"/>
            <a:chOff x="1582" y="3119"/>
            <a:chExt cx="164" cy="990"/>
          </a:xfrm>
          <a:noFill/>
        </p:grpSpPr>
        <p:sp>
          <p:nvSpPr>
            <p:cNvPr id="110" name="文本框 136">
              <a:extLst>
                <a:ext uri="{FF2B5EF4-FFF2-40B4-BE49-F238E27FC236}">
                  <a16:creationId xmlns:a16="http://schemas.microsoft.com/office/drawing/2014/main" id="{EA290C97-17B2-024F-91C1-F2688279F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直线 137">
              <a:extLst>
                <a:ext uri="{FF2B5EF4-FFF2-40B4-BE49-F238E27FC236}">
                  <a16:creationId xmlns:a16="http://schemas.microsoft.com/office/drawing/2014/main" id="{56A5EE0D-E600-604A-82ED-1EE2BC399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2" name="组合 138">
            <a:extLst>
              <a:ext uri="{FF2B5EF4-FFF2-40B4-BE49-F238E27FC236}">
                <a16:creationId xmlns:a16="http://schemas.microsoft.com/office/drawing/2014/main" id="{2498511C-5FD6-3F47-9BE9-5241811C9A0C}"/>
              </a:ext>
            </a:extLst>
          </p:cNvPr>
          <p:cNvGrpSpPr>
            <a:grpSpLocks/>
          </p:cNvGrpSpPr>
          <p:nvPr/>
        </p:nvGrpSpPr>
        <p:grpSpPr bwMode="auto">
          <a:xfrm>
            <a:off x="3913668" y="4642301"/>
            <a:ext cx="169742" cy="1528487"/>
            <a:chOff x="1582" y="3119"/>
            <a:chExt cx="164" cy="990"/>
          </a:xfrm>
          <a:noFill/>
        </p:grpSpPr>
        <p:sp>
          <p:nvSpPr>
            <p:cNvPr id="113" name="文本框 139">
              <a:extLst>
                <a:ext uri="{FF2B5EF4-FFF2-40B4-BE49-F238E27FC236}">
                  <a16:creationId xmlns:a16="http://schemas.microsoft.com/office/drawing/2014/main" id="{7AF18906-B8D8-9643-8336-68D021DBE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直线 140">
              <a:extLst>
                <a:ext uri="{FF2B5EF4-FFF2-40B4-BE49-F238E27FC236}">
                  <a16:creationId xmlns:a16="http://schemas.microsoft.com/office/drawing/2014/main" id="{CAA9C3AF-CAB4-5040-9B9E-C96001183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115" name="文本框 171">
            <a:extLst>
              <a:ext uri="{FF2B5EF4-FFF2-40B4-BE49-F238E27FC236}">
                <a16:creationId xmlns:a16="http://schemas.microsoft.com/office/drawing/2014/main" id="{C13F7B3F-076E-9D4A-A826-C5ED0AD1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075" y="4294226"/>
            <a:ext cx="1165044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37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39</a:t>
            </a:r>
            <a:endParaRPr 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6" name="文本框 174">
            <a:extLst>
              <a:ext uri="{FF2B5EF4-FFF2-40B4-BE49-F238E27FC236}">
                <a16:creationId xmlns:a16="http://schemas.microsoft.com/office/drawing/2014/main" id="{0F1462DD-97CB-F44D-B121-77DFDC1F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603" y="4308730"/>
            <a:ext cx="1123446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52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54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17" name="组合 175">
            <a:extLst>
              <a:ext uri="{FF2B5EF4-FFF2-40B4-BE49-F238E27FC236}">
                <a16:creationId xmlns:a16="http://schemas.microsoft.com/office/drawing/2014/main" id="{5CFC87E6-D9D5-6E4F-A901-1FC911AB594B}"/>
              </a:ext>
            </a:extLst>
          </p:cNvPr>
          <p:cNvGrpSpPr>
            <a:grpSpLocks/>
          </p:cNvGrpSpPr>
          <p:nvPr/>
        </p:nvGrpSpPr>
        <p:grpSpPr bwMode="auto">
          <a:xfrm>
            <a:off x="4656072" y="4592661"/>
            <a:ext cx="213924" cy="1528487"/>
            <a:chOff x="1582" y="3119"/>
            <a:chExt cx="164" cy="990"/>
          </a:xfrm>
          <a:noFill/>
        </p:grpSpPr>
        <p:sp>
          <p:nvSpPr>
            <p:cNvPr id="118" name="文本框 176">
              <a:extLst>
                <a:ext uri="{FF2B5EF4-FFF2-40B4-BE49-F238E27FC236}">
                  <a16:creationId xmlns:a16="http://schemas.microsoft.com/office/drawing/2014/main" id="{1499F0E2-3892-A343-8DD6-2C95FF19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直线 177">
              <a:extLst>
                <a:ext uri="{FF2B5EF4-FFF2-40B4-BE49-F238E27FC236}">
                  <a16:creationId xmlns:a16="http://schemas.microsoft.com/office/drawing/2014/main" id="{18A5D55A-2C9F-8742-83DD-509B7E4B9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120" name="直线 178">
            <a:extLst>
              <a:ext uri="{FF2B5EF4-FFF2-40B4-BE49-F238E27FC236}">
                <a16:creationId xmlns:a16="http://schemas.microsoft.com/office/drawing/2014/main" id="{676ADA03-03A6-EF4D-A668-DF71DA836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028" y="3376499"/>
            <a:ext cx="1145227" cy="880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121" name="文本框 179">
            <a:extLst>
              <a:ext uri="{FF2B5EF4-FFF2-40B4-BE49-F238E27FC236}">
                <a16:creationId xmlns:a16="http://schemas.microsoft.com/office/drawing/2014/main" id="{C01E01D5-A854-3D4C-9AB3-40AF8B5A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22" y="3768422"/>
            <a:ext cx="756161" cy="338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f1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2" name="文本框 91">
            <a:extLst>
              <a:ext uri="{FF2B5EF4-FFF2-40B4-BE49-F238E27FC236}">
                <a16:creationId xmlns:a16="http://schemas.microsoft.com/office/drawing/2014/main" id="{E0F06F94-C44A-5E43-801B-5AD56A65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017" y="3758345"/>
            <a:ext cx="861076" cy="3560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tIns="0" bIns="0"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f2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6" grpId="0" animBg="1"/>
      <p:bldP spid="86" grpId="1" animBg="1"/>
      <p:bldP spid="12" grpId="0" animBg="1"/>
      <p:bldP spid="19" grpId="0" animBg="1"/>
      <p:bldP spid="92" grpId="0"/>
      <p:bldP spid="94" grpId="0" animBg="1"/>
      <p:bldP spid="94" grpId="1" animBg="1"/>
      <p:bldP spid="98" grpId="0" animBg="1"/>
      <p:bldP spid="99" grpId="0" animBg="1"/>
      <p:bldP spid="115" grpId="0" animBg="1"/>
      <p:bldP spid="116" grpId="0" animBg="1"/>
      <p:bldP spid="120" grpId="0" animBg="1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Box 2"/>
          <p:cNvSpPr txBox="1">
            <a:spLocks noChangeArrowheads="1"/>
          </p:cNvSpPr>
          <p:nvPr/>
        </p:nvSpPr>
        <p:spPr bwMode="auto">
          <a:xfrm>
            <a:off x="92586" y="683640"/>
            <a:ext cx="92531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总结：结点</a:t>
            </a:r>
            <a:r>
              <a:rPr lang="en-US" altLang="zh-CN" dirty="0"/>
              <a:t>f</a:t>
            </a:r>
            <a:r>
              <a:rPr lang="zh-CN" altLang="en-US" dirty="0"/>
              <a:t>的关键字超出规定，变成</a:t>
            </a:r>
            <a:r>
              <a:rPr lang="en-US" altLang="zh-CN" dirty="0"/>
              <a:t>37</a:t>
            </a:r>
            <a:r>
              <a:rPr lang="zh-CN" altLang="en-US" dirty="0"/>
              <a:t>、</a:t>
            </a:r>
            <a:r>
              <a:rPr lang="en-US" altLang="zh-CN" dirty="0"/>
              <a:t>39</a:t>
            </a:r>
            <a:r>
              <a:rPr lang="zh-CN" altLang="en-US" dirty="0"/>
              <a:t>、</a:t>
            </a:r>
            <a:r>
              <a:rPr lang="en-US" altLang="zh-CN" dirty="0"/>
              <a:t>40</a:t>
            </a:r>
            <a:r>
              <a:rPr lang="zh-CN" altLang="en-US" dirty="0"/>
              <a:t>、</a:t>
            </a:r>
            <a:r>
              <a:rPr lang="en-US" altLang="zh-CN" dirty="0"/>
              <a:t>52</a:t>
            </a:r>
            <a:r>
              <a:rPr lang="zh-CN" altLang="en-US" dirty="0"/>
              <a:t>、</a:t>
            </a:r>
            <a:r>
              <a:rPr lang="en-US" altLang="zh-CN" dirty="0"/>
              <a:t>54</a:t>
            </a:r>
            <a:r>
              <a:rPr lang="zh-CN" altLang="en-US" dirty="0"/>
              <a:t>。分裂结点</a:t>
            </a:r>
            <a:r>
              <a:rPr lang="en-US" altLang="zh-CN" dirty="0"/>
              <a:t>f</a:t>
            </a:r>
            <a:r>
              <a:rPr lang="zh-CN" altLang="en-US" dirty="0"/>
              <a:t>为：</a:t>
            </a:r>
            <a:r>
              <a:rPr lang="en-US" altLang="zh-CN" dirty="0"/>
              <a:t>37</a:t>
            </a:r>
            <a:r>
              <a:rPr lang="zh-CN" altLang="en-US" dirty="0"/>
              <a:t>、</a:t>
            </a:r>
            <a:r>
              <a:rPr lang="en-US" altLang="zh-CN" dirty="0"/>
              <a:t>39</a:t>
            </a:r>
            <a:r>
              <a:rPr lang="zh-CN" altLang="en-US" dirty="0"/>
              <a:t>和</a:t>
            </a:r>
            <a:r>
              <a:rPr lang="en-US" altLang="zh-CN" dirty="0"/>
              <a:t>52</a:t>
            </a:r>
            <a:r>
              <a:rPr lang="zh-CN" altLang="en-US" dirty="0"/>
              <a:t>、</a:t>
            </a:r>
            <a:r>
              <a:rPr lang="en-US" altLang="zh-CN" dirty="0"/>
              <a:t>54</a:t>
            </a:r>
            <a:r>
              <a:rPr lang="zh-CN" altLang="en-US" dirty="0"/>
              <a:t>，把</a:t>
            </a:r>
            <a:r>
              <a:rPr lang="en-US" altLang="zh-CN" dirty="0"/>
              <a:t>40</a:t>
            </a:r>
            <a:r>
              <a:rPr lang="zh-CN" altLang="en-US" dirty="0"/>
              <a:t>放入父结点</a:t>
            </a:r>
          </a:p>
        </p:txBody>
      </p:sp>
      <p:sp>
        <p:nvSpPr>
          <p:cNvPr id="842" name="文本框 90"/>
          <p:cNvSpPr txBox="1">
            <a:spLocks noChangeArrowheads="1"/>
          </p:cNvSpPr>
          <p:nvPr/>
        </p:nvSpPr>
        <p:spPr bwMode="auto">
          <a:xfrm>
            <a:off x="2966068" y="1568271"/>
            <a:ext cx="1475870" cy="7225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a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3" name="文本框 91"/>
          <p:cNvSpPr txBox="1">
            <a:spLocks noChangeArrowheads="1"/>
          </p:cNvSpPr>
          <p:nvPr/>
        </p:nvSpPr>
        <p:spPr bwMode="auto">
          <a:xfrm>
            <a:off x="4387930" y="3607797"/>
            <a:ext cx="1019552" cy="501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tIns="0" bIns="0"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f2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4" name="文本框 92"/>
          <p:cNvSpPr txBox="1">
            <a:spLocks noChangeArrowheads="1"/>
          </p:cNvSpPr>
          <p:nvPr/>
        </p:nvSpPr>
        <p:spPr bwMode="auto">
          <a:xfrm>
            <a:off x="1027267" y="2459116"/>
            <a:ext cx="1475870" cy="7225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b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" name="组合 93"/>
          <p:cNvGrpSpPr>
            <a:grpSpLocks/>
          </p:cNvGrpSpPr>
          <p:nvPr/>
        </p:nvGrpSpPr>
        <p:grpSpPr bwMode="auto">
          <a:xfrm>
            <a:off x="77155" y="4174418"/>
            <a:ext cx="2191209" cy="503320"/>
            <a:chOff x="1019" y="894"/>
            <a:chExt cx="2113" cy="326"/>
          </a:xfrm>
          <a:noFill/>
        </p:grpSpPr>
        <p:sp>
          <p:nvSpPr>
            <p:cNvPr id="845" name="文本框 94"/>
            <p:cNvSpPr txBox="1">
              <a:spLocks noChangeArrowheads="1"/>
            </p:cNvSpPr>
            <p:nvPr/>
          </p:nvSpPr>
          <p:spPr bwMode="auto">
            <a:xfrm>
              <a:off x="1019" y="894"/>
              <a:ext cx="979" cy="32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36000"/>
            <a:lstStyle/>
            <a:p>
              <a:pPr algn="just">
                <a:defRPr/>
              </a:pPr>
              <a:r>
                <a:rPr lang="en-US" altLang="zh-CN" dirty="0">
                  <a:latin typeface="Calibri" pitchFamily="34" charset="0"/>
                  <a:ea typeface="宋体" pitchFamily="2" charset="-122"/>
                </a:rPr>
                <a:t>3, 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6</a:t>
              </a:r>
              <a:r>
                <a:rPr lang="en-US" altLang="zh-CN" dirty="0">
                  <a:latin typeface="Calibri" pitchFamily="34" charset="0"/>
                  <a:ea typeface="宋体" pitchFamily="2" charset="-122"/>
                </a:rPr>
                <a:t>, 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8, 10</a:t>
              </a:r>
              <a:endParaRPr lang="zh-CN" altLang="zh-CN" sz="18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6" name="文本框 95"/>
            <p:cNvSpPr txBox="1">
              <a:spLocks noChangeArrowheads="1"/>
            </p:cNvSpPr>
            <p:nvPr/>
          </p:nvSpPr>
          <p:spPr bwMode="auto">
            <a:xfrm>
              <a:off x="2078" y="894"/>
              <a:ext cx="1054" cy="32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36000"/>
            <a:lstStyle/>
            <a:p>
              <a:pPr algn="just">
                <a:defRPr/>
              </a:pP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2</a:t>
              </a:r>
              <a:r>
                <a:rPr lang="zh-CN" altLang="en-US" sz="1800" dirty="0">
                  <a:latin typeface="Calibri" pitchFamily="34" charset="0"/>
                  <a:ea typeface="宋体" pitchFamily="2" charset="-122"/>
                  <a:cs typeface="+mn-cs"/>
                </a:rPr>
                <a:t>，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19</a:t>
              </a:r>
              <a:r>
                <a:rPr lang="zh-CN" altLang="en-US" sz="1800" dirty="0">
                  <a:latin typeface="Calibri" pitchFamily="34" charset="0"/>
                  <a:ea typeface="宋体" pitchFamily="2" charset="-122"/>
                  <a:cs typeface="+mn-cs"/>
                </a:rPr>
                <a:t>，</a:t>
              </a: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24</a:t>
              </a:r>
              <a:endParaRPr lang="zh-CN" altLang="zh-CN" sz="18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48" name="文本框 96"/>
          <p:cNvSpPr txBox="1">
            <a:spLocks noChangeArrowheads="1"/>
          </p:cNvSpPr>
          <p:nvPr/>
        </p:nvSpPr>
        <p:spPr bwMode="auto">
          <a:xfrm>
            <a:off x="7609713" y="4151259"/>
            <a:ext cx="1457132" cy="5048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>
              <a:defRPr/>
            </a:pP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600" dirty="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80</a:t>
            </a:r>
            <a:r>
              <a:rPr lang="zh-CN" altLang="en-US" sz="16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82</a:t>
            </a:r>
            <a:r>
              <a:rPr lang="zh-CN" altLang="en-US" sz="16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83</a:t>
            </a:r>
            <a:endParaRPr lang="zh-CN" altLang="zh-CN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9" name="文本框 97"/>
          <p:cNvSpPr txBox="1">
            <a:spLocks noChangeArrowheads="1"/>
          </p:cNvSpPr>
          <p:nvPr/>
        </p:nvSpPr>
        <p:spPr bwMode="auto">
          <a:xfrm>
            <a:off x="1641202" y="3030369"/>
            <a:ext cx="1577274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13 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31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40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0" name="文本框 98"/>
          <p:cNvSpPr txBox="1">
            <a:spLocks noChangeArrowheads="1"/>
          </p:cNvSpPr>
          <p:nvPr/>
        </p:nvSpPr>
        <p:spPr bwMode="auto">
          <a:xfrm>
            <a:off x="6084243" y="3007210"/>
            <a:ext cx="1093400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70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77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1" name="文本框 99"/>
          <p:cNvSpPr txBox="1">
            <a:spLocks noChangeArrowheads="1"/>
          </p:cNvSpPr>
          <p:nvPr/>
        </p:nvSpPr>
        <p:spPr bwMode="auto">
          <a:xfrm>
            <a:off x="3553551" y="2117909"/>
            <a:ext cx="1093400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55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2" name="直线 100"/>
          <p:cNvSpPr>
            <a:spLocks noChangeShapeType="1"/>
          </p:cNvSpPr>
          <p:nvPr/>
        </p:nvSpPr>
        <p:spPr bwMode="auto">
          <a:xfrm flipH="1">
            <a:off x="2670674" y="2525505"/>
            <a:ext cx="1037187" cy="5048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3" name="直线 101"/>
          <p:cNvSpPr>
            <a:spLocks noChangeShapeType="1"/>
          </p:cNvSpPr>
          <p:nvPr/>
        </p:nvSpPr>
        <p:spPr bwMode="auto">
          <a:xfrm>
            <a:off x="4486027" y="2525505"/>
            <a:ext cx="1745913" cy="5048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4" name="直线 102"/>
          <p:cNvSpPr>
            <a:spLocks noChangeShapeType="1"/>
          </p:cNvSpPr>
          <p:nvPr/>
        </p:nvSpPr>
        <p:spPr bwMode="auto">
          <a:xfrm flipH="1">
            <a:off x="842094" y="3451861"/>
            <a:ext cx="1015143" cy="7410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5" name="直线 103"/>
          <p:cNvSpPr>
            <a:spLocks noChangeShapeType="1"/>
          </p:cNvSpPr>
          <p:nvPr/>
        </p:nvSpPr>
        <p:spPr bwMode="auto">
          <a:xfrm flipH="1">
            <a:off x="1796615" y="3387016"/>
            <a:ext cx="475056" cy="8568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6" name="直线 104"/>
          <p:cNvSpPr>
            <a:spLocks noChangeShapeType="1"/>
          </p:cNvSpPr>
          <p:nvPr/>
        </p:nvSpPr>
        <p:spPr bwMode="auto">
          <a:xfrm>
            <a:off x="2831598" y="3340698"/>
            <a:ext cx="492691" cy="9078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7" name="直线 105"/>
          <p:cNvSpPr>
            <a:spLocks noChangeShapeType="1"/>
          </p:cNvSpPr>
          <p:nvPr/>
        </p:nvSpPr>
        <p:spPr bwMode="auto">
          <a:xfrm flipH="1">
            <a:off x="5840653" y="3387016"/>
            <a:ext cx="470647" cy="7503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8" name="直线 106"/>
          <p:cNvSpPr>
            <a:spLocks noChangeShapeType="1"/>
          </p:cNvSpPr>
          <p:nvPr/>
        </p:nvSpPr>
        <p:spPr bwMode="auto">
          <a:xfrm>
            <a:off x="7199688" y="3419438"/>
            <a:ext cx="1157329" cy="7271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859" name="直线 107"/>
          <p:cNvSpPr>
            <a:spLocks noChangeShapeType="1"/>
          </p:cNvSpPr>
          <p:nvPr/>
        </p:nvSpPr>
        <p:spPr bwMode="auto">
          <a:xfrm>
            <a:off x="6763209" y="3363857"/>
            <a:ext cx="167537" cy="88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grpSp>
        <p:nvGrpSpPr>
          <p:cNvPr id="5" name="组合 108"/>
          <p:cNvGrpSpPr>
            <a:grpSpLocks/>
          </p:cNvGrpSpPr>
          <p:nvPr/>
        </p:nvGrpSpPr>
        <p:grpSpPr bwMode="auto">
          <a:xfrm>
            <a:off x="92586" y="4481659"/>
            <a:ext cx="169742" cy="1528487"/>
            <a:chOff x="1480" y="3119"/>
            <a:chExt cx="164" cy="990"/>
          </a:xfrm>
          <a:noFill/>
        </p:grpSpPr>
        <p:sp>
          <p:nvSpPr>
            <p:cNvPr id="860" name="文本框 109"/>
            <p:cNvSpPr txBox="1">
              <a:spLocks noChangeArrowheads="1"/>
            </p:cNvSpPr>
            <p:nvPr/>
          </p:nvSpPr>
          <p:spPr bwMode="auto">
            <a:xfrm>
              <a:off x="1480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1" name="直线 110"/>
            <p:cNvSpPr>
              <a:spLocks noChangeShapeType="1"/>
            </p:cNvSpPr>
            <p:nvPr/>
          </p:nvSpPr>
          <p:spPr bwMode="auto">
            <a:xfrm>
              <a:off x="1530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111"/>
          <p:cNvGrpSpPr>
            <a:grpSpLocks/>
          </p:cNvGrpSpPr>
          <p:nvPr/>
        </p:nvGrpSpPr>
        <p:grpSpPr bwMode="auto">
          <a:xfrm>
            <a:off x="307519" y="4475484"/>
            <a:ext cx="169742" cy="1528487"/>
            <a:chOff x="1395" y="3119"/>
            <a:chExt cx="164" cy="990"/>
          </a:xfrm>
          <a:noFill/>
        </p:grpSpPr>
        <p:sp>
          <p:nvSpPr>
            <p:cNvPr id="863" name="文本框 112"/>
            <p:cNvSpPr txBox="1">
              <a:spLocks noChangeArrowheads="1"/>
            </p:cNvSpPr>
            <p:nvPr/>
          </p:nvSpPr>
          <p:spPr bwMode="auto">
            <a:xfrm>
              <a:off x="1395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 dirty="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4" name="直线 113"/>
            <p:cNvSpPr>
              <a:spLocks noChangeShapeType="1"/>
            </p:cNvSpPr>
            <p:nvPr/>
          </p:nvSpPr>
          <p:spPr bwMode="auto">
            <a:xfrm>
              <a:off x="147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" name="组合 114"/>
          <p:cNvGrpSpPr>
            <a:grpSpLocks/>
          </p:cNvGrpSpPr>
          <p:nvPr/>
        </p:nvGrpSpPr>
        <p:grpSpPr bwMode="auto">
          <a:xfrm>
            <a:off x="801312" y="4475484"/>
            <a:ext cx="169742" cy="1528487"/>
            <a:chOff x="1582" y="3119"/>
            <a:chExt cx="164" cy="990"/>
          </a:xfrm>
          <a:noFill/>
        </p:grpSpPr>
        <p:sp>
          <p:nvSpPr>
            <p:cNvPr id="866" name="文本框 11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7" name="直线 11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组合 117"/>
          <p:cNvGrpSpPr>
            <a:grpSpLocks/>
          </p:cNvGrpSpPr>
          <p:nvPr/>
        </p:nvGrpSpPr>
        <p:grpSpPr bwMode="auto">
          <a:xfrm>
            <a:off x="1277470" y="4469308"/>
            <a:ext cx="169742" cy="1528487"/>
            <a:chOff x="1582" y="3119"/>
            <a:chExt cx="164" cy="990"/>
          </a:xfrm>
          <a:noFill/>
        </p:grpSpPr>
        <p:sp>
          <p:nvSpPr>
            <p:cNvPr id="869" name="文本框 118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0" name="直线 119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120"/>
          <p:cNvGrpSpPr>
            <a:grpSpLocks/>
          </p:cNvGrpSpPr>
          <p:nvPr/>
        </p:nvGrpSpPr>
        <p:grpSpPr bwMode="auto">
          <a:xfrm>
            <a:off x="1650020" y="4469308"/>
            <a:ext cx="170844" cy="1528487"/>
            <a:chOff x="1582" y="3119"/>
            <a:chExt cx="164" cy="990"/>
          </a:xfrm>
          <a:noFill/>
        </p:grpSpPr>
        <p:sp>
          <p:nvSpPr>
            <p:cNvPr id="872" name="文本框 121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3" name="直线 122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" name="组合 123"/>
          <p:cNvGrpSpPr>
            <a:grpSpLocks/>
          </p:cNvGrpSpPr>
          <p:nvPr/>
        </p:nvGrpSpPr>
        <p:grpSpPr bwMode="auto">
          <a:xfrm>
            <a:off x="1985094" y="4469308"/>
            <a:ext cx="170844" cy="1528487"/>
            <a:chOff x="1582" y="3119"/>
            <a:chExt cx="164" cy="990"/>
          </a:xfrm>
          <a:noFill/>
        </p:grpSpPr>
        <p:sp>
          <p:nvSpPr>
            <p:cNvPr id="875" name="文本框 124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6" name="直线 125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" name="组合 126"/>
          <p:cNvGrpSpPr>
            <a:grpSpLocks/>
          </p:cNvGrpSpPr>
          <p:nvPr/>
        </p:nvGrpSpPr>
        <p:grpSpPr bwMode="auto">
          <a:xfrm>
            <a:off x="2576985" y="4478571"/>
            <a:ext cx="169742" cy="1528487"/>
            <a:chOff x="1582" y="3119"/>
            <a:chExt cx="164" cy="990"/>
          </a:xfrm>
          <a:noFill/>
        </p:grpSpPr>
        <p:sp>
          <p:nvSpPr>
            <p:cNvPr id="878" name="文本框 127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9" name="直线 128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" name="组合 129"/>
          <p:cNvGrpSpPr>
            <a:grpSpLocks/>
          </p:cNvGrpSpPr>
          <p:nvPr/>
        </p:nvGrpSpPr>
        <p:grpSpPr bwMode="auto">
          <a:xfrm>
            <a:off x="2966068" y="4481659"/>
            <a:ext cx="169742" cy="1528487"/>
            <a:chOff x="1582" y="3119"/>
            <a:chExt cx="164" cy="990"/>
          </a:xfrm>
          <a:noFill/>
        </p:grpSpPr>
        <p:sp>
          <p:nvSpPr>
            <p:cNvPr id="881" name="文本框 130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2" name="直线 131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3" name="组合 132"/>
          <p:cNvGrpSpPr>
            <a:grpSpLocks/>
          </p:cNvGrpSpPr>
          <p:nvPr/>
        </p:nvGrpSpPr>
        <p:grpSpPr bwMode="auto">
          <a:xfrm>
            <a:off x="3339720" y="4467764"/>
            <a:ext cx="169742" cy="1528487"/>
            <a:chOff x="1582" y="3119"/>
            <a:chExt cx="164" cy="990"/>
          </a:xfrm>
          <a:noFill/>
        </p:grpSpPr>
        <p:sp>
          <p:nvSpPr>
            <p:cNvPr id="884" name="文本框 133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5" name="直线 134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4" name="组合 135"/>
          <p:cNvGrpSpPr>
            <a:grpSpLocks/>
          </p:cNvGrpSpPr>
          <p:nvPr/>
        </p:nvGrpSpPr>
        <p:grpSpPr bwMode="auto">
          <a:xfrm>
            <a:off x="4441938" y="4458500"/>
            <a:ext cx="170844" cy="1528487"/>
            <a:chOff x="1582" y="3119"/>
            <a:chExt cx="164" cy="990"/>
          </a:xfrm>
          <a:noFill/>
        </p:grpSpPr>
        <p:sp>
          <p:nvSpPr>
            <p:cNvPr id="887" name="文本框 13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8" name="直线 13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" name="组合 138"/>
          <p:cNvGrpSpPr>
            <a:grpSpLocks/>
          </p:cNvGrpSpPr>
          <p:nvPr/>
        </p:nvGrpSpPr>
        <p:grpSpPr bwMode="auto">
          <a:xfrm>
            <a:off x="4078206" y="4458500"/>
            <a:ext cx="169742" cy="1528487"/>
            <a:chOff x="1582" y="3119"/>
            <a:chExt cx="164" cy="990"/>
          </a:xfrm>
          <a:noFill/>
        </p:grpSpPr>
        <p:sp>
          <p:nvSpPr>
            <p:cNvPr id="890" name="文本框 13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1" name="直线 14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" name="组合 141"/>
          <p:cNvGrpSpPr>
            <a:grpSpLocks/>
          </p:cNvGrpSpPr>
          <p:nvPr/>
        </p:nvGrpSpPr>
        <p:grpSpPr bwMode="auto">
          <a:xfrm>
            <a:off x="5430628" y="4446149"/>
            <a:ext cx="170844" cy="1528487"/>
            <a:chOff x="1582" y="3119"/>
            <a:chExt cx="164" cy="990"/>
          </a:xfrm>
          <a:noFill/>
        </p:grpSpPr>
        <p:sp>
          <p:nvSpPr>
            <p:cNvPr id="893" name="文本框 142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4" name="直线 143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组合 144"/>
          <p:cNvGrpSpPr>
            <a:grpSpLocks/>
          </p:cNvGrpSpPr>
          <p:nvPr/>
        </p:nvGrpSpPr>
        <p:grpSpPr bwMode="auto">
          <a:xfrm>
            <a:off x="5796564" y="4446149"/>
            <a:ext cx="169742" cy="1528487"/>
            <a:chOff x="1582" y="3119"/>
            <a:chExt cx="164" cy="990"/>
          </a:xfrm>
          <a:noFill/>
        </p:grpSpPr>
        <p:sp>
          <p:nvSpPr>
            <p:cNvPr id="896" name="文本框 14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7" name="直线 14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" name="组合 147"/>
          <p:cNvGrpSpPr>
            <a:grpSpLocks/>
          </p:cNvGrpSpPr>
          <p:nvPr/>
        </p:nvGrpSpPr>
        <p:grpSpPr bwMode="auto">
          <a:xfrm>
            <a:off x="6162501" y="4446149"/>
            <a:ext cx="169742" cy="1528487"/>
            <a:chOff x="1582" y="3119"/>
            <a:chExt cx="164" cy="990"/>
          </a:xfrm>
          <a:noFill/>
        </p:grpSpPr>
        <p:sp>
          <p:nvSpPr>
            <p:cNvPr id="899" name="文本框 148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0" name="直线 149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9" name="组合 150"/>
          <p:cNvGrpSpPr>
            <a:grpSpLocks/>
          </p:cNvGrpSpPr>
          <p:nvPr/>
        </p:nvGrpSpPr>
        <p:grpSpPr bwMode="auto">
          <a:xfrm>
            <a:off x="6573628" y="4446149"/>
            <a:ext cx="170844" cy="1528487"/>
            <a:chOff x="1582" y="3119"/>
            <a:chExt cx="164" cy="990"/>
          </a:xfrm>
          <a:noFill/>
        </p:grpSpPr>
        <p:sp>
          <p:nvSpPr>
            <p:cNvPr id="902" name="文本框 151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3" name="直线 152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0" name="组合 153"/>
          <p:cNvGrpSpPr>
            <a:grpSpLocks/>
          </p:cNvGrpSpPr>
          <p:nvPr/>
        </p:nvGrpSpPr>
        <p:grpSpPr bwMode="auto">
          <a:xfrm>
            <a:off x="6947280" y="4446149"/>
            <a:ext cx="170844" cy="1528487"/>
            <a:chOff x="1582" y="3119"/>
            <a:chExt cx="164" cy="990"/>
          </a:xfrm>
          <a:noFill/>
        </p:grpSpPr>
        <p:sp>
          <p:nvSpPr>
            <p:cNvPr id="905" name="文本框 154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6" name="直线 155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1" name="组合 156"/>
          <p:cNvGrpSpPr>
            <a:grpSpLocks/>
          </p:cNvGrpSpPr>
          <p:nvPr/>
        </p:nvGrpSpPr>
        <p:grpSpPr bwMode="auto">
          <a:xfrm>
            <a:off x="7314318" y="4446149"/>
            <a:ext cx="169742" cy="1528487"/>
            <a:chOff x="1582" y="3119"/>
            <a:chExt cx="164" cy="990"/>
          </a:xfrm>
          <a:noFill/>
        </p:grpSpPr>
        <p:sp>
          <p:nvSpPr>
            <p:cNvPr id="908" name="文本框 157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9" name="直线 158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" name="组合 159"/>
          <p:cNvGrpSpPr>
            <a:grpSpLocks/>
          </p:cNvGrpSpPr>
          <p:nvPr/>
        </p:nvGrpSpPr>
        <p:grpSpPr bwMode="auto">
          <a:xfrm>
            <a:off x="7780557" y="4446149"/>
            <a:ext cx="170844" cy="1528487"/>
            <a:chOff x="1582" y="3119"/>
            <a:chExt cx="164" cy="990"/>
          </a:xfrm>
          <a:noFill/>
        </p:grpSpPr>
        <p:sp>
          <p:nvSpPr>
            <p:cNvPr id="911" name="文本框 160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2" name="直线 161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" name="组合 162"/>
          <p:cNvGrpSpPr>
            <a:grpSpLocks/>
          </p:cNvGrpSpPr>
          <p:nvPr/>
        </p:nvGrpSpPr>
        <p:grpSpPr bwMode="auto">
          <a:xfrm>
            <a:off x="8169640" y="4446149"/>
            <a:ext cx="169742" cy="1528487"/>
            <a:chOff x="1582" y="3119"/>
            <a:chExt cx="164" cy="990"/>
          </a:xfrm>
          <a:noFill/>
        </p:grpSpPr>
        <p:sp>
          <p:nvSpPr>
            <p:cNvPr id="914" name="文本框 163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5" name="直线 164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4" name="组合 165"/>
          <p:cNvGrpSpPr>
            <a:grpSpLocks/>
          </p:cNvGrpSpPr>
          <p:nvPr/>
        </p:nvGrpSpPr>
        <p:grpSpPr bwMode="auto">
          <a:xfrm>
            <a:off x="8527860" y="4446149"/>
            <a:ext cx="169742" cy="1528487"/>
            <a:chOff x="1582" y="3119"/>
            <a:chExt cx="164" cy="990"/>
          </a:xfrm>
          <a:noFill/>
        </p:grpSpPr>
        <p:sp>
          <p:nvSpPr>
            <p:cNvPr id="917" name="文本框 16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8" name="直线 16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5" name="组合 168"/>
          <p:cNvGrpSpPr>
            <a:grpSpLocks/>
          </p:cNvGrpSpPr>
          <p:nvPr/>
        </p:nvGrpSpPr>
        <p:grpSpPr bwMode="auto">
          <a:xfrm>
            <a:off x="8873957" y="4435342"/>
            <a:ext cx="169742" cy="1539294"/>
            <a:chOff x="1555" y="3119"/>
            <a:chExt cx="164" cy="997"/>
          </a:xfrm>
          <a:noFill/>
        </p:grpSpPr>
        <p:sp>
          <p:nvSpPr>
            <p:cNvPr id="920" name="文本框 169"/>
            <p:cNvSpPr txBox="1">
              <a:spLocks noChangeArrowheads="1"/>
            </p:cNvSpPr>
            <p:nvPr/>
          </p:nvSpPr>
          <p:spPr bwMode="auto">
            <a:xfrm>
              <a:off x="1555" y="3584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1" name="直线 17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923" name="文本框 171"/>
          <p:cNvSpPr txBox="1">
            <a:spLocks noChangeArrowheads="1"/>
          </p:cNvSpPr>
          <p:nvPr/>
        </p:nvSpPr>
        <p:spPr bwMode="auto">
          <a:xfrm>
            <a:off x="2388506" y="4174418"/>
            <a:ext cx="1165044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37</a:t>
            </a: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39</a:t>
            </a:r>
            <a:endParaRPr 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4" name="文本框 172"/>
          <p:cNvSpPr txBox="1">
            <a:spLocks noChangeArrowheads="1"/>
          </p:cNvSpPr>
          <p:nvPr/>
        </p:nvSpPr>
        <p:spPr bwMode="auto">
          <a:xfrm>
            <a:off x="5245455" y="4151259"/>
            <a:ext cx="1093400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>
              <a:defRPr/>
            </a:pP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600" dirty="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67</a:t>
            </a:r>
            <a:r>
              <a:rPr lang="zh-CN" altLang="en-US" sz="1600" dirty="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600" dirty="0">
                <a:latin typeface="Calibri" pitchFamily="34" charset="0"/>
                <a:ea typeface="宋体" pitchFamily="2" charset="-122"/>
                <a:cs typeface="+mn-cs"/>
              </a:rPr>
              <a:t>69</a:t>
            </a:r>
            <a:endParaRPr lang="zh-CN" altLang="zh-CN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5" name="文本框 173"/>
          <p:cNvSpPr txBox="1">
            <a:spLocks noChangeArrowheads="1"/>
          </p:cNvSpPr>
          <p:nvPr/>
        </p:nvSpPr>
        <p:spPr bwMode="auto">
          <a:xfrm>
            <a:off x="6404989" y="4151259"/>
            <a:ext cx="1093400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71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76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6" name="文本框 174"/>
          <p:cNvSpPr txBox="1">
            <a:spLocks noChangeArrowheads="1"/>
          </p:cNvSpPr>
          <p:nvPr/>
        </p:nvSpPr>
        <p:spPr bwMode="auto">
          <a:xfrm>
            <a:off x="3773994" y="4174418"/>
            <a:ext cx="1183782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 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52</a:t>
            </a:r>
            <a:r>
              <a:rPr lang="zh-CN" altLang="en-US" sz="18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800">
                <a:latin typeface="Calibri" pitchFamily="34" charset="0"/>
                <a:ea typeface="宋体" pitchFamily="2" charset="-122"/>
                <a:cs typeface="+mn-cs"/>
              </a:rPr>
              <a:t>54</a:t>
            </a:r>
            <a:endParaRPr lang="zh-CN" altLang="zh-CN" sz="180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6" name="组合 175"/>
          <p:cNvGrpSpPr>
            <a:grpSpLocks/>
          </p:cNvGrpSpPr>
          <p:nvPr/>
        </p:nvGrpSpPr>
        <p:grpSpPr bwMode="auto">
          <a:xfrm>
            <a:off x="4775910" y="4458500"/>
            <a:ext cx="170844" cy="1528487"/>
            <a:chOff x="1582" y="3119"/>
            <a:chExt cx="164" cy="990"/>
          </a:xfrm>
          <a:noFill/>
        </p:grpSpPr>
        <p:sp>
          <p:nvSpPr>
            <p:cNvPr id="927" name="文本框 17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8" name="直线 17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930" name="直线 178"/>
          <p:cNvSpPr>
            <a:spLocks noChangeShapeType="1"/>
          </p:cNvSpPr>
          <p:nvPr/>
        </p:nvSpPr>
        <p:spPr bwMode="auto">
          <a:xfrm>
            <a:off x="3215170" y="3285117"/>
            <a:ext cx="1163942" cy="815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931" name="文本框 179"/>
          <p:cNvSpPr txBox="1">
            <a:spLocks noChangeArrowheads="1"/>
          </p:cNvSpPr>
          <p:nvPr/>
        </p:nvSpPr>
        <p:spPr bwMode="auto">
          <a:xfrm>
            <a:off x="2192311" y="3649483"/>
            <a:ext cx="773757" cy="501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defRPr/>
            </a:pPr>
            <a:r>
              <a:rPr lang="zh-CN" altLang="en-US" sz="1800" dirty="0">
                <a:latin typeface="Calibri" pitchFamily="34" charset="0"/>
                <a:ea typeface="宋体" pitchFamily="2" charset="-122"/>
                <a:cs typeface="+mn-cs"/>
              </a:rPr>
              <a:t>结点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f1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直线 113"/>
          <p:cNvSpPr>
            <a:spLocks noChangeShapeType="1"/>
          </p:cNvSpPr>
          <p:nvPr/>
        </p:nvSpPr>
        <p:spPr bwMode="auto">
          <a:xfrm>
            <a:off x="635485" y="4475484"/>
            <a:ext cx="0" cy="7225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  <a:cs typeface="+mn-cs"/>
            </a:endParaRPr>
          </a:p>
        </p:txBody>
      </p:sp>
      <p:sp>
        <p:nvSpPr>
          <p:cNvPr id="97" name="文本框 112"/>
          <p:cNvSpPr txBox="1">
            <a:spLocks noChangeArrowheads="1"/>
          </p:cNvSpPr>
          <p:nvPr/>
        </p:nvSpPr>
        <p:spPr bwMode="auto">
          <a:xfrm>
            <a:off x="543340" y="5198041"/>
            <a:ext cx="169742" cy="82136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72000" rIns="0" bIns="0"/>
          <a:lstStyle/>
          <a:p>
            <a:pPr algn="ctr">
              <a:defRPr/>
            </a:pP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F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8" name="TextBox 90">
            <a:extLst>
              <a:ext uri="{FF2B5EF4-FFF2-40B4-BE49-F238E27FC236}">
                <a16:creationId xmlns:a16="http://schemas.microsoft.com/office/drawing/2014/main" id="{1435B3E7-F3DD-1E48-AA00-138E5ECF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95" y="6189211"/>
            <a:ext cx="3545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dirty="0"/>
              <a:t>插入</a:t>
            </a:r>
            <a:r>
              <a:rPr lang="en-US" altLang="zh-CN" sz="2400" dirty="0"/>
              <a:t>39</a:t>
            </a:r>
            <a:r>
              <a:rPr lang="zh-CN" altLang="en-US" sz="2400" dirty="0"/>
              <a:t> ：自下向上生长</a:t>
            </a:r>
          </a:p>
        </p:txBody>
      </p:sp>
    </p:spTree>
    <p:extLst>
      <p:ext uri="{BB962C8B-B14F-4D97-AF65-F5344CB8AC3E}">
        <p14:creationId xmlns:p14="http://schemas.microsoft.com/office/powerpoint/2010/main" val="176652811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标题 1"/>
          <p:cNvSpPr>
            <a:spLocks noGrp="1"/>
          </p:cNvSpPr>
          <p:nvPr>
            <p:ph type="title"/>
          </p:nvPr>
        </p:nvSpPr>
        <p:spPr>
          <a:xfrm>
            <a:off x="367886" y="707382"/>
            <a:ext cx="7772400" cy="762824"/>
          </a:xfrm>
        </p:spPr>
        <p:txBody>
          <a:bodyPr/>
          <a:lstStyle/>
          <a:p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树的删除</a:t>
            </a:r>
          </a:p>
        </p:txBody>
      </p:sp>
      <p:sp>
        <p:nvSpPr>
          <p:cNvPr id="300034" name="内容占位符 2"/>
          <p:cNvSpPr>
            <a:spLocks noGrp="1"/>
          </p:cNvSpPr>
          <p:nvPr>
            <p:ph idx="1"/>
          </p:nvPr>
        </p:nvSpPr>
        <p:spPr>
          <a:xfrm>
            <a:off x="251619" y="1598612"/>
            <a:ext cx="8640762" cy="5259388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>
                <a:latin typeface="Times New Roman" charset="0"/>
                <a:ea typeface="宋体" charset="0"/>
              </a:rPr>
              <a:t>类似于二叉查找树的删除操作，同样采用了“替身”的方法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r>
              <a:rPr lang="zh-CN" altLang="en-US" sz="2800" b="1" dirty="0">
                <a:latin typeface="Times New Roman" charset="0"/>
                <a:ea typeface="宋体" charset="0"/>
              </a:rPr>
              <a:t>替身为右子树最左面的关键字或左子树最右面的关键字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r>
              <a:rPr lang="zh-CN" altLang="en-US" sz="2800" b="1" dirty="0">
                <a:latin typeface="Times New Roman" charset="0"/>
                <a:ea typeface="宋体" charset="0"/>
              </a:rPr>
              <a:t>删除最底层的关键字，计有以下几种情况：</a:t>
            </a:r>
            <a:endParaRPr lang="zh-CN" sz="2800" b="1" dirty="0">
              <a:latin typeface="Times New Roman" charset="0"/>
              <a:ea typeface="宋体" charset="0"/>
            </a:endParaRPr>
          </a:p>
          <a:p>
            <a:pPr lvl="1"/>
            <a:r>
              <a:rPr lang="zh-CN" altLang="en-US" b="1" dirty="0">
                <a:latin typeface="Times New Roman" charset="0"/>
                <a:ea typeface="宋体" charset="0"/>
              </a:rPr>
              <a:t>若删除关键字之后，结点的关键字的个数满足</a:t>
            </a:r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树的结点的定义，删除结束。</a:t>
            </a:r>
            <a:endParaRPr lang="zh-CN" b="1" dirty="0">
              <a:latin typeface="Times New Roman" charset="0"/>
              <a:ea typeface="宋体" charset="0"/>
            </a:endParaRPr>
          </a:p>
          <a:p>
            <a:pPr lvl="1"/>
            <a:r>
              <a:rPr lang="zh-CN" altLang="en-US" b="1" dirty="0">
                <a:latin typeface="Times New Roman" charset="0"/>
                <a:ea typeface="宋体" charset="0"/>
              </a:rPr>
              <a:t>若删除后关键字个数小于下限：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 lvl="2"/>
            <a:r>
              <a:rPr lang="zh-CN" altLang="en-US" sz="2800" b="1" dirty="0">
                <a:latin typeface="Times New Roman" charset="0"/>
                <a:ea typeface="宋体" charset="0"/>
              </a:rPr>
              <a:t>向结点的左或右兄弟结点借一个关键字过来。</a:t>
            </a:r>
            <a:endParaRPr lang="zh-CN" sz="2800" b="1" dirty="0">
              <a:latin typeface="Times New Roman" charset="0"/>
              <a:ea typeface="宋体" charset="0"/>
            </a:endParaRPr>
          </a:p>
          <a:p>
            <a:pPr lvl="2"/>
            <a:r>
              <a:rPr lang="zh-CN" altLang="en-US" sz="2800" b="1" dirty="0">
                <a:latin typeface="Times New Roman" charset="0"/>
                <a:ea typeface="宋体" charset="0"/>
              </a:rPr>
              <a:t>若该结点的左或右兄弟结点的关键字的个数正好为下限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，则合并结点的操作</a:t>
            </a:r>
          </a:p>
        </p:txBody>
      </p:sp>
    </p:spTree>
    <p:extLst>
      <p:ext uri="{BB962C8B-B14F-4D97-AF65-F5344CB8AC3E}">
        <p14:creationId xmlns:p14="http://schemas.microsoft.com/office/powerpoint/2010/main" val="15120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文本框 90"/>
          <p:cNvSpPr txBox="1">
            <a:spLocks noChangeArrowheads="1"/>
          </p:cNvSpPr>
          <p:nvPr/>
        </p:nvSpPr>
        <p:spPr bwMode="auto">
          <a:xfrm>
            <a:off x="3001963" y="2133600"/>
            <a:ext cx="1476375" cy="72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600" dirty="0">
                <a:latin typeface="Calibri" charset="0"/>
              </a:rPr>
              <a:t>结点</a:t>
            </a:r>
            <a:r>
              <a:rPr lang="en-US" altLang="zh-CN" sz="1600" dirty="0">
                <a:latin typeface="Calibri" charset="0"/>
              </a:rPr>
              <a:t>a</a:t>
            </a:r>
            <a:endParaRPr lang="zh-CN" sz="1600" dirty="0"/>
          </a:p>
        </p:txBody>
      </p:sp>
      <p:sp>
        <p:nvSpPr>
          <p:cNvPr id="301059" name="文本框 91"/>
          <p:cNvSpPr txBox="1">
            <a:spLocks noChangeArrowheads="1"/>
          </p:cNvSpPr>
          <p:nvPr/>
        </p:nvSpPr>
        <p:spPr bwMode="auto">
          <a:xfrm>
            <a:off x="2356919" y="4324272"/>
            <a:ext cx="1019175" cy="501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600" dirty="0">
                <a:latin typeface="Calibri" charset="0"/>
              </a:rPr>
              <a:t>结点</a:t>
            </a:r>
            <a:r>
              <a:rPr lang="en-US" altLang="zh-CN" sz="1600" dirty="0">
                <a:latin typeface="Calibri" charset="0"/>
              </a:rPr>
              <a:t>f2</a:t>
            </a:r>
            <a:endParaRPr lang="zh-CN" sz="1600" dirty="0"/>
          </a:p>
        </p:txBody>
      </p:sp>
      <p:sp>
        <p:nvSpPr>
          <p:cNvPr id="301060" name="文本框 92"/>
          <p:cNvSpPr txBox="1">
            <a:spLocks noChangeArrowheads="1"/>
          </p:cNvSpPr>
          <p:nvPr/>
        </p:nvSpPr>
        <p:spPr bwMode="auto">
          <a:xfrm>
            <a:off x="1063625" y="3024188"/>
            <a:ext cx="1476375" cy="7223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600">
                <a:latin typeface="Calibri" charset="0"/>
              </a:rPr>
              <a:t>结点</a:t>
            </a:r>
            <a:r>
              <a:rPr lang="en-US" altLang="zh-CN" sz="1600">
                <a:latin typeface="Calibri" charset="0"/>
              </a:rPr>
              <a:t>b</a:t>
            </a:r>
            <a:endParaRPr lang="zh-CN" sz="1600"/>
          </a:p>
        </p:txBody>
      </p:sp>
      <p:sp>
        <p:nvSpPr>
          <p:cNvPr id="93" name="文本框 95"/>
          <p:cNvSpPr txBox="1">
            <a:spLocks noChangeArrowheads="1"/>
          </p:cNvSpPr>
          <p:nvPr/>
        </p:nvSpPr>
        <p:spPr bwMode="auto">
          <a:xfrm>
            <a:off x="1126531" y="4752898"/>
            <a:ext cx="1093336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sz="1600"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6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600">
                <a:latin typeface="Calibri" pitchFamily="34" charset="0"/>
                <a:ea typeface="宋体" pitchFamily="2" charset="-122"/>
                <a:cs typeface="+mn-cs"/>
              </a:rPr>
              <a:t>19</a:t>
            </a:r>
            <a:r>
              <a:rPr lang="zh-CN" altLang="en-US" sz="1600"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600">
                <a:latin typeface="Calibri" pitchFamily="34" charset="0"/>
                <a:ea typeface="宋体" pitchFamily="2" charset="-122"/>
                <a:cs typeface="+mn-cs"/>
              </a:rPr>
              <a:t>24</a:t>
            </a:r>
            <a:endParaRPr lang="zh-CN" altLang="zh-CN" sz="160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文本框 96"/>
          <p:cNvSpPr txBox="1">
            <a:spLocks noChangeArrowheads="1"/>
          </p:cNvSpPr>
          <p:nvPr/>
        </p:nvSpPr>
        <p:spPr bwMode="auto">
          <a:xfrm>
            <a:off x="7588250" y="4716463"/>
            <a:ext cx="1555750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3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80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82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83</a:t>
            </a:r>
            <a:endParaRPr lang="zh-CN" sz="1600"/>
          </a:p>
        </p:txBody>
      </p:sp>
      <p:sp>
        <p:nvSpPr>
          <p:cNvPr id="9" name="文本框 97"/>
          <p:cNvSpPr txBox="1">
            <a:spLocks noChangeArrowheads="1"/>
          </p:cNvSpPr>
          <p:nvPr/>
        </p:nvSpPr>
        <p:spPr bwMode="auto">
          <a:xfrm>
            <a:off x="1677988" y="3595688"/>
            <a:ext cx="1576387" cy="5032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3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13 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31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40</a:t>
            </a:r>
            <a:endParaRPr lang="zh-CN" sz="1600"/>
          </a:p>
        </p:txBody>
      </p:sp>
      <p:sp>
        <p:nvSpPr>
          <p:cNvPr id="301064" name="文本框 98"/>
          <p:cNvSpPr txBox="1">
            <a:spLocks noChangeArrowheads="1"/>
          </p:cNvSpPr>
          <p:nvPr/>
        </p:nvSpPr>
        <p:spPr bwMode="auto">
          <a:xfrm>
            <a:off x="6121400" y="3571875"/>
            <a:ext cx="1092200" cy="5032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2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70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77</a:t>
            </a:r>
            <a:endParaRPr lang="zh-CN" sz="1600"/>
          </a:p>
        </p:txBody>
      </p:sp>
      <p:sp>
        <p:nvSpPr>
          <p:cNvPr id="301065" name="文本框 99"/>
          <p:cNvSpPr txBox="1">
            <a:spLocks noChangeArrowheads="1"/>
          </p:cNvSpPr>
          <p:nvPr/>
        </p:nvSpPr>
        <p:spPr bwMode="auto">
          <a:xfrm>
            <a:off x="3589338" y="2682875"/>
            <a:ext cx="1093787" cy="5032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1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55</a:t>
            </a:r>
            <a:endParaRPr lang="zh-CN" sz="1600"/>
          </a:p>
        </p:txBody>
      </p:sp>
      <p:sp>
        <p:nvSpPr>
          <p:cNvPr id="301066" name="直线 100"/>
          <p:cNvSpPr>
            <a:spLocks noChangeShapeType="1"/>
          </p:cNvSpPr>
          <p:nvPr/>
        </p:nvSpPr>
        <p:spPr bwMode="auto">
          <a:xfrm flipH="1">
            <a:off x="2706688" y="3090863"/>
            <a:ext cx="10382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67" name="直线 101"/>
          <p:cNvSpPr>
            <a:spLocks noChangeShapeType="1"/>
          </p:cNvSpPr>
          <p:nvPr/>
        </p:nvSpPr>
        <p:spPr bwMode="auto">
          <a:xfrm>
            <a:off x="4522788" y="3090863"/>
            <a:ext cx="174625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68" name="直线 102"/>
          <p:cNvSpPr>
            <a:spLocks noChangeShapeType="1"/>
          </p:cNvSpPr>
          <p:nvPr/>
        </p:nvSpPr>
        <p:spPr bwMode="auto">
          <a:xfrm flipH="1">
            <a:off x="877888" y="4016375"/>
            <a:ext cx="1016000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69" name="直线 103"/>
          <p:cNvSpPr>
            <a:spLocks noChangeShapeType="1"/>
          </p:cNvSpPr>
          <p:nvPr/>
        </p:nvSpPr>
        <p:spPr bwMode="auto">
          <a:xfrm flipH="1">
            <a:off x="1833563" y="3951288"/>
            <a:ext cx="4746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70" name="直线 104"/>
          <p:cNvSpPr>
            <a:spLocks noChangeShapeType="1"/>
          </p:cNvSpPr>
          <p:nvPr/>
        </p:nvSpPr>
        <p:spPr bwMode="auto">
          <a:xfrm>
            <a:off x="2868613" y="3905250"/>
            <a:ext cx="492125" cy="908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71" name="直线 105"/>
          <p:cNvSpPr>
            <a:spLocks noChangeShapeType="1"/>
          </p:cNvSpPr>
          <p:nvPr/>
        </p:nvSpPr>
        <p:spPr bwMode="auto">
          <a:xfrm flipH="1">
            <a:off x="5876925" y="3951288"/>
            <a:ext cx="471488" cy="750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72" name="直线 106"/>
          <p:cNvSpPr>
            <a:spLocks noChangeShapeType="1"/>
          </p:cNvSpPr>
          <p:nvPr/>
        </p:nvSpPr>
        <p:spPr bwMode="auto">
          <a:xfrm>
            <a:off x="7235825" y="3984625"/>
            <a:ext cx="1157288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073" name="直线 107"/>
          <p:cNvSpPr>
            <a:spLocks noChangeShapeType="1"/>
          </p:cNvSpPr>
          <p:nvPr/>
        </p:nvSpPr>
        <p:spPr bwMode="auto">
          <a:xfrm>
            <a:off x="6799263" y="3929063"/>
            <a:ext cx="168275" cy="87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4" name="组合 108"/>
          <p:cNvGrpSpPr>
            <a:grpSpLocks/>
          </p:cNvGrpSpPr>
          <p:nvPr/>
        </p:nvGrpSpPr>
        <p:grpSpPr bwMode="auto">
          <a:xfrm>
            <a:off x="353468" y="5056834"/>
            <a:ext cx="169742" cy="1528487"/>
            <a:chOff x="1582" y="3119"/>
            <a:chExt cx="164" cy="990"/>
          </a:xfrm>
          <a:noFill/>
        </p:grpSpPr>
        <p:sp>
          <p:nvSpPr>
            <p:cNvPr id="90" name="文本框 10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直线 11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" name="组合 111"/>
          <p:cNvGrpSpPr>
            <a:grpSpLocks/>
          </p:cNvGrpSpPr>
          <p:nvPr/>
        </p:nvGrpSpPr>
        <p:grpSpPr bwMode="auto">
          <a:xfrm>
            <a:off x="568379" y="5050659"/>
            <a:ext cx="169742" cy="1528487"/>
            <a:chOff x="1582" y="3119"/>
            <a:chExt cx="164" cy="990"/>
          </a:xfrm>
          <a:noFill/>
        </p:grpSpPr>
        <p:sp>
          <p:nvSpPr>
            <p:cNvPr id="88" name="文本框 112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 dirty="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直线 113"/>
            <p:cNvSpPr>
              <a:spLocks noChangeShapeType="1"/>
            </p:cNvSpPr>
            <p:nvPr/>
          </p:nvSpPr>
          <p:spPr bwMode="auto">
            <a:xfrm>
              <a:off x="1717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" name="组合 114"/>
          <p:cNvGrpSpPr>
            <a:grpSpLocks/>
          </p:cNvGrpSpPr>
          <p:nvPr/>
        </p:nvGrpSpPr>
        <p:grpSpPr bwMode="auto">
          <a:xfrm>
            <a:off x="868183" y="5050659"/>
            <a:ext cx="169742" cy="1528487"/>
            <a:chOff x="1582" y="3119"/>
            <a:chExt cx="164" cy="990"/>
          </a:xfrm>
          <a:noFill/>
        </p:grpSpPr>
        <p:sp>
          <p:nvSpPr>
            <p:cNvPr id="86" name="文本框 11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直线 11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" name="组合 117"/>
          <p:cNvGrpSpPr>
            <a:grpSpLocks/>
          </p:cNvGrpSpPr>
          <p:nvPr/>
        </p:nvGrpSpPr>
        <p:grpSpPr bwMode="auto">
          <a:xfrm>
            <a:off x="1313844" y="5033893"/>
            <a:ext cx="169742" cy="1528487"/>
            <a:chOff x="1582" y="3119"/>
            <a:chExt cx="164" cy="990"/>
          </a:xfrm>
          <a:noFill/>
        </p:grpSpPr>
        <p:sp>
          <p:nvSpPr>
            <p:cNvPr id="84" name="文本框 118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直线 119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" name="组合 120"/>
          <p:cNvGrpSpPr>
            <a:grpSpLocks/>
          </p:cNvGrpSpPr>
          <p:nvPr/>
        </p:nvGrpSpPr>
        <p:grpSpPr bwMode="auto">
          <a:xfrm>
            <a:off x="1686393" y="5033893"/>
            <a:ext cx="170844" cy="1528487"/>
            <a:chOff x="1582" y="3119"/>
            <a:chExt cx="164" cy="990"/>
          </a:xfrm>
          <a:noFill/>
        </p:grpSpPr>
        <p:sp>
          <p:nvSpPr>
            <p:cNvPr id="82" name="文本框 121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直线 122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" name="组合 123"/>
          <p:cNvGrpSpPr>
            <a:grpSpLocks/>
          </p:cNvGrpSpPr>
          <p:nvPr/>
        </p:nvGrpSpPr>
        <p:grpSpPr bwMode="auto">
          <a:xfrm>
            <a:off x="2021468" y="5033893"/>
            <a:ext cx="170844" cy="1528487"/>
            <a:chOff x="1582" y="3119"/>
            <a:chExt cx="164" cy="990"/>
          </a:xfrm>
          <a:noFill/>
        </p:grpSpPr>
        <p:sp>
          <p:nvSpPr>
            <p:cNvPr id="80" name="文本框 124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直线 125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" name="组合 126"/>
          <p:cNvGrpSpPr>
            <a:grpSpLocks/>
          </p:cNvGrpSpPr>
          <p:nvPr/>
        </p:nvGrpSpPr>
        <p:grpSpPr bwMode="auto">
          <a:xfrm>
            <a:off x="2613359" y="5043156"/>
            <a:ext cx="169742" cy="1528487"/>
            <a:chOff x="1582" y="3119"/>
            <a:chExt cx="164" cy="990"/>
          </a:xfrm>
          <a:noFill/>
        </p:grpSpPr>
        <p:sp>
          <p:nvSpPr>
            <p:cNvPr id="78" name="文本框 127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直线 128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3" name="组合 129"/>
          <p:cNvGrpSpPr>
            <a:grpSpLocks/>
          </p:cNvGrpSpPr>
          <p:nvPr/>
        </p:nvGrpSpPr>
        <p:grpSpPr bwMode="auto">
          <a:xfrm>
            <a:off x="3002442" y="5046244"/>
            <a:ext cx="169742" cy="1528487"/>
            <a:chOff x="1582" y="3119"/>
            <a:chExt cx="164" cy="990"/>
          </a:xfrm>
          <a:noFill/>
        </p:grpSpPr>
        <p:sp>
          <p:nvSpPr>
            <p:cNvPr id="76" name="文本框 130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直线 131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4" name="组合 132"/>
          <p:cNvGrpSpPr>
            <a:grpSpLocks/>
          </p:cNvGrpSpPr>
          <p:nvPr/>
        </p:nvGrpSpPr>
        <p:grpSpPr bwMode="auto">
          <a:xfrm>
            <a:off x="3376094" y="5032349"/>
            <a:ext cx="169742" cy="1528487"/>
            <a:chOff x="1582" y="3119"/>
            <a:chExt cx="164" cy="990"/>
          </a:xfrm>
          <a:noFill/>
        </p:grpSpPr>
        <p:sp>
          <p:nvSpPr>
            <p:cNvPr id="74" name="文本框 133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直线 134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" name="组合 135"/>
          <p:cNvGrpSpPr>
            <a:grpSpLocks/>
          </p:cNvGrpSpPr>
          <p:nvPr/>
        </p:nvGrpSpPr>
        <p:grpSpPr bwMode="auto">
          <a:xfrm>
            <a:off x="4478311" y="5023085"/>
            <a:ext cx="170844" cy="1528487"/>
            <a:chOff x="1582" y="3119"/>
            <a:chExt cx="164" cy="990"/>
          </a:xfrm>
          <a:noFill/>
        </p:grpSpPr>
        <p:sp>
          <p:nvSpPr>
            <p:cNvPr id="72" name="文本框 13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直线 13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" name="组合 138"/>
          <p:cNvGrpSpPr>
            <a:grpSpLocks/>
          </p:cNvGrpSpPr>
          <p:nvPr/>
        </p:nvGrpSpPr>
        <p:grpSpPr bwMode="auto">
          <a:xfrm>
            <a:off x="4114580" y="5023085"/>
            <a:ext cx="169742" cy="1528487"/>
            <a:chOff x="1582" y="3119"/>
            <a:chExt cx="164" cy="990"/>
          </a:xfrm>
          <a:noFill/>
        </p:grpSpPr>
        <p:sp>
          <p:nvSpPr>
            <p:cNvPr id="70" name="文本框 13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直线 14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组合 141"/>
          <p:cNvGrpSpPr>
            <a:grpSpLocks/>
          </p:cNvGrpSpPr>
          <p:nvPr/>
        </p:nvGrpSpPr>
        <p:grpSpPr bwMode="auto">
          <a:xfrm>
            <a:off x="5467001" y="5010734"/>
            <a:ext cx="170844" cy="1528487"/>
            <a:chOff x="1582" y="3119"/>
            <a:chExt cx="164" cy="990"/>
          </a:xfrm>
          <a:noFill/>
        </p:grpSpPr>
        <p:sp>
          <p:nvSpPr>
            <p:cNvPr id="68" name="文本框 142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直线 143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" name="组合 144"/>
          <p:cNvGrpSpPr>
            <a:grpSpLocks/>
          </p:cNvGrpSpPr>
          <p:nvPr/>
        </p:nvGrpSpPr>
        <p:grpSpPr bwMode="auto">
          <a:xfrm>
            <a:off x="5832937" y="5010734"/>
            <a:ext cx="169742" cy="1528487"/>
            <a:chOff x="1582" y="3119"/>
            <a:chExt cx="164" cy="990"/>
          </a:xfrm>
          <a:noFill/>
        </p:grpSpPr>
        <p:sp>
          <p:nvSpPr>
            <p:cNvPr id="66" name="文本框 14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直线 14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9" name="组合 147"/>
          <p:cNvGrpSpPr>
            <a:grpSpLocks/>
          </p:cNvGrpSpPr>
          <p:nvPr/>
        </p:nvGrpSpPr>
        <p:grpSpPr bwMode="auto">
          <a:xfrm>
            <a:off x="6198874" y="5010734"/>
            <a:ext cx="169742" cy="1528487"/>
            <a:chOff x="1582" y="3119"/>
            <a:chExt cx="164" cy="990"/>
          </a:xfrm>
          <a:noFill/>
        </p:grpSpPr>
        <p:sp>
          <p:nvSpPr>
            <p:cNvPr id="64" name="文本框 148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直线 149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0" name="组合 150"/>
          <p:cNvGrpSpPr>
            <a:grpSpLocks/>
          </p:cNvGrpSpPr>
          <p:nvPr/>
        </p:nvGrpSpPr>
        <p:grpSpPr bwMode="auto">
          <a:xfrm>
            <a:off x="6610001" y="5010734"/>
            <a:ext cx="170844" cy="1528487"/>
            <a:chOff x="1582" y="3119"/>
            <a:chExt cx="164" cy="990"/>
          </a:xfrm>
          <a:noFill/>
        </p:grpSpPr>
        <p:sp>
          <p:nvSpPr>
            <p:cNvPr id="62" name="文本框 151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直线 152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1" name="组合 153"/>
          <p:cNvGrpSpPr>
            <a:grpSpLocks/>
          </p:cNvGrpSpPr>
          <p:nvPr/>
        </p:nvGrpSpPr>
        <p:grpSpPr bwMode="auto">
          <a:xfrm>
            <a:off x="6983653" y="5010734"/>
            <a:ext cx="170844" cy="1528487"/>
            <a:chOff x="1582" y="3119"/>
            <a:chExt cx="164" cy="990"/>
          </a:xfrm>
          <a:noFill/>
        </p:grpSpPr>
        <p:sp>
          <p:nvSpPr>
            <p:cNvPr id="60" name="文本框 154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直线 155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" name="组合 156"/>
          <p:cNvGrpSpPr>
            <a:grpSpLocks/>
          </p:cNvGrpSpPr>
          <p:nvPr/>
        </p:nvGrpSpPr>
        <p:grpSpPr bwMode="auto">
          <a:xfrm>
            <a:off x="7350691" y="5010734"/>
            <a:ext cx="169742" cy="1528487"/>
            <a:chOff x="1582" y="3119"/>
            <a:chExt cx="164" cy="990"/>
          </a:xfrm>
          <a:noFill/>
        </p:grpSpPr>
        <p:sp>
          <p:nvSpPr>
            <p:cNvPr id="58" name="文本框 157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直线 158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" name="组合 159"/>
          <p:cNvGrpSpPr>
            <a:grpSpLocks/>
          </p:cNvGrpSpPr>
          <p:nvPr/>
        </p:nvGrpSpPr>
        <p:grpSpPr bwMode="auto">
          <a:xfrm>
            <a:off x="7816930" y="5010734"/>
            <a:ext cx="170844" cy="1528487"/>
            <a:chOff x="1582" y="3119"/>
            <a:chExt cx="164" cy="990"/>
          </a:xfrm>
          <a:noFill/>
        </p:grpSpPr>
        <p:sp>
          <p:nvSpPr>
            <p:cNvPr id="56" name="文本框 160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直线 161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4" name="组合 162"/>
          <p:cNvGrpSpPr>
            <a:grpSpLocks/>
          </p:cNvGrpSpPr>
          <p:nvPr/>
        </p:nvGrpSpPr>
        <p:grpSpPr bwMode="auto">
          <a:xfrm>
            <a:off x="8206013" y="5010734"/>
            <a:ext cx="169742" cy="1528487"/>
            <a:chOff x="1582" y="3119"/>
            <a:chExt cx="164" cy="990"/>
          </a:xfrm>
          <a:noFill/>
        </p:grpSpPr>
        <p:sp>
          <p:nvSpPr>
            <p:cNvPr id="54" name="文本框 163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直线 164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5" name="组合 165"/>
          <p:cNvGrpSpPr>
            <a:grpSpLocks/>
          </p:cNvGrpSpPr>
          <p:nvPr/>
        </p:nvGrpSpPr>
        <p:grpSpPr bwMode="auto">
          <a:xfrm>
            <a:off x="8564233" y="5010734"/>
            <a:ext cx="169742" cy="1528487"/>
            <a:chOff x="1582" y="3119"/>
            <a:chExt cx="164" cy="990"/>
          </a:xfrm>
          <a:noFill/>
        </p:grpSpPr>
        <p:sp>
          <p:nvSpPr>
            <p:cNvPr id="52" name="文本框 16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直线 16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6" name="组合 168"/>
          <p:cNvGrpSpPr>
            <a:grpSpLocks/>
          </p:cNvGrpSpPr>
          <p:nvPr/>
        </p:nvGrpSpPr>
        <p:grpSpPr bwMode="auto">
          <a:xfrm>
            <a:off x="8937885" y="4999927"/>
            <a:ext cx="169742" cy="1528487"/>
            <a:chOff x="1582" y="3119"/>
            <a:chExt cx="164" cy="990"/>
          </a:xfrm>
          <a:noFill/>
        </p:grpSpPr>
        <p:sp>
          <p:nvSpPr>
            <p:cNvPr id="50" name="文本框 16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直线 17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sp>
        <p:nvSpPr>
          <p:cNvPr id="41" name="文本框 171"/>
          <p:cNvSpPr txBox="1">
            <a:spLocks noChangeArrowheads="1"/>
          </p:cNvSpPr>
          <p:nvPr/>
        </p:nvSpPr>
        <p:spPr bwMode="auto">
          <a:xfrm>
            <a:off x="2308225" y="4738688"/>
            <a:ext cx="1281113" cy="5032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2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37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39</a:t>
            </a:r>
            <a:r>
              <a:rPr lang="zh-CN" altLang="en-US" sz="1600">
                <a:latin typeface="Calibri" charset="0"/>
              </a:rPr>
              <a:t>，</a:t>
            </a:r>
            <a:endParaRPr lang="zh-CN" altLang="en-US" sz="1600"/>
          </a:p>
        </p:txBody>
      </p:sp>
      <p:sp>
        <p:nvSpPr>
          <p:cNvPr id="301096" name="文本框 172"/>
          <p:cNvSpPr txBox="1">
            <a:spLocks noChangeArrowheads="1"/>
          </p:cNvSpPr>
          <p:nvPr/>
        </p:nvSpPr>
        <p:spPr bwMode="auto">
          <a:xfrm>
            <a:off x="5281613" y="4716463"/>
            <a:ext cx="1093787" cy="5032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2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67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69</a:t>
            </a:r>
            <a:endParaRPr lang="zh-CN" sz="1600"/>
          </a:p>
        </p:txBody>
      </p:sp>
      <p:sp>
        <p:nvSpPr>
          <p:cNvPr id="301097" name="文本框 173"/>
          <p:cNvSpPr txBox="1">
            <a:spLocks noChangeArrowheads="1"/>
          </p:cNvSpPr>
          <p:nvPr/>
        </p:nvSpPr>
        <p:spPr bwMode="auto">
          <a:xfrm>
            <a:off x="6427788" y="4702175"/>
            <a:ext cx="1092200" cy="5032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2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71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76</a:t>
            </a:r>
            <a:endParaRPr lang="zh-CN" sz="1600"/>
          </a:p>
        </p:txBody>
      </p:sp>
      <p:sp>
        <p:nvSpPr>
          <p:cNvPr id="301098" name="文本框 174"/>
          <p:cNvSpPr txBox="1">
            <a:spLocks noChangeArrowheads="1"/>
          </p:cNvSpPr>
          <p:nvPr/>
        </p:nvSpPr>
        <p:spPr bwMode="auto">
          <a:xfrm>
            <a:off x="3810000" y="4738688"/>
            <a:ext cx="1184275" cy="5032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2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52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54</a:t>
            </a:r>
            <a:endParaRPr lang="zh-CN" sz="1600"/>
          </a:p>
        </p:txBody>
      </p:sp>
      <p:grpSp>
        <p:nvGrpSpPr>
          <p:cNvPr id="27" name="组合 175"/>
          <p:cNvGrpSpPr>
            <a:grpSpLocks/>
          </p:cNvGrpSpPr>
          <p:nvPr/>
        </p:nvGrpSpPr>
        <p:grpSpPr bwMode="auto">
          <a:xfrm>
            <a:off x="4812284" y="5023085"/>
            <a:ext cx="170844" cy="1528487"/>
            <a:chOff x="1582" y="3119"/>
            <a:chExt cx="164" cy="990"/>
          </a:xfrm>
          <a:noFill/>
        </p:grpSpPr>
        <p:sp>
          <p:nvSpPr>
            <p:cNvPr id="48" name="文本框 17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直线 17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sp>
        <p:nvSpPr>
          <p:cNvPr id="301100" name="直线 178"/>
          <p:cNvSpPr>
            <a:spLocks noChangeShapeType="1"/>
          </p:cNvSpPr>
          <p:nvPr/>
        </p:nvSpPr>
        <p:spPr bwMode="auto">
          <a:xfrm>
            <a:off x="3251200" y="3849688"/>
            <a:ext cx="1163638" cy="815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01101" name="文本框 179"/>
          <p:cNvSpPr txBox="1">
            <a:spLocks noChangeArrowheads="1"/>
          </p:cNvSpPr>
          <p:nvPr/>
        </p:nvSpPr>
        <p:spPr bwMode="auto">
          <a:xfrm>
            <a:off x="1329728" y="4346575"/>
            <a:ext cx="773113" cy="501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600" dirty="0">
                <a:latin typeface="Calibri" charset="0"/>
              </a:rPr>
              <a:t>结点</a:t>
            </a:r>
            <a:r>
              <a:rPr lang="en-US" altLang="zh-CN" sz="1600" dirty="0">
                <a:latin typeface="Calibri" charset="0"/>
              </a:rPr>
              <a:t>f1</a:t>
            </a:r>
            <a:endParaRPr lang="zh-CN" sz="1600" dirty="0"/>
          </a:p>
        </p:txBody>
      </p:sp>
      <p:sp>
        <p:nvSpPr>
          <p:cNvPr id="301102" name="TextBox 93"/>
          <p:cNvSpPr txBox="1">
            <a:spLocks noChangeArrowheads="1"/>
          </p:cNvSpPr>
          <p:nvPr/>
        </p:nvSpPr>
        <p:spPr bwMode="auto">
          <a:xfrm>
            <a:off x="442065" y="640424"/>
            <a:ext cx="84248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/>
              <a:t>删除</a:t>
            </a:r>
            <a:r>
              <a:rPr lang="en-US" altLang="zh-CN" dirty="0"/>
              <a:t>80</a:t>
            </a:r>
            <a:r>
              <a:rPr lang="zh-CN" altLang="en-US" dirty="0"/>
              <a:t>：直接在最底层结点删除</a:t>
            </a:r>
            <a:r>
              <a:rPr lang="en-US" altLang="zh-CN" dirty="0"/>
              <a:t>80</a:t>
            </a:r>
            <a:r>
              <a:rPr lang="zh-CN" altLang="en-US" dirty="0"/>
              <a:t>。没有违反平衡</a:t>
            </a:r>
            <a:endParaRPr lang="en-US" altLang="zh-CN" dirty="0"/>
          </a:p>
          <a:p>
            <a:r>
              <a:rPr lang="zh-CN" altLang="en-US" dirty="0"/>
              <a:t>删除</a:t>
            </a:r>
            <a:r>
              <a:rPr lang="en-US" altLang="zh-CN" dirty="0"/>
              <a:t>31</a:t>
            </a:r>
            <a:r>
              <a:rPr lang="zh-CN" altLang="en-US" dirty="0"/>
              <a:t>：找右子树的最左关键字</a:t>
            </a:r>
            <a:r>
              <a:rPr lang="en-US" altLang="zh-CN" dirty="0"/>
              <a:t>37</a:t>
            </a:r>
            <a:r>
              <a:rPr lang="zh-CN" altLang="en-US" dirty="0"/>
              <a:t>作为替身，删除</a:t>
            </a:r>
            <a:r>
              <a:rPr lang="en-US" altLang="zh-CN" dirty="0"/>
              <a:t>37,</a:t>
            </a:r>
            <a:r>
              <a:rPr lang="zh-CN" altLang="en-US" dirty="0"/>
              <a:t>并进行结点合并</a:t>
            </a:r>
          </a:p>
        </p:txBody>
      </p:sp>
      <p:sp>
        <p:nvSpPr>
          <p:cNvPr id="95" name="文本框 97"/>
          <p:cNvSpPr txBox="1">
            <a:spLocks noChangeArrowheads="1"/>
          </p:cNvSpPr>
          <p:nvPr/>
        </p:nvSpPr>
        <p:spPr bwMode="auto">
          <a:xfrm>
            <a:off x="1671638" y="3573463"/>
            <a:ext cx="1577975" cy="5032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 dirty="0">
                <a:latin typeface="Calibri" charset="0"/>
              </a:rPr>
              <a:t>3</a:t>
            </a:r>
            <a:r>
              <a:rPr lang="zh-CN" altLang="en-US" sz="1600" dirty="0">
                <a:latin typeface="Calibri" charset="0"/>
              </a:rPr>
              <a:t>，</a:t>
            </a:r>
            <a:r>
              <a:rPr lang="en-US" altLang="zh-CN" sz="1600" dirty="0">
                <a:latin typeface="Calibri" charset="0"/>
              </a:rPr>
              <a:t>13 </a:t>
            </a:r>
            <a:r>
              <a:rPr lang="zh-CN" altLang="en-US" sz="1600" dirty="0">
                <a:latin typeface="Calibri" charset="0"/>
              </a:rPr>
              <a:t>，</a:t>
            </a:r>
            <a:r>
              <a:rPr lang="en-US" altLang="zh-CN" sz="1600" dirty="0">
                <a:latin typeface="Calibri" charset="0"/>
              </a:rPr>
              <a:t>37</a:t>
            </a:r>
            <a:r>
              <a:rPr lang="zh-CN" altLang="en-US" sz="1600" dirty="0">
                <a:latin typeface="Calibri" charset="0"/>
              </a:rPr>
              <a:t>，</a:t>
            </a:r>
            <a:r>
              <a:rPr lang="en-US" altLang="zh-CN" sz="1600" dirty="0">
                <a:latin typeface="Calibri" charset="0"/>
              </a:rPr>
              <a:t>40</a:t>
            </a:r>
            <a:endParaRPr lang="zh-CN" sz="1600" dirty="0"/>
          </a:p>
        </p:txBody>
      </p:sp>
      <p:sp>
        <p:nvSpPr>
          <p:cNvPr id="96" name="文本框 171"/>
          <p:cNvSpPr txBox="1">
            <a:spLocks noChangeArrowheads="1"/>
          </p:cNvSpPr>
          <p:nvPr/>
        </p:nvSpPr>
        <p:spPr bwMode="auto">
          <a:xfrm>
            <a:off x="2306638" y="4724400"/>
            <a:ext cx="1281112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1</a:t>
            </a:r>
            <a:r>
              <a:rPr lang="zh-CN" altLang="en-US" sz="1600">
                <a:latin typeface="Calibri" charset="0"/>
              </a:rPr>
              <a:t>， </a:t>
            </a:r>
            <a:r>
              <a:rPr lang="en-US" altLang="zh-CN" sz="1600">
                <a:latin typeface="Calibri" charset="0"/>
              </a:rPr>
              <a:t>39</a:t>
            </a:r>
            <a:r>
              <a:rPr lang="zh-CN" altLang="en-US" sz="1600">
                <a:latin typeface="Calibri" charset="0"/>
              </a:rPr>
              <a:t>，</a:t>
            </a:r>
            <a:endParaRPr lang="zh-CN" altLang="en-US" sz="1600"/>
          </a:p>
        </p:txBody>
      </p:sp>
      <p:sp>
        <p:nvSpPr>
          <p:cNvPr id="97" name="文本框 96"/>
          <p:cNvSpPr txBox="1">
            <a:spLocks noChangeArrowheads="1"/>
          </p:cNvSpPr>
          <p:nvPr/>
        </p:nvSpPr>
        <p:spPr bwMode="auto">
          <a:xfrm>
            <a:off x="7588250" y="4714875"/>
            <a:ext cx="1555750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600">
                <a:latin typeface="Calibri" charset="0"/>
              </a:rPr>
              <a:t>2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82</a:t>
            </a:r>
            <a:r>
              <a:rPr lang="zh-CN" altLang="en-US" sz="1600">
                <a:latin typeface="Calibri" charset="0"/>
              </a:rPr>
              <a:t>，</a:t>
            </a:r>
            <a:r>
              <a:rPr lang="en-US" altLang="zh-CN" sz="1600">
                <a:latin typeface="Calibri" charset="0"/>
              </a:rPr>
              <a:t>83</a:t>
            </a:r>
            <a:endParaRPr lang="zh-CN" sz="1600"/>
          </a:p>
        </p:txBody>
      </p:sp>
      <p:sp>
        <p:nvSpPr>
          <p:cNvPr id="98" name="文本框 94"/>
          <p:cNvSpPr txBox="1">
            <a:spLocks noChangeArrowheads="1"/>
          </p:cNvSpPr>
          <p:nvPr/>
        </p:nvSpPr>
        <p:spPr bwMode="auto">
          <a:xfrm>
            <a:off x="30497" y="4749593"/>
            <a:ext cx="1057030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dirty="0">
                <a:latin typeface="Calibri" pitchFamily="34" charset="0"/>
                <a:ea typeface="宋体" pitchFamily="2" charset="-122"/>
              </a:rPr>
              <a:t>3,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6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8, 10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99" name="组合 114"/>
          <p:cNvGrpSpPr>
            <a:grpSpLocks/>
          </p:cNvGrpSpPr>
          <p:nvPr/>
        </p:nvGrpSpPr>
        <p:grpSpPr bwMode="auto">
          <a:xfrm>
            <a:off x="48137" y="5079571"/>
            <a:ext cx="194037" cy="1528487"/>
            <a:chOff x="1582" y="3119"/>
            <a:chExt cx="164" cy="990"/>
          </a:xfrm>
          <a:noFill/>
        </p:grpSpPr>
        <p:sp>
          <p:nvSpPr>
            <p:cNvPr id="100" name="文本框 11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直线 11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sp>
        <p:nvSpPr>
          <p:cNvPr id="103" name="文本框 263">
            <a:extLst>
              <a:ext uri="{FF2B5EF4-FFF2-40B4-BE49-F238E27FC236}">
                <a16:creationId xmlns:a16="http://schemas.microsoft.com/office/drawing/2014/main" id="{11C0B9AA-3520-CA48-8ADF-1ED9F343E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347" y="4754315"/>
            <a:ext cx="2132012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4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19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24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37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39</a:t>
            </a:r>
            <a:endParaRPr lang="zh-CN" sz="1800"/>
          </a:p>
        </p:txBody>
      </p:sp>
      <p:grpSp>
        <p:nvGrpSpPr>
          <p:cNvPr id="104" name="组合 205">
            <a:extLst>
              <a:ext uri="{FF2B5EF4-FFF2-40B4-BE49-F238E27FC236}">
                <a16:creationId xmlns:a16="http://schemas.microsoft.com/office/drawing/2014/main" id="{CCD568F2-A314-DF44-AEA7-0B2466450859}"/>
              </a:ext>
            </a:extLst>
          </p:cNvPr>
          <p:cNvGrpSpPr>
            <a:grpSpLocks/>
          </p:cNvGrpSpPr>
          <p:nvPr/>
        </p:nvGrpSpPr>
        <p:grpSpPr bwMode="auto">
          <a:xfrm>
            <a:off x="1550190" y="4923664"/>
            <a:ext cx="184810" cy="1643956"/>
            <a:chOff x="1582" y="3119"/>
            <a:chExt cx="164" cy="990"/>
          </a:xfrm>
          <a:noFill/>
        </p:grpSpPr>
        <p:sp>
          <p:nvSpPr>
            <p:cNvPr id="105" name="文本框 206">
              <a:extLst>
                <a:ext uri="{FF2B5EF4-FFF2-40B4-BE49-F238E27FC236}">
                  <a16:creationId xmlns:a16="http://schemas.microsoft.com/office/drawing/2014/main" id="{9F78E64D-6A00-BB48-98B2-2D3100065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直线 207">
              <a:extLst>
                <a:ext uri="{FF2B5EF4-FFF2-40B4-BE49-F238E27FC236}">
                  <a16:creationId xmlns:a16="http://schemas.microsoft.com/office/drawing/2014/main" id="{8C017A81-C594-4D42-9D79-14485C607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7" name="组合 208">
            <a:extLst>
              <a:ext uri="{FF2B5EF4-FFF2-40B4-BE49-F238E27FC236}">
                <a16:creationId xmlns:a16="http://schemas.microsoft.com/office/drawing/2014/main" id="{44AEB417-D8D2-EA4E-85F1-39FAB3183920}"/>
              </a:ext>
            </a:extLst>
          </p:cNvPr>
          <p:cNvGrpSpPr>
            <a:grpSpLocks/>
          </p:cNvGrpSpPr>
          <p:nvPr/>
        </p:nvGrpSpPr>
        <p:grpSpPr bwMode="auto">
          <a:xfrm>
            <a:off x="1975859" y="4937076"/>
            <a:ext cx="186010" cy="1643956"/>
            <a:chOff x="1582" y="3119"/>
            <a:chExt cx="164" cy="990"/>
          </a:xfrm>
          <a:noFill/>
        </p:grpSpPr>
        <p:sp>
          <p:nvSpPr>
            <p:cNvPr id="108" name="文本框 209">
              <a:extLst>
                <a:ext uri="{FF2B5EF4-FFF2-40B4-BE49-F238E27FC236}">
                  <a16:creationId xmlns:a16="http://schemas.microsoft.com/office/drawing/2014/main" id="{CC1F881D-CFC1-0440-81CB-555C1690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直线 210">
              <a:extLst>
                <a:ext uri="{FF2B5EF4-FFF2-40B4-BE49-F238E27FC236}">
                  <a16:creationId xmlns:a16="http://schemas.microsoft.com/office/drawing/2014/main" id="{D6681F13-3777-4F48-8731-AA35FB67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0" name="组合 211">
            <a:extLst>
              <a:ext uri="{FF2B5EF4-FFF2-40B4-BE49-F238E27FC236}">
                <a16:creationId xmlns:a16="http://schemas.microsoft.com/office/drawing/2014/main" id="{E459A386-A5F8-F647-84E4-43FE0732DA62}"/>
              </a:ext>
            </a:extLst>
          </p:cNvPr>
          <p:cNvGrpSpPr>
            <a:grpSpLocks/>
          </p:cNvGrpSpPr>
          <p:nvPr/>
        </p:nvGrpSpPr>
        <p:grpSpPr bwMode="auto">
          <a:xfrm>
            <a:off x="2393897" y="4954677"/>
            <a:ext cx="186010" cy="1643956"/>
            <a:chOff x="1582" y="3119"/>
            <a:chExt cx="164" cy="990"/>
          </a:xfrm>
          <a:noFill/>
        </p:grpSpPr>
        <p:sp>
          <p:nvSpPr>
            <p:cNvPr id="111" name="文本框 212">
              <a:extLst>
                <a:ext uri="{FF2B5EF4-FFF2-40B4-BE49-F238E27FC236}">
                  <a16:creationId xmlns:a16="http://schemas.microsoft.com/office/drawing/2014/main" id="{9C164711-4C62-E14B-9703-865987056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直线 213">
              <a:extLst>
                <a:ext uri="{FF2B5EF4-FFF2-40B4-BE49-F238E27FC236}">
                  <a16:creationId xmlns:a16="http://schemas.microsoft.com/office/drawing/2014/main" id="{A371A2F4-6D1B-F54A-AA98-75D286CE2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3" name="组合 214">
            <a:extLst>
              <a:ext uri="{FF2B5EF4-FFF2-40B4-BE49-F238E27FC236}">
                <a16:creationId xmlns:a16="http://schemas.microsoft.com/office/drawing/2014/main" id="{569BEA9A-7CD3-EB49-B56F-6D19F57EC729}"/>
              </a:ext>
            </a:extLst>
          </p:cNvPr>
          <p:cNvGrpSpPr>
            <a:grpSpLocks/>
          </p:cNvGrpSpPr>
          <p:nvPr/>
        </p:nvGrpSpPr>
        <p:grpSpPr bwMode="auto">
          <a:xfrm>
            <a:off x="2821266" y="4933298"/>
            <a:ext cx="184810" cy="1643956"/>
            <a:chOff x="1582" y="3119"/>
            <a:chExt cx="164" cy="990"/>
          </a:xfrm>
          <a:noFill/>
        </p:grpSpPr>
        <p:sp>
          <p:nvSpPr>
            <p:cNvPr id="114" name="文本框 215">
              <a:extLst>
                <a:ext uri="{FF2B5EF4-FFF2-40B4-BE49-F238E27FC236}">
                  <a16:creationId xmlns:a16="http://schemas.microsoft.com/office/drawing/2014/main" id="{288FE2BC-82DD-4B46-AEF3-93296D5E2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直线 216">
              <a:extLst>
                <a:ext uri="{FF2B5EF4-FFF2-40B4-BE49-F238E27FC236}">
                  <a16:creationId xmlns:a16="http://schemas.microsoft.com/office/drawing/2014/main" id="{D45AFEA5-F9E3-FA48-94E9-29B80CF46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6" name="组合 217">
            <a:extLst>
              <a:ext uri="{FF2B5EF4-FFF2-40B4-BE49-F238E27FC236}">
                <a16:creationId xmlns:a16="http://schemas.microsoft.com/office/drawing/2014/main" id="{036B0E4E-8149-B048-B38F-9E4B2EF88FD3}"/>
              </a:ext>
            </a:extLst>
          </p:cNvPr>
          <p:cNvGrpSpPr>
            <a:grpSpLocks/>
          </p:cNvGrpSpPr>
          <p:nvPr/>
        </p:nvGrpSpPr>
        <p:grpSpPr bwMode="auto">
          <a:xfrm>
            <a:off x="3229731" y="4936054"/>
            <a:ext cx="184810" cy="1643956"/>
            <a:chOff x="1582" y="3119"/>
            <a:chExt cx="164" cy="990"/>
          </a:xfrm>
          <a:noFill/>
        </p:grpSpPr>
        <p:sp>
          <p:nvSpPr>
            <p:cNvPr id="117" name="文本框 218">
              <a:extLst>
                <a:ext uri="{FF2B5EF4-FFF2-40B4-BE49-F238E27FC236}">
                  <a16:creationId xmlns:a16="http://schemas.microsoft.com/office/drawing/2014/main" id="{1A366F83-2605-644B-A021-5D86533A0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直线 219">
              <a:extLst>
                <a:ext uri="{FF2B5EF4-FFF2-40B4-BE49-F238E27FC236}">
                  <a16:creationId xmlns:a16="http://schemas.microsoft.com/office/drawing/2014/main" id="{99A7ADB8-D44D-F347-9D51-6F1D517A8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119" name="文本框 185">
            <a:extLst>
              <a:ext uri="{FF2B5EF4-FFF2-40B4-BE49-F238E27FC236}">
                <a16:creationId xmlns:a16="http://schemas.microsoft.com/office/drawing/2014/main" id="{D3BC94FB-F381-F04D-83AA-A4992CE5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31" y="3616997"/>
            <a:ext cx="1333787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 dirty="0">
                <a:latin typeface="Calibri" charset="0"/>
              </a:rPr>
              <a:t>2</a:t>
            </a:r>
            <a:r>
              <a:rPr lang="zh-CN" altLang="en-US" sz="1800" dirty="0">
                <a:latin typeface="Calibri" charset="0"/>
              </a:rPr>
              <a:t>，</a:t>
            </a:r>
            <a:r>
              <a:rPr lang="en-US" altLang="zh-CN" sz="1800" dirty="0">
                <a:latin typeface="Calibri" charset="0"/>
              </a:rPr>
              <a:t>13 </a:t>
            </a:r>
            <a:r>
              <a:rPr lang="zh-CN" altLang="en-US" sz="1800" dirty="0">
                <a:latin typeface="Calibri" charset="0"/>
              </a:rPr>
              <a:t>，</a:t>
            </a:r>
            <a:r>
              <a:rPr lang="en-US" altLang="zh-CN" sz="1800" dirty="0">
                <a:latin typeface="Calibri" charset="0"/>
              </a:rPr>
              <a:t>40</a:t>
            </a:r>
            <a:endParaRPr lang="zh-CN" sz="1800" dirty="0"/>
          </a:p>
        </p:txBody>
      </p:sp>
      <p:sp>
        <p:nvSpPr>
          <p:cNvPr id="121" name="直线 103">
            <a:extLst>
              <a:ext uri="{FF2B5EF4-FFF2-40B4-BE49-F238E27FC236}">
                <a16:creationId xmlns:a16="http://schemas.microsoft.com/office/drawing/2014/main" id="{B4DE659D-8EEB-5145-A1CA-E2BB076B0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8375" y="3802812"/>
            <a:ext cx="326231" cy="93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17299610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0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/>
      <p:bldP spid="93" grpId="0" animBg="1"/>
      <p:bldP spid="8" grpId="0" animBg="1"/>
      <p:bldP spid="9" grpId="0" animBg="1"/>
      <p:bldP spid="9" grpId="1" animBg="1"/>
      <p:bldP spid="301069" grpId="0" animBg="1"/>
      <p:bldP spid="301070" grpId="0" animBg="1"/>
      <p:bldP spid="41" grpId="0" animBg="1"/>
      <p:bldP spid="41" grpId="1" animBg="1"/>
      <p:bldP spid="301101" grpId="0"/>
      <p:bldP spid="95" grpId="0" animBg="1"/>
      <p:bldP spid="95" grpId="1" animBg="1"/>
      <p:bldP spid="96" grpId="0" animBg="1"/>
      <p:bldP spid="96" grpId="1" animBg="1"/>
      <p:bldP spid="97" grpId="0" animBg="1"/>
      <p:bldP spid="103" grpId="0" animBg="1"/>
      <p:bldP spid="119" grpId="0" animBg="1"/>
      <p:bldP spid="1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文本框 181"/>
          <p:cNvSpPr txBox="1">
            <a:spLocks noChangeArrowheads="1"/>
          </p:cNvSpPr>
          <p:nvPr/>
        </p:nvSpPr>
        <p:spPr bwMode="auto">
          <a:xfrm>
            <a:off x="3268663" y="614164"/>
            <a:ext cx="1606550" cy="776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800" dirty="0">
                <a:latin typeface="Calibri" charset="0"/>
              </a:rPr>
              <a:t>结点</a:t>
            </a:r>
            <a:r>
              <a:rPr lang="en-US" altLang="zh-CN" sz="1800" dirty="0">
                <a:latin typeface="Calibri" charset="0"/>
              </a:rPr>
              <a:t>a</a:t>
            </a:r>
            <a:endParaRPr lang="zh-CN" sz="1800" dirty="0"/>
          </a:p>
        </p:txBody>
      </p:sp>
      <p:sp>
        <p:nvSpPr>
          <p:cNvPr id="302083" name="文本框 182"/>
          <p:cNvSpPr txBox="1">
            <a:spLocks noChangeArrowheads="1"/>
          </p:cNvSpPr>
          <p:nvPr/>
        </p:nvSpPr>
        <p:spPr bwMode="auto">
          <a:xfrm>
            <a:off x="3754438" y="2530475"/>
            <a:ext cx="1235075" cy="776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800">
                <a:latin typeface="Calibri" charset="0"/>
              </a:rPr>
              <a:t>结点</a:t>
            </a:r>
            <a:r>
              <a:rPr lang="en-US" altLang="zh-CN" sz="1800">
                <a:latin typeface="Calibri" charset="0"/>
              </a:rPr>
              <a:t>f</a:t>
            </a:r>
            <a:endParaRPr lang="zh-CN" sz="1800"/>
          </a:p>
        </p:txBody>
      </p:sp>
      <p:sp>
        <p:nvSpPr>
          <p:cNvPr id="302084" name="文本框 183"/>
          <p:cNvSpPr txBox="1">
            <a:spLocks noChangeArrowheads="1"/>
          </p:cNvSpPr>
          <p:nvPr/>
        </p:nvSpPr>
        <p:spPr bwMode="auto">
          <a:xfrm>
            <a:off x="1157288" y="1362075"/>
            <a:ext cx="1608137" cy="777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zh-CN" altLang="en-US" sz="1800">
                <a:latin typeface="Calibri" charset="0"/>
              </a:rPr>
              <a:t>结点</a:t>
            </a:r>
            <a:r>
              <a:rPr lang="en-US" altLang="zh-CN" sz="1800">
                <a:latin typeface="Calibri" charset="0"/>
              </a:rPr>
              <a:t>b</a:t>
            </a:r>
            <a:endParaRPr lang="zh-CN" sz="1800"/>
          </a:p>
        </p:txBody>
      </p:sp>
      <p:sp>
        <p:nvSpPr>
          <p:cNvPr id="302085" name="文本框 184"/>
          <p:cNvSpPr txBox="1">
            <a:spLocks noChangeArrowheads="1"/>
          </p:cNvSpPr>
          <p:nvPr/>
        </p:nvSpPr>
        <p:spPr bwMode="auto">
          <a:xfrm>
            <a:off x="7342188" y="3182938"/>
            <a:ext cx="1693862" cy="542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3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80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82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83</a:t>
            </a:r>
            <a:endParaRPr lang="zh-CN" sz="1800"/>
          </a:p>
        </p:txBody>
      </p:sp>
      <p:sp>
        <p:nvSpPr>
          <p:cNvPr id="675" name="文本框 185"/>
          <p:cNvSpPr txBox="1">
            <a:spLocks noChangeArrowheads="1"/>
          </p:cNvSpPr>
          <p:nvPr/>
        </p:nvSpPr>
        <p:spPr bwMode="auto">
          <a:xfrm>
            <a:off x="1958975" y="1952625"/>
            <a:ext cx="1309688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13 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40</a:t>
            </a:r>
            <a:endParaRPr lang="zh-CN" sz="1800"/>
          </a:p>
        </p:txBody>
      </p:sp>
      <p:sp>
        <p:nvSpPr>
          <p:cNvPr id="302087" name="文本框 186"/>
          <p:cNvSpPr txBox="1">
            <a:spLocks noChangeArrowheads="1"/>
          </p:cNvSpPr>
          <p:nvPr/>
        </p:nvSpPr>
        <p:spPr bwMode="auto">
          <a:xfrm>
            <a:off x="5913438" y="1952625"/>
            <a:ext cx="1189037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70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77</a:t>
            </a:r>
            <a:endParaRPr lang="zh-CN" sz="1800"/>
          </a:p>
        </p:txBody>
      </p:sp>
      <p:sp>
        <p:nvSpPr>
          <p:cNvPr id="302088" name="文本框 187"/>
          <p:cNvSpPr txBox="1">
            <a:spLocks noChangeArrowheads="1"/>
          </p:cNvSpPr>
          <p:nvPr/>
        </p:nvSpPr>
        <p:spPr bwMode="auto">
          <a:xfrm>
            <a:off x="3908425" y="971550"/>
            <a:ext cx="1190625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1</a:t>
            </a:r>
            <a:r>
              <a:rPr lang="zh-CN" altLang="en-US" sz="1800">
                <a:latin typeface="Calibri" charset="0"/>
              </a:rPr>
              <a:t>， </a:t>
            </a:r>
            <a:r>
              <a:rPr lang="en-US" altLang="zh-CN" sz="1800">
                <a:latin typeface="Calibri" charset="0"/>
              </a:rPr>
              <a:t>55</a:t>
            </a:r>
            <a:endParaRPr lang="zh-CN" sz="1800"/>
          </a:p>
        </p:txBody>
      </p:sp>
      <p:sp>
        <p:nvSpPr>
          <p:cNvPr id="302089" name="直线 188"/>
          <p:cNvSpPr>
            <a:spLocks noChangeShapeType="1"/>
          </p:cNvSpPr>
          <p:nvPr/>
        </p:nvSpPr>
        <p:spPr bwMode="auto">
          <a:xfrm flipH="1">
            <a:off x="2947988" y="1409700"/>
            <a:ext cx="1128712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0" name="直线 189"/>
          <p:cNvSpPr>
            <a:spLocks noChangeShapeType="1"/>
          </p:cNvSpPr>
          <p:nvPr/>
        </p:nvSpPr>
        <p:spPr bwMode="auto">
          <a:xfrm>
            <a:off x="4924425" y="1409700"/>
            <a:ext cx="1128713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1" name="直线 190"/>
          <p:cNvSpPr>
            <a:spLocks noChangeShapeType="1"/>
          </p:cNvSpPr>
          <p:nvPr/>
        </p:nvSpPr>
        <p:spPr bwMode="auto">
          <a:xfrm flipH="1">
            <a:off x="955675" y="2286000"/>
            <a:ext cx="1244600" cy="915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2" name="直线 191"/>
          <p:cNvSpPr>
            <a:spLocks noChangeShapeType="1"/>
          </p:cNvSpPr>
          <p:nvPr/>
        </p:nvSpPr>
        <p:spPr bwMode="auto">
          <a:xfrm flipH="1">
            <a:off x="1995488" y="2335213"/>
            <a:ext cx="661987" cy="922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3" name="直线 192"/>
          <p:cNvSpPr>
            <a:spLocks noChangeShapeType="1"/>
          </p:cNvSpPr>
          <p:nvPr/>
        </p:nvSpPr>
        <p:spPr bwMode="auto">
          <a:xfrm>
            <a:off x="3155950" y="2286000"/>
            <a:ext cx="503238" cy="976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4" name="直线 193"/>
          <p:cNvSpPr>
            <a:spLocks noChangeShapeType="1"/>
          </p:cNvSpPr>
          <p:nvPr/>
        </p:nvSpPr>
        <p:spPr bwMode="auto">
          <a:xfrm flipH="1">
            <a:off x="5480050" y="2360613"/>
            <a:ext cx="511175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5" name="直线 194"/>
          <p:cNvSpPr>
            <a:spLocks noChangeShapeType="1"/>
          </p:cNvSpPr>
          <p:nvPr/>
        </p:nvSpPr>
        <p:spPr bwMode="auto">
          <a:xfrm>
            <a:off x="6959600" y="2395538"/>
            <a:ext cx="1258888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096" name="直线 195"/>
          <p:cNvSpPr>
            <a:spLocks noChangeShapeType="1"/>
          </p:cNvSpPr>
          <p:nvPr/>
        </p:nvSpPr>
        <p:spPr bwMode="auto">
          <a:xfrm>
            <a:off x="6483350" y="2335213"/>
            <a:ext cx="182563" cy="947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205"/>
          <p:cNvGrpSpPr>
            <a:grpSpLocks/>
          </p:cNvGrpSpPr>
          <p:nvPr/>
        </p:nvGrpSpPr>
        <p:grpSpPr bwMode="auto">
          <a:xfrm>
            <a:off x="1682492" y="3499951"/>
            <a:ext cx="184810" cy="1643956"/>
            <a:chOff x="1582" y="3119"/>
            <a:chExt cx="164" cy="990"/>
          </a:xfrm>
          <a:noFill/>
        </p:grpSpPr>
        <p:sp>
          <p:nvSpPr>
            <p:cNvPr id="695" name="文本框 20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6" name="直线 20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" name="组合 208"/>
          <p:cNvGrpSpPr>
            <a:grpSpLocks/>
          </p:cNvGrpSpPr>
          <p:nvPr/>
        </p:nvGrpSpPr>
        <p:grpSpPr bwMode="auto">
          <a:xfrm>
            <a:off x="2076114" y="3499951"/>
            <a:ext cx="186010" cy="1643956"/>
            <a:chOff x="1582" y="3119"/>
            <a:chExt cx="164" cy="990"/>
          </a:xfrm>
          <a:noFill/>
        </p:grpSpPr>
        <p:sp>
          <p:nvSpPr>
            <p:cNvPr id="698" name="文本框 20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9" name="直线 21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8" name="组合 211"/>
          <p:cNvGrpSpPr>
            <a:grpSpLocks/>
          </p:cNvGrpSpPr>
          <p:nvPr/>
        </p:nvGrpSpPr>
        <p:grpSpPr bwMode="auto">
          <a:xfrm>
            <a:off x="2452935" y="3499951"/>
            <a:ext cx="186010" cy="1643956"/>
            <a:chOff x="1582" y="3119"/>
            <a:chExt cx="164" cy="990"/>
          </a:xfrm>
          <a:noFill/>
        </p:grpSpPr>
        <p:sp>
          <p:nvSpPr>
            <p:cNvPr id="701" name="文本框 212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2" name="直线 213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" name="组合 214"/>
          <p:cNvGrpSpPr>
            <a:grpSpLocks/>
          </p:cNvGrpSpPr>
          <p:nvPr/>
        </p:nvGrpSpPr>
        <p:grpSpPr bwMode="auto">
          <a:xfrm>
            <a:off x="2848956" y="3494970"/>
            <a:ext cx="184810" cy="1643956"/>
            <a:chOff x="1582" y="3119"/>
            <a:chExt cx="164" cy="990"/>
          </a:xfrm>
          <a:noFill/>
        </p:grpSpPr>
        <p:sp>
          <p:nvSpPr>
            <p:cNvPr id="704" name="文本框 21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5" name="直线 21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0" name="组合 217"/>
          <p:cNvGrpSpPr>
            <a:grpSpLocks/>
          </p:cNvGrpSpPr>
          <p:nvPr/>
        </p:nvGrpSpPr>
        <p:grpSpPr bwMode="auto">
          <a:xfrm>
            <a:off x="3268979" y="3513236"/>
            <a:ext cx="184810" cy="1643956"/>
            <a:chOff x="1582" y="3119"/>
            <a:chExt cx="164" cy="990"/>
          </a:xfrm>
          <a:noFill/>
        </p:grpSpPr>
        <p:sp>
          <p:nvSpPr>
            <p:cNvPr id="707" name="文本框 218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8" name="直线 219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1" name="组合 220"/>
          <p:cNvGrpSpPr>
            <a:grpSpLocks/>
          </p:cNvGrpSpPr>
          <p:nvPr/>
        </p:nvGrpSpPr>
        <p:grpSpPr bwMode="auto">
          <a:xfrm>
            <a:off x="3915815" y="3498291"/>
            <a:ext cx="184810" cy="1643956"/>
            <a:chOff x="1582" y="3119"/>
            <a:chExt cx="164" cy="990"/>
          </a:xfrm>
          <a:noFill/>
        </p:grpSpPr>
        <p:sp>
          <p:nvSpPr>
            <p:cNvPr id="710" name="文本框 221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1" name="直线 222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2" name="组合 223"/>
          <p:cNvGrpSpPr>
            <a:grpSpLocks/>
          </p:cNvGrpSpPr>
          <p:nvPr/>
        </p:nvGrpSpPr>
        <p:grpSpPr bwMode="auto">
          <a:xfrm>
            <a:off x="4289035" y="3494970"/>
            <a:ext cx="186010" cy="1643956"/>
            <a:chOff x="1582" y="3119"/>
            <a:chExt cx="164" cy="990"/>
          </a:xfrm>
          <a:noFill/>
        </p:grpSpPr>
        <p:sp>
          <p:nvSpPr>
            <p:cNvPr id="713" name="文本框 224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4" name="直线 225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3" name="组合 226"/>
          <p:cNvGrpSpPr>
            <a:grpSpLocks/>
          </p:cNvGrpSpPr>
          <p:nvPr/>
        </p:nvGrpSpPr>
        <p:grpSpPr bwMode="auto">
          <a:xfrm>
            <a:off x="4633454" y="3488327"/>
            <a:ext cx="184810" cy="1643956"/>
            <a:chOff x="1582" y="3119"/>
            <a:chExt cx="164" cy="990"/>
          </a:xfrm>
          <a:noFill/>
        </p:grpSpPr>
        <p:sp>
          <p:nvSpPr>
            <p:cNvPr id="716" name="文本框 227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7" name="直线 228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4" name="组合 229"/>
          <p:cNvGrpSpPr>
            <a:grpSpLocks/>
          </p:cNvGrpSpPr>
          <p:nvPr/>
        </p:nvGrpSpPr>
        <p:grpSpPr bwMode="auto">
          <a:xfrm>
            <a:off x="5033076" y="3499951"/>
            <a:ext cx="186010" cy="1643956"/>
            <a:chOff x="1582" y="3119"/>
            <a:chExt cx="164" cy="990"/>
          </a:xfrm>
          <a:noFill/>
        </p:grpSpPr>
        <p:sp>
          <p:nvSpPr>
            <p:cNvPr id="719" name="文本框 230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0" name="直线 231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5" name="组合 232"/>
          <p:cNvGrpSpPr>
            <a:grpSpLocks/>
          </p:cNvGrpSpPr>
          <p:nvPr/>
        </p:nvGrpSpPr>
        <p:grpSpPr bwMode="auto">
          <a:xfrm>
            <a:off x="5431498" y="3499951"/>
            <a:ext cx="184810" cy="1643956"/>
            <a:chOff x="1582" y="3119"/>
            <a:chExt cx="164" cy="990"/>
          </a:xfrm>
          <a:noFill/>
        </p:grpSpPr>
        <p:sp>
          <p:nvSpPr>
            <p:cNvPr id="722" name="文本框 233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3" name="直线 234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" name="组合 235"/>
          <p:cNvGrpSpPr>
            <a:grpSpLocks/>
          </p:cNvGrpSpPr>
          <p:nvPr/>
        </p:nvGrpSpPr>
        <p:grpSpPr bwMode="auto">
          <a:xfrm>
            <a:off x="5829920" y="3499951"/>
            <a:ext cx="184810" cy="1643956"/>
            <a:chOff x="1582" y="3119"/>
            <a:chExt cx="164" cy="990"/>
          </a:xfrm>
          <a:noFill/>
        </p:grpSpPr>
        <p:sp>
          <p:nvSpPr>
            <p:cNvPr id="725" name="文本框 236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6" name="直线 237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组合 238"/>
          <p:cNvGrpSpPr>
            <a:grpSpLocks/>
          </p:cNvGrpSpPr>
          <p:nvPr/>
        </p:nvGrpSpPr>
        <p:grpSpPr bwMode="auto">
          <a:xfrm>
            <a:off x="6277545" y="3499951"/>
            <a:ext cx="186010" cy="1643956"/>
            <a:chOff x="1582" y="3119"/>
            <a:chExt cx="164" cy="990"/>
          </a:xfrm>
          <a:noFill/>
        </p:grpSpPr>
        <p:sp>
          <p:nvSpPr>
            <p:cNvPr id="728" name="文本框 23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9" name="直线 24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" name="组合 241"/>
          <p:cNvGrpSpPr>
            <a:grpSpLocks/>
          </p:cNvGrpSpPr>
          <p:nvPr/>
        </p:nvGrpSpPr>
        <p:grpSpPr bwMode="auto">
          <a:xfrm>
            <a:off x="6684367" y="3499951"/>
            <a:ext cx="186010" cy="1643956"/>
            <a:chOff x="1582" y="3119"/>
            <a:chExt cx="164" cy="990"/>
          </a:xfrm>
          <a:noFill/>
        </p:grpSpPr>
        <p:sp>
          <p:nvSpPr>
            <p:cNvPr id="731" name="文本框 242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2" name="直线 243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9" name="组合 244"/>
          <p:cNvGrpSpPr>
            <a:grpSpLocks/>
          </p:cNvGrpSpPr>
          <p:nvPr/>
        </p:nvGrpSpPr>
        <p:grpSpPr bwMode="auto">
          <a:xfrm>
            <a:off x="7083989" y="3499951"/>
            <a:ext cx="236503" cy="1668908"/>
            <a:chOff x="1582" y="3119"/>
            <a:chExt cx="164" cy="990"/>
          </a:xfrm>
          <a:noFill/>
        </p:grpSpPr>
        <p:sp>
          <p:nvSpPr>
            <p:cNvPr id="734" name="文本框 24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5" name="直线 24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0" name="组合 247"/>
          <p:cNvGrpSpPr>
            <a:grpSpLocks/>
          </p:cNvGrpSpPr>
          <p:nvPr/>
        </p:nvGrpSpPr>
        <p:grpSpPr bwMode="auto">
          <a:xfrm>
            <a:off x="7591617" y="3499951"/>
            <a:ext cx="186010" cy="1643956"/>
            <a:chOff x="1582" y="3119"/>
            <a:chExt cx="164" cy="990"/>
          </a:xfrm>
          <a:noFill/>
        </p:grpSpPr>
        <p:sp>
          <p:nvSpPr>
            <p:cNvPr id="737" name="文本框 248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8" name="直线 249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1" name="组合 250"/>
          <p:cNvGrpSpPr>
            <a:grpSpLocks/>
          </p:cNvGrpSpPr>
          <p:nvPr/>
        </p:nvGrpSpPr>
        <p:grpSpPr bwMode="auto">
          <a:xfrm>
            <a:off x="8015240" y="3499951"/>
            <a:ext cx="184810" cy="1643956"/>
            <a:chOff x="1582" y="3119"/>
            <a:chExt cx="164" cy="990"/>
          </a:xfrm>
          <a:noFill/>
        </p:grpSpPr>
        <p:sp>
          <p:nvSpPr>
            <p:cNvPr id="740" name="文本框 251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1" name="直线 252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" name="组合 253"/>
          <p:cNvGrpSpPr>
            <a:grpSpLocks/>
          </p:cNvGrpSpPr>
          <p:nvPr/>
        </p:nvGrpSpPr>
        <p:grpSpPr bwMode="auto">
          <a:xfrm>
            <a:off x="8405261" y="3499951"/>
            <a:ext cx="184810" cy="1643956"/>
            <a:chOff x="1582" y="3119"/>
            <a:chExt cx="164" cy="990"/>
          </a:xfrm>
          <a:noFill/>
        </p:grpSpPr>
        <p:sp>
          <p:nvSpPr>
            <p:cNvPr id="743" name="文本框 254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4" name="直线 255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3" name="组合 256"/>
          <p:cNvGrpSpPr>
            <a:grpSpLocks/>
          </p:cNvGrpSpPr>
          <p:nvPr/>
        </p:nvGrpSpPr>
        <p:grpSpPr bwMode="auto">
          <a:xfrm>
            <a:off x="8812084" y="3488327"/>
            <a:ext cx="184810" cy="1643956"/>
            <a:chOff x="1582" y="3119"/>
            <a:chExt cx="164" cy="990"/>
          </a:xfrm>
          <a:noFill/>
        </p:grpSpPr>
        <p:sp>
          <p:nvSpPr>
            <p:cNvPr id="746" name="文本框 257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8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8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7" name="直线 258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宋体" pitchFamily="2" charset="-122"/>
                <a:cs typeface="+mn-cs"/>
              </a:endParaRPr>
            </a:p>
          </p:txBody>
        </p:sp>
      </p:grpSp>
      <p:sp>
        <p:nvSpPr>
          <p:cNvPr id="749" name="文本框 259"/>
          <p:cNvSpPr txBox="1">
            <a:spLocks noChangeArrowheads="1"/>
          </p:cNvSpPr>
          <p:nvPr/>
        </p:nvSpPr>
        <p:spPr bwMode="auto">
          <a:xfrm>
            <a:off x="3659188" y="3182938"/>
            <a:ext cx="1098550" cy="541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52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54</a:t>
            </a:r>
            <a:endParaRPr lang="en-US" altLang="zh-CN" sz="1800">
              <a:latin typeface="Times New Roman" charset="0"/>
            </a:endParaRPr>
          </a:p>
          <a:p>
            <a:endParaRPr lang="zh-CN" sz="1800"/>
          </a:p>
        </p:txBody>
      </p:sp>
      <p:sp>
        <p:nvSpPr>
          <p:cNvPr id="302119" name="文本框 260"/>
          <p:cNvSpPr txBox="1">
            <a:spLocks noChangeArrowheads="1"/>
          </p:cNvSpPr>
          <p:nvPr/>
        </p:nvSpPr>
        <p:spPr bwMode="auto">
          <a:xfrm>
            <a:off x="4824413" y="3197225"/>
            <a:ext cx="1190625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67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69</a:t>
            </a:r>
            <a:endParaRPr lang="zh-CN" sz="1800"/>
          </a:p>
        </p:txBody>
      </p:sp>
      <p:sp>
        <p:nvSpPr>
          <p:cNvPr id="302120" name="文本框 261"/>
          <p:cNvSpPr txBox="1">
            <a:spLocks noChangeArrowheads="1"/>
          </p:cNvSpPr>
          <p:nvPr/>
        </p:nvSpPr>
        <p:spPr bwMode="auto">
          <a:xfrm>
            <a:off x="6070600" y="3182938"/>
            <a:ext cx="1190625" cy="5413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71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76</a:t>
            </a:r>
            <a:endParaRPr lang="zh-CN" sz="1800"/>
          </a:p>
        </p:txBody>
      </p:sp>
      <p:sp>
        <p:nvSpPr>
          <p:cNvPr id="753" name="文本框 263"/>
          <p:cNvSpPr txBox="1">
            <a:spLocks noChangeArrowheads="1"/>
          </p:cNvSpPr>
          <p:nvPr/>
        </p:nvSpPr>
        <p:spPr bwMode="auto">
          <a:xfrm>
            <a:off x="1430338" y="3197225"/>
            <a:ext cx="2132012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4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19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24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37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39</a:t>
            </a:r>
            <a:endParaRPr lang="zh-CN" sz="180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1188" y="5589588"/>
            <a:ext cx="7921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/>
              <a:t>删除</a:t>
            </a:r>
            <a:r>
              <a:rPr lang="en-US" altLang="zh-CN"/>
              <a:t>52</a:t>
            </a:r>
            <a:r>
              <a:rPr lang="zh-CN" altLang="en-US"/>
              <a:t>：结点失去平衡，从左兄弟领养一个</a:t>
            </a:r>
          </a:p>
        </p:txBody>
      </p:sp>
      <p:sp>
        <p:nvSpPr>
          <p:cNvPr id="88" name="文本框 259"/>
          <p:cNvSpPr txBox="1">
            <a:spLocks noChangeArrowheads="1"/>
          </p:cNvSpPr>
          <p:nvPr/>
        </p:nvSpPr>
        <p:spPr bwMode="auto">
          <a:xfrm>
            <a:off x="3654425" y="3184525"/>
            <a:ext cx="1100138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40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54</a:t>
            </a:r>
            <a:endParaRPr lang="en-US" altLang="zh-CN" sz="1800">
              <a:latin typeface="Times New Roman" charset="0"/>
            </a:endParaRPr>
          </a:p>
          <a:p>
            <a:endParaRPr lang="zh-CN" sz="1800"/>
          </a:p>
        </p:txBody>
      </p:sp>
      <p:sp>
        <p:nvSpPr>
          <p:cNvPr id="89" name="文本框 185"/>
          <p:cNvSpPr txBox="1">
            <a:spLocks noChangeArrowheads="1"/>
          </p:cNvSpPr>
          <p:nvPr/>
        </p:nvSpPr>
        <p:spPr bwMode="auto">
          <a:xfrm>
            <a:off x="1951038" y="1955800"/>
            <a:ext cx="1309687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>
                <a:latin typeface="Calibri" charset="0"/>
              </a:rPr>
              <a:t>2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13 </a:t>
            </a:r>
            <a:r>
              <a:rPr lang="zh-CN" altLang="en-US" sz="1800">
                <a:latin typeface="Calibri" charset="0"/>
              </a:rPr>
              <a:t>，</a:t>
            </a:r>
            <a:r>
              <a:rPr lang="en-US" altLang="zh-CN" sz="1800">
                <a:latin typeface="Calibri" charset="0"/>
              </a:rPr>
              <a:t>39</a:t>
            </a:r>
            <a:endParaRPr lang="zh-CN" sz="1800"/>
          </a:p>
        </p:txBody>
      </p:sp>
      <p:sp>
        <p:nvSpPr>
          <p:cNvPr id="90" name="文本框 263"/>
          <p:cNvSpPr txBox="1">
            <a:spLocks noChangeArrowheads="1"/>
          </p:cNvSpPr>
          <p:nvPr/>
        </p:nvSpPr>
        <p:spPr bwMode="auto">
          <a:xfrm>
            <a:off x="1440681" y="3205350"/>
            <a:ext cx="2133600" cy="541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3600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/>
            <a:r>
              <a:rPr lang="en-US" altLang="zh-CN" sz="1800" dirty="0">
                <a:latin typeface="Calibri" charset="0"/>
              </a:rPr>
              <a:t>3</a:t>
            </a:r>
            <a:r>
              <a:rPr lang="zh-CN" altLang="en-US" sz="1800" dirty="0">
                <a:latin typeface="Calibri" charset="0"/>
              </a:rPr>
              <a:t>，</a:t>
            </a:r>
            <a:r>
              <a:rPr lang="en-US" altLang="zh-CN" sz="1800" dirty="0">
                <a:latin typeface="Calibri" charset="0"/>
              </a:rPr>
              <a:t>19</a:t>
            </a:r>
            <a:r>
              <a:rPr lang="zh-CN" altLang="en-US" sz="1800" dirty="0">
                <a:latin typeface="Calibri" charset="0"/>
              </a:rPr>
              <a:t>，</a:t>
            </a:r>
            <a:r>
              <a:rPr lang="en-US" altLang="zh-CN" sz="1800" dirty="0">
                <a:latin typeface="Calibri" charset="0"/>
              </a:rPr>
              <a:t>24</a:t>
            </a:r>
            <a:r>
              <a:rPr lang="zh-CN" altLang="en-US" sz="1800" dirty="0">
                <a:latin typeface="Calibri" charset="0"/>
              </a:rPr>
              <a:t>，</a:t>
            </a:r>
            <a:r>
              <a:rPr lang="en-US" altLang="zh-CN" sz="1800" dirty="0">
                <a:latin typeface="Calibri" charset="0"/>
              </a:rPr>
              <a:t>37</a:t>
            </a:r>
            <a:endParaRPr lang="zh-CN" sz="1800" dirty="0"/>
          </a:p>
        </p:txBody>
      </p:sp>
      <p:grpSp>
        <p:nvGrpSpPr>
          <p:cNvPr id="91" name="组合 108"/>
          <p:cNvGrpSpPr>
            <a:grpSpLocks/>
          </p:cNvGrpSpPr>
          <p:nvPr/>
        </p:nvGrpSpPr>
        <p:grpSpPr bwMode="auto">
          <a:xfrm>
            <a:off x="587567" y="3511464"/>
            <a:ext cx="169742" cy="1528487"/>
            <a:chOff x="1582" y="3119"/>
            <a:chExt cx="164" cy="990"/>
          </a:xfrm>
          <a:noFill/>
        </p:grpSpPr>
        <p:sp>
          <p:nvSpPr>
            <p:cNvPr id="92" name="文本框 109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直线 110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4" name="组合 111"/>
          <p:cNvGrpSpPr>
            <a:grpSpLocks/>
          </p:cNvGrpSpPr>
          <p:nvPr/>
        </p:nvGrpSpPr>
        <p:grpSpPr bwMode="auto">
          <a:xfrm>
            <a:off x="802478" y="3505289"/>
            <a:ext cx="169742" cy="1528487"/>
            <a:chOff x="1582" y="3119"/>
            <a:chExt cx="164" cy="990"/>
          </a:xfrm>
          <a:noFill/>
        </p:grpSpPr>
        <p:sp>
          <p:nvSpPr>
            <p:cNvPr id="95" name="文本框 112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 dirty="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 dirty="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直线 113"/>
            <p:cNvSpPr>
              <a:spLocks noChangeShapeType="1"/>
            </p:cNvSpPr>
            <p:nvPr/>
          </p:nvSpPr>
          <p:spPr bwMode="auto">
            <a:xfrm>
              <a:off x="1717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97" name="组合 114"/>
          <p:cNvGrpSpPr>
            <a:grpSpLocks/>
          </p:cNvGrpSpPr>
          <p:nvPr/>
        </p:nvGrpSpPr>
        <p:grpSpPr bwMode="auto">
          <a:xfrm>
            <a:off x="1172841" y="3505289"/>
            <a:ext cx="169742" cy="1528487"/>
            <a:chOff x="1582" y="3119"/>
            <a:chExt cx="164" cy="990"/>
          </a:xfrm>
          <a:noFill/>
        </p:grpSpPr>
        <p:sp>
          <p:nvSpPr>
            <p:cNvPr id="98" name="文本框 11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直线 11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  <p:sp>
        <p:nvSpPr>
          <p:cNvPr id="100" name="文本框 94"/>
          <p:cNvSpPr txBox="1">
            <a:spLocks noChangeArrowheads="1"/>
          </p:cNvSpPr>
          <p:nvPr/>
        </p:nvSpPr>
        <p:spPr bwMode="auto">
          <a:xfrm>
            <a:off x="141118" y="3204223"/>
            <a:ext cx="1180508" cy="503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36000"/>
          <a:lstStyle/>
          <a:p>
            <a:pPr algn="just">
              <a:defRPr/>
            </a:pPr>
            <a:r>
              <a:rPr lang="en-US" altLang="zh-CN" dirty="0">
                <a:latin typeface="Calibri" pitchFamily="34" charset="0"/>
                <a:ea typeface="宋体" pitchFamily="2" charset="-122"/>
              </a:rPr>
              <a:t>3, 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6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,  </a:t>
            </a:r>
            <a:r>
              <a:rPr lang="en-US" altLang="zh-CN" sz="1800" dirty="0">
                <a:latin typeface="Calibri" pitchFamily="34" charset="0"/>
                <a:ea typeface="宋体" pitchFamily="2" charset="-122"/>
                <a:cs typeface="+mn-cs"/>
              </a:rPr>
              <a:t>8,  10</a:t>
            </a:r>
            <a:endParaRPr lang="zh-CN" altLang="zh-CN" sz="18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01" name="组合 114"/>
          <p:cNvGrpSpPr>
            <a:grpSpLocks/>
          </p:cNvGrpSpPr>
          <p:nvPr/>
        </p:nvGrpSpPr>
        <p:grpSpPr bwMode="auto">
          <a:xfrm>
            <a:off x="282236" y="3534201"/>
            <a:ext cx="194037" cy="1528487"/>
            <a:chOff x="1582" y="3119"/>
            <a:chExt cx="164" cy="990"/>
          </a:xfrm>
          <a:noFill/>
        </p:grpSpPr>
        <p:sp>
          <p:nvSpPr>
            <p:cNvPr id="102" name="文本框 115"/>
            <p:cNvSpPr txBox="1">
              <a:spLocks noChangeArrowheads="1"/>
            </p:cNvSpPr>
            <p:nvPr/>
          </p:nvSpPr>
          <p:spPr bwMode="auto">
            <a:xfrm>
              <a:off x="1582" y="3577"/>
              <a:ext cx="164" cy="53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>
                <a:defRPr/>
              </a:pPr>
              <a:r>
                <a:rPr lang="en-US" altLang="zh-CN" sz="1600">
                  <a:latin typeface="Calibri" pitchFamily="34" charset="0"/>
                  <a:ea typeface="宋体" pitchFamily="2" charset="-122"/>
                  <a:cs typeface="+mn-cs"/>
                </a:rPr>
                <a:t>F</a:t>
              </a:r>
              <a:endParaRPr lang="zh-CN" altLang="zh-CN" sz="1600"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直线 116"/>
            <p:cNvSpPr>
              <a:spLocks noChangeShapeType="1"/>
            </p:cNvSpPr>
            <p:nvPr/>
          </p:nvSpPr>
          <p:spPr bwMode="auto">
            <a:xfrm>
              <a:off x="1649" y="3119"/>
              <a:ext cx="0" cy="46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28851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" grpId="0" animBg="1"/>
      <p:bldP spid="749" grpId="0" animBg="1"/>
      <p:bldP spid="753" grpId="0" animBg="1"/>
      <p:bldP spid="88" grpId="0" animBg="1"/>
      <p:bldP spid="89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标题 1"/>
          <p:cNvSpPr>
            <a:spLocks noGrp="1"/>
          </p:cNvSpPr>
          <p:nvPr>
            <p:ph type="title"/>
          </p:nvPr>
        </p:nvSpPr>
        <p:spPr>
          <a:xfrm>
            <a:off x="460934" y="468048"/>
            <a:ext cx="7772400" cy="1143000"/>
          </a:xfrm>
        </p:spPr>
        <p:txBody>
          <a:bodyPr/>
          <a:lstStyle/>
          <a:p>
            <a:r>
              <a:rPr lang="en-US" altLang="zh-CN" b="1" dirty="0">
                <a:latin typeface="Times New Roman" charset="0"/>
                <a:ea typeface="宋体" charset="0"/>
              </a:rPr>
              <a:t>B-</a:t>
            </a:r>
            <a:r>
              <a:rPr lang="zh-CN" altLang="en-US" b="1" dirty="0">
                <a:latin typeface="Times New Roman" charset="0"/>
                <a:ea typeface="宋体" charset="0"/>
              </a:rPr>
              <a:t>树的特点总结</a:t>
            </a:r>
          </a:p>
        </p:txBody>
      </p:sp>
      <p:sp>
        <p:nvSpPr>
          <p:cNvPr id="303106" name="内容占位符 2"/>
          <p:cNvSpPr>
            <a:spLocks noGrp="1"/>
          </p:cNvSpPr>
          <p:nvPr>
            <p:ph idx="1"/>
          </p:nvPr>
        </p:nvSpPr>
        <p:spPr>
          <a:xfrm>
            <a:off x="270930" y="1659851"/>
            <a:ext cx="8569325" cy="3898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叉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B-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树的高度为：</a:t>
            </a:r>
            <a:r>
              <a:rPr lang="en-US" altLang="zh-CN" b="1" dirty="0" err="1">
                <a:latin typeface="楷体_GB2312" charset="0"/>
                <a:ea typeface="楷体_GB2312" charset="0"/>
                <a:cs typeface="楷体_GB2312" charset="0"/>
              </a:rPr>
              <a:t>log</a:t>
            </a:r>
            <a:r>
              <a:rPr lang="en-US" altLang="zh-CN" b="1" baseline="-25000" dirty="0" err="1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en-US" altLang="zh-CN" b="1" dirty="0" err="1">
                <a:latin typeface="楷体_GB2312" charset="0"/>
                <a:ea typeface="楷体_GB2312" charset="0"/>
                <a:cs typeface="楷体_GB2312" charset="0"/>
              </a:rPr>
              <a:t>N</a:t>
            </a:r>
            <a:endParaRPr lang="en-US" altLang="zh-CN" b="1" dirty="0">
              <a:latin typeface="楷体_GB2312" charset="0"/>
              <a:ea typeface="楷体_GB2312" charset="0"/>
              <a:cs typeface="楷体_GB231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charset="0"/>
                <a:ea typeface="宋体" charset="0"/>
              </a:rPr>
              <a:t>B-</a:t>
            </a:r>
            <a:r>
              <a:rPr lang="zh-CN" altLang="en-US" b="1" dirty="0">
                <a:latin typeface="宋体" charset="0"/>
                <a:ea typeface="宋体" charset="0"/>
              </a:rPr>
              <a:t>树结点可扩展（区别于二叉查找树）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charset="0"/>
                <a:ea typeface="宋体" charset="0"/>
              </a:rPr>
              <a:t>一般地，用一个磁盘块作为</a:t>
            </a:r>
            <a:r>
              <a:rPr lang="en-US" altLang="zh-CN" b="1" dirty="0">
                <a:latin typeface="宋体" charset="0"/>
                <a:ea typeface="宋体" charset="0"/>
              </a:rPr>
              <a:t>B</a:t>
            </a:r>
            <a:r>
              <a:rPr lang="zh-CN" altLang="en-US" b="1" dirty="0">
                <a:latin typeface="宋体" charset="0"/>
                <a:ea typeface="宋体" charset="0"/>
              </a:rPr>
              <a:t>树的一个结点。则如何计算</a:t>
            </a:r>
            <a:r>
              <a:rPr lang="en-US" altLang="zh-CN" b="1" dirty="0">
                <a:latin typeface="宋体" charset="0"/>
                <a:ea typeface="宋体" charset="0"/>
              </a:rPr>
              <a:t>M</a:t>
            </a:r>
            <a:r>
              <a:rPr lang="zh-CN" altLang="en-US" b="1" dirty="0">
                <a:latin typeface="宋体" charset="0"/>
                <a:ea typeface="宋体" charset="0"/>
              </a:rPr>
              <a:t>取值？（请考虑，比较简单）</a:t>
            </a:r>
            <a:endParaRPr lang="en-US" altLang="zh-CN" b="1" dirty="0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charset="0"/>
                <a:ea typeface="宋体" charset="0"/>
              </a:rPr>
              <a:t>结点中包含数据存储地址</a:t>
            </a:r>
          </a:p>
        </p:txBody>
      </p:sp>
    </p:spTree>
    <p:extLst>
      <p:ext uri="{BB962C8B-B14F-4D97-AF65-F5344CB8AC3E}">
        <p14:creationId xmlns:p14="http://schemas.microsoft.com/office/powerpoint/2010/main" val="73079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72400" cy="935038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charset="0"/>
                <a:ea typeface="宋体" charset="0"/>
              </a:rPr>
              <a:t>B+</a:t>
            </a:r>
            <a:r>
              <a:rPr lang="zh-CN" altLang="en-US" b="1" dirty="0">
                <a:latin typeface="Times New Roman" charset="0"/>
                <a:ea typeface="宋体" charset="0"/>
              </a:rPr>
              <a:t>树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24863" cy="45354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B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树可以提供随机查找，可用于索引文件。</a:t>
            </a:r>
            <a:endParaRPr lang="en-US" altLang="zh-CN" b="1"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如果要按序访问文件的所有记录，则时间上是灾难性的。</a:t>
            </a:r>
            <a:endParaRPr lang="en-US" altLang="zh-CN" b="1"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B+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树是既能提供随机查找，也能提供顺序访问的存储结构。</a:t>
            </a:r>
          </a:p>
        </p:txBody>
      </p:sp>
    </p:spTree>
    <p:extLst>
      <p:ext uri="{BB962C8B-B14F-4D97-AF65-F5344CB8AC3E}">
        <p14:creationId xmlns:p14="http://schemas.microsoft.com/office/powerpoint/2010/main" val="319303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933" y="61800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charset="0"/>
                <a:ea typeface="宋体" charset="0"/>
              </a:rPr>
              <a:t>B+</a:t>
            </a:r>
            <a:r>
              <a:rPr lang="zh-CN" altLang="en-US" b="1" dirty="0">
                <a:latin typeface="Times New Roman" charset="0"/>
                <a:ea typeface="宋体" charset="0"/>
              </a:rPr>
              <a:t>树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80874"/>
            <a:ext cx="8964612" cy="54006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kumimoji="0"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B+</a:t>
            </a:r>
            <a:r>
              <a:rPr kumimoji="0"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树是满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足某些平衡条件的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叉树。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阶的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B+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树是具有以下性质的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B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叉树：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数据记录被存贮在叶子中。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非叶子结点至多保存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M-1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个键来引导查找，键</a:t>
            </a:r>
            <a:r>
              <a:rPr lang="en-US" altLang="zh-CN" sz="2400" b="1" dirty="0" err="1">
                <a:latin typeface="楷体_GB2312" charset="0"/>
                <a:ea typeface="楷体_GB2312" charset="0"/>
                <a:cs typeface="楷体_GB2312" charset="0"/>
              </a:rPr>
              <a:t>i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表示子树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i+1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中键的最小值。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根或者是叶子，或者是有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个儿子。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除根之外所有的非叶结点的儿子数为       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之间。这保证了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B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树不会退化成二叉树。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所有的叶子都在同一层上，并且对于某个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L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要有      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  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L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个数据项</a:t>
            </a:r>
            <a:r>
              <a:rPr lang="zh-CN" altLang="en-US" sz="2000" b="1" dirty="0">
                <a:latin typeface="楷体_GB2312" charset="0"/>
                <a:ea typeface="楷体_GB2312" charset="0"/>
                <a:cs typeface="楷体_GB2312" charset="0"/>
              </a:rPr>
              <a:t> </a:t>
            </a:r>
            <a:endParaRPr lang="en-US" altLang="zh-CN" sz="2000" b="1" dirty="0">
              <a:latin typeface="楷体_GB2312" charset="0"/>
              <a:ea typeface="楷体_GB2312" charset="0"/>
              <a:cs typeface="楷体_GB2312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所有的叶子结点连成一个单链表</a:t>
            </a:r>
          </a:p>
        </p:txBody>
      </p:sp>
      <p:graphicFrame>
        <p:nvGraphicFramePr>
          <p:cNvPr id="306180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07875191"/>
              </p:ext>
            </p:extLst>
          </p:nvPr>
        </p:nvGraphicFramePr>
        <p:xfrm>
          <a:off x="5422038" y="4926393"/>
          <a:ext cx="606513" cy="28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1" name="公式" r:id="rId3" imgW="482391" imgH="228501" progId="Equation.3">
                  <p:embed/>
                </p:oleObj>
              </mc:Choice>
              <mc:Fallback>
                <p:oleObj name="公式" r:id="rId3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038" y="4926393"/>
                        <a:ext cx="606513" cy="28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6185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2977615"/>
              </p:ext>
            </p:extLst>
          </p:nvPr>
        </p:nvGraphicFramePr>
        <p:xfrm>
          <a:off x="6686223" y="5779746"/>
          <a:ext cx="671735" cy="3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2" name="公式" r:id="rId5" imgW="419100" imgH="228600" progId="Equation.3">
                  <p:embed/>
                </p:oleObj>
              </mc:Choice>
              <mc:Fallback>
                <p:oleObj name="公式" r:id="rId5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223" y="5779746"/>
                        <a:ext cx="671735" cy="392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72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62159"/>
            <a:ext cx="9144000" cy="10080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latin typeface="Times New Roman" charset="0"/>
                <a:ea typeface="宋体" charset="0"/>
              </a:rPr>
              <a:t>一棵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5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阶的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B+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树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: M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和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L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取值同样与存储块的大小有关</a:t>
            </a:r>
          </a:p>
        </p:txBody>
      </p:sp>
      <p:sp>
        <p:nvSpPr>
          <p:cNvPr id="307203" name="Text Box 5"/>
          <p:cNvSpPr txBox="1">
            <a:spLocks noChangeArrowheads="1"/>
          </p:cNvSpPr>
          <p:nvPr/>
        </p:nvSpPr>
        <p:spPr bwMode="auto">
          <a:xfrm>
            <a:off x="179388" y="6092825"/>
            <a:ext cx="431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dirty="0">
                <a:latin typeface="Times New Roman" charset="0"/>
                <a:ea typeface="幼圆" charset="0"/>
                <a:cs typeface="幼圆" charset="0"/>
              </a:rPr>
              <a:t>每个节点是一个磁盘块</a:t>
            </a:r>
          </a:p>
        </p:txBody>
      </p:sp>
      <p:sp>
        <p:nvSpPr>
          <p:cNvPr id="307204" name="Text Box 6"/>
          <p:cNvSpPr txBox="1">
            <a:spLocks noChangeArrowheads="1"/>
          </p:cNvSpPr>
          <p:nvPr/>
        </p:nvSpPr>
        <p:spPr bwMode="auto">
          <a:xfrm>
            <a:off x="3995738" y="6092825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dirty="0">
                <a:latin typeface="幼圆" charset="0"/>
                <a:ea typeface="幼圆" charset="0"/>
                <a:cs typeface="幼圆" charset="0"/>
              </a:rPr>
              <a:t>假设</a:t>
            </a:r>
            <a:r>
              <a:rPr lang="en-US" altLang="zh-CN" dirty="0">
                <a:latin typeface="幼圆" charset="0"/>
                <a:ea typeface="幼圆" charset="0"/>
                <a:cs typeface="幼圆" charset="0"/>
              </a:rPr>
              <a:t> L = 5      </a:t>
            </a:r>
            <a:endParaRPr lang="zh-CN" altLang="en-US" dirty="0">
              <a:latin typeface="幼圆" charset="0"/>
              <a:ea typeface="幼圆" charset="0"/>
              <a:cs typeface="幼圆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40B2D8-38FB-EB43-BAB2-D92FD9B42CAC}"/>
              </a:ext>
            </a:extLst>
          </p:cNvPr>
          <p:cNvGrpSpPr/>
          <p:nvPr/>
        </p:nvGrpSpPr>
        <p:grpSpPr>
          <a:xfrm>
            <a:off x="-18434" y="1593178"/>
            <a:ext cx="9162434" cy="3931105"/>
            <a:chOff x="-18434" y="1593178"/>
            <a:chExt cx="9162434" cy="3931105"/>
          </a:xfrm>
        </p:grpSpPr>
        <p:grpSp>
          <p:nvGrpSpPr>
            <p:cNvPr id="307205" name="Group 98"/>
            <p:cNvGrpSpPr>
              <a:grpSpLocks/>
            </p:cNvGrpSpPr>
            <p:nvPr/>
          </p:nvGrpSpPr>
          <p:grpSpPr bwMode="auto">
            <a:xfrm>
              <a:off x="199141" y="1857158"/>
              <a:ext cx="8944859" cy="3667125"/>
              <a:chOff x="356" y="935"/>
              <a:chExt cx="5019" cy="2310"/>
            </a:xfrm>
          </p:grpSpPr>
          <p:grpSp>
            <p:nvGrpSpPr>
              <p:cNvPr id="307220" name="Group 8"/>
              <p:cNvGrpSpPr>
                <a:grpSpLocks/>
              </p:cNvGrpSpPr>
              <p:nvPr/>
            </p:nvGrpSpPr>
            <p:grpSpPr bwMode="auto">
              <a:xfrm>
                <a:off x="2270" y="935"/>
                <a:ext cx="1442" cy="322"/>
                <a:chOff x="3960" y="3000"/>
                <a:chExt cx="2340" cy="468"/>
              </a:xfrm>
            </p:grpSpPr>
            <p:sp>
              <p:nvSpPr>
                <p:cNvPr id="307301" name="Rectangle 9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4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35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303" name="Rectangle 11"/>
                <p:cNvSpPr>
                  <a:spLocks noChangeArrowheads="1"/>
                </p:cNvSpPr>
                <p:nvPr/>
              </p:nvSpPr>
              <p:spPr bwMode="auto">
                <a:xfrm>
                  <a:off x="450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68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50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305" name="Rectangle 13"/>
                <p:cNvSpPr>
                  <a:spLocks noChangeArrowheads="1"/>
                </p:cNvSpPr>
                <p:nvPr/>
              </p:nvSpPr>
              <p:spPr bwMode="auto">
                <a:xfrm>
                  <a:off x="504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2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64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307" name="Rectangle 15"/>
                <p:cNvSpPr>
                  <a:spLocks noChangeArrowheads="1"/>
                </p:cNvSpPr>
                <p:nvPr/>
              </p:nvSpPr>
              <p:spPr bwMode="auto">
                <a:xfrm>
                  <a:off x="558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76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309" name="Rectangle 17"/>
                <p:cNvSpPr>
                  <a:spLocks noChangeArrowheads="1"/>
                </p:cNvSpPr>
                <p:nvPr/>
              </p:nvSpPr>
              <p:spPr bwMode="auto">
                <a:xfrm>
                  <a:off x="612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221" name="Group 18"/>
              <p:cNvGrpSpPr>
                <a:grpSpLocks/>
              </p:cNvGrpSpPr>
              <p:nvPr/>
            </p:nvGrpSpPr>
            <p:grpSpPr bwMode="auto">
              <a:xfrm>
                <a:off x="496" y="1686"/>
                <a:ext cx="998" cy="322"/>
                <a:chOff x="3960" y="3000"/>
                <a:chExt cx="2340" cy="468"/>
              </a:xfrm>
            </p:grpSpPr>
            <p:sp>
              <p:nvSpPr>
                <p:cNvPr id="307292" name="Rectangle 19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9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4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8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94" name="Rectangle 21"/>
                <p:cNvSpPr>
                  <a:spLocks noChangeArrowheads="1"/>
                </p:cNvSpPr>
                <p:nvPr/>
              </p:nvSpPr>
              <p:spPr bwMode="auto">
                <a:xfrm>
                  <a:off x="450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8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15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96" name="Rectangle 23"/>
                <p:cNvSpPr>
                  <a:spLocks noChangeArrowheads="1"/>
                </p:cNvSpPr>
                <p:nvPr/>
              </p:nvSpPr>
              <p:spPr bwMode="auto">
                <a:xfrm>
                  <a:off x="504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2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23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98" name="Rectangle 25"/>
                <p:cNvSpPr>
                  <a:spLocks noChangeArrowheads="1"/>
                </p:cNvSpPr>
                <p:nvPr/>
              </p:nvSpPr>
              <p:spPr bwMode="auto">
                <a:xfrm>
                  <a:off x="558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30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300" name="Rectangle 27"/>
                <p:cNvSpPr>
                  <a:spLocks noChangeArrowheads="1"/>
                </p:cNvSpPr>
                <p:nvPr/>
              </p:nvSpPr>
              <p:spPr bwMode="auto">
                <a:xfrm>
                  <a:off x="612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222" name="Group 28"/>
              <p:cNvGrpSpPr>
                <a:grpSpLocks/>
              </p:cNvGrpSpPr>
              <p:nvPr/>
            </p:nvGrpSpPr>
            <p:grpSpPr bwMode="auto">
              <a:xfrm>
                <a:off x="1716" y="1686"/>
                <a:ext cx="998" cy="322"/>
                <a:chOff x="3960" y="3000"/>
                <a:chExt cx="2340" cy="468"/>
              </a:xfrm>
            </p:grpSpPr>
            <p:sp>
              <p:nvSpPr>
                <p:cNvPr id="307283" name="Rectangle 29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8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14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41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85" name="Rectangle 31"/>
                <p:cNvSpPr>
                  <a:spLocks noChangeArrowheads="1"/>
                </p:cNvSpPr>
                <p:nvPr/>
              </p:nvSpPr>
              <p:spPr bwMode="auto">
                <a:xfrm>
                  <a:off x="450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8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8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46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87" name="Rectangle 33"/>
                <p:cNvSpPr>
                  <a:spLocks noChangeArrowheads="1"/>
                </p:cNvSpPr>
                <p:nvPr/>
              </p:nvSpPr>
              <p:spPr bwMode="auto">
                <a:xfrm>
                  <a:off x="504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2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89" name="Rectangle 35"/>
                <p:cNvSpPr>
                  <a:spLocks noChangeArrowheads="1"/>
                </p:cNvSpPr>
                <p:nvPr/>
              </p:nvSpPr>
              <p:spPr bwMode="auto">
                <a:xfrm>
                  <a:off x="558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9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76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91" name="Rectangle 37"/>
                <p:cNvSpPr>
                  <a:spLocks noChangeArrowheads="1"/>
                </p:cNvSpPr>
                <p:nvPr/>
              </p:nvSpPr>
              <p:spPr bwMode="auto">
                <a:xfrm>
                  <a:off x="612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223" name="Group 38"/>
              <p:cNvGrpSpPr>
                <a:grpSpLocks/>
              </p:cNvGrpSpPr>
              <p:nvPr/>
            </p:nvGrpSpPr>
            <p:grpSpPr bwMode="auto">
              <a:xfrm>
                <a:off x="3046" y="1686"/>
                <a:ext cx="998" cy="322"/>
                <a:chOff x="3960" y="3000"/>
                <a:chExt cx="2340" cy="468"/>
              </a:xfrm>
            </p:grpSpPr>
            <p:sp>
              <p:nvSpPr>
                <p:cNvPr id="307274" name="Rectangle 39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7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4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55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50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7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8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60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78" name="Rectangle 43"/>
                <p:cNvSpPr>
                  <a:spLocks noChangeArrowheads="1"/>
                </p:cNvSpPr>
                <p:nvPr/>
              </p:nvSpPr>
              <p:spPr bwMode="auto">
                <a:xfrm>
                  <a:off x="504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7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22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80" name="Rectangle 45"/>
                <p:cNvSpPr>
                  <a:spLocks noChangeArrowheads="1"/>
                </p:cNvSpPr>
                <p:nvPr/>
              </p:nvSpPr>
              <p:spPr bwMode="auto">
                <a:xfrm>
                  <a:off x="558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8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76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82" name="Rectangle 47"/>
                <p:cNvSpPr>
                  <a:spLocks noChangeArrowheads="1"/>
                </p:cNvSpPr>
                <p:nvPr/>
              </p:nvSpPr>
              <p:spPr bwMode="auto">
                <a:xfrm>
                  <a:off x="612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224" name="Group 48"/>
              <p:cNvGrpSpPr>
                <a:grpSpLocks/>
              </p:cNvGrpSpPr>
              <p:nvPr/>
            </p:nvGrpSpPr>
            <p:grpSpPr bwMode="auto">
              <a:xfrm>
                <a:off x="4377" y="1686"/>
                <a:ext cx="998" cy="322"/>
                <a:chOff x="3960" y="3000"/>
                <a:chExt cx="2340" cy="468"/>
              </a:xfrm>
            </p:grpSpPr>
            <p:sp>
              <p:nvSpPr>
                <p:cNvPr id="307265" name="Rectangle 49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6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14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70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67" name="Rectangle 51"/>
                <p:cNvSpPr>
                  <a:spLocks noChangeArrowheads="1"/>
                </p:cNvSpPr>
                <p:nvPr/>
              </p:nvSpPr>
              <p:spPr bwMode="auto">
                <a:xfrm>
                  <a:off x="450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6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68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charset="0"/>
                    </a:rPr>
                    <a:t>79</a:t>
                  </a:r>
                  <a:endParaRPr lang="en-US" altLang="zh-CN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69" name="Rectangle 53"/>
                <p:cNvSpPr>
                  <a:spLocks noChangeArrowheads="1"/>
                </p:cNvSpPr>
                <p:nvPr/>
              </p:nvSpPr>
              <p:spPr bwMode="auto">
                <a:xfrm>
                  <a:off x="504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522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71" name="Rectangle 55"/>
                <p:cNvSpPr>
                  <a:spLocks noChangeArrowheads="1"/>
                </p:cNvSpPr>
                <p:nvPr/>
              </p:nvSpPr>
              <p:spPr bwMode="auto">
                <a:xfrm>
                  <a:off x="558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27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760" y="3000"/>
                  <a:ext cx="36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latin typeface="Times New Roman" charset="0"/>
                    <a:ea typeface="楷体_GB2312" charset="0"/>
                    <a:cs typeface="楷体_GB2312" charset="0"/>
                  </a:endParaRPr>
                </a:p>
              </p:txBody>
            </p:sp>
            <p:sp>
              <p:nvSpPr>
                <p:cNvPr id="307273" name="Rectangle 57"/>
                <p:cNvSpPr>
                  <a:spLocks noChangeArrowheads="1"/>
                </p:cNvSpPr>
                <p:nvPr/>
              </p:nvSpPr>
              <p:spPr bwMode="auto">
                <a:xfrm>
                  <a:off x="6120" y="3000"/>
                  <a:ext cx="180" cy="4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225" name="Text Box 58"/>
              <p:cNvSpPr txBox="1">
                <a:spLocks noChangeArrowheads="1"/>
              </p:cNvSpPr>
              <p:nvPr/>
            </p:nvSpPr>
            <p:spPr bwMode="auto">
              <a:xfrm>
                <a:off x="606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8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9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11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26" name="Text Box 59"/>
              <p:cNvSpPr txBox="1">
                <a:spLocks noChangeArrowheads="1"/>
              </p:cNvSpPr>
              <p:nvPr/>
            </p:nvSpPr>
            <p:spPr bwMode="auto">
              <a:xfrm>
                <a:off x="356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27" name="Text Box 60"/>
              <p:cNvSpPr txBox="1">
                <a:spLocks noChangeArrowheads="1"/>
              </p:cNvSpPr>
              <p:nvPr/>
            </p:nvSpPr>
            <p:spPr bwMode="auto">
              <a:xfrm>
                <a:off x="846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15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16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18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19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21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28" name="Text Box 61"/>
              <p:cNvSpPr txBox="1">
                <a:spLocks noChangeArrowheads="1"/>
              </p:cNvSpPr>
              <p:nvPr/>
            </p:nvSpPr>
            <p:spPr bwMode="auto">
              <a:xfrm>
                <a:off x="1105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23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25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26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27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29" name="Text Box 62"/>
              <p:cNvSpPr txBox="1">
                <a:spLocks noChangeArrowheads="1"/>
              </p:cNvSpPr>
              <p:nvPr/>
            </p:nvSpPr>
            <p:spPr bwMode="auto">
              <a:xfrm>
                <a:off x="1354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30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31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32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33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34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0" name="Text Box 63"/>
              <p:cNvSpPr txBox="1">
                <a:spLocks noChangeArrowheads="1"/>
              </p:cNvSpPr>
              <p:nvPr/>
            </p:nvSpPr>
            <p:spPr bwMode="auto">
              <a:xfrm>
                <a:off x="1640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35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38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40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1" name="Text Box 64"/>
              <p:cNvSpPr txBox="1">
                <a:spLocks noChangeArrowheads="1"/>
              </p:cNvSpPr>
              <p:nvPr/>
            </p:nvSpPr>
            <p:spPr bwMode="auto">
              <a:xfrm>
                <a:off x="1881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41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42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43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44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45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2" name="Text Box 65"/>
              <p:cNvSpPr txBox="1">
                <a:spLocks noChangeArrowheads="1"/>
              </p:cNvSpPr>
              <p:nvPr/>
            </p:nvSpPr>
            <p:spPr bwMode="auto">
              <a:xfrm>
                <a:off x="2130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46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47 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48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3" name="Text Box 66"/>
              <p:cNvSpPr txBox="1">
                <a:spLocks noChangeArrowheads="1"/>
              </p:cNvSpPr>
              <p:nvPr/>
            </p:nvSpPr>
            <p:spPr bwMode="auto">
              <a:xfrm>
                <a:off x="2934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50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51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52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53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4" name="Text Box 67"/>
              <p:cNvSpPr txBox="1">
                <a:spLocks noChangeArrowheads="1"/>
              </p:cNvSpPr>
              <p:nvPr/>
            </p:nvSpPr>
            <p:spPr bwMode="auto">
              <a:xfrm>
                <a:off x="3193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55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57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59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5" name="Text Box 68"/>
              <p:cNvSpPr txBox="1">
                <a:spLocks noChangeArrowheads="1"/>
              </p:cNvSpPr>
              <p:nvPr/>
            </p:nvSpPr>
            <p:spPr bwMode="auto">
              <a:xfrm>
                <a:off x="3461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60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61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62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6" name="Text Box 69"/>
              <p:cNvSpPr txBox="1">
                <a:spLocks noChangeArrowheads="1"/>
              </p:cNvSpPr>
              <p:nvPr/>
            </p:nvSpPr>
            <p:spPr bwMode="auto">
              <a:xfrm>
                <a:off x="4265" y="2329"/>
                <a:ext cx="204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64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66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68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7" name="Text Box 70"/>
              <p:cNvSpPr txBox="1">
                <a:spLocks noChangeArrowheads="1"/>
              </p:cNvSpPr>
              <p:nvPr/>
            </p:nvSpPr>
            <p:spPr bwMode="auto">
              <a:xfrm>
                <a:off x="4514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70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73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77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8" name="Text Box 71"/>
              <p:cNvSpPr txBox="1">
                <a:spLocks noChangeArrowheads="1"/>
              </p:cNvSpPr>
              <p:nvPr/>
            </p:nvSpPr>
            <p:spPr bwMode="auto">
              <a:xfrm>
                <a:off x="4773" y="2329"/>
                <a:ext cx="205" cy="9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79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81</a:t>
                </a:r>
              </a:p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82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7239" name="Line 72"/>
              <p:cNvSpPr>
                <a:spLocks noChangeShapeType="1"/>
              </p:cNvSpPr>
              <p:nvPr/>
            </p:nvSpPr>
            <p:spPr bwMode="auto">
              <a:xfrm>
                <a:off x="2307" y="1150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0" name="Line 73"/>
              <p:cNvSpPr>
                <a:spLocks noChangeShapeType="1"/>
              </p:cNvSpPr>
              <p:nvPr/>
            </p:nvSpPr>
            <p:spPr bwMode="auto">
              <a:xfrm flipH="1">
                <a:off x="1078" y="1364"/>
                <a:ext cx="122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1" name="Line 74"/>
              <p:cNvSpPr>
                <a:spLocks noChangeShapeType="1"/>
              </p:cNvSpPr>
              <p:nvPr/>
            </p:nvSpPr>
            <p:spPr bwMode="auto">
              <a:xfrm>
                <a:off x="1090" y="1364"/>
                <a:ext cx="0" cy="3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2" name="Line 75"/>
              <p:cNvSpPr>
                <a:spLocks noChangeShapeType="1"/>
              </p:cNvSpPr>
              <p:nvPr/>
            </p:nvSpPr>
            <p:spPr bwMode="auto">
              <a:xfrm>
                <a:off x="2649" y="1150"/>
                <a:ext cx="0" cy="3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3" name="Line 76"/>
              <p:cNvSpPr>
                <a:spLocks noChangeShapeType="1"/>
              </p:cNvSpPr>
              <p:nvPr/>
            </p:nvSpPr>
            <p:spPr bwMode="auto">
              <a:xfrm flipH="1">
                <a:off x="2316" y="1471"/>
                <a:ext cx="33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4" name="Line 77"/>
              <p:cNvSpPr>
                <a:spLocks noChangeShapeType="1"/>
              </p:cNvSpPr>
              <p:nvPr/>
            </p:nvSpPr>
            <p:spPr bwMode="auto">
              <a:xfrm>
                <a:off x="2307" y="1471"/>
                <a:ext cx="0" cy="2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5" name="Line 78"/>
              <p:cNvSpPr>
                <a:spLocks noChangeShapeType="1"/>
              </p:cNvSpPr>
              <p:nvPr/>
            </p:nvSpPr>
            <p:spPr bwMode="auto">
              <a:xfrm>
                <a:off x="3314" y="1150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6" name="Line 79"/>
              <p:cNvSpPr>
                <a:spLocks noChangeShapeType="1"/>
              </p:cNvSpPr>
              <p:nvPr/>
            </p:nvSpPr>
            <p:spPr bwMode="auto">
              <a:xfrm>
                <a:off x="3305" y="1364"/>
                <a:ext cx="166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7" name="Line 80"/>
              <p:cNvSpPr>
                <a:spLocks noChangeShapeType="1"/>
              </p:cNvSpPr>
              <p:nvPr/>
            </p:nvSpPr>
            <p:spPr bwMode="auto">
              <a:xfrm>
                <a:off x="4968" y="1364"/>
                <a:ext cx="0" cy="3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8" name="Line 81"/>
              <p:cNvSpPr>
                <a:spLocks noChangeShapeType="1"/>
              </p:cNvSpPr>
              <p:nvPr/>
            </p:nvSpPr>
            <p:spPr bwMode="auto">
              <a:xfrm>
                <a:off x="2982" y="1150"/>
                <a:ext cx="0" cy="3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49" name="Line 82"/>
              <p:cNvSpPr>
                <a:spLocks noChangeShapeType="1"/>
              </p:cNvSpPr>
              <p:nvPr/>
            </p:nvSpPr>
            <p:spPr bwMode="auto">
              <a:xfrm>
                <a:off x="2972" y="1471"/>
                <a:ext cx="66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0" name="Line 83"/>
              <p:cNvSpPr>
                <a:spLocks noChangeShapeType="1"/>
              </p:cNvSpPr>
              <p:nvPr/>
            </p:nvSpPr>
            <p:spPr bwMode="auto">
              <a:xfrm>
                <a:off x="3629" y="1471"/>
                <a:ext cx="0" cy="2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1" name="Line 84"/>
              <p:cNvSpPr>
                <a:spLocks noChangeShapeType="1"/>
              </p:cNvSpPr>
              <p:nvPr/>
            </p:nvSpPr>
            <p:spPr bwMode="auto">
              <a:xfrm>
                <a:off x="524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2" name="Line 85"/>
              <p:cNvSpPr>
                <a:spLocks noChangeShapeType="1"/>
              </p:cNvSpPr>
              <p:nvPr/>
            </p:nvSpPr>
            <p:spPr bwMode="auto">
              <a:xfrm>
                <a:off x="755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3" name="Line 86"/>
              <p:cNvSpPr>
                <a:spLocks noChangeShapeType="1"/>
              </p:cNvSpPr>
              <p:nvPr/>
            </p:nvSpPr>
            <p:spPr bwMode="auto">
              <a:xfrm>
                <a:off x="986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4" name="Line 87"/>
              <p:cNvSpPr>
                <a:spLocks noChangeShapeType="1"/>
              </p:cNvSpPr>
              <p:nvPr/>
            </p:nvSpPr>
            <p:spPr bwMode="auto">
              <a:xfrm>
                <a:off x="1226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5" name="Line 88"/>
              <p:cNvSpPr>
                <a:spLocks noChangeShapeType="1"/>
              </p:cNvSpPr>
              <p:nvPr/>
            </p:nvSpPr>
            <p:spPr bwMode="auto">
              <a:xfrm>
                <a:off x="1457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6" name="Line 89"/>
              <p:cNvSpPr>
                <a:spLocks noChangeShapeType="1"/>
              </p:cNvSpPr>
              <p:nvPr/>
            </p:nvSpPr>
            <p:spPr bwMode="auto">
              <a:xfrm>
                <a:off x="1753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7" name="Line 90"/>
              <p:cNvSpPr>
                <a:spLocks noChangeShapeType="1"/>
              </p:cNvSpPr>
              <p:nvPr/>
            </p:nvSpPr>
            <p:spPr bwMode="auto">
              <a:xfrm>
                <a:off x="1974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8" name="Line 91"/>
              <p:cNvSpPr>
                <a:spLocks noChangeShapeType="1"/>
              </p:cNvSpPr>
              <p:nvPr/>
            </p:nvSpPr>
            <p:spPr bwMode="auto">
              <a:xfrm>
                <a:off x="2205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9" name="Line 92"/>
              <p:cNvSpPr>
                <a:spLocks noChangeShapeType="1"/>
              </p:cNvSpPr>
              <p:nvPr/>
            </p:nvSpPr>
            <p:spPr bwMode="auto">
              <a:xfrm>
                <a:off x="3083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0" name="Line 93"/>
              <p:cNvSpPr>
                <a:spLocks noChangeShapeType="1"/>
              </p:cNvSpPr>
              <p:nvPr/>
            </p:nvSpPr>
            <p:spPr bwMode="auto">
              <a:xfrm>
                <a:off x="3314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1" name="Line 94"/>
              <p:cNvSpPr>
                <a:spLocks noChangeShapeType="1"/>
              </p:cNvSpPr>
              <p:nvPr/>
            </p:nvSpPr>
            <p:spPr bwMode="auto">
              <a:xfrm>
                <a:off x="3545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2" name="Line 95"/>
              <p:cNvSpPr>
                <a:spLocks noChangeShapeType="1"/>
              </p:cNvSpPr>
              <p:nvPr/>
            </p:nvSpPr>
            <p:spPr bwMode="auto">
              <a:xfrm>
                <a:off x="4414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3" name="Line 96"/>
              <p:cNvSpPr>
                <a:spLocks noChangeShapeType="1"/>
              </p:cNvSpPr>
              <p:nvPr/>
            </p:nvSpPr>
            <p:spPr bwMode="auto">
              <a:xfrm>
                <a:off x="4636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4" name="Line 97"/>
              <p:cNvSpPr>
                <a:spLocks noChangeShapeType="1"/>
              </p:cNvSpPr>
              <p:nvPr/>
            </p:nvSpPr>
            <p:spPr bwMode="auto">
              <a:xfrm>
                <a:off x="4867" y="1900"/>
                <a:ext cx="0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07206" name="直接箭头连接符 100"/>
            <p:cNvCxnSpPr>
              <a:cxnSpLocks noChangeShapeType="1"/>
            </p:cNvCxnSpPr>
            <p:nvPr/>
          </p:nvCxnSpPr>
          <p:spPr bwMode="auto">
            <a:xfrm>
              <a:off x="-18434" y="5047247"/>
              <a:ext cx="17938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07" name="直接箭头连接符 102"/>
            <p:cNvCxnSpPr>
              <a:cxnSpLocks noChangeShapeType="1"/>
            </p:cNvCxnSpPr>
            <p:nvPr/>
          </p:nvCxnSpPr>
          <p:spPr bwMode="auto">
            <a:xfrm>
              <a:off x="391486" y="5036532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08" name="直接箭头连接符 104"/>
            <p:cNvCxnSpPr>
              <a:cxnSpLocks noChangeShapeType="1"/>
            </p:cNvCxnSpPr>
            <p:nvPr/>
          </p:nvCxnSpPr>
          <p:spPr bwMode="auto">
            <a:xfrm>
              <a:off x="823286" y="5036532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09" name="直接箭头连接符 105"/>
            <p:cNvCxnSpPr>
              <a:cxnSpLocks noChangeShapeType="1"/>
            </p:cNvCxnSpPr>
            <p:nvPr/>
          </p:nvCxnSpPr>
          <p:spPr bwMode="auto">
            <a:xfrm>
              <a:off x="1291582" y="5036223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0" name="直接箭头连接符 106"/>
            <p:cNvCxnSpPr>
              <a:cxnSpLocks noChangeShapeType="1"/>
            </p:cNvCxnSpPr>
            <p:nvPr/>
          </p:nvCxnSpPr>
          <p:spPr bwMode="auto">
            <a:xfrm>
              <a:off x="1730681" y="5036532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1" name="直接箭头连接符 107"/>
            <p:cNvCxnSpPr>
              <a:cxnSpLocks noChangeShapeType="1"/>
            </p:cNvCxnSpPr>
            <p:nvPr/>
          </p:nvCxnSpPr>
          <p:spPr bwMode="auto">
            <a:xfrm>
              <a:off x="2263148" y="5036532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2" name="直接箭头连接符 108"/>
            <p:cNvCxnSpPr>
              <a:cxnSpLocks noChangeShapeType="1"/>
            </p:cNvCxnSpPr>
            <p:nvPr/>
          </p:nvCxnSpPr>
          <p:spPr bwMode="auto">
            <a:xfrm>
              <a:off x="2694948" y="5036532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3" name="直接箭头连接符 109"/>
            <p:cNvCxnSpPr>
              <a:cxnSpLocks noChangeShapeType="1"/>
            </p:cNvCxnSpPr>
            <p:nvPr/>
          </p:nvCxnSpPr>
          <p:spPr bwMode="auto">
            <a:xfrm>
              <a:off x="3126748" y="5060345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4" name="直接箭头连接符 110"/>
            <p:cNvCxnSpPr>
              <a:cxnSpLocks noChangeShapeType="1"/>
            </p:cNvCxnSpPr>
            <p:nvPr/>
          </p:nvCxnSpPr>
          <p:spPr bwMode="auto">
            <a:xfrm>
              <a:off x="3487111" y="5107970"/>
              <a:ext cx="12954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5" name="直接箭头连接符 112"/>
            <p:cNvCxnSpPr>
              <a:cxnSpLocks noChangeShapeType="1"/>
            </p:cNvCxnSpPr>
            <p:nvPr/>
          </p:nvCxnSpPr>
          <p:spPr bwMode="auto">
            <a:xfrm>
              <a:off x="5027641" y="5117495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6" name="直接箭头连接符 113"/>
            <p:cNvCxnSpPr>
              <a:cxnSpLocks noChangeShapeType="1"/>
            </p:cNvCxnSpPr>
            <p:nvPr/>
          </p:nvCxnSpPr>
          <p:spPr bwMode="auto">
            <a:xfrm>
              <a:off x="5503236" y="5107970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7" name="直接箭头连接符 114"/>
            <p:cNvCxnSpPr>
              <a:cxnSpLocks noChangeShapeType="1"/>
            </p:cNvCxnSpPr>
            <p:nvPr/>
          </p:nvCxnSpPr>
          <p:spPr bwMode="auto">
            <a:xfrm>
              <a:off x="5935036" y="5107970"/>
              <a:ext cx="122396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8" name="直接箭头连接符 116"/>
            <p:cNvCxnSpPr>
              <a:cxnSpLocks noChangeShapeType="1"/>
            </p:cNvCxnSpPr>
            <p:nvPr/>
          </p:nvCxnSpPr>
          <p:spPr bwMode="auto">
            <a:xfrm flipV="1">
              <a:off x="7303461" y="5129207"/>
              <a:ext cx="276512" cy="12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7219" name="直接箭头连接符 117"/>
            <p:cNvCxnSpPr>
              <a:cxnSpLocks noChangeShapeType="1"/>
            </p:cNvCxnSpPr>
            <p:nvPr/>
          </p:nvCxnSpPr>
          <p:spPr bwMode="auto">
            <a:xfrm>
              <a:off x="7808286" y="5107970"/>
              <a:ext cx="2159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2160A964-680A-42BC-9861-F34AC7A851CB}"/>
                </a:ext>
              </a:extLst>
            </p:cNvPr>
            <p:cNvCxnSpPr>
              <a:cxnSpLocks/>
            </p:cNvCxnSpPr>
            <p:nvPr/>
          </p:nvCxnSpPr>
          <p:spPr>
            <a:xfrm>
              <a:off x="3234698" y="1593178"/>
              <a:ext cx="375573" cy="2356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27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标题 1"/>
          <p:cNvSpPr>
            <a:spLocks noGrp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r>
              <a:rPr lang="zh-CN" altLang="en-US" b="1">
                <a:latin typeface="Times New Roman" charset="0"/>
                <a:ea typeface="宋体" charset="0"/>
              </a:rPr>
              <a:t>第</a:t>
            </a:r>
            <a:r>
              <a:rPr lang="en-US" altLang="zh-CN" b="1">
                <a:latin typeface="Times New Roman" charset="0"/>
                <a:ea typeface="宋体" charset="0"/>
              </a:rPr>
              <a:t>11</a:t>
            </a:r>
            <a:r>
              <a:rPr lang="zh-CN" altLang="en-US" b="1">
                <a:latin typeface="Times New Roman" charset="0"/>
                <a:ea typeface="宋体" charset="0"/>
              </a:rPr>
              <a:t>章</a:t>
            </a:r>
            <a:r>
              <a:rPr lang="en-US" altLang="zh-CN" b="1">
                <a:latin typeface="Times New Roman" charset="0"/>
                <a:ea typeface="宋体" charset="0"/>
              </a:rPr>
              <a:t>  </a:t>
            </a:r>
            <a:r>
              <a:rPr lang="zh-CN" altLang="en-US" b="1">
                <a:latin typeface="Times New Roman" charset="0"/>
                <a:ea typeface="宋体" charset="0"/>
              </a:rPr>
              <a:t>外部查找与排序</a:t>
            </a:r>
          </a:p>
        </p:txBody>
      </p:sp>
      <p:sp>
        <p:nvSpPr>
          <p:cNvPr id="284674" name="内容占位符 2"/>
          <p:cNvSpPr>
            <a:spLocks noGrp="1"/>
          </p:cNvSpPr>
          <p:nvPr>
            <p:ph idx="1"/>
          </p:nvPr>
        </p:nvSpPr>
        <p:spPr>
          <a:xfrm>
            <a:off x="1692275" y="2276476"/>
            <a:ext cx="4392613" cy="18868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主存储器与外存储器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外部查找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外排序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0646" y="4330587"/>
            <a:ext cx="8444503" cy="147335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Times New Roman" charset="0"/>
                <a:ea typeface="宋体" charset="0"/>
              </a:rPr>
              <a:t>本章学习目标：区分内、外存储特点；设计实现大量数据应用场景下的查找与排序算法。</a:t>
            </a:r>
          </a:p>
        </p:txBody>
      </p:sp>
    </p:spTree>
    <p:extLst>
      <p:ext uri="{BB962C8B-B14F-4D97-AF65-F5344CB8AC3E}">
        <p14:creationId xmlns:p14="http://schemas.microsoft.com/office/powerpoint/2010/main" val="276608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56" y="50645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charset="0"/>
                <a:ea typeface="宋体" charset="0"/>
              </a:rPr>
              <a:t>B+</a:t>
            </a:r>
            <a:r>
              <a:rPr lang="zh-CN" altLang="en-US" b="1" dirty="0">
                <a:latin typeface="Times New Roman" charset="0"/>
                <a:ea typeface="宋体" charset="0"/>
              </a:rPr>
              <a:t>树的插入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46313"/>
            <a:ext cx="8280400" cy="4611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叶结点不满：把新节点插入叶子，重新调整该叶子中数据的顺序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叶子已经装满 ：通过分裂该叶子，形成两个半满的叶子来插入一个新的项 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楷体_GB2312" charset="0"/>
                <a:ea typeface="楷体_GB2312" charset="0"/>
                <a:cs typeface="楷体_GB2312" charset="0"/>
              </a:rPr>
              <a:t>更新父节点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楷体_GB2312" charset="0"/>
                <a:ea typeface="楷体_GB2312" charset="0"/>
                <a:cs typeface="楷体_GB2312" charset="0"/>
              </a:rPr>
              <a:t>如果父亲的儿子数量已经满了，我们就继续分裂父亲。最坏情况要分裂根。这就是为什么根节点允许只有两个孩子。 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91754" y="1576074"/>
            <a:ext cx="6481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Times New Roman" charset="0"/>
                <a:ea typeface="幼圆" charset="0"/>
                <a:cs typeface="幼圆" charset="0"/>
              </a:rPr>
              <a:t>从树根开始查找应该插入的叶结点</a:t>
            </a:r>
          </a:p>
        </p:txBody>
      </p:sp>
    </p:spTree>
    <p:extLst>
      <p:ext uri="{BB962C8B-B14F-4D97-AF65-F5344CB8AC3E}">
        <p14:creationId xmlns:p14="http://schemas.microsoft.com/office/powerpoint/2010/main" val="342469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5"/>
          <p:cNvSpPr txBox="1">
            <a:spLocks noChangeArrowheads="1"/>
          </p:cNvSpPr>
          <p:nvPr/>
        </p:nvSpPr>
        <p:spPr bwMode="auto">
          <a:xfrm>
            <a:off x="296758" y="711377"/>
            <a:ext cx="5418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dirty="0">
                <a:latin typeface="幼圆" charset="0"/>
                <a:ea typeface="幼圆" charset="0"/>
                <a:cs typeface="幼圆" charset="0"/>
              </a:rPr>
              <a:t>插入</a:t>
            </a:r>
            <a:r>
              <a:rPr lang="en-US" altLang="zh-CN" dirty="0">
                <a:latin typeface="幼圆" charset="0"/>
                <a:ea typeface="幼圆" charset="0"/>
                <a:cs typeface="幼圆" charset="0"/>
              </a:rPr>
              <a:t>7</a:t>
            </a:r>
            <a:r>
              <a:rPr lang="zh-CN" altLang="en-US" dirty="0">
                <a:latin typeface="幼圆" charset="0"/>
                <a:ea typeface="幼圆" charset="0"/>
                <a:cs typeface="幼圆" charset="0"/>
              </a:rPr>
              <a:t>（</a:t>
            </a:r>
            <a:r>
              <a:rPr lang="en-US" altLang="zh-CN" dirty="0">
                <a:latin typeface="幼圆" charset="0"/>
                <a:ea typeface="幼圆" charset="0"/>
                <a:cs typeface="幼圆" charset="0"/>
              </a:rPr>
              <a:t>M=5, L=5)</a:t>
            </a:r>
            <a:r>
              <a:rPr lang="zh-CN" altLang="en-US" dirty="0">
                <a:latin typeface="幼圆" charset="0"/>
                <a:ea typeface="幼圆" charset="0"/>
                <a:cs typeface="幼圆" charset="0"/>
              </a:rPr>
              <a:t>：直接插入</a:t>
            </a:r>
            <a:endParaRPr lang="en-US" altLang="zh-CN" dirty="0">
              <a:latin typeface="幼圆" charset="0"/>
              <a:ea typeface="幼圆" charset="0"/>
              <a:cs typeface="幼圆" charset="0"/>
            </a:endParaRPr>
          </a:p>
        </p:txBody>
      </p:sp>
      <p:grpSp>
        <p:nvGrpSpPr>
          <p:cNvPr id="310275" name="Group 191"/>
          <p:cNvGrpSpPr>
            <a:grpSpLocks/>
          </p:cNvGrpSpPr>
          <p:nvPr/>
        </p:nvGrpSpPr>
        <p:grpSpPr bwMode="auto">
          <a:xfrm>
            <a:off x="307975" y="1773238"/>
            <a:ext cx="8440738" cy="3748088"/>
            <a:chOff x="194" y="1117"/>
            <a:chExt cx="5317" cy="2361"/>
          </a:xfrm>
        </p:grpSpPr>
        <p:grpSp>
          <p:nvGrpSpPr>
            <p:cNvPr id="310276" name="Group 101"/>
            <p:cNvGrpSpPr>
              <a:grpSpLocks/>
            </p:cNvGrpSpPr>
            <p:nvPr/>
          </p:nvGrpSpPr>
          <p:grpSpPr bwMode="auto">
            <a:xfrm>
              <a:off x="2209" y="1117"/>
              <a:ext cx="1533" cy="335"/>
              <a:chOff x="3960" y="3000"/>
              <a:chExt cx="2340" cy="468"/>
            </a:xfrm>
          </p:grpSpPr>
          <p:sp>
            <p:nvSpPr>
              <p:cNvPr id="310357" name="Rectangle 102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58" name="Text Box 103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35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59" name="Rectangle 104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60" name="Text Box 105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50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61" name="Rectangle 106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62" name="Text Box 107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64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63" name="Rectangle 108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64" name="Text Box 109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65" name="Rectangle 110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277" name="Group 111"/>
            <p:cNvGrpSpPr>
              <a:grpSpLocks/>
            </p:cNvGrpSpPr>
            <p:nvPr/>
          </p:nvGrpSpPr>
          <p:grpSpPr bwMode="auto">
            <a:xfrm>
              <a:off x="322" y="1898"/>
              <a:ext cx="1061" cy="334"/>
              <a:chOff x="3960" y="3000"/>
              <a:chExt cx="2340" cy="468"/>
            </a:xfrm>
          </p:grpSpPr>
          <p:sp>
            <p:nvSpPr>
              <p:cNvPr id="310348" name="Rectangle 112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49" name="Text Box 113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8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50" name="Rectangle 114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51" name="Text Box 115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15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52" name="Rectangle 116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53" name="Text Box 117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23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54" name="Rectangle 118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55" name="Text Box 119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30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56" name="Rectangle 120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278" name="Group 121"/>
            <p:cNvGrpSpPr>
              <a:grpSpLocks/>
            </p:cNvGrpSpPr>
            <p:nvPr/>
          </p:nvGrpSpPr>
          <p:grpSpPr bwMode="auto">
            <a:xfrm>
              <a:off x="1619" y="1898"/>
              <a:ext cx="1062" cy="334"/>
              <a:chOff x="3960" y="3000"/>
              <a:chExt cx="2340" cy="468"/>
            </a:xfrm>
          </p:grpSpPr>
          <p:sp>
            <p:nvSpPr>
              <p:cNvPr id="310339" name="Rectangle 122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40" name="Text Box 123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40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41" name="Rectangle 124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42" name="Text Box 125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 dirty="0">
                    <a:latin typeface="Times New Roman" charset="0"/>
                  </a:rPr>
                  <a:t>46</a:t>
                </a:r>
                <a:endParaRPr lang="en-US" altLang="zh-CN" sz="1800" dirty="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43" name="Rectangle 126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44" name="Text Box 127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45" name="Rectangle 128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46" name="Text Box 129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47" name="Rectangle 130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279" name="Group 131"/>
            <p:cNvGrpSpPr>
              <a:grpSpLocks/>
            </p:cNvGrpSpPr>
            <p:nvPr/>
          </p:nvGrpSpPr>
          <p:grpSpPr bwMode="auto">
            <a:xfrm>
              <a:off x="3034" y="1898"/>
              <a:ext cx="1062" cy="334"/>
              <a:chOff x="3960" y="3000"/>
              <a:chExt cx="2340" cy="468"/>
            </a:xfrm>
          </p:grpSpPr>
          <p:sp>
            <p:nvSpPr>
              <p:cNvPr id="310330" name="Rectangle 132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31" name="Text Box 133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55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32" name="Rectangle 134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33" name="Text Box 135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60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34" name="Rectangle 136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35" name="Text Box 137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36" name="Rectangle 138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37" name="Text Box 139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38" name="Rectangle 140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280" name="Group 141"/>
            <p:cNvGrpSpPr>
              <a:grpSpLocks/>
            </p:cNvGrpSpPr>
            <p:nvPr/>
          </p:nvGrpSpPr>
          <p:grpSpPr bwMode="auto">
            <a:xfrm>
              <a:off x="4450" y="1898"/>
              <a:ext cx="1061" cy="334"/>
              <a:chOff x="3960" y="3000"/>
              <a:chExt cx="2340" cy="468"/>
            </a:xfrm>
          </p:grpSpPr>
          <p:sp>
            <p:nvSpPr>
              <p:cNvPr id="310321" name="Rectangle 142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22" name="Text Box 143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70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23" name="Rectangle 144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24" name="Text Box 145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79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25" name="Rectangle 146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26" name="Text Box 147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27" name="Rectangle 148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28" name="Text Box 149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0329" name="Rectangle 150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0281" name="Text Box 151"/>
            <p:cNvSpPr txBox="1">
              <a:spLocks noChangeArrowheads="1"/>
            </p:cNvSpPr>
            <p:nvPr/>
          </p:nvSpPr>
          <p:spPr bwMode="auto">
            <a:xfrm>
              <a:off x="459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8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9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11</a:t>
              </a: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2" name="Text Box 152"/>
            <p:cNvSpPr txBox="1">
              <a:spLocks noChangeArrowheads="1"/>
            </p:cNvSpPr>
            <p:nvPr/>
          </p:nvSpPr>
          <p:spPr bwMode="auto">
            <a:xfrm>
              <a:off x="194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5</a:t>
              </a:r>
            </a:p>
            <a:p>
              <a:pPr algn="just" eaLnBrk="1" hangingPunct="1">
                <a:spcBef>
                  <a:spcPct val="0"/>
                </a:spcBef>
              </a:pP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3" name="Text Box 153"/>
            <p:cNvSpPr txBox="1">
              <a:spLocks noChangeArrowheads="1"/>
            </p:cNvSpPr>
            <p:nvPr/>
          </p:nvSpPr>
          <p:spPr bwMode="auto">
            <a:xfrm>
              <a:off x="715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18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19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21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4" name="Text Box 154"/>
            <p:cNvSpPr txBox="1">
              <a:spLocks noChangeArrowheads="1"/>
            </p:cNvSpPr>
            <p:nvPr/>
          </p:nvSpPr>
          <p:spPr bwMode="auto">
            <a:xfrm>
              <a:off x="990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27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5" name="Text Box 155"/>
            <p:cNvSpPr txBox="1">
              <a:spLocks noChangeArrowheads="1"/>
            </p:cNvSpPr>
            <p:nvPr/>
          </p:nvSpPr>
          <p:spPr bwMode="auto">
            <a:xfrm>
              <a:off x="1255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32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34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6" name="Text Box 156"/>
            <p:cNvSpPr txBox="1">
              <a:spLocks noChangeArrowheads="1"/>
            </p:cNvSpPr>
            <p:nvPr/>
          </p:nvSpPr>
          <p:spPr bwMode="auto">
            <a:xfrm>
              <a:off x="1560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37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7" name="Text Box 157"/>
            <p:cNvSpPr txBox="1">
              <a:spLocks noChangeArrowheads="1"/>
            </p:cNvSpPr>
            <p:nvPr/>
          </p:nvSpPr>
          <p:spPr bwMode="auto">
            <a:xfrm>
              <a:off x="1816" y="2567"/>
              <a:ext cx="196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40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42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43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44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45</a:t>
              </a: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8" name="Text Box 158"/>
            <p:cNvSpPr txBox="1">
              <a:spLocks noChangeArrowheads="1"/>
            </p:cNvSpPr>
            <p:nvPr/>
          </p:nvSpPr>
          <p:spPr bwMode="auto">
            <a:xfrm>
              <a:off x="2081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47 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89" name="Text Box 159"/>
            <p:cNvSpPr txBox="1">
              <a:spLocks noChangeArrowheads="1"/>
            </p:cNvSpPr>
            <p:nvPr/>
          </p:nvSpPr>
          <p:spPr bwMode="auto">
            <a:xfrm>
              <a:off x="2936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52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53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90" name="Text Box 160"/>
            <p:cNvSpPr txBox="1">
              <a:spLocks noChangeArrowheads="1"/>
            </p:cNvSpPr>
            <p:nvPr/>
          </p:nvSpPr>
          <p:spPr bwMode="auto">
            <a:xfrm>
              <a:off x="3211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57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91" name="Text Box 161"/>
            <p:cNvSpPr txBox="1">
              <a:spLocks noChangeArrowheads="1"/>
            </p:cNvSpPr>
            <p:nvPr/>
          </p:nvSpPr>
          <p:spPr bwMode="auto">
            <a:xfrm>
              <a:off x="3496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62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92" name="Text Box 162"/>
            <p:cNvSpPr txBox="1">
              <a:spLocks noChangeArrowheads="1"/>
            </p:cNvSpPr>
            <p:nvPr/>
          </p:nvSpPr>
          <p:spPr bwMode="auto">
            <a:xfrm>
              <a:off x="4351" y="2567"/>
              <a:ext cx="197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64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93" name="Text Box 163"/>
            <p:cNvSpPr txBox="1">
              <a:spLocks noChangeArrowheads="1"/>
            </p:cNvSpPr>
            <p:nvPr/>
          </p:nvSpPr>
          <p:spPr bwMode="auto">
            <a:xfrm>
              <a:off x="4617" y="2567"/>
              <a:ext cx="196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77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94" name="Text Box 164"/>
            <p:cNvSpPr txBox="1">
              <a:spLocks noChangeArrowheads="1"/>
            </p:cNvSpPr>
            <p:nvPr/>
          </p:nvSpPr>
          <p:spPr bwMode="auto">
            <a:xfrm>
              <a:off x="4892" y="2567"/>
              <a:ext cx="196" cy="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79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82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0295" name="Line 165"/>
            <p:cNvSpPr>
              <a:spLocks noChangeShapeType="1"/>
            </p:cNvSpPr>
            <p:nvPr/>
          </p:nvSpPr>
          <p:spPr bwMode="auto">
            <a:xfrm>
              <a:off x="2248" y="1340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6" name="Line 166"/>
            <p:cNvSpPr>
              <a:spLocks noChangeShapeType="1"/>
            </p:cNvSpPr>
            <p:nvPr/>
          </p:nvSpPr>
          <p:spPr bwMode="auto">
            <a:xfrm flipH="1">
              <a:off x="941" y="1563"/>
              <a:ext cx="1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7" name="Line 167"/>
            <p:cNvSpPr>
              <a:spLocks noChangeShapeType="1"/>
            </p:cNvSpPr>
            <p:nvPr/>
          </p:nvSpPr>
          <p:spPr bwMode="auto">
            <a:xfrm>
              <a:off x="921" y="1563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8" name="Line 168"/>
            <p:cNvSpPr>
              <a:spLocks noChangeShapeType="1"/>
            </p:cNvSpPr>
            <p:nvPr/>
          </p:nvSpPr>
          <p:spPr bwMode="auto">
            <a:xfrm>
              <a:off x="2612" y="1340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9" name="Line 169"/>
            <p:cNvSpPr>
              <a:spLocks noChangeShapeType="1"/>
            </p:cNvSpPr>
            <p:nvPr/>
          </p:nvSpPr>
          <p:spPr bwMode="auto">
            <a:xfrm flipH="1">
              <a:off x="2258" y="1675"/>
              <a:ext cx="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0" name="Line 170"/>
            <p:cNvSpPr>
              <a:spLocks noChangeShapeType="1"/>
            </p:cNvSpPr>
            <p:nvPr/>
          </p:nvSpPr>
          <p:spPr bwMode="auto">
            <a:xfrm>
              <a:off x="2248" y="1675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1" name="Line 171"/>
            <p:cNvSpPr>
              <a:spLocks noChangeShapeType="1"/>
            </p:cNvSpPr>
            <p:nvPr/>
          </p:nvSpPr>
          <p:spPr bwMode="auto">
            <a:xfrm>
              <a:off x="3319" y="1340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2" name="Line 172"/>
            <p:cNvSpPr>
              <a:spLocks noChangeShapeType="1"/>
            </p:cNvSpPr>
            <p:nvPr/>
          </p:nvSpPr>
          <p:spPr bwMode="auto">
            <a:xfrm>
              <a:off x="3310" y="1563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3" name="Line 173"/>
            <p:cNvSpPr>
              <a:spLocks noChangeShapeType="1"/>
            </p:cNvSpPr>
            <p:nvPr/>
          </p:nvSpPr>
          <p:spPr bwMode="auto">
            <a:xfrm>
              <a:off x="5059" y="1563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4" name="Line 174"/>
            <p:cNvSpPr>
              <a:spLocks noChangeShapeType="1"/>
            </p:cNvSpPr>
            <p:nvPr/>
          </p:nvSpPr>
          <p:spPr bwMode="auto">
            <a:xfrm>
              <a:off x="2966" y="1340"/>
              <a:ext cx="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5" name="Line 175"/>
            <p:cNvSpPr>
              <a:spLocks noChangeShapeType="1"/>
            </p:cNvSpPr>
            <p:nvPr/>
          </p:nvSpPr>
          <p:spPr bwMode="auto">
            <a:xfrm>
              <a:off x="2956" y="1675"/>
              <a:ext cx="7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6" name="Line 176"/>
            <p:cNvSpPr>
              <a:spLocks noChangeShapeType="1"/>
            </p:cNvSpPr>
            <p:nvPr/>
          </p:nvSpPr>
          <p:spPr bwMode="auto">
            <a:xfrm>
              <a:off x="3654" y="1675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7" name="Line 177"/>
            <p:cNvSpPr>
              <a:spLocks noChangeShapeType="1"/>
            </p:cNvSpPr>
            <p:nvPr/>
          </p:nvSpPr>
          <p:spPr bwMode="auto">
            <a:xfrm>
              <a:off x="351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8" name="Line 178"/>
            <p:cNvSpPr>
              <a:spLocks noChangeShapeType="1"/>
            </p:cNvSpPr>
            <p:nvPr/>
          </p:nvSpPr>
          <p:spPr bwMode="auto">
            <a:xfrm>
              <a:off x="597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9" name="Line 179"/>
            <p:cNvSpPr>
              <a:spLocks noChangeShapeType="1"/>
            </p:cNvSpPr>
            <p:nvPr/>
          </p:nvSpPr>
          <p:spPr bwMode="auto">
            <a:xfrm>
              <a:off x="843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0" name="Line 180"/>
            <p:cNvSpPr>
              <a:spLocks noChangeShapeType="1"/>
            </p:cNvSpPr>
            <p:nvPr/>
          </p:nvSpPr>
          <p:spPr bwMode="auto">
            <a:xfrm>
              <a:off x="1098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1" name="Line 181"/>
            <p:cNvSpPr>
              <a:spLocks noChangeShapeType="1"/>
            </p:cNvSpPr>
            <p:nvPr/>
          </p:nvSpPr>
          <p:spPr bwMode="auto">
            <a:xfrm>
              <a:off x="1344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2" name="Line 182"/>
            <p:cNvSpPr>
              <a:spLocks noChangeShapeType="1"/>
            </p:cNvSpPr>
            <p:nvPr/>
          </p:nvSpPr>
          <p:spPr bwMode="auto">
            <a:xfrm>
              <a:off x="1659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3" name="Line 183"/>
            <p:cNvSpPr>
              <a:spLocks noChangeShapeType="1"/>
            </p:cNvSpPr>
            <p:nvPr/>
          </p:nvSpPr>
          <p:spPr bwMode="auto">
            <a:xfrm>
              <a:off x="1894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4" name="Line 184"/>
            <p:cNvSpPr>
              <a:spLocks noChangeShapeType="1"/>
            </p:cNvSpPr>
            <p:nvPr/>
          </p:nvSpPr>
          <p:spPr bwMode="auto">
            <a:xfrm>
              <a:off x="2140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5" name="Line 185"/>
            <p:cNvSpPr>
              <a:spLocks noChangeShapeType="1"/>
            </p:cNvSpPr>
            <p:nvPr/>
          </p:nvSpPr>
          <p:spPr bwMode="auto">
            <a:xfrm>
              <a:off x="3074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6" name="Line 186"/>
            <p:cNvSpPr>
              <a:spLocks noChangeShapeType="1"/>
            </p:cNvSpPr>
            <p:nvPr/>
          </p:nvSpPr>
          <p:spPr bwMode="auto">
            <a:xfrm>
              <a:off x="3319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7" name="Line 187"/>
            <p:cNvSpPr>
              <a:spLocks noChangeShapeType="1"/>
            </p:cNvSpPr>
            <p:nvPr/>
          </p:nvSpPr>
          <p:spPr bwMode="auto">
            <a:xfrm>
              <a:off x="3565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8" name="Line 188"/>
            <p:cNvSpPr>
              <a:spLocks noChangeShapeType="1"/>
            </p:cNvSpPr>
            <p:nvPr/>
          </p:nvSpPr>
          <p:spPr bwMode="auto">
            <a:xfrm>
              <a:off x="4489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19" name="Line 189"/>
            <p:cNvSpPr>
              <a:spLocks noChangeShapeType="1"/>
            </p:cNvSpPr>
            <p:nvPr/>
          </p:nvSpPr>
          <p:spPr bwMode="auto">
            <a:xfrm>
              <a:off x="4725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20" name="Line 190"/>
            <p:cNvSpPr>
              <a:spLocks noChangeShapeType="1"/>
            </p:cNvSpPr>
            <p:nvPr/>
          </p:nvSpPr>
          <p:spPr bwMode="auto">
            <a:xfrm>
              <a:off x="4970" y="2121"/>
              <a:ext cx="0" cy="4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B12716-2B57-594B-B328-2DB532AFF2FB}"/>
              </a:ext>
            </a:extLst>
          </p:cNvPr>
          <p:cNvSpPr txBox="1"/>
          <p:nvPr/>
        </p:nvSpPr>
        <p:spPr>
          <a:xfrm>
            <a:off x="218970" y="4912519"/>
            <a:ext cx="20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2082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4"/>
          <p:cNvSpPr>
            <a:spLocks noChangeArrowheads="1"/>
          </p:cNvSpPr>
          <p:nvPr/>
        </p:nvSpPr>
        <p:spPr bwMode="auto">
          <a:xfrm>
            <a:off x="515329" y="655587"/>
            <a:ext cx="5323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charset="0"/>
                <a:ea typeface="楷体_GB2312" charset="0"/>
                <a:cs typeface="楷体_GB2312" charset="0"/>
              </a:rPr>
              <a:t>插入</a:t>
            </a:r>
            <a:r>
              <a:rPr lang="en-US" altLang="zh-CN" sz="2800" dirty="0">
                <a:latin typeface="Times New Roman" charset="0"/>
                <a:ea typeface="楷体_GB2312" charset="0"/>
                <a:cs typeface="楷体_GB2312" charset="0"/>
              </a:rPr>
              <a:t>41</a:t>
            </a:r>
            <a:r>
              <a:rPr lang="zh-CN" altLang="en-US" sz="2800" dirty="0">
                <a:latin typeface="幼圆" charset="0"/>
                <a:ea typeface="幼圆" charset="0"/>
                <a:cs typeface="幼圆" charset="0"/>
              </a:rPr>
              <a:t>（</a:t>
            </a:r>
            <a:r>
              <a:rPr lang="en-US" altLang="zh-CN" sz="2800" dirty="0">
                <a:latin typeface="幼圆" charset="0"/>
                <a:ea typeface="幼圆" charset="0"/>
                <a:cs typeface="幼圆" charset="0"/>
              </a:rPr>
              <a:t>M=5, L=5)</a:t>
            </a:r>
            <a:r>
              <a:rPr lang="zh-CN" altLang="en-US" sz="2800" dirty="0">
                <a:latin typeface="幼圆" charset="0"/>
                <a:ea typeface="幼圆" charset="0"/>
                <a:cs typeface="幼圆" charset="0"/>
              </a:rPr>
              <a:t>：结点分裂</a:t>
            </a:r>
            <a:endParaRPr lang="en-US" altLang="zh-CN" sz="2800" dirty="0">
              <a:latin typeface="幼圆" charset="0"/>
              <a:ea typeface="幼圆" charset="0"/>
              <a:cs typeface="幼圆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charset="0"/>
                <a:ea typeface="楷体_GB2312" charset="0"/>
                <a:cs typeface="楷体_GB2312" charset="0"/>
              </a:rPr>
              <a:t> </a:t>
            </a:r>
          </a:p>
        </p:txBody>
      </p:sp>
      <p:grpSp>
        <p:nvGrpSpPr>
          <p:cNvPr id="311300" name="Group 6"/>
          <p:cNvGrpSpPr>
            <a:grpSpLocks/>
          </p:cNvGrpSpPr>
          <p:nvPr/>
        </p:nvGrpSpPr>
        <p:grpSpPr bwMode="auto">
          <a:xfrm>
            <a:off x="3518712" y="1706563"/>
            <a:ext cx="2498972" cy="503436"/>
            <a:chOff x="3960" y="3000"/>
            <a:chExt cx="2340" cy="468"/>
          </a:xfrm>
        </p:grpSpPr>
        <p:sp>
          <p:nvSpPr>
            <p:cNvPr id="311383" name="Rectangle 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84" name="Text Box 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35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85" name="Rectangle 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86" name="Text Box 1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87" name="Rectangle 1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88" name="Text Box 1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64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89" name="Rectangle 1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0" name="Text Box 1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91" name="Rectangle 1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1301" name="Group 16"/>
          <p:cNvGrpSpPr>
            <a:grpSpLocks/>
          </p:cNvGrpSpPr>
          <p:nvPr/>
        </p:nvGrpSpPr>
        <p:grpSpPr bwMode="auto">
          <a:xfrm>
            <a:off x="443054" y="2881247"/>
            <a:ext cx="1730058" cy="503436"/>
            <a:chOff x="3960" y="3000"/>
            <a:chExt cx="2340" cy="468"/>
          </a:xfrm>
        </p:grpSpPr>
        <p:sp>
          <p:nvSpPr>
            <p:cNvPr id="311374" name="Rectangle 1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75" name="Text Box 1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76" name="Rectangle 1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77" name="Text Box 2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15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78" name="Rectangle 2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79" name="Text Box 2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23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80" name="Rectangle 2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81" name="Text Box 2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82" name="Rectangle 2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365" name="Rectangle 27"/>
          <p:cNvSpPr>
            <a:spLocks noChangeArrowheads="1"/>
          </p:cNvSpPr>
          <p:nvPr/>
        </p:nvSpPr>
        <p:spPr bwMode="auto">
          <a:xfrm>
            <a:off x="2557568" y="2881247"/>
            <a:ext cx="133081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66" name="Text Box 28"/>
          <p:cNvSpPr txBox="1">
            <a:spLocks noChangeArrowheads="1"/>
          </p:cNvSpPr>
          <p:nvPr/>
        </p:nvSpPr>
        <p:spPr bwMode="auto">
          <a:xfrm>
            <a:off x="2690649" y="2881247"/>
            <a:ext cx="266163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40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67" name="Rectangle 29"/>
          <p:cNvSpPr>
            <a:spLocks noChangeArrowheads="1"/>
          </p:cNvSpPr>
          <p:nvPr/>
        </p:nvSpPr>
        <p:spPr bwMode="auto">
          <a:xfrm>
            <a:off x="2956812" y="2881247"/>
            <a:ext cx="133081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68" name="Text Box 30"/>
          <p:cNvSpPr txBox="1">
            <a:spLocks noChangeArrowheads="1"/>
          </p:cNvSpPr>
          <p:nvPr/>
        </p:nvSpPr>
        <p:spPr bwMode="auto">
          <a:xfrm>
            <a:off x="3092057" y="2879521"/>
            <a:ext cx="266163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43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69" name="Rectangle 31"/>
          <p:cNvSpPr>
            <a:spLocks noChangeArrowheads="1"/>
          </p:cNvSpPr>
          <p:nvPr/>
        </p:nvSpPr>
        <p:spPr bwMode="auto">
          <a:xfrm>
            <a:off x="3356056" y="2881247"/>
            <a:ext cx="133081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70" name="Text Box 32"/>
          <p:cNvSpPr txBox="1">
            <a:spLocks noChangeArrowheads="1"/>
          </p:cNvSpPr>
          <p:nvPr/>
        </p:nvSpPr>
        <p:spPr bwMode="auto">
          <a:xfrm>
            <a:off x="3489138" y="2881247"/>
            <a:ext cx="266163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46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71" name="Rectangle 33"/>
          <p:cNvSpPr>
            <a:spLocks noChangeArrowheads="1"/>
          </p:cNvSpPr>
          <p:nvPr/>
        </p:nvSpPr>
        <p:spPr bwMode="auto">
          <a:xfrm>
            <a:off x="3755300" y="2881247"/>
            <a:ext cx="133081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72" name="Text Box 34"/>
          <p:cNvSpPr txBox="1">
            <a:spLocks noChangeArrowheads="1"/>
          </p:cNvSpPr>
          <p:nvPr/>
        </p:nvSpPr>
        <p:spPr bwMode="auto">
          <a:xfrm>
            <a:off x="3888382" y="2881247"/>
            <a:ext cx="266163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73" name="Rectangle 35"/>
          <p:cNvSpPr>
            <a:spLocks noChangeArrowheads="1"/>
          </p:cNvSpPr>
          <p:nvPr/>
        </p:nvSpPr>
        <p:spPr bwMode="auto">
          <a:xfrm>
            <a:off x="4154545" y="2881247"/>
            <a:ext cx="133081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303" name="Group 36"/>
          <p:cNvGrpSpPr>
            <a:grpSpLocks/>
          </p:cNvGrpSpPr>
          <p:nvPr/>
        </p:nvGrpSpPr>
        <p:grpSpPr bwMode="auto">
          <a:xfrm>
            <a:off x="4864312" y="2881247"/>
            <a:ext cx="1730058" cy="503436"/>
            <a:chOff x="3960" y="3000"/>
            <a:chExt cx="2340" cy="468"/>
          </a:xfrm>
        </p:grpSpPr>
        <p:sp>
          <p:nvSpPr>
            <p:cNvPr id="311356" name="Rectangle 3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57" name="Text Box 3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55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58" name="Rectangle 3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59" name="Text Box 4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60" name="Rectangle 4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61" name="Text Box 4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62" name="Rectangle 4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63" name="Text Box 4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64" name="Rectangle 4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1304" name="Group 46"/>
          <p:cNvGrpSpPr>
            <a:grpSpLocks/>
          </p:cNvGrpSpPr>
          <p:nvPr/>
        </p:nvGrpSpPr>
        <p:grpSpPr bwMode="auto">
          <a:xfrm>
            <a:off x="7171055" y="2881247"/>
            <a:ext cx="1730058" cy="503436"/>
            <a:chOff x="3960" y="3000"/>
            <a:chExt cx="2340" cy="468"/>
          </a:xfrm>
        </p:grpSpPr>
        <p:sp>
          <p:nvSpPr>
            <p:cNvPr id="311347" name="Rectangle 4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48" name="Text Box 4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49" name="Rectangle 4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50" name="Text Box 5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51" name="Rectangle 5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52" name="Text Box 5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53" name="Rectangle 5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54" name="Text Box 5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1355" name="Rectangle 5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305" name="Text Box 56"/>
          <p:cNvSpPr txBox="1">
            <a:spLocks noChangeArrowheads="1"/>
          </p:cNvSpPr>
          <p:nvPr/>
        </p:nvSpPr>
        <p:spPr bwMode="auto">
          <a:xfrm>
            <a:off x="683339" y="3888119"/>
            <a:ext cx="233878" cy="1403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11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06" name="Text Box 57"/>
          <p:cNvSpPr txBox="1">
            <a:spLocks noChangeArrowheads="1"/>
          </p:cNvSpPr>
          <p:nvPr/>
        </p:nvSpPr>
        <p:spPr bwMode="auto">
          <a:xfrm>
            <a:off x="250825" y="3888119"/>
            <a:ext cx="295818" cy="1403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07" name="Text Box 58"/>
          <p:cNvSpPr txBox="1">
            <a:spLocks noChangeArrowheads="1"/>
          </p:cNvSpPr>
          <p:nvPr/>
        </p:nvSpPr>
        <p:spPr bwMode="auto">
          <a:xfrm>
            <a:off x="1099835" y="3888119"/>
            <a:ext cx="276596" cy="138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21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08" name="Text Box 59"/>
          <p:cNvSpPr txBox="1">
            <a:spLocks noChangeArrowheads="1"/>
          </p:cNvSpPr>
          <p:nvPr/>
        </p:nvSpPr>
        <p:spPr bwMode="auto">
          <a:xfrm>
            <a:off x="1548368" y="3888119"/>
            <a:ext cx="303294" cy="1403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09" name="Text Box 60"/>
          <p:cNvSpPr txBox="1">
            <a:spLocks noChangeArrowheads="1"/>
          </p:cNvSpPr>
          <p:nvPr/>
        </p:nvSpPr>
        <p:spPr bwMode="auto">
          <a:xfrm>
            <a:off x="1980883" y="3888119"/>
            <a:ext cx="276596" cy="14038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34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0" name="Text Box 61"/>
          <p:cNvSpPr txBox="1">
            <a:spLocks noChangeArrowheads="1"/>
          </p:cNvSpPr>
          <p:nvPr/>
        </p:nvSpPr>
        <p:spPr bwMode="auto">
          <a:xfrm>
            <a:off x="2477473" y="3888119"/>
            <a:ext cx="344944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1" name="Text Box 62"/>
          <p:cNvSpPr txBox="1">
            <a:spLocks noChangeArrowheads="1"/>
          </p:cNvSpPr>
          <p:nvPr/>
        </p:nvSpPr>
        <p:spPr bwMode="auto">
          <a:xfrm>
            <a:off x="2893969" y="3888119"/>
            <a:ext cx="316109" cy="14393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2" name="Text Box 63"/>
          <p:cNvSpPr txBox="1">
            <a:spLocks noChangeArrowheads="1"/>
          </p:cNvSpPr>
          <p:nvPr/>
        </p:nvSpPr>
        <p:spPr bwMode="auto">
          <a:xfrm>
            <a:off x="3710940" y="3888119"/>
            <a:ext cx="310770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47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48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3" name="Text Box 64"/>
          <p:cNvSpPr txBox="1">
            <a:spLocks noChangeArrowheads="1"/>
          </p:cNvSpPr>
          <p:nvPr/>
        </p:nvSpPr>
        <p:spPr bwMode="auto">
          <a:xfrm>
            <a:off x="4720140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53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4" name="Text Box 65"/>
          <p:cNvSpPr txBox="1">
            <a:spLocks noChangeArrowheads="1"/>
          </p:cNvSpPr>
          <p:nvPr/>
        </p:nvSpPr>
        <p:spPr bwMode="auto">
          <a:xfrm>
            <a:off x="5168674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59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5" name="Text Box 66"/>
          <p:cNvSpPr txBox="1">
            <a:spLocks noChangeArrowheads="1"/>
          </p:cNvSpPr>
          <p:nvPr/>
        </p:nvSpPr>
        <p:spPr bwMode="auto">
          <a:xfrm>
            <a:off x="5633226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6" name="Text Box 67"/>
          <p:cNvSpPr txBox="1">
            <a:spLocks noChangeArrowheads="1"/>
          </p:cNvSpPr>
          <p:nvPr/>
        </p:nvSpPr>
        <p:spPr bwMode="auto">
          <a:xfrm>
            <a:off x="7026884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7" name="Text Box 68"/>
          <p:cNvSpPr txBox="1">
            <a:spLocks noChangeArrowheads="1"/>
          </p:cNvSpPr>
          <p:nvPr/>
        </p:nvSpPr>
        <p:spPr bwMode="auto">
          <a:xfrm>
            <a:off x="7459398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8" name="Text Box 69"/>
          <p:cNvSpPr txBox="1">
            <a:spLocks noChangeArrowheads="1"/>
          </p:cNvSpPr>
          <p:nvPr/>
        </p:nvSpPr>
        <p:spPr bwMode="auto">
          <a:xfrm>
            <a:off x="7907932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19" name="Line 70"/>
          <p:cNvSpPr>
            <a:spLocks noChangeShapeType="1"/>
          </p:cNvSpPr>
          <p:nvPr/>
        </p:nvSpPr>
        <p:spPr bwMode="auto">
          <a:xfrm>
            <a:off x="3582788" y="2042187"/>
            <a:ext cx="0" cy="3356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0" name="Line 71"/>
          <p:cNvSpPr>
            <a:spLocks noChangeShapeType="1"/>
          </p:cNvSpPr>
          <p:nvPr/>
        </p:nvSpPr>
        <p:spPr bwMode="auto">
          <a:xfrm flipH="1">
            <a:off x="1452254" y="2377811"/>
            <a:ext cx="2114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1" name="Line 72"/>
          <p:cNvSpPr>
            <a:spLocks noChangeShapeType="1"/>
          </p:cNvSpPr>
          <p:nvPr/>
        </p:nvSpPr>
        <p:spPr bwMode="auto">
          <a:xfrm>
            <a:off x="1420216" y="2377811"/>
            <a:ext cx="0" cy="5034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2" name="Line 73"/>
          <p:cNvSpPr>
            <a:spLocks noChangeShapeType="1"/>
          </p:cNvSpPr>
          <p:nvPr/>
        </p:nvSpPr>
        <p:spPr bwMode="auto">
          <a:xfrm>
            <a:off x="4175493" y="2042187"/>
            <a:ext cx="0" cy="5034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3" name="Line 74"/>
          <p:cNvSpPr>
            <a:spLocks noChangeShapeType="1"/>
          </p:cNvSpPr>
          <p:nvPr/>
        </p:nvSpPr>
        <p:spPr bwMode="auto">
          <a:xfrm flipH="1">
            <a:off x="3598807" y="2545623"/>
            <a:ext cx="57668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4" name="Line 75"/>
          <p:cNvSpPr>
            <a:spLocks noChangeShapeType="1"/>
          </p:cNvSpPr>
          <p:nvPr/>
        </p:nvSpPr>
        <p:spPr bwMode="auto">
          <a:xfrm>
            <a:off x="3582788" y="2545623"/>
            <a:ext cx="0" cy="3356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5" name="Line 76"/>
          <p:cNvSpPr>
            <a:spLocks noChangeShapeType="1"/>
          </p:cNvSpPr>
          <p:nvPr/>
        </p:nvSpPr>
        <p:spPr bwMode="auto">
          <a:xfrm>
            <a:off x="5328864" y="2042187"/>
            <a:ext cx="0" cy="3356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6" name="Line 77"/>
          <p:cNvSpPr>
            <a:spLocks noChangeShapeType="1"/>
          </p:cNvSpPr>
          <p:nvPr/>
        </p:nvSpPr>
        <p:spPr bwMode="auto">
          <a:xfrm>
            <a:off x="5312845" y="2377811"/>
            <a:ext cx="28834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7" name="Line 78"/>
          <p:cNvSpPr>
            <a:spLocks noChangeShapeType="1"/>
          </p:cNvSpPr>
          <p:nvPr/>
        </p:nvSpPr>
        <p:spPr bwMode="auto">
          <a:xfrm>
            <a:off x="8164237" y="2377811"/>
            <a:ext cx="0" cy="5034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8" name="Line 79"/>
          <p:cNvSpPr>
            <a:spLocks noChangeShapeType="1"/>
          </p:cNvSpPr>
          <p:nvPr/>
        </p:nvSpPr>
        <p:spPr bwMode="auto">
          <a:xfrm>
            <a:off x="4752179" y="2042187"/>
            <a:ext cx="0" cy="5034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29" name="Line 80"/>
          <p:cNvSpPr>
            <a:spLocks noChangeShapeType="1"/>
          </p:cNvSpPr>
          <p:nvPr/>
        </p:nvSpPr>
        <p:spPr bwMode="auto">
          <a:xfrm>
            <a:off x="4736160" y="2545623"/>
            <a:ext cx="11533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0" name="Line 81"/>
          <p:cNvSpPr>
            <a:spLocks noChangeShapeType="1"/>
          </p:cNvSpPr>
          <p:nvPr/>
        </p:nvSpPr>
        <p:spPr bwMode="auto">
          <a:xfrm>
            <a:off x="5873512" y="2545623"/>
            <a:ext cx="0" cy="3356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1" name="Line 82"/>
          <p:cNvSpPr>
            <a:spLocks noChangeShapeType="1"/>
          </p:cNvSpPr>
          <p:nvPr/>
        </p:nvSpPr>
        <p:spPr bwMode="auto">
          <a:xfrm>
            <a:off x="491111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2" name="Line 83"/>
          <p:cNvSpPr>
            <a:spLocks noChangeShapeType="1"/>
          </p:cNvSpPr>
          <p:nvPr/>
        </p:nvSpPr>
        <p:spPr bwMode="auto">
          <a:xfrm>
            <a:off x="891587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3" name="Line 84"/>
          <p:cNvSpPr>
            <a:spLocks noChangeShapeType="1"/>
          </p:cNvSpPr>
          <p:nvPr/>
        </p:nvSpPr>
        <p:spPr bwMode="auto">
          <a:xfrm>
            <a:off x="1292063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4" name="Line 85"/>
          <p:cNvSpPr>
            <a:spLocks noChangeShapeType="1"/>
          </p:cNvSpPr>
          <p:nvPr/>
        </p:nvSpPr>
        <p:spPr bwMode="auto">
          <a:xfrm>
            <a:off x="1708559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5" name="Line 86"/>
          <p:cNvSpPr>
            <a:spLocks noChangeShapeType="1"/>
          </p:cNvSpPr>
          <p:nvPr/>
        </p:nvSpPr>
        <p:spPr bwMode="auto">
          <a:xfrm>
            <a:off x="2109035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6" name="Line 87"/>
          <p:cNvSpPr>
            <a:spLocks noChangeShapeType="1"/>
          </p:cNvSpPr>
          <p:nvPr/>
        </p:nvSpPr>
        <p:spPr bwMode="auto">
          <a:xfrm>
            <a:off x="2621645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7" name="Line 88"/>
          <p:cNvSpPr>
            <a:spLocks noChangeShapeType="1"/>
          </p:cNvSpPr>
          <p:nvPr/>
        </p:nvSpPr>
        <p:spPr bwMode="auto">
          <a:xfrm>
            <a:off x="3006102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8" name="Line 89"/>
          <p:cNvSpPr>
            <a:spLocks noChangeShapeType="1"/>
          </p:cNvSpPr>
          <p:nvPr/>
        </p:nvSpPr>
        <p:spPr bwMode="auto">
          <a:xfrm>
            <a:off x="3406578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39" name="Line 90"/>
          <p:cNvSpPr>
            <a:spLocks noChangeShapeType="1"/>
          </p:cNvSpPr>
          <p:nvPr/>
        </p:nvSpPr>
        <p:spPr bwMode="auto">
          <a:xfrm>
            <a:off x="4928388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40" name="Line 91"/>
          <p:cNvSpPr>
            <a:spLocks noChangeShapeType="1"/>
          </p:cNvSpPr>
          <p:nvPr/>
        </p:nvSpPr>
        <p:spPr bwMode="auto">
          <a:xfrm>
            <a:off x="5328864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41" name="Line 92"/>
          <p:cNvSpPr>
            <a:spLocks noChangeShapeType="1"/>
          </p:cNvSpPr>
          <p:nvPr/>
        </p:nvSpPr>
        <p:spPr bwMode="auto">
          <a:xfrm>
            <a:off x="5729341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42" name="Line 93"/>
          <p:cNvSpPr>
            <a:spLocks noChangeShapeType="1"/>
          </p:cNvSpPr>
          <p:nvPr/>
        </p:nvSpPr>
        <p:spPr bwMode="auto">
          <a:xfrm>
            <a:off x="7235132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43" name="Line 94"/>
          <p:cNvSpPr>
            <a:spLocks noChangeShapeType="1"/>
          </p:cNvSpPr>
          <p:nvPr/>
        </p:nvSpPr>
        <p:spPr bwMode="auto">
          <a:xfrm>
            <a:off x="7619589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44" name="Line 95"/>
          <p:cNvSpPr>
            <a:spLocks noChangeShapeType="1"/>
          </p:cNvSpPr>
          <p:nvPr/>
        </p:nvSpPr>
        <p:spPr bwMode="auto">
          <a:xfrm>
            <a:off x="8020065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45" name="Text Box 96"/>
          <p:cNvSpPr txBox="1">
            <a:spLocks noChangeArrowheads="1"/>
          </p:cNvSpPr>
          <p:nvPr/>
        </p:nvSpPr>
        <p:spPr bwMode="auto">
          <a:xfrm>
            <a:off x="3326483" y="3888119"/>
            <a:ext cx="289411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45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1346" name="Line 97"/>
          <p:cNvSpPr>
            <a:spLocks noChangeShapeType="1"/>
          </p:cNvSpPr>
          <p:nvPr/>
        </p:nvSpPr>
        <p:spPr bwMode="auto">
          <a:xfrm>
            <a:off x="3807055" y="3216871"/>
            <a:ext cx="0" cy="67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Text Box 157">
            <a:extLst>
              <a:ext uri="{FF2B5EF4-FFF2-40B4-BE49-F238E27FC236}">
                <a16:creationId xmlns:a16="http://schemas.microsoft.com/office/drawing/2014/main" id="{0B0F323E-BB3B-504A-9311-E2232BF9C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448" y="3884667"/>
            <a:ext cx="311150" cy="14462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45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97" name="Text Box 32">
            <a:extLst>
              <a:ext uri="{FF2B5EF4-FFF2-40B4-BE49-F238E27FC236}">
                <a16:creationId xmlns:a16="http://schemas.microsoft.com/office/drawing/2014/main" id="{9A3DE3DB-4BA1-6449-B1F5-184F11CC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98" y="2880049"/>
            <a:ext cx="266163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46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98" name="Text Box 157">
            <a:extLst>
              <a:ext uri="{FF2B5EF4-FFF2-40B4-BE49-F238E27FC236}">
                <a16:creationId xmlns:a16="http://schemas.microsoft.com/office/drawing/2014/main" id="{A998E627-09E3-0740-86FA-2116043B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942" y="3884667"/>
            <a:ext cx="295885" cy="1706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45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00" name="Text Box 63">
            <a:extLst>
              <a:ext uri="{FF2B5EF4-FFF2-40B4-BE49-F238E27FC236}">
                <a16:creationId xmlns:a16="http://schemas.microsoft.com/office/drawing/2014/main" id="{65DC546E-A932-1944-8ADB-8A949F0C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609" y="3896723"/>
            <a:ext cx="310770" cy="14220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47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01" name="Text Box 32">
            <a:extLst>
              <a:ext uri="{FF2B5EF4-FFF2-40B4-BE49-F238E27FC236}">
                <a16:creationId xmlns:a16="http://schemas.microsoft.com/office/drawing/2014/main" id="{7A2F1B94-591C-E444-A945-314994D6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388" y="2881247"/>
            <a:ext cx="266163" cy="50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:a16="http://schemas.microsoft.com/office/drawing/2014/main" id="{E5FB7D79-5F98-754E-98BB-D3855F7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38" y="6098370"/>
            <a:ext cx="6227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charset="0"/>
                <a:ea typeface="楷体_GB2312" charset="0"/>
                <a:cs typeface="楷体_GB2312" charset="0"/>
              </a:rPr>
              <a:t>继续插入</a:t>
            </a:r>
            <a:r>
              <a:rPr lang="en-US" altLang="zh-CN" sz="2800" dirty="0">
                <a:latin typeface="Times New Roman" charset="0"/>
                <a:ea typeface="楷体_GB2312" charset="0"/>
                <a:cs typeface="楷体_GB2312" charset="0"/>
              </a:rPr>
              <a:t>22</a:t>
            </a:r>
            <a:r>
              <a:rPr lang="zh-CN" altLang="en-US" sz="2800" dirty="0">
                <a:latin typeface="幼圆" charset="0"/>
                <a:ea typeface="幼圆" charset="0"/>
                <a:cs typeface="幼圆" charset="0"/>
              </a:rPr>
              <a:t>（</a:t>
            </a:r>
            <a:r>
              <a:rPr lang="en-US" altLang="zh-CN" sz="2800" dirty="0">
                <a:latin typeface="幼圆" charset="0"/>
                <a:ea typeface="幼圆" charset="0"/>
                <a:cs typeface="幼圆" charset="0"/>
              </a:rPr>
              <a:t>M=5, L=5)</a:t>
            </a:r>
            <a:r>
              <a:rPr lang="zh-CN" altLang="en-US" sz="2800" dirty="0">
                <a:latin typeface="幼圆" charset="0"/>
                <a:ea typeface="幼圆" charset="0"/>
                <a:cs typeface="幼圆" charset="0"/>
              </a:rPr>
              <a:t>，结果如何？</a:t>
            </a:r>
            <a:endParaRPr lang="en-US" altLang="zh-CN" sz="2800" dirty="0">
              <a:latin typeface="幼圆" charset="0"/>
              <a:ea typeface="幼圆" charset="0"/>
              <a:cs typeface="幼圆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573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68" grpId="0" animBg="1"/>
      <p:bldP spid="311370" grpId="0" animBg="1"/>
      <p:bldP spid="311311" grpId="0" animBg="1"/>
      <p:bldP spid="311312" grpId="0" animBg="1"/>
      <p:bldP spid="311345" grpId="0" animBg="1"/>
      <p:bldP spid="311346" grpId="0" animBg="1"/>
      <p:bldP spid="96" grpId="0" animBg="1"/>
      <p:bldP spid="97" grpId="0" animBg="1"/>
      <p:bldP spid="98" grpId="0" animBg="1"/>
      <p:bldP spid="98" grpId="1" animBg="1"/>
      <p:bldP spid="100" grpId="0" animBg="1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4"/>
          <p:cNvSpPr>
            <a:spLocks noChangeArrowheads="1"/>
          </p:cNvSpPr>
          <p:nvPr/>
        </p:nvSpPr>
        <p:spPr bwMode="auto">
          <a:xfrm>
            <a:off x="89104" y="686190"/>
            <a:ext cx="37424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charset="0"/>
                <a:ea typeface="楷体_GB2312" charset="0"/>
                <a:cs typeface="楷体_GB2312" charset="0"/>
              </a:rPr>
              <a:t>插入</a:t>
            </a:r>
            <a:r>
              <a:rPr lang="en-US" altLang="zh-CN" sz="2800" dirty="0">
                <a:latin typeface="Times New Roman" charset="0"/>
                <a:ea typeface="楷体_GB2312" charset="0"/>
                <a:cs typeface="楷体_GB2312" charset="0"/>
              </a:rPr>
              <a:t>22</a:t>
            </a:r>
            <a:r>
              <a:rPr lang="zh-CN" altLang="en-US" sz="2800" dirty="0">
                <a:latin typeface="幼圆" charset="0"/>
                <a:ea typeface="幼圆" charset="0"/>
                <a:cs typeface="幼圆" charset="0"/>
              </a:rPr>
              <a:t>（</a:t>
            </a:r>
            <a:r>
              <a:rPr lang="en-US" altLang="zh-CN" sz="2800" dirty="0">
                <a:latin typeface="幼圆" charset="0"/>
                <a:ea typeface="幼圆" charset="0"/>
                <a:cs typeface="幼圆" charset="0"/>
              </a:rPr>
              <a:t>M=5, L=5)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charset="0"/>
                <a:ea typeface="楷体_GB2312" charset="0"/>
                <a:cs typeface="楷体_GB2312" charset="0"/>
              </a:rPr>
              <a:t> </a:t>
            </a:r>
          </a:p>
        </p:txBody>
      </p:sp>
      <p:grpSp>
        <p:nvGrpSpPr>
          <p:cNvPr id="312324" name="Group 6"/>
          <p:cNvGrpSpPr>
            <a:grpSpLocks/>
          </p:cNvGrpSpPr>
          <p:nvPr/>
        </p:nvGrpSpPr>
        <p:grpSpPr bwMode="auto">
          <a:xfrm>
            <a:off x="3482776" y="1706888"/>
            <a:ext cx="2359984" cy="549077"/>
            <a:chOff x="3960" y="3000"/>
            <a:chExt cx="2340" cy="468"/>
          </a:xfrm>
        </p:grpSpPr>
        <p:sp>
          <p:nvSpPr>
            <p:cNvPr id="312420" name="Rectangle 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21" name="Text Box 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22" name="Rectangle 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23" name="Text Box 1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35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24" name="Rectangle 1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25" name="Text Box 1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50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26" name="Rectangle 1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27" name="Text Box 1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64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28" name="Rectangle 1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325" name="Group 16"/>
          <p:cNvGrpSpPr>
            <a:grpSpLocks/>
          </p:cNvGrpSpPr>
          <p:nvPr/>
        </p:nvGrpSpPr>
        <p:grpSpPr bwMode="auto">
          <a:xfrm>
            <a:off x="396643" y="2988067"/>
            <a:ext cx="1633835" cy="549077"/>
            <a:chOff x="3960" y="3000"/>
            <a:chExt cx="2340" cy="468"/>
          </a:xfrm>
        </p:grpSpPr>
        <p:sp>
          <p:nvSpPr>
            <p:cNvPr id="312411" name="Rectangle 1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12" name="Text Box 1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13" name="Rectangle 1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14" name="Text Box 2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15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15" name="Rectangle 2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16" name="Text Box 2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17" name="Rectangle 2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18" name="Text Box 2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19" name="Rectangle 2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326" name="Group 26"/>
          <p:cNvGrpSpPr>
            <a:grpSpLocks/>
          </p:cNvGrpSpPr>
          <p:nvPr/>
        </p:nvGrpSpPr>
        <p:grpSpPr bwMode="auto">
          <a:xfrm>
            <a:off x="3845851" y="2988067"/>
            <a:ext cx="1633835" cy="549077"/>
            <a:chOff x="3960" y="3000"/>
            <a:chExt cx="2340" cy="468"/>
          </a:xfrm>
        </p:grpSpPr>
        <p:sp>
          <p:nvSpPr>
            <p:cNvPr id="312402" name="Rectangle 2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03" name="Text Box 2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40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04" name="Rectangle 2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05" name="Text Box 3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43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06" name="Rectangle 3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07" name="Text Box 3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46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08" name="Rectangle 3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09" name="Text Box 3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10" name="Rectangle 3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327" name="Group 36"/>
          <p:cNvGrpSpPr>
            <a:grpSpLocks/>
          </p:cNvGrpSpPr>
          <p:nvPr/>
        </p:nvGrpSpPr>
        <p:grpSpPr bwMode="auto">
          <a:xfrm>
            <a:off x="5555326" y="2988067"/>
            <a:ext cx="1633835" cy="549077"/>
            <a:chOff x="3960" y="3000"/>
            <a:chExt cx="2340" cy="468"/>
          </a:xfrm>
        </p:grpSpPr>
        <p:sp>
          <p:nvSpPr>
            <p:cNvPr id="312393" name="Rectangle 3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94" name="Text Box 3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55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95" name="Rectangle 3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96" name="Text Box 4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60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97" name="Rectangle 4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98" name="Text Box 4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99" name="Rectangle 4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00" name="Text Box 4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401" name="Rectangle 4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2328" name="Group 46"/>
          <p:cNvGrpSpPr>
            <a:grpSpLocks/>
          </p:cNvGrpSpPr>
          <p:nvPr/>
        </p:nvGrpSpPr>
        <p:grpSpPr bwMode="auto">
          <a:xfrm>
            <a:off x="7295058" y="2988067"/>
            <a:ext cx="1633835" cy="549077"/>
            <a:chOff x="3960" y="3000"/>
            <a:chExt cx="2340" cy="468"/>
          </a:xfrm>
        </p:grpSpPr>
        <p:sp>
          <p:nvSpPr>
            <p:cNvPr id="312384" name="Rectangle 4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85" name="Text Box 4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70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86" name="Rectangle 4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87" name="Text Box 5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79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88" name="Rectangle 5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89" name="Text Box 5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90" name="Rectangle 5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91" name="Text Box 5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92" name="Rectangle 5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2329" name="Text Box 56"/>
          <p:cNvSpPr txBox="1">
            <a:spLocks noChangeArrowheads="1"/>
          </p:cNvSpPr>
          <p:nvPr/>
        </p:nvSpPr>
        <p:spPr bwMode="auto">
          <a:xfrm>
            <a:off x="623565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11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0" name="Text Box 57"/>
          <p:cNvSpPr txBox="1">
            <a:spLocks noChangeArrowheads="1"/>
          </p:cNvSpPr>
          <p:nvPr/>
        </p:nvSpPr>
        <p:spPr bwMode="auto">
          <a:xfrm>
            <a:off x="215106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1" name="Text Box 58"/>
          <p:cNvSpPr txBox="1">
            <a:spLocks noChangeArrowheads="1"/>
          </p:cNvSpPr>
          <p:nvPr/>
        </p:nvSpPr>
        <p:spPr bwMode="auto">
          <a:xfrm>
            <a:off x="1016895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2" name="Text Box 59"/>
          <p:cNvSpPr txBox="1">
            <a:spLocks noChangeArrowheads="1"/>
          </p:cNvSpPr>
          <p:nvPr/>
        </p:nvSpPr>
        <p:spPr bwMode="auto">
          <a:xfrm>
            <a:off x="2423809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3" name="Text Box 60"/>
          <p:cNvSpPr txBox="1">
            <a:spLocks noChangeArrowheads="1"/>
          </p:cNvSpPr>
          <p:nvPr/>
        </p:nvSpPr>
        <p:spPr bwMode="auto">
          <a:xfrm>
            <a:off x="2817140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34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4" name="Text Box 61"/>
          <p:cNvSpPr txBox="1">
            <a:spLocks noChangeArrowheads="1"/>
          </p:cNvSpPr>
          <p:nvPr/>
        </p:nvSpPr>
        <p:spPr bwMode="auto">
          <a:xfrm>
            <a:off x="3770210" y="4086220"/>
            <a:ext cx="304579" cy="14419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5" name="Text Box 62"/>
          <p:cNvSpPr txBox="1">
            <a:spLocks noChangeArrowheads="1"/>
          </p:cNvSpPr>
          <p:nvPr/>
        </p:nvSpPr>
        <p:spPr bwMode="auto">
          <a:xfrm>
            <a:off x="4163541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6" name="Text Box 63"/>
          <p:cNvSpPr txBox="1">
            <a:spLocks noChangeArrowheads="1"/>
          </p:cNvSpPr>
          <p:nvPr/>
        </p:nvSpPr>
        <p:spPr bwMode="auto">
          <a:xfrm>
            <a:off x="4935074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47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7" name="Text Box 64"/>
          <p:cNvSpPr txBox="1">
            <a:spLocks noChangeArrowheads="1"/>
          </p:cNvSpPr>
          <p:nvPr/>
        </p:nvSpPr>
        <p:spPr bwMode="auto">
          <a:xfrm>
            <a:off x="5419173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53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8" name="Text Box 65"/>
          <p:cNvSpPr txBox="1">
            <a:spLocks noChangeArrowheads="1"/>
          </p:cNvSpPr>
          <p:nvPr/>
        </p:nvSpPr>
        <p:spPr bwMode="auto">
          <a:xfrm>
            <a:off x="5842760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59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39" name="Text Box 66"/>
          <p:cNvSpPr txBox="1">
            <a:spLocks noChangeArrowheads="1"/>
          </p:cNvSpPr>
          <p:nvPr/>
        </p:nvSpPr>
        <p:spPr bwMode="auto">
          <a:xfrm>
            <a:off x="6281475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40" name="Text Box 67"/>
          <p:cNvSpPr txBox="1">
            <a:spLocks noChangeArrowheads="1"/>
          </p:cNvSpPr>
          <p:nvPr/>
        </p:nvSpPr>
        <p:spPr bwMode="auto">
          <a:xfrm>
            <a:off x="7158905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41" name="Text Box 68"/>
          <p:cNvSpPr txBox="1">
            <a:spLocks noChangeArrowheads="1"/>
          </p:cNvSpPr>
          <p:nvPr/>
        </p:nvSpPr>
        <p:spPr bwMode="auto">
          <a:xfrm>
            <a:off x="7567364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42" name="Text Box 69"/>
          <p:cNvSpPr txBox="1">
            <a:spLocks noChangeArrowheads="1"/>
          </p:cNvSpPr>
          <p:nvPr/>
        </p:nvSpPr>
        <p:spPr bwMode="auto">
          <a:xfrm>
            <a:off x="7990951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43" name="Line 70"/>
          <p:cNvSpPr>
            <a:spLocks noChangeShapeType="1"/>
          </p:cNvSpPr>
          <p:nvPr/>
        </p:nvSpPr>
        <p:spPr bwMode="auto">
          <a:xfrm>
            <a:off x="3558417" y="2072939"/>
            <a:ext cx="0" cy="366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44" name="Line 71"/>
          <p:cNvSpPr>
            <a:spLocks noChangeShapeType="1"/>
          </p:cNvSpPr>
          <p:nvPr/>
        </p:nvSpPr>
        <p:spPr bwMode="auto">
          <a:xfrm flipH="1">
            <a:off x="1469464" y="2438990"/>
            <a:ext cx="2088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45" name="Line 72"/>
          <p:cNvSpPr>
            <a:spLocks noChangeShapeType="1"/>
          </p:cNvSpPr>
          <p:nvPr/>
        </p:nvSpPr>
        <p:spPr bwMode="auto">
          <a:xfrm>
            <a:off x="1469464" y="2438990"/>
            <a:ext cx="0" cy="549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46" name="Line 73"/>
          <p:cNvSpPr>
            <a:spLocks noChangeShapeType="1"/>
          </p:cNvSpPr>
          <p:nvPr/>
        </p:nvSpPr>
        <p:spPr bwMode="auto">
          <a:xfrm>
            <a:off x="4089293" y="2072939"/>
            <a:ext cx="0" cy="549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47" name="Line 74"/>
          <p:cNvSpPr>
            <a:spLocks noChangeShapeType="1"/>
          </p:cNvSpPr>
          <p:nvPr/>
        </p:nvSpPr>
        <p:spPr bwMode="auto">
          <a:xfrm flipH="1" flipV="1">
            <a:off x="3574847" y="2622014"/>
            <a:ext cx="528182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48" name="Line 75"/>
          <p:cNvSpPr>
            <a:spLocks noChangeShapeType="1"/>
          </p:cNvSpPr>
          <p:nvPr/>
        </p:nvSpPr>
        <p:spPr bwMode="auto">
          <a:xfrm>
            <a:off x="3574847" y="2622016"/>
            <a:ext cx="0" cy="366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49" name="Line 76"/>
          <p:cNvSpPr>
            <a:spLocks noChangeShapeType="1"/>
          </p:cNvSpPr>
          <p:nvPr/>
        </p:nvSpPr>
        <p:spPr bwMode="auto">
          <a:xfrm>
            <a:off x="5797376" y="2072939"/>
            <a:ext cx="0" cy="366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0" name="Line 77"/>
          <p:cNvSpPr>
            <a:spLocks noChangeShapeType="1"/>
          </p:cNvSpPr>
          <p:nvPr/>
        </p:nvSpPr>
        <p:spPr bwMode="auto">
          <a:xfrm>
            <a:off x="5783411" y="2438990"/>
            <a:ext cx="20574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1" name="Line 78"/>
          <p:cNvSpPr>
            <a:spLocks noChangeShapeType="1"/>
          </p:cNvSpPr>
          <p:nvPr/>
        </p:nvSpPr>
        <p:spPr bwMode="auto">
          <a:xfrm>
            <a:off x="7840833" y="2422908"/>
            <a:ext cx="0" cy="549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2" name="Line 79"/>
          <p:cNvSpPr>
            <a:spLocks noChangeShapeType="1"/>
          </p:cNvSpPr>
          <p:nvPr/>
        </p:nvSpPr>
        <p:spPr bwMode="auto">
          <a:xfrm flipV="1">
            <a:off x="5222508" y="2622015"/>
            <a:ext cx="939669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3" name="Line 80"/>
          <p:cNvSpPr>
            <a:spLocks noChangeShapeType="1"/>
          </p:cNvSpPr>
          <p:nvPr/>
        </p:nvSpPr>
        <p:spPr bwMode="auto">
          <a:xfrm>
            <a:off x="6154012" y="2622016"/>
            <a:ext cx="8167" cy="3660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4" name="Line 81"/>
          <p:cNvSpPr>
            <a:spLocks noChangeShapeType="1"/>
          </p:cNvSpPr>
          <p:nvPr/>
        </p:nvSpPr>
        <p:spPr bwMode="auto">
          <a:xfrm>
            <a:off x="442028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5" name="Line 82"/>
          <p:cNvSpPr>
            <a:spLocks noChangeShapeType="1"/>
          </p:cNvSpPr>
          <p:nvPr/>
        </p:nvSpPr>
        <p:spPr bwMode="auto">
          <a:xfrm>
            <a:off x="820230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6" name="Line 83"/>
          <p:cNvSpPr>
            <a:spLocks noChangeShapeType="1"/>
          </p:cNvSpPr>
          <p:nvPr/>
        </p:nvSpPr>
        <p:spPr bwMode="auto">
          <a:xfrm>
            <a:off x="3906363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7" name="Line 84"/>
          <p:cNvSpPr>
            <a:spLocks noChangeShapeType="1"/>
          </p:cNvSpPr>
          <p:nvPr/>
        </p:nvSpPr>
        <p:spPr bwMode="auto">
          <a:xfrm>
            <a:off x="4269437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8" name="Line 85"/>
          <p:cNvSpPr>
            <a:spLocks noChangeShapeType="1"/>
          </p:cNvSpPr>
          <p:nvPr/>
        </p:nvSpPr>
        <p:spPr bwMode="auto">
          <a:xfrm>
            <a:off x="4647640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59" name="Line 86"/>
          <p:cNvSpPr>
            <a:spLocks noChangeShapeType="1"/>
          </p:cNvSpPr>
          <p:nvPr/>
        </p:nvSpPr>
        <p:spPr bwMode="auto">
          <a:xfrm>
            <a:off x="5615839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60" name="Line 87"/>
          <p:cNvSpPr>
            <a:spLocks noChangeShapeType="1"/>
          </p:cNvSpPr>
          <p:nvPr/>
        </p:nvSpPr>
        <p:spPr bwMode="auto">
          <a:xfrm>
            <a:off x="5994041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61" name="Line 88"/>
          <p:cNvSpPr>
            <a:spLocks noChangeShapeType="1"/>
          </p:cNvSpPr>
          <p:nvPr/>
        </p:nvSpPr>
        <p:spPr bwMode="auto">
          <a:xfrm>
            <a:off x="6372244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62" name="Line 89"/>
          <p:cNvSpPr>
            <a:spLocks noChangeShapeType="1"/>
          </p:cNvSpPr>
          <p:nvPr/>
        </p:nvSpPr>
        <p:spPr bwMode="auto">
          <a:xfrm>
            <a:off x="7355570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63" name="Line 90"/>
          <p:cNvSpPr>
            <a:spLocks noChangeShapeType="1"/>
          </p:cNvSpPr>
          <p:nvPr/>
        </p:nvSpPr>
        <p:spPr bwMode="auto">
          <a:xfrm>
            <a:off x="7718645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64" name="Line 91"/>
          <p:cNvSpPr>
            <a:spLocks noChangeShapeType="1"/>
          </p:cNvSpPr>
          <p:nvPr/>
        </p:nvSpPr>
        <p:spPr bwMode="auto">
          <a:xfrm>
            <a:off x="8096847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65" name="Text Box 92"/>
          <p:cNvSpPr txBox="1">
            <a:spLocks noChangeArrowheads="1"/>
          </p:cNvSpPr>
          <p:nvPr/>
        </p:nvSpPr>
        <p:spPr bwMode="auto">
          <a:xfrm>
            <a:off x="4572000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45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66" name="Line 93"/>
          <p:cNvSpPr>
            <a:spLocks noChangeShapeType="1"/>
          </p:cNvSpPr>
          <p:nvPr/>
        </p:nvSpPr>
        <p:spPr bwMode="auto">
          <a:xfrm>
            <a:off x="5025843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2367" name="Group 94"/>
          <p:cNvGrpSpPr>
            <a:grpSpLocks/>
          </p:cNvGrpSpPr>
          <p:nvPr/>
        </p:nvGrpSpPr>
        <p:grpSpPr bwMode="auto">
          <a:xfrm>
            <a:off x="2121247" y="2988067"/>
            <a:ext cx="1633835" cy="549077"/>
            <a:chOff x="3960" y="3000"/>
            <a:chExt cx="2340" cy="468"/>
          </a:xfrm>
        </p:grpSpPr>
        <p:sp>
          <p:nvSpPr>
            <p:cNvPr id="312375" name="Rectangle 95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6" name="Text Box 96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23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77" name="Rectangle 97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8" name="Text Box 98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30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79" name="Rectangle 99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80" name="Text Box 100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81" name="Rectangle 101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82" name="Text Box 102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83" name="Rectangle 103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2368" name="Text Box 104"/>
          <p:cNvSpPr txBox="1">
            <a:spLocks noChangeArrowheads="1"/>
          </p:cNvSpPr>
          <p:nvPr/>
        </p:nvSpPr>
        <p:spPr bwMode="auto">
          <a:xfrm>
            <a:off x="2030478" y="4086220"/>
            <a:ext cx="321724" cy="14243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2369" name="Line 105"/>
          <p:cNvSpPr>
            <a:spLocks noChangeShapeType="1"/>
          </p:cNvSpPr>
          <p:nvPr/>
        </p:nvSpPr>
        <p:spPr bwMode="auto">
          <a:xfrm>
            <a:off x="1198433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70" name="Line 106"/>
          <p:cNvSpPr>
            <a:spLocks noChangeShapeType="1"/>
          </p:cNvSpPr>
          <p:nvPr/>
        </p:nvSpPr>
        <p:spPr bwMode="auto">
          <a:xfrm>
            <a:off x="2151503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71" name="Line 107"/>
          <p:cNvSpPr>
            <a:spLocks noChangeShapeType="1"/>
          </p:cNvSpPr>
          <p:nvPr/>
        </p:nvSpPr>
        <p:spPr bwMode="auto">
          <a:xfrm>
            <a:off x="2519923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72" name="Line 108"/>
          <p:cNvSpPr>
            <a:spLocks noChangeShapeType="1"/>
          </p:cNvSpPr>
          <p:nvPr/>
        </p:nvSpPr>
        <p:spPr bwMode="auto">
          <a:xfrm>
            <a:off x="2892780" y="3354118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73" name="Line 109"/>
          <p:cNvSpPr>
            <a:spLocks noChangeShapeType="1"/>
          </p:cNvSpPr>
          <p:nvPr/>
        </p:nvSpPr>
        <p:spPr bwMode="auto">
          <a:xfrm>
            <a:off x="4677896" y="2185570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74" name="Line 110"/>
          <p:cNvSpPr>
            <a:spLocks noChangeShapeType="1"/>
          </p:cNvSpPr>
          <p:nvPr/>
        </p:nvSpPr>
        <p:spPr bwMode="auto">
          <a:xfrm>
            <a:off x="5227162" y="2133601"/>
            <a:ext cx="8167" cy="4884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15263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574" y="47631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charset="0"/>
                <a:ea typeface="宋体" charset="0"/>
              </a:rPr>
              <a:t>B+</a:t>
            </a:r>
            <a:r>
              <a:rPr lang="zh-CN" altLang="en-US" b="1" dirty="0">
                <a:latin typeface="Times New Roman" charset="0"/>
                <a:ea typeface="宋体" charset="0"/>
              </a:rPr>
              <a:t>树的删除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28" y="1605344"/>
            <a:ext cx="8569325" cy="508065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删除操作首先查找到要删除的项，然后删除它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如果此时它所在的叶子的元素数量正好满足要求的最小值，删除该项就会使它低于最小值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如果邻居不是最少的情况，就借一个过来领养；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如果邻居也处于最少的情况，就把两个结点合并成一个满的结点。很不幸的是，在这种情况下父亲就失去了一个儿子。如果它引起父亲的儿子数少于了最小值，我们就要使用同样的策略了。这个过程一直向上进行过滤到根。如果在寄养的过程中，根只剩下了一个儿子，就把根删除，让它的儿子作为新的树根，这也是唯一能使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B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树变矮的情况。 </a:t>
            </a:r>
          </a:p>
        </p:txBody>
      </p:sp>
    </p:spTree>
    <p:extLst>
      <p:ext uri="{BB962C8B-B14F-4D97-AF65-F5344CB8AC3E}">
        <p14:creationId xmlns:p14="http://schemas.microsoft.com/office/powerpoint/2010/main" val="218092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4"/>
          <p:cNvSpPr>
            <a:spLocks noChangeArrowheads="1"/>
          </p:cNvSpPr>
          <p:nvPr/>
        </p:nvSpPr>
        <p:spPr bwMode="auto">
          <a:xfrm>
            <a:off x="720370" y="640310"/>
            <a:ext cx="37424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dirty="0">
                <a:latin typeface="Times New Roman" charset="0"/>
              </a:rPr>
              <a:t>如何删除</a:t>
            </a:r>
            <a:r>
              <a:rPr lang="en-US" altLang="zh-CN" sz="2800" dirty="0">
                <a:latin typeface="Times New Roman" charset="0"/>
              </a:rPr>
              <a:t>32</a:t>
            </a:r>
            <a:r>
              <a:rPr lang="zh-CN" altLang="en-US" sz="2800" dirty="0">
                <a:latin typeface="Times New Roman" charset="0"/>
              </a:rPr>
              <a:t>？</a:t>
            </a:r>
            <a:endParaRPr lang="en-US" altLang="zh-CN" sz="28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Times New Roman" charset="0"/>
                <a:ea typeface="楷体_GB2312" charset="0"/>
                <a:cs typeface="楷体_GB2312" charset="0"/>
              </a:rPr>
              <a:t> </a:t>
            </a:r>
          </a:p>
        </p:txBody>
      </p:sp>
      <p:grpSp>
        <p:nvGrpSpPr>
          <p:cNvPr id="312323" name="Group 5"/>
          <p:cNvGrpSpPr>
            <a:grpSpLocks/>
          </p:cNvGrpSpPr>
          <p:nvPr/>
        </p:nvGrpSpPr>
        <p:grpSpPr bwMode="auto">
          <a:xfrm>
            <a:off x="179388" y="1700213"/>
            <a:ext cx="8713787" cy="3821244"/>
            <a:chOff x="1620" y="8460"/>
            <a:chExt cx="8640" cy="3257"/>
          </a:xfrm>
        </p:grpSpPr>
        <p:grpSp>
          <p:nvGrpSpPr>
            <p:cNvPr id="312324" name="Group 6"/>
            <p:cNvGrpSpPr>
              <a:grpSpLocks/>
            </p:cNvGrpSpPr>
            <p:nvPr/>
          </p:nvGrpSpPr>
          <p:grpSpPr bwMode="auto">
            <a:xfrm>
              <a:off x="4860" y="8460"/>
              <a:ext cx="2340" cy="468"/>
              <a:chOff x="3960" y="3000"/>
              <a:chExt cx="2340" cy="468"/>
            </a:xfrm>
          </p:grpSpPr>
          <p:sp>
            <p:nvSpPr>
              <p:cNvPr id="312420" name="Rectangle 7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21" name="Text Box 8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19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22" name="Rectangle 9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23" name="Text Box 10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35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24" name="Rectangle 11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25" name="Text Box 12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50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26" name="Rectangle 13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27" name="Text Box 14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64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28" name="Rectangle 15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2325" name="Group 16"/>
            <p:cNvGrpSpPr>
              <a:grpSpLocks/>
            </p:cNvGrpSpPr>
            <p:nvPr/>
          </p:nvGrpSpPr>
          <p:grpSpPr bwMode="auto">
            <a:xfrm>
              <a:off x="1800" y="9552"/>
              <a:ext cx="1620" cy="468"/>
              <a:chOff x="3960" y="3000"/>
              <a:chExt cx="2340" cy="468"/>
            </a:xfrm>
          </p:grpSpPr>
          <p:sp>
            <p:nvSpPr>
              <p:cNvPr id="312411" name="Rectangle 17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12" name="Text Box 18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800">
                    <a:latin typeface="Times New Roman" charset="0"/>
                  </a:rPr>
                  <a:t>8</a:t>
                </a:r>
                <a:endParaRPr lang="en-US" altLang="zh-CN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13" name="Rectangle 19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14" name="Text Box 20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15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15" name="Rectangle 21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16" name="Text Box 22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17" name="Rectangle 23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18" name="Text Box 24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19" name="Rectangle 25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2326" name="Group 26"/>
            <p:cNvGrpSpPr>
              <a:grpSpLocks/>
            </p:cNvGrpSpPr>
            <p:nvPr/>
          </p:nvGrpSpPr>
          <p:grpSpPr bwMode="auto">
            <a:xfrm>
              <a:off x="5220" y="9552"/>
              <a:ext cx="1620" cy="468"/>
              <a:chOff x="3960" y="3000"/>
              <a:chExt cx="2340" cy="468"/>
            </a:xfrm>
          </p:grpSpPr>
          <p:sp>
            <p:nvSpPr>
              <p:cNvPr id="312402" name="Rectangle 27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03" name="Text Box 28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40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04" name="Rectangle 29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05" name="Text Box 30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43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06" name="Rectangle 31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07" name="Text Box 32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46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08" name="Rectangle 33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09" name="Text Box 34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10" name="Rectangle 35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2327" name="Group 36"/>
            <p:cNvGrpSpPr>
              <a:grpSpLocks/>
            </p:cNvGrpSpPr>
            <p:nvPr/>
          </p:nvGrpSpPr>
          <p:grpSpPr bwMode="auto">
            <a:xfrm>
              <a:off x="6915" y="9552"/>
              <a:ext cx="1620" cy="468"/>
              <a:chOff x="3960" y="3000"/>
              <a:chExt cx="2340" cy="468"/>
            </a:xfrm>
          </p:grpSpPr>
          <p:sp>
            <p:nvSpPr>
              <p:cNvPr id="312393" name="Rectangle 37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94" name="Text Box 38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55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95" name="Rectangle 39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96" name="Text Box 40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60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97" name="Rectangle 41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98" name="Text Box 42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99" name="Rectangle 43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00" name="Text Box 44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401" name="Rectangle 45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2328" name="Group 46"/>
            <p:cNvGrpSpPr>
              <a:grpSpLocks/>
            </p:cNvGrpSpPr>
            <p:nvPr/>
          </p:nvGrpSpPr>
          <p:grpSpPr bwMode="auto">
            <a:xfrm>
              <a:off x="8640" y="9552"/>
              <a:ext cx="1620" cy="468"/>
              <a:chOff x="3960" y="3000"/>
              <a:chExt cx="2340" cy="468"/>
            </a:xfrm>
          </p:grpSpPr>
          <p:sp>
            <p:nvSpPr>
              <p:cNvPr id="312384" name="Rectangle 47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85" name="Text Box 48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70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86" name="Rectangle 49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87" name="Text Box 50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79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88" name="Rectangle 51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89" name="Text Box 52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90" name="Rectangle 53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91" name="Text Box 54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92" name="Rectangle 55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2329" name="Text Box 56"/>
            <p:cNvSpPr txBox="1">
              <a:spLocks noChangeArrowheads="1"/>
            </p:cNvSpPr>
            <p:nvPr/>
          </p:nvSpPr>
          <p:spPr bwMode="auto">
            <a:xfrm>
              <a:off x="2025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9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11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0" name="Text Box 57"/>
            <p:cNvSpPr txBox="1">
              <a:spLocks noChangeArrowheads="1"/>
            </p:cNvSpPr>
            <p:nvPr/>
          </p:nvSpPr>
          <p:spPr bwMode="auto">
            <a:xfrm>
              <a:off x="162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1" name="Text Box 58"/>
            <p:cNvSpPr txBox="1">
              <a:spLocks noChangeArrowheads="1"/>
            </p:cNvSpPr>
            <p:nvPr/>
          </p:nvSpPr>
          <p:spPr bwMode="auto">
            <a:xfrm>
              <a:off x="2415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2" name="Text Box 59"/>
            <p:cNvSpPr txBox="1">
              <a:spLocks noChangeArrowheads="1"/>
            </p:cNvSpPr>
            <p:nvPr/>
          </p:nvSpPr>
          <p:spPr bwMode="auto">
            <a:xfrm>
              <a:off x="381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27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3" name="Text Box 60"/>
            <p:cNvSpPr txBox="1">
              <a:spLocks noChangeArrowheads="1"/>
            </p:cNvSpPr>
            <p:nvPr/>
          </p:nvSpPr>
          <p:spPr bwMode="auto">
            <a:xfrm>
              <a:off x="420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32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34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4" name="Text Box 61"/>
            <p:cNvSpPr txBox="1">
              <a:spLocks noChangeArrowheads="1"/>
            </p:cNvSpPr>
            <p:nvPr/>
          </p:nvSpPr>
          <p:spPr bwMode="auto">
            <a:xfrm>
              <a:off x="5145" y="10488"/>
              <a:ext cx="302" cy="12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37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5" name="Text Box 62"/>
            <p:cNvSpPr txBox="1">
              <a:spLocks noChangeArrowheads="1"/>
            </p:cNvSpPr>
            <p:nvPr/>
          </p:nvSpPr>
          <p:spPr bwMode="auto">
            <a:xfrm>
              <a:off x="5535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42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6" name="Text Box 63"/>
            <p:cNvSpPr txBox="1">
              <a:spLocks noChangeArrowheads="1"/>
            </p:cNvSpPr>
            <p:nvPr/>
          </p:nvSpPr>
          <p:spPr bwMode="auto">
            <a:xfrm>
              <a:off x="630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47 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7" name="Text Box 64"/>
            <p:cNvSpPr txBox="1">
              <a:spLocks noChangeArrowheads="1"/>
            </p:cNvSpPr>
            <p:nvPr/>
          </p:nvSpPr>
          <p:spPr bwMode="auto">
            <a:xfrm>
              <a:off x="678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52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53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8" name="Text Box 65"/>
            <p:cNvSpPr txBox="1">
              <a:spLocks noChangeArrowheads="1"/>
            </p:cNvSpPr>
            <p:nvPr/>
          </p:nvSpPr>
          <p:spPr bwMode="auto">
            <a:xfrm>
              <a:off x="720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55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57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39" name="Text Box 66"/>
            <p:cNvSpPr txBox="1">
              <a:spLocks noChangeArrowheads="1"/>
            </p:cNvSpPr>
            <p:nvPr/>
          </p:nvSpPr>
          <p:spPr bwMode="auto">
            <a:xfrm>
              <a:off x="7635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62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40" name="Text Box 67"/>
            <p:cNvSpPr txBox="1">
              <a:spLocks noChangeArrowheads="1"/>
            </p:cNvSpPr>
            <p:nvPr/>
          </p:nvSpPr>
          <p:spPr bwMode="auto">
            <a:xfrm>
              <a:off x="8505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64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66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68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41" name="Text Box 68"/>
            <p:cNvSpPr txBox="1">
              <a:spLocks noChangeArrowheads="1"/>
            </p:cNvSpPr>
            <p:nvPr/>
          </p:nvSpPr>
          <p:spPr bwMode="auto">
            <a:xfrm>
              <a:off x="891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70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77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42" name="Text Box 69"/>
            <p:cNvSpPr txBox="1">
              <a:spLocks noChangeArrowheads="1"/>
            </p:cNvSpPr>
            <p:nvPr/>
          </p:nvSpPr>
          <p:spPr bwMode="auto">
            <a:xfrm>
              <a:off x="933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79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82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43" name="Line 70"/>
            <p:cNvSpPr>
              <a:spLocks noChangeShapeType="1"/>
            </p:cNvSpPr>
            <p:nvPr/>
          </p:nvSpPr>
          <p:spPr bwMode="auto">
            <a:xfrm>
              <a:off x="4920" y="8772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4" name="Line 71"/>
            <p:cNvSpPr>
              <a:spLocks noChangeShapeType="1"/>
            </p:cNvSpPr>
            <p:nvPr/>
          </p:nvSpPr>
          <p:spPr bwMode="auto">
            <a:xfrm flipH="1">
              <a:off x="2925" y="9084"/>
              <a:ext cx="19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5" name="Line 72"/>
            <p:cNvSpPr>
              <a:spLocks noChangeShapeType="1"/>
            </p:cNvSpPr>
            <p:nvPr/>
          </p:nvSpPr>
          <p:spPr bwMode="auto">
            <a:xfrm>
              <a:off x="2895" y="9084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6" name="Line 73"/>
            <p:cNvSpPr>
              <a:spLocks noChangeShapeType="1"/>
            </p:cNvSpPr>
            <p:nvPr/>
          </p:nvSpPr>
          <p:spPr bwMode="auto">
            <a:xfrm>
              <a:off x="5475" y="8772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7" name="Line 74"/>
            <p:cNvSpPr>
              <a:spLocks noChangeShapeType="1"/>
            </p:cNvSpPr>
            <p:nvPr/>
          </p:nvSpPr>
          <p:spPr bwMode="auto">
            <a:xfrm flipH="1">
              <a:off x="4935" y="9240"/>
              <a:ext cx="5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8" name="Line 75"/>
            <p:cNvSpPr>
              <a:spLocks noChangeShapeType="1"/>
            </p:cNvSpPr>
            <p:nvPr/>
          </p:nvSpPr>
          <p:spPr bwMode="auto">
            <a:xfrm>
              <a:off x="4920" y="9240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9" name="Line 76"/>
            <p:cNvSpPr>
              <a:spLocks noChangeShapeType="1"/>
            </p:cNvSpPr>
            <p:nvPr/>
          </p:nvSpPr>
          <p:spPr bwMode="auto">
            <a:xfrm>
              <a:off x="7125" y="8772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0" name="Line 77"/>
            <p:cNvSpPr>
              <a:spLocks noChangeShapeType="1"/>
            </p:cNvSpPr>
            <p:nvPr/>
          </p:nvSpPr>
          <p:spPr bwMode="auto">
            <a:xfrm>
              <a:off x="7155" y="9084"/>
              <a:ext cx="2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1" name="Line 78"/>
            <p:cNvSpPr>
              <a:spLocks noChangeShapeType="1"/>
            </p:cNvSpPr>
            <p:nvPr/>
          </p:nvSpPr>
          <p:spPr bwMode="auto">
            <a:xfrm>
              <a:off x="9210" y="9084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2" name="Line 79"/>
            <p:cNvSpPr>
              <a:spLocks noChangeShapeType="1"/>
            </p:cNvSpPr>
            <p:nvPr/>
          </p:nvSpPr>
          <p:spPr bwMode="auto">
            <a:xfrm>
              <a:off x="6600" y="9240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3" name="Line 80"/>
            <p:cNvSpPr>
              <a:spLocks noChangeShapeType="1"/>
            </p:cNvSpPr>
            <p:nvPr/>
          </p:nvSpPr>
          <p:spPr bwMode="auto">
            <a:xfrm>
              <a:off x="7560" y="9240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4" name="Line 81"/>
            <p:cNvSpPr>
              <a:spLocks noChangeShapeType="1"/>
            </p:cNvSpPr>
            <p:nvPr/>
          </p:nvSpPr>
          <p:spPr bwMode="auto">
            <a:xfrm>
              <a:off x="184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5" name="Line 82"/>
            <p:cNvSpPr>
              <a:spLocks noChangeShapeType="1"/>
            </p:cNvSpPr>
            <p:nvPr/>
          </p:nvSpPr>
          <p:spPr bwMode="auto">
            <a:xfrm>
              <a:off x="222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6" name="Line 83"/>
            <p:cNvSpPr>
              <a:spLocks noChangeShapeType="1"/>
            </p:cNvSpPr>
            <p:nvPr/>
          </p:nvSpPr>
          <p:spPr bwMode="auto">
            <a:xfrm>
              <a:off x="528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7" name="Line 84"/>
            <p:cNvSpPr>
              <a:spLocks noChangeShapeType="1"/>
            </p:cNvSpPr>
            <p:nvPr/>
          </p:nvSpPr>
          <p:spPr bwMode="auto">
            <a:xfrm>
              <a:off x="564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8" name="Line 85"/>
            <p:cNvSpPr>
              <a:spLocks noChangeShapeType="1"/>
            </p:cNvSpPr>
            <p:nvPr/>
          </p:nvSpPr>
          <p:spPr bwMode="auto">
            <a:xfrm>
              <a:off x="601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59" name="Line 86"/>
            <p:cNvSpPr>
              <a:spLocks noChangeShapeType="1"/>
            </p:cNvSpPr>
            <p:nvPr/>
          </p:nvSpPr>
          <p:spPr bwMode="auto">
            <a:xfrm>
              <a:off x="697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60" name="Line 87"/>
            <p:cNvSpPr>
              <a:spLocks noChangeShapeType="1"/>
            </p:cNvSpPr>
            <p:nvPr/>
          </p:nvSpPr>
          <p:spPr bwMode="auto">
            <a:xfrm>
              <a:off x="735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61" name="Line 88"/>
            <p:cNvSpPr>
              <a:spLocks noChangeShapeType="1"/>
            </p:cNvSpPr>
            <p:nvPr/>
          </p:nvSpPr>
          <p:spPr bwMode="auto">
            <a:xfrm>
              <a:off x="772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62" name="Line 89"/>
            <p:cNvSpPr>
              <a:spLocks noChangeShapeType="1"/>
            </p:cNvSpPr>
            <p:nvPr/>
          </p:nvSpPr>
          <p:spPr bwMode="auto">
            <a:xfrm>
              <a:off x="870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63" name="Line 90"/>
            <p:cNvSpPr>
              <a:spLocks noChangeShapeType="1"/>
            </p:cNvSpPr>
            <p:nvPr/>
          </p:nvSpPr>
          <p:spPr bwMode="auto">
            <a:xfrm>
              <a:off x="906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64" name="Line 91"/>
            <p:cNvSpPr>
              <a:spLocks noChangeShapeType="1"/>
            </p:cNvSpPr>
            <p:nvPr/>
          </p:nvSpPr>
          <p:spPr bwMode="auto">
            <a:xfrm>
              <a:off x="943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65" name="Text Box 92"/>
            <p:cNvSpPr txBox="1">
              <a:spLocks noChangeArrowheads="1"/>
            </p:cNvSpPr>
            <p:nvPr/>
          </p:nvSpPr>
          <p:spPr bwMode="auto">
            <a:xfrm>
              <a:off x="594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43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44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45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66" name="Line 93"/>
            <p:cNvSpPr>
              <a:spLocks noChangeShapeType="1"/>
            </p:cNvSpPr>
            <p:nvPr/>
          </p:nvSpPr>
          <p:spPr bwMode="auto">
            <a:xfrm>
              <a:off x="639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2367" name="Group 94"/>
            <p:cNvGrpSpPr>
              <a:grpSpLocks/>
            </p:cNvGrpSpPr>
            <p:nvPr/>
          </p:nvGrpSpPr>
          <p:grpSpPr bwMode="auto">
            <a:xfrm>
              <a:off x="3510" y="9552"/>
              <a:ext cx="1620" cy="468"/>
              <a:chOff x="3960" y="3000"/>
              <a:chExt cx="2340" cy="468"/>
            </a:xfrm>
          </p:grpSpPr>
          <p:sp>
            <p:nvSpPr>
              <p:cNvPr id="312375" name="Rectangle 95"/>
              <p:cNvSpPr>
                <a:spLocks noChangeArrowheads="1"/>
              </p:cNvSpPr>
              <p:nvPr/>
            </p:nvSpPr>
            <p:spPr bwMode="auto">
              <a:xfrm>
                <a:off x="396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76" name="Text Box 96"/>
              <p:cNvSpPr txBox="1">
                <a:spLocks noChangeArrowheads="1"/>
              </p:cNvSpPr>
              <p:nvPr/>
            </p:nvSpPr>
            <p:spPr bwMode="auto">
              <a:xfrm>
                <a:off x="414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23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77" name="Rectangle 97"/>
              <p:cNvSpPr>
                <a:spLocks noChangeArrowheads="1"/>
              </p:cNvSpPr>
              <p:nvPr/>
            </p:nvSpPr>
            <p:spPr bwMode="auto">
              <a:xfrm>
                <a:off x="450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78" name="Text Box 98"/>
              <p:cNvSpPr txBox="1">
                <a:spLocks noChangeArrowheads="1"/>
              </p:cNvSpPr>
              <p:nvPr/>
            </p:nvSpPr>
            <p:spPr bwMode="auto">
              <a:xfrm>
                <a:off x="468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600">
                    <a:latin typeface="Times New Roman" charset="0"/>
                  </a:rPr>
                  <a:t>30</a:t>
                </a:r>
                <a:endParaRPr lang="en-US" altLang="zh-CN" sz="16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79" name="Rectangle 99"/>
              <p:cNvSpPr>
                <a:spLocks noChangeArrowheads="1"/>
              </p:cNvSpPr>
              <p:nvPr/>
            </p:nvSpPr>
            <p:spPr bwMode="auto">
              <a:xfrm>
                <a:off x="504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80" name="Text Box 100"/>
              <p:cNvSpPr txBox="1">
                <a:spLocks noChangeArrowheads="1"/>
              </p:cNvSpPr>
              <p:nvPr/>
            </p:nvSpPr>
            <p:spPr bwMode="auto">
              <a:xfrm>
                <a:off x="522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81" name="Rectangle 101"/>
              <p:cNvSpPr>
                <a:spLocks noChangeArrowheads="1"/>
              </p:cNvSpPr>
              <p:nvPr/>
            </p:nvSpPr>
            <p:spPr bwMode="auto">
              <a:xfrm>
                <a:off x="558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82" name="Text Box 102"/>
              <p:cNvSpPr txBox="1">
                <a:spLocks noChangeArrowheads="1"/>
              </p:cNvSpPr>
              <p:nvPr/>
            </p:nvSpPr>
            <p:spPr bwMode="auto">
              <a:xfrm>
                <a:off x="5760" y="3000"/>
                <a:ext cx="36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12383" name="Rectangle 103"/>
              <p:cNvSpPr>
                <a:spLocks noChangeArrowheads="1"/>
              </p:cNvSpPr>
              <p:nvPr/>
            </p:nvSpPr>
            <p:spPr bwMode="auto">
              <a:xfrm>
                <a:off x="6120" y="3000"/>
                <a:ext cx="180" cy="4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2368" name="Text Box 104"/>
            <p:cNvSpPr txBox="1">
              <a:spLocks noChangeArrowheads="1"/>
            </p:cNvSpPr>
            <p:nvPr/>
          </p:nvSpPr>
          <p:spPr bwMode="auto">
            <a:xfrm>
              <a:off x="3420" y="10488"/>
              <a:ext cx="319" cy="1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19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21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22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2369" name="Line 105"/>
            <p:cNvSpPr>
              <a:spLocks noChangeShapeType="1"/>
            </p:cNvSpPr>
            <p:nvPr/>
          </p:nvSpPr>
          <p:spPr bwMode="auto">
            <a:xfrm>
              <a:off x="259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0" name="Line 106"/>
            <p:cNvSpPr>
              <a:spLocks noChangeShapeType="1"/>
            </p:cNvSpPr>
            <p:nvPr/>
          </p:nvSpPr>
          <p:spPr bwMode="auto">
            <a:xfrm>
              <a:off x="3540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1" name="Line 107"/>
            <p:cNvSpPr>
              <a:spLocks noChangeShapeType="1"/>
            </p:cNvSpPr>
            <p:nvPr/>
          </p:nvSpPr>
          <p:spPr bwMode="auto">
            <a:xfrm>
              <a:off x="391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2" name="Line 108"/>
            <p:cNvSpPr>
              <a:spLocks noChangeShapeType="1"/>
            </p:cNvSpPr>
            <p:nvPr/>
          </p:nvSpPr>
          <p:spPr bwMode="auto">
            <a:xfrm>
              <a:off x="4275" y="9864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3" name="Line 109"/>
            <p:cNvSpPr>
              <a:spLocks noChangeShapeType="1"/>
            </p:cNvSpPr>
            <p:nvPr/>
          </p:nvSpPr>
          <p:spPr bwMode="auto">
            <a:xfrm>
              <a:off x="6045" y="886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74" name="Line 110"/>
            <p:cNvSpPr>
              <a:spLocks noChangeShapeType="1"/>
            </p:cNvSpPr>
            <p:nvPr/>
          </p:nvSpPr>
          <p:spPr bwMode="auto">
            <a:xfrm>
              <a:off x="6585" y="8772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529335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4"/>
          <p:cNvSpPr txBox="1">
            <a:spLocks noChangeArrowheads="1"/>
          </p:cNvSpPr>
          <p:nvPr/>
        </p:nvSpPr>
        <p:spPr bwMode="auto">
          <a:xfrm>
            <a:off x="179388" y="69215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charset="0"/>
              </a:rPr>
              <a:t>删除</a:t>
            </a:r>
            <a:r>
              <a:rPr lang="en-US" altLang="zh-CN" sz="2400" dirty="0">
                <a:latin typeface="Times New Roman" charset="0"/>
              </a:rPr>
              <a:t>32</a:t>
            </a:r>
            <a:r>
              <a:rPr lang="zh-CN" altLang="en-US" sz="2400" dirty="0">
                <a:latin typeface="Times New Roman" charset="0"/>
              </a:rPr>
              <a:t>：直接删除</a:t>
            </a:r>
            <a:endParaRPr lang="en-US" altLang="zh-CN" sz="2400" dirty="0">
              <a:latin typeface="Times New Roman" charset="0"/>
            </a:endParaRPr>
          </a:p>
        </p:txBody>
      </p:sp>
      <p:grpSp>
        <p:nvGrpSpPr>
          <p:cNvPr id="314372" name="Group 8"/>
          <p:cNvGrpSpPr>
            <a:grpSpLocks/>
          </p:cNvGrpSpPr>
          <p:nvPr/>
        </p:nvGrpSpPr>
        <p:grpSpPr bwMode="auto">
          <a:xfrm>
            <a:off x="3518495" y="1412875"/>
            <a:ext cx="2359984" cy="549077"/>
            <a:chOff x="3960" y="3000"/>
            <a:chExt cx="2340" cy="468"/>
          </a:xfrm>
        </p:grpSpPr>
        <p:sp>
          <p:nvSpPr>
            <p:cNvPr id="314468" name="Rectangle 9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69" name="Text Box 10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70" name="Rectangle 11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71" name="Text Box 12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35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72" name="Rectangle 13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73" name="Text Box 14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50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74" name="Rectangle 15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75" name="Text Box 16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64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76" name="Rectangle 17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4459" name="Rectangle 19"/>
          <p:cNvSpPr>
            <a:spLocks noChangeArrowheads="1"/>
          </p:cNvSpPr>
          <p:nvPr/>
        </p:nvSpPr>
        <p:spPr bwMode="auto">
          <a:xfrm>
            <a:off x="432362" y="2694054"/>
            <a:ext cx="125680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60" name="Text Box 20"/>
          <p:cNvSpPr txBox="1">
            <a:spLocks noChangeArrowheads="1"/>
          </p:cNvSpPr>
          <p:nvPr/>
        </p:nvSpPr>
        <p:spPr bwMode="auto">
          <a:xfrm>
            <a:off x="558042" y="2694054"/>
            <a:ext cx="251359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461" name="Rectangle 21"/>
          <p:cNvSpPr>
            <a:spLocks noChangeArrowheads="1"/>
          </p:cNvSpPr>
          <p:nvPr/>
        </p:nvSpPr>
        <p:spPr bwMode="auto">
          <a:xfrm>
            <a:off x="809401" y="2694054"/>
            <a:ext cx="125680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62" name="Text Box 22"/>
          <p:cNvSpPr txBox="1">
            <a:spLocks noChangeArrowheads="1"/>
          </p:cNvSpPr>
          <p:nvPr/>
        </p:nvSpPr>
        <p:spPr bwMode="auto">
          <a:xfrm>
            <a:off x="935080" y="2694054"/>
            <a:ext cx="251359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600">
                <a:latin typeface="Times New Roman" charset="0"/>
              </a:rPr>
              <a:t>15</a:t>
            </a:r>
            <a:endParaRPr lang="en-US" altLang="zh-CN" sz="16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463" name="Rectangle 23"/>
          <p:cNvSpPr>
            <a:spLocks noChangeArrowheads="1"/>
          </p:cNvSpPr>
          <p:nvPr/>
        </p:nvSpPr>
        <p:spPr bwMode="auto">
          <a:xfrm>
            <a:off x="1186440" y="2694054"/>
            <a:ext cx="125680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64" name="Text Box 24"/>
          <p:cNvSpPr txBox="1">
            <a:spLocks noChangeArrowheads="1"/>
          </p:cNvSpPr>
          <p:nvPr/>
        </p:nvSpPr>
        <p:spPr bwMode="auto">
          <a:xfrm>
            <a:off x="1312119" y="2694054"/>
            <a:ext cx="251359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465" name="Rectangle 25"/>
          <p:cNvSpPr>
            <a:spLocks noChangeArrowheads="1"/>
          </p:cNvSpPr>
          <p:nvPr/>
        </p:nvSpPr>
        <p:spPr bwMode="auto">
          <a:xfrm>
            <a:off x="1563479" y="2694054"/>
            <a:ext cx="125680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66" name="Text Box 26"/>
          <p:cNvSpPr txBox="1">
            <a:spLocks noChangeArrowheads="1"/>
          </p:cNvSpPr>
          <p:nvPr/>
        </p:nvSpPr>
        <p:spPr bwMode="auto">
          <a:xfrm>
            <a:off x="1689158" y="2694054"/>
            <a:ext cx="251359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467" name="Rectangle 27"/>
          <p:cNvSpPr>
            <a:spLocks noChangeArrowheads="1"/>
          </p:cNvSpPr>
          <p:nvPr/>
        </p:nvSpPr>
        <p:spPr bwMode="auto">
          <a:xfrm>
            <a:off x="1940517" y="2694054"/>
            <a:ext cx="125680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4374" name="Group 28"/>
          <p:cNvGrpSpPr>
            <a:grpSpLocks/>
          </p:cNvGrpSpPr>
          <p:nvPr/>
        </p:nvGrpSpPr>
        <p:grpSpPr bwMode="auto">
          <a:xfrm>
            <a:off x="3881570" y="2694054"/>
            <a:ext cx="1633835" cy="549077"/>
            <a:chOff x="3960" y="3000"/>
            <a:chExt cx="2340" cy="468"/>
          </a:xfrm>
        </p:grpSpPr>
        <p:sp>
          <p:nvSpPr>
            <p:cNvPr id="314450" name="Rectangle 29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51" name="Text Box 30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40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52" name="Rectangle 31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53" name="Text Box 32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43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54" name="Rectangle 33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55" name="Text Box 34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46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56" name="Rectangle 35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57" name="Text Box 36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58" name="Rectangle 37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4375" name="Group 38"/>
          <p:cNvGrpSpPr>
            <a:grpSpLocks/>
          </p:cNvGrpSpPr>
          <p:nvPr/>
        </p:nvGrpSpPr>
        <p:grpSpPr bwMode="auto">
          <a:xfrm>
            <a:off x="5591046" y="2694054"/>
            <a:ext cx="1633835" cy="549077"/>
            <a:chOff x="3960" y="3000"/>
            <a:chExt cx="2340" cy="468"/>
          </a:xfrm>
        </p:grpSpPr>
        <p:sp>
          <p:nvSpPr>
            <p:cNvPr id="314441" name="Rectangle 39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42" name="Text Box 40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55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43" name="Rectangle 41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44" name="Text Box 42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60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45" name="Rectangle 43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46" name="Text Box 44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47" name="Rectangle 45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48" name="Text Box 46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49" name="Rectangle 47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4376" name="Group 48"/>
          <p:cNvGrpSpPr>
            <a:grpSpLocks/>
          </p:cNvGrpSpPr>
          <p:nvPr/>
        </p:nvGrpSpPr>
        <p:grpSpPr bwMode="auto">
          <a:xfrm>
            <a:off x="7330778" y="2694054"/>
            <a:ext cx="1633835" cy="549077"/>
            <a:chOff x="3960" y="3000"/>
            <a:chExt cx="2340" cy="468"/>
          </a:xfrm>
        </p:grpSpPr>
        <p:sp>
          <p:nvSpPr>
            <p:cNvPr id="314432" name="Rectangle 49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33" name="Text Box 50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70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34" name="Rectangle 51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35" name="Text Box 52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79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36" name="Rectangle 53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37" name="Text Box 54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38" name="Rectangle 55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39" name="Text Box 56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40" name="Rectangle 57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4377" name="Text Box 58"/>
          <p:cNvSpPr txBox="1">
            <a:spLocks noChangeArrowheads="1"/>
          </p:cNvSpPr>
          <p:nvPr/>
        </p:nvSpPr>
        <p:spPr bwMode="auto">
          <a:xfrm>
            <a:off x="663318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11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78" name="Text Box 59"/>
          <p:cNvSpPr txBox="1">
            <a:spLocks noChangeArrowheads="1"/>
          </p:cNvSpPr>
          <p:nvPr/>
        </p:nvSpPr>
        <p:spPr bwMode="auto">
          <a:xfrm>
            <a:off x="254859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79" name="Text Box 60"/>
          <p:cNvSpPr txBox="1">
            <a:spLocks noChangeArrowheads="1"/>
          </p:cNvSpPr>
          <p:nvPr/>
        </p:nvSpPr>
        <p:spPr bwMode="auto">
          <a:xfrm>
            <a:off x="1056649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16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18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0" name="Text Box 61"/>
          <p:cNvSpPr txBox="1">
            <a:spLocks noChangeArrowheads="1"/>
          </p:cNvSpPr>
          <p:nvPr/>
        </p:nvSpPr>
        <p:spPr bwMode="auto">
          <a:xfrm>
            <a:off x="2463562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1" name="Text Box 62"/>
          <p:cNvSpPr txBox="1">
            <a:spLocks noChangeArrowheads="1"/>
          </p:cNvSpPr>
          <p:nvPr/>
        </p:nvSpPr>
        <p:spPr bwMode="auto">
          <a:xfrm>
            <a:off x="2856893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34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2" name="Text Box 63"/>
          <p:cNvSpPr txBox="1">
            <a:spLocks noChangeArrowheads="1"/>
          </p:cNvSpPr>
          <p:nvPr/>
        </p:nvSpPr>
        <p:spPr bwMode="auto">
          <a:xfrm>
            <a:off x="3809964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3" name="Text Box 64"/>
          <p:cNvSpPr txBox="1">
            <a:spLocks noChangeArrowheads="1"/>
          </p:cNvSpPr>
          <p:nvPr/>
        </p:nvSpPr>
        <p:spPr bwMode="auto">
          <a:xfrm>
            <a:off x="4203294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4" name="Text Box 65"/>
          <p:cNvSpPr txBox="1">
            <a:spLocks noChangeArrowheads="1"/>
          </p:cNvSpPr>
          <p:nvPr/>
        </p:nvSpPr>
        <p:spPr bwMode="auto">
          <a:xfrm>
            <a:off x="4974828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47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5" name="Text Box 66"/>
          <p:cNvSpPr txBox="1">
            <a:spLocks noChangeArrowheads="1"/>
          </p:cNvSpPr>
          <p:nvPr/>
        </p:nvSpPr>
        <p:spPr bwMode="auto">
          <a:xfrm>
            <a:off x="5458927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53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6" name="Text Box 67"/>
          <p:cNvSpPr txBox="1">
            <a:spLocks noChangeArrowheads="1"/>
          </p:cNvSpPr>
          <p:nvPr/>
        </p:nvSpPr>
        <p:spPr bwMode="auto">
          <a:xfrm>
            <a:off x="5882514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59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7" name="Text Box 68"/>
          <p:cNvSpPr txBox="1">
            <a:spLocks noChangeArrowheads="1"/>
          </p:cNvSpPr>
          <p:nvPr/>
        </p:nvSpPr>
        <p:spPr bwMode="auto">
          <a:xfrm>
            <a:off x="6321229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8" name="Text Box 69"/>
          <p:cNvSpPr txBox="1">
            <a:spLocks noChangeArrowheads="1"/>
          </p:cNvSpPr>
          <p:nvPr/>
        </p:nvSpPr>
        <p:spPr bwMode="auto">
          <a:xfrm>
            <a:off x="7198659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89" name="Text Box 70"/>
          <p:cNvSpPr txBox="1">
            <a:spLocks noChangeArrowheads="1"/>
          </p:cNvSpPr>
          <p:nvPr/>
        </p:nvSpPr>
        <p:spPr bwMode="auto">
          <a:xfrm>
            <a:off x="7607118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90" name="Text Box 71"/>
          <p:cNvSpPr txBox="1">
            <a:spLocks noChangeArrowheads="1"/>
          </p:cNvSpPr>
          <p:nvPr/>
        </p:nvSpPr>
        <p:spPr bwMode="auto">
          <a:xfrm>
            <a:off x="8030705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391" name="Line 72"/>
          <p:cNvSpPr>
            <a:spLocks noChangeShapeType="1"/>
          </p:cNvSpPr>
          <p:nvPr/>
        </p:nvSpPr>
        <p:spPr bwMode="auto">
          <a:xfrm>
            <a:off x="3579008" y="1778926"/>
            <a:ext cx="0" cy="366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2" name="Line 73"/>
          <p:cNvSpPr>
            <a:spLocks noChangeShapeType="1"/>
          </p:cNvSpPr>
          <p:nvPr/>
        </p:nvSpPr>
        <p:spPr bwMode="auto">
          <a:xfrm flipH="1" flipV="1">
            <a:off x="1505564" y="2153697"/>
            <a:ext cx="209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3" name="Line 74"/>
          <p:cNvSpPr>
            <a:spLocks noChangeShapeType="1"/>
          </p:cNvSpPr>
          <p:nvPr/>
        </p:nvSpPr>
        <p:spPr bwMode="auto">
          <a:xfrm>
            <a:off x="1520951" y="2144975"/>
            <a:ext cx="0" cy="5490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4" name="Line 75"/>
          <p:cNvSpPr>
            <a:spLocks noChangeShapeType="1"/>
          </p:cNvSpPr>
          <p:nvPr/>
        </p:nvSpPr>
        <p:spPr bwMode="auto">
          <a:xfrm>
            <a:off x="4138748" y="1778926"/>
            <a:ext cx="0" cy="549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5" name="Line 76"/>
          <p:cNvSpPr>
            <a:spLocks noChangeShapeType="1"/>
          </p:cNvSpPr>
          <p:nvPr/>
        </p:nvSpPr>
        <p:spPr bwMode="auto">
          <a:xfrm flipH="1" flipV="1">
            <a:off x="3546055" y="2328000"/>
            <a:ext cx="59533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6" name="Line 77"/>
          <p:cNvSpPr>
            <a:spLocks noChangeShapeType="1"/>
          </p:cNvSpPr>
          <p:nvPr/>
        </p:nvSpPr>
        <p:spPr bwMode="auto">
          <a:xfrm>
            <a:off x="3546056" y="2328000"/>
            <a:ext cx="0" cy="3660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7" name="Line 78"/>
          <p:cNvSpPr>
            <a:spLocks noChangeShapeType="1"/>
          </p:cNvSpPr>
          <p:nvPr/>
        </p:nvSpPr>
        <p:spPr bwMode="auto">
          <a:xfrm>
            <a:off x="5802839" y="1778925"/>
            <a:ext cx="0" cy="3660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8" name="Line 79"/>
          <p:cNvSpPr>
            <a:spLocks noChangeShapeType="1"/>
          </p:cNvSpPr>
          <p:nvPr/>
        </p:nvSpPr>
        <p:spPr bwMode="auto">
          <a:xfrm>
            <a:off x="5802839" y="2144977"/>
            <a:ext cx="208767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9" name="Line 80"/>
          <p:cNvSpPr>
            <a:spLocks noChangeShapeType="1"/>
          </p:cNvSpPr>
          <p:nvPr/>
        </p:nvSpPr>
        <p:spPr bwMode="auto">
          <a:xfrm>
            <a:off x="7905646" y="2144977"/>
            <a:ext cx="0" cy="549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0" name="Line 81"/>
          <p:cNvSpPr>
            <a:spLocks noChangeShapeType="1"/>
          </p:cNvSpPr>
          <p:nvPr/>
        </p:nvSpPr>
        <p:spPr bwMode="auto">
          <a:xfrm>
            <a:off x="5224412" y="2328003"/>
            <a:ext cx="10307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1" name="Line 82"/>
          <p:cNvSpPr>
            <a:spLocks noChangeShapeType="1"/>
          </p:cNvSpPr>
          <p:nvPr/>
        </p:nvSpPr>
        <p:spPr bwMode="auto">
          <a:xfrm>
            <a:off x="6237994" y="2328001"/>
            <a:ext cx="3560" cy="3660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2" name="Line 83"/>
          <p:cNvSpPr>
            <a:spLocks noChangeShapeType="1"/>
          </p:cNvSpPr>
          <p:nvPr/>
        </p:nvSpPr>
        <p:spPr bwMode="auto">
          <a:xfrm>
            <a:off x="477746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3" name="Line 84"/>
          <p:cNvSpPr>
            <a:spLocks noChangeShapeType="1"/>
          </p:cNvSpPr>
          <p:nvPr/>
        </p:nvSpPr>
        <p:spPr bwMode="auto">
          <a:xfrm>
            <a:off x="855949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4" name="Line 85"/>
          <p:cNvSpPr>
            <a:spLocks noChangeShapeType="1"/>
          </p:cNvSpPr>
          <p:nvPr/>
        </p:nvSpPr>
        <p:spPr bwMode="auto">
          <a:xfrm>
            <a:off x="3942082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5" name="Line 86"/>
          <p:cNvSpPr>
            <a:spLocks noChangeShapeType="1"/>
          </p:cNvSpPr>
          <p:nvPr/>
        </p:nvSpPr>
        <p:spPr bwMode="auto">
          <a:xfrm>
            <a:off x="4305157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6" name="Line 87"/>
          <p:cNvSpPr>
            <a:spLocks noChangeShapeType="1"/>
          </p:cNvSpPr>
          <p:nvPr/>
        </p:nvSpPr>
        <p:spPr bwMode="auto">
          <a:xfrm>
            <a:off x="4683359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7" name="Line 88"/>
          <p:cNvSpPr>
            <a:spLocks noChangeShapeType="1"/>
          </p:cNvSpPr>
          <p:nvPr/>
        </p:nvSpPr>
        <p:spPr bwMode="auto">
          <a:xfrm>
            <a:off x="5651558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8" name="Line 89"/>
          <p:cNvSpPr>
            <a:spLocks noChangeShapeType="1"/>
          </p:cNvSpPr>
          <p:nvPr/>
        </p:nvSpPr>
        <p:spPr bwMode="auto">
          <a:xfrm>
            <a:off x="6029761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9" name="Line 90"/>
          <p:cNvSpPr>
            <a:spLocks noChangeShapeType="1"/>
          </p:cNvSpPr>
          <p:nvPr/>
        </p:nvSpPr>
        <p:spPr bwMode="auto">
          <a:xfrm>
            <a:off x="6407963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0" name="Line 91"/>
          <p:cNvSpPr>
            <a:spLocks noChangeShapeType="1"/>
          </p:cNvSpPr>
          <p:nvPr/>
        </p:nvSpPr>
        <p:spPr bwMode="auto">
          <a:xfrm>
            <a:off x="7391290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1" name="Line 92"/>
          <p:cNvSpPr>
            <a:spLocks noChangeShapeType="1"/>
          </p:cNvSpPr>
          <p:nvPr/>
        </p:nvSpPr>
        <p:spPr bwMode="auto">
          <a:xfrm>
            <a:off x="7754365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2" name="Line 93"/>
          <p:cNvSpPr>
            <a:spLocks noChangeShapeType="1"/>
          </p:cNvSpPr>
          <p:nvPr/>
        </p:nvSpPr>
        <p:spPr bwMode="auto">
          <a:xfrm>
            <a:off x="8132567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3" name="Text Box 94"/>
          <p:cNvSpPr txBox="1">
            <a:spLocks noChangeArrowheads="1"/>
          </p:cNvSpPr>
          <p:nvPr/>
        </p:nvSpPr>
        <p:spPr bwMode="auto">
          <a:xfrm>
            <a:off x="4611753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45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414" name="Line 95"/>
          <p:cNvSpPr>
            <a:spLocks noChangeShapeType="1"/>
          </p:cNvSpPr>
          <p:nvPr/>
        </p:nvSpPr>
        <p:spPr bwMode="auto">
          <a:xfrm>
            <a:off x="5061562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4415" name="Group 96"/>
          <p:cNvGrpSpPr>
            <a:grpSpLocks/>
          </p:cNvGrpSpPr>
          <p:nvPr/>
        </p:nvGrpSpPr>
        <p:grpSpPr bwMode="auto">
          <a:xfrm>
            <a:off x="2156966" y="2694054"/>
            <a:ext cx="1633835" cy="549077"/>
            <a:chOff x="3960" y="3000"/>
            <a:chExt cx="2340" cy="468"/>
          </a:xfrm>
        </p:grpSpPr>
        <p:sp>
          <p:nvSpPr>
            <p:cNvPr id="314423" name="Rectangle 9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24" name="Text Box 9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23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25" name="Rectangle 9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26" name="Text Box 10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>
                  <a:latin typeface="Times New Roman" charset="0"/>
                </a:rPr>
                <a:t>30</a:t>
              </a:r>
              <a:endParaRPr lang="en-US" altLang="zh-CN" sz="16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27" name="Rectangle 10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28" name="Text Box 10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29" name="Rectangle 10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30" name="Text Box 10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4431" name="Rectangle 10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4416" name="Text Box 106"/>
          <p:cNvSpPr txBox="1">
            <a:spLocks noChangeArrowheads="1"/>
          </p:cNvSpPr>
          <p:nvPr/>
        </p:nvSpPr>
        <p:spPr bwMode="auto">
          <a:xfrm>
            <a:off x="2070232" y="3792207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4417" name="Line 107"/>
          <p:cNvSpPr>
            <a:spLocks noChangeShapeType="1"/>
          </p:cNvSpPr>
          <p:nvPr/>
        </p:nvSpPr>
        <p:spPr bwMode="auto">
          <a:xfrm>
            <a:off x="1234152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8" name="Line 108"/>
          <p:cNvSpPr>
            <a:spLocks noChangeShapeType="1"/>
          </p:cNvSpPr>
          <p:nvPr/>
        </p:nvSpPr>
        <p:spPr bwMode="auto">
          <a:xfrm>
            <a:off x="2224292" y="3069432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9" name="Line 109"/>
          <p:cNvSpPr>
            <a:spLocks noChangeShapeType="1"/>
          </p:cNvSpPr>
          <p:nvPr/>
        </p:nvSpPr>
        <p:spPr bwMode="auto">
          <a:xfrm>
            <a:off x="2590138" y="3062949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20" name="Line 110"/>
          <p:cNvSpPr>
            <a:spLocks noChangeShapeType="1"/>
          </p:cNvSpPr>
          <p:nvPr/>
        </p:nvSpPr>
        <p:spPr bwMode="auto">
          <a:xfrm>
            <a:off x="2969688" y="3060105"/>
            <a:ext cx="0" cy="732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21" name="Line 111"/>
          <p:cNvSpPr>
            <a:spLocks noChangeShapeType="1"/>
          </p:cNvSpPr>
          <p:nvPr/>
        </p:nvSpPr>
        <p:spPr bwMode="auto">
          <a:xfrm>
            <a:off x="4710056" y="1778926"/>
            <a:ext cx="3560" cy="8447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22" name="Line 112"/>
          <p:cNvSpPr>
            <a:spLocks noChangeShapeType="1"/>
          </p:cNvSpPr>
          <p:nvPr/>
        </p:nvSpPr>
        <p:spPr bwMode="auto">
          <a:xfrm>
            <a:off x="5224411" y="1778925"/>
            <a:ext cx="15115" cy="549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260858" y="1268634"/>
            <a:ext cx="2191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Times New Roman" charset="0"/>
                <a:ea typeface="楷体_GB2312" charset="0"/>
                <a:cs typeface="楷体_GB2312" charset="0"/>
              </a:rPr>
              <a:t>如何删除</a:t>
            </a:r>
            <a:r>
              <a:rPr lang="en-US" altLang="zh-CN" sz="2400" dirty="0">
                <a:latin typeface="Times New Roman" charset="0"/>
                <a:ea typeface="楷体_GB2312" charset="0"/>
                <a:cs typeface="楷体_GB2312" charset="0"/>
              </a:rPr>
              <a:t>16</a:t>
            </a:r>
            <a:r>
              <a:rPr lang="zh-CN" altLang="en-US" sz="2400" dirty="0">
                <a:latin typeface="Times New Roman" charset="0"/>
                <a:ea typeface="楷体_GB2312" charset="0"/>
                <a:cs typeface="楷体_GB2312" charset="0"/>
              </a:rPr>
              <a:t>？</a:t>
            </a:r>
            <a:r>
              <a:rPr lang="en-US" altLang="zh-CN" sz="2400" dirty="0">
                <a:latin typeface="Times New Roman" charset="0"/>
                <a:ea typeface="楷体_GB2312" charset="0"/>
                <a:cs typeface="楷体_GB2312" charset="0"/>
              </a:rPr>
              <a:t> </a:t>
            </a:r>
          </a:p>
        </p:txBody>
      </p:sp>
      <p:sp>
        <p:nvSpPr>
          <p:cNvPr id="110" name="Text Box 60">
            <a:extLst>
              <a:ext uri="{FF2B5EF4-FFF2-40B4-BE49-F238E27FC236}">
                <a16:creationId xmlns:a16="http://schemas.microsoft.com/office/drawing/2014/main" id="{C96887C1-373C-DE41-AE02-1EDF1FD2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836" y="3786688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18</a:t>
            </a:r>
            <a:endParaRPr lang="en-US" altLang="zh-CN" sz="18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FAF228CD-1DCE-5741-8B74-33D024CF2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53" y="3786688"/>
            <a:ext cx="283400" cy="134101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</a:rPr>
              <a:t>11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  <a:ea typeface="楷体_GB2312" charset="0"/>
                <a:cs typeface="楷体_GB2312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 dirty="0">
                <a:latin typeface="Times New Roman" charset="0"/>
                <a:ea typeface="楷体_GB2312" charset="0"/>
                <a:cs typeface="楷体_GB2312" charset="0"/>
              </a:rPr>
              <a:t>18</a:t>
            </a:r>
          </a:p>
        </p:txBody>
      </p:sp>
      <p:sp>
        <p:nvSpPr>
          <p:cNvPr id="112" name="Text Box 22">
            <a:extLst>
              <a:ext uri="{FF2B5EF4-FFF2-40B4-BE49-F238E27FC236}">
                <a16:creationId xmlns:a16="http://schemas.microsoft.com/office/drawing/2014/main" id="{84BF2EE2-EFEF-3140-A739-562AC3D0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19" y="2694053"/>
            <a:ext cx="251359" cy="5490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endParaRPr lang="en-US" altLang="zh-CN" sz="1600" dirty="0">
              <a:latin typeface="Times New Roman" charset="0"/>
              <a:ea typeface="楷体_GB2312" charset="0"/>
              <a:cs typeface="楷体_GB2312" charset="0"/>
            </a:endParaRPr>
          </a:p>
        </p:txBody>
      </p:sp>
      <p:grpSp>
        <p:nvGrpSpPr>
          <p:cNvPr id="113" name="Group 8">
            <a:extLst>
              <a:ext uri="{FF2B5EF4-FFF2-40B4-BE49-F238E27FC236}">
                <a16:creationId xmlns:a16="http://schemas.microsoft.com/office/drawing/2014/main" id="{9808AF4A-F0E2-9B42-9E1A-E05CD4F9CCDB}"/>
              </a:ext>
            </a:extLst>
          </p:cNvPr>
          <p:cNvGrpSpPr>
            <a:grpSpLocks/>
          </p:cNvGrpSpPr>
          <p:nvPr/>
        </p:nvGrpSpPr>
        <p:grpSpPr bwMode="auto">
          <a:xfrm>
            <a:off x="4059534" y="1412869"/>
            <a:ext cx="2359984" cy="549077"/>
            <a:chOff x="3960" y="3000"/>
            <a:chExt cx="2340" cy="468"/>
          </a:xfrm>
        </p:grpSpPr>
        <p:sp>
          <p:nvSpPr>
            <p:cNvPr id="114" name="Rectangle 9">
              <a:extLst>
                <a:ext uri="{FF2B5EF4-FFF2-40B4-BE49-F238E27FC236}">
                  <a16:creationId xmlns:a16="http://schemas.microsoft.com/office/drawing/2014/main" id="{58C77CE5-8017-E84C-9FC8-2F45B47C0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DCA592E5-219F-3946-865E-194264639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  <a:ea typeface="楷体_GB2312" charset="0"/>
                  <a:cs typeface="楷体_GB2312" charset="0"/>
                </a:rPr>
                <a:t>35</a:t>
              </a:r>
            </a:p>
          </p:txBody>
        </p:sp>
        <p:sp>
          <p:nvSpPr>
            <p:cNvPr id="116" name="Rectangle 11">
              <a:extLst>
                <a:ext uri="{FF2B5EF4-FFF2-40B4-BE49-F238E27FC236}">
                  <a16:creationId xmlns:a16="http://schemas.microsoft.com/office/drawing/2014/main" id="{3A2259DF-D547-7C4C-8C91-A7D9CF1B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287DD0DB-5347-9B40-862E-D143D7E0F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50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18" name="Rectangle 13">
              <a:extLst>
                <a:ext uri="{FF2B5EF4-FFF2-40B4-BE49-F238E27FC236}">
                  <a16:creationId xmlns:a16="http://schemas.microsoft.com/office/drawing/2014/main" id="{DF19A614-4B81-234B-BCAF-B1FCF970D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4">
              <a:extLst>
                <a:ext uri="{FF2B5EF4-FFF2-40B4-BE49-F238E27FC236}">
                  <a16:creationId xmlns:a16="http://schemas.microsoft.com/office/drawing/2014/main" id="{D9B61737-DA85-534F-801E-2E40A9695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64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20" name="Rectangle 15">
              <a:extLst>
                <a:ext uri="{FF2B5EF4-FFF2-40B4-BE49-F238E27FC236}">
                  <a16:creationId xmlns:a16="http://schemas.microsoft.com/office/drawing/2014/main" id="{92FA8F47-BD06-9340-BF73-B1AB88B7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16">
              <a:extLst>
                <a:ext uri="{FF2B5EF4-FFF2-40B4-BE49-F238E27FC236}">
                  <a16:creationId xmlns:a16="http://schemas.microsoft.com/office/drawing/2014/main" id="{F622C7D0-1AA0-1240-886C-0611CEFD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endParaRPr lang="en-US" altLang="zh-CN" sz="1800" dirty="0">
                <a:latin typeface="Times New Roman" charset="0"/>
              </a:endParaRPr>
            </a:p>
            <a:p>
              <a:pPr eaLnBrk="1" hangingPunct="1">
                <a:spcBef>
                  <a:spcPct val="0"/>
                </a:spcBef>
              </a:pP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22" name="Rectangle 17">
              <a:extLst>
                <a:ext uri="{FF2B5EF4-FFF2-40B4-BE49-F238E27FC236}">
                  <a16:creationId xmlns:a16="http://schemas.microsoft.com/office/drawing/2014/main" id="{1D2054D3-A67A-1B43-8D98-85C9FC6D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Group 16">
            <a:extLst>
              <a:ext uri="{FF2B5EF4-FFF2-40B4-BE49-F238E27FC236}">
                <a16:creationId xmlns:a16="http://schemas.microsoft.com/office/drawing/2014/main" id="{3B4F52DA-80E9-C749-9E27-14A76023DF6F}"/>
              </a:ext>
            </a:extLst>
          </p:cNvPr>
          <p:cNvGrpSpPr>
            <a:grpSpLocks/>
          </p:cNvGrpSpPr>
          <p:nvPr/>
        </p:nvGrpSpPr>
        <p:grpSpPr bwMode="auto">
          <a:xfrm>
            <a:off x="365099" y="2733411"/>
            <a:ext cx="1671403" cy="504031"/>
            <a:chOff x="3960" y="3000"/>
            <a:chExt cx="2340" cy="468"/>
          </a:xfrm>
        </p:grpSpPr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565B79A6-6F6F-2E4C-9EEC-7DA6564A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5" name="Text Box 18">
              <a:extLst>
                <a:ext uri="{FF2B5EF4-FFF2-40B4-BE49-F238E27FC236}">
                  <a16:creationId xmlns:a16="http://schemas.microsoft.com/office/drawing/2014/main" id="{5FF0317E-838B-0D47-AF9A-1A45B283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8</a:t>
              </a: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AEFC7197-88C4-8E46-97D8-504C0FE5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7" name="Text Box 20">
              <a:extLst>
                <a:ext uri="{FF2B5EF4-FFF2-40B4-BE49-F238E27FC236}">
                  <a16:creationId xmlns:a16="http://schemas.microsoft.com/office/drawing/2014/main" id="{A5DF6BBC-447A-204E-A79F-30E2BBFC9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F979C89F-99C2-F04B-B41E-0ABE8896D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9" name="Text Box 22">
              <a:extLst>
                <a:ext uri="{FF2B5EF4-FFF2-40B4-BE49-F238E27FC236}">
                  <a16:creationId xmlns:a16="http://schemas.microsoft.com/office/drawing/2014/main" id="{F719C95E-05A5-924A-83AF-EE31750C1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23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6EF25670-1539-7D4C-9891-8BDF3C711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31" name="Text Box 24">
              <a:extLst>
                <a:ext uri="{FF2B5EF4-FFF2-40B4-BE49-F238E27FC236}">
                  <a16:creationId xmlns:a16="http://schemas.microsoft.com/office/drawing/2014/main" id="{51BDC6BF-A785-E048-93D8-0C378D021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B8F255BD-7325-0F48-AE15-AE8C0D92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133" name="Text Box 56">
            <a:extLst>
              <a:ext uri="{FF2B5EF4-FFF2-40B4-BE49-F238E27FC236}">
                <a16:creationId xmlns:a16="http://schemas.microsoft.com/office/drawing/2014/main" id="{B3C2CE35-85CD-8943-AB14-7AAB5498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39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34" name="Text Box 57">
            <a:extLst>
              <a:ext uri="{FF2B5EF4-FFF2-40B4-BE49-F238E27FC236}">
                <a16:creationId xmlns:a16="http://schemas.microsoft.com/office/drawing/2014/main" id="{C6A2A02B-01D0-8040-A4B0-11A44992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35" name="Text Box 58">
            <a:extLst>
              <a:ext uri="{FF2B5EF4-FFF2-40B4-BE49-F238E27FC236}">
                <a16:creationId xmlns:a16="http://schemas.microsoft.com/office/drawing/2014/main" id="{DE1A1883-DB90-F446-933E-5A878740B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368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36" name="Text Box 59">
            <a:extLst>
              <a:ext uri="{FF2B5EF4-FFF2-40B4-BE49-F238E27FC236}">
                <a16:creationId xmlns:a16="http://schemas.microsoft.com/office/drawing/2014/main" id="{CCDF6FBA-6A77-0E4F-B6B8-7A48CE7C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743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34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37" name="Line 77">
            <a:extLst>
              <a:ext uri="{FF2B5EF4-FFF2-40B4-BE49-F238E27FC236}">
                <a16:creationId xmlns:a16="http://schemas.microsoft.com/office/drawing/2014/main" id="{E42A3E51-DB93-0E4F-B42A-713F13D67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527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38" name="Line 78">
            <a:extLst>
              <a:ext uri="{FF2B5EF4-FFF2-40B4-BE49-F238E27FC236}">
                <a16:creationId xmlns:a16="http://schemas.microsoft.com/office/drawing/2014/main" id="{AFBAE7A1-DE2D-3B4F-97EB-C810DC097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426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39" name="Text Box 90">
            <a:extLst>
              <a:ext uri="{FF2B5EF4-FFF2-40B4-BE49-F238E27FC236}">
                <a16:creationId xmlns:a16="http://schemas.microsoft.com/office/drawing/2014/main" id="{74009B28-D468-A54F-929B-060DBCF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93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40" name="Line 91">
            <a:extLst>
              <a:ext uri="{FF2B5EF4-FFF2-40B4-BE49-F238E27FC236}">
                <a16:creationId xmlns:a16="http://schemas.microsoft.com/office/drawing/2014/main" id="{F969A9A8-1F74-084E-8B57-A96A7D998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325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41" name="Line 92">
            <a:extLst>
              <a:ext uri="{FF2B5EF4-FFF2-40B4-BE49-F238E27FC236}">
                <a16:creationId xmlns:a16="http://schemas.microsoft.com/office/drawing/2014/main" id="{DD93F0D8-21F0-A349-992D-BA20DAADD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700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42" name="Line 93">
            <a:extLst>
              <a:ext uri="{FF2B5EF4-FFF2-40B4-BE49-F238E27FC236}">
                <a16:creationId xmlns:a16="http://schemas.microsoft.com/office/drawing/2014/main" id="{5DF0AFCF-D3B7-4F42-9C50-7388183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123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43" name="Line 72">
            <a:extLst>
              <a:ext uri="{FF2B5EF4-FFF2-40B4-BE49-F238E27FC236}">
                <a16:creationId xmlns:a16="http://schemas.microsoft.com/office/drawing/2014/main" id="{84099B5E-FBFC-9344-B9CF-84EEC51B3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1758" y="1787646"/>
            <a:ext cx="0" cy="3660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73">
            <a:extLst>
              <a:ext uri="{FF2B5EF4-FFF2-40B4-BE49-F238E27FC236}">
                <a16:creationId xmlns:a16="http://schemas.microsoft.com/office/drawing/2014/main" id="{FAB5FD9D-92EC-2045-9B53-1F683F71D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83611" y="2153697"/>
            <a:ext cx="24781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74">
            <a:extLst>
              <a:ext uri="{FF2B5EF4-FFF2-40B4-BE49-F238E27FC236}">
                <a16:creationId xmlns:a16="http://schemas.microsoft.com/office/drawing/2014/main" id="{0E64991C-8BE8-5846-9FF2-0E85109E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3611" y="2153697"/>
            <a:ext cx="0" cy="5490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598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1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14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1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14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14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1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1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14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14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1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1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14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14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14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14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1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14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14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59" grpId="0" animBg="1"/>
      <p:bldP spid="314460" grpId="0" animBg="1"/>
      <p:bldP spid="314461" grpId="0" animBg="1"/>
      <p:bldP spid="314462" grpId="0" animBg="1"/>
      <p:bldP spid="314462" grpId="1" animBg="1"/>
      <p:bldP spid="314463" grpId="0" animBg="1"/>
      <p:bldP spid="314464" grpId="0" animBg="1"/>
      <p:bldP spid="314465" grpId="0" animBg="1"/>
      <p:bldP spid="314466" grpId="0" animBg="1"/>
      <p:bldP spid="314467" grpId="0" animBg="1"/>
      <p:bldP spid="314377" grpId="0" animBg="1"/>
      <p:bldP spid="314377" grpId="1" animBg="1"/>
      <p:bldP spid="314378" grpId="0" animBg="1"/>
      <p:bldP spid="314379" grpId="0" animBg="1"/>
      <p:bldP spid="314379" grpId="1" animBg="1"/>
      <p:bldP spid="314380" grpId="0" animBg="1"/>
      <p:bldP spid="314381" grpId="0" animBg="1"/>
      <p:bldP spid="314391" grpId="0" animBg="1"/>
      <p:bldP spid="314392" grpId="0" animBg="1"/>
      <p:bldP spid="314393" grpId="0" animBg="1"/>
      <p:bldP spid="314394" grpId="0" animBg="1"/>
      <p:bldP spid="314395" grpId="0" animBg="1"/>
      <p:bldP spid="314396" grpId="0" animBg="1"/>
      <p:bldP spid="314402" grpId="0" animBg="1"/>
      <p:bldP spid="314403" grpId="0" animBg="1"/>
      <p:bldP spid="314416" grpId="0" animBg="1"/>
      <p:bldP spid="314417" grpId="0" animBg="1"/>
      <p:bldP spid="314417" grpId="1" animBg="1"/>
      <p:bldP spid="314418" grpId="0" animBg="1"/>
      <p:bldP spid="314419" grpId="0" animBg="1"/>
      <p:bldP spid="314420" grpId="0" animBg="1"/>
      <p:bldP spid="110" grpId="0" animBg="1"/>
      <p:bldP spid="110" grpId="1" animBg="1"/>
      <p:bldP spid="110" grpId="2" animBg="1"/>
      <p:bldP spid="111" grpId="0" animBg="1"/>
      <p:bldP spid="111" grpId="1" animBg="1"/>
      <p:bldP spid="112" grpId="0" animBg="1"/>
      <p:bldP spid="112" grpId="1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4"/>
          <p:cNvSpPr>
            <a:spLocks noChangeArrowheads="1"/>
          </p:cNvSpPr>
          <p:nvPr/>
        </p:nvSpPr>
        <p:spPr bwMode="auto">
          <a:xfrm>
            <a:off x="648932" y="885035"/>
            <a:ext cx="52410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imes New Roman" charset="0"/>
                <a:ea typeface="楷体_GB2312" charset="0"/>
                <a:cs typeface="楷体_GB2312" charset="0"/>
              </a:rPr>
              <a:t>可见，删除</a:t>
            </a:r>
            <a:r>
              <a:rPr lang="en-US" altLang="zh-CN" sz="2800" dirty="0">
                <a:latin typeface="Times New Roman" charset="0"/>
                <a:ea typeface="楷体_GB2312" charset="0"/>
                <a:cs typeface="楷体_GB2312" charset="0"/>
              </a:rPr>
              <a:t>16</a:t>
            </a:r>
            <a:r>
              <a:rPr lang="zh-CN" altLang="en-US" sz="2800" dirty="0">
                <a:latin typeface="Times New Roman" charset="0"/>
                <a:ea typeface="楷体_GB2312" charset="0"/>
                <a:cs typeface="楷体_GB2312" charset="0"/>
              </a:rPr>
              <a:t>导致结点合并</a:t>
            </a:r>
            <a:r>
              <a:rPr lang="en-US" altLang="zh-CN" sz="2800" dirty="0">
                <a:latin typeface="Times New Roman" charset="0"/>
                <a:ea typeface="楷体_GB2312" charset="0"/>
                <a:cs typeface="楷体_GB2312" charset="0"/>
              </a:rPr>
              <a:t> </a:t>
            </a:r>
          </a:p>
        </p:txBody>
      </p:sp>
      <p:grpSp>
        <p:nvGrpSpPr>
          <p:cNvPr id="315396" name="Group 6"/>
          <p:cNvGrpSpPr>
            <a:grpSpLocks/>
          </p:cNvGrpSpPr>
          <p:nvPr/>
        </p:nvGrpSpPr>
        <p:grpSpPr bwMode="auto">
          <a:xfrm>
            <a:off x="3522195" y="1557338"/>
            <a:ext cx="2414249" cy="504031"/>
            <a:chOff x="3960" y="3000"/>
            <a:chExt cx="2340" cy="468"/>
          </a:xfrm>
        </p:grpSpPr>
        <p:sp>
          <p:nvSpPr>
            <p:cNvPr id="315477" name="Rectangle 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78" name="Text Box 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35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79" name="Rectangle 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80" name="Text Box 1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50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81" name="Rectangle 1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82" name="Text Box 1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64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83" name="Rectangle 1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84" name="Text Box 1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85" name="Rectangle 1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grpSp>
        <p:nvGrpSpPr>
          <p:cNvPr id="315397" name="Group 16"/>
          <p:cNvGrpSpPr>
            <a:grpSpLocks/>
          </p:cNvGrpSpPr>
          <p:nvPr/>
        </p:nvGrpSpPr>
        <p:grpSpPr bwMode="auto">
          <a:xfrm>
            <a:off x="365099" y="2733411"/>
            <a:ext cx="1671403" cy="504031"/>
            <a:chOff x="3960" y="3000"/>
            <a:chExt cx="2340" cy="468"/>
          </a:xfrm>
        </p:grpSpPr>
        <p:sp>
          <p:nvSpPr>
            <p:cNvPr id="315468" name="Rectangle 1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69" name="Text Box 1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 dirty="0">
                  <a:latin typeface="Times New Roman" charset="0"/>
                </a:rPr>
                <a:t>8</a:t>
              </a:r>
              <a:endParaRPr lang="en-US" altLang="zh-CN" sz="1800" dirty="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70" name="Rectangle 1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71" name="Text Box 2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19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72" name="Rectangle 2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73" name="Text Box 2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23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74" name="Rectangle 2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75" name="Text Box 2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30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76" name="Rectangle 2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grpSp>
        <p:nvGrpSpPr>
          <p:cNvPr id="315398" name="Group 26"/>
          <p:cNvGrpSpPr>
            <a:grpSpLocks/>
          </p:cNvGrpSpPr>
          <p:nvPr/>
        </p:nvGrpSpPr>
        <p:grpSpPr bwMode="auto">
          <a:xfrm>
            <a:off x="3042440" y="2733411"/>
            <a:ext cx="1671403" cy="504031"/>
            <a:chOff x="3960" y="3000"/>
            <a:chExt cx="2340" cy="468"/>
          </a:xfrm>
        </p:grpSpPr>
        <p:sp>
          <p:nvSpPr>
            <p:cNvPr id="315459" name="Rectangle 2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60" name="Text Box 2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61" name="Rectangle 2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62" name="Text Box 3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43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63" name="Rectangle 3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64" name="Text Box 3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46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65" name="Rectangle 3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66" name="Text Box 3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67" name="Rectangle 3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grpSp>
        <p:nvGrpSpPr>
          <p:cNvPr id="315399" name="Group 36"/>
          <p:cNvGrpSpPr>
            <a:grpSpLocks/>
          </p:cNvGrpSpPr>
          <p:nvPr/>
        </p:nvGrpSpPr>
        <p:grpSpPr bwMode="auto">
          <a:xfrm>
            <a:off x="5147170" y="2733411"/>
            <a:ext cx="1671403" cy="504031"/>
            <a:chOff x="3960" y="3000"/>
            <a:chExt cx="2340" cy="468"/>
          </a:xfrm>
        </p:grpSpPr>
        <p:sp>
          <p:nvSpPr>
            <p:cNvPr id="315450" name="Rectangle 3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51" name="Text Box 3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55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52" name="Rectangle 3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53" name="Text Box 4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60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54" name="Rectangle 4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55" name="Text Box 4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56" name="Rectangle 4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57" name="Text Box 4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58" name="Rectangle 4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grpSp>
        <p:nvGrpSpPr>
          <p:cNvPr id="315400" name="Group 46"/>
          <p:cNvGrpSpPr>
            <a:grpSpLocks/>
          </p:cNvGrpSpPr>
          <p:nvPr/>
        </p:nvGrpSpPr>
        <p:grpSpPr bwMode="auto">
          <a:xfrm>
            <a:off x="7004285" y="2733411"/>
            <a:ext cx="1671403" cy="504031"/>
            <a:chOff x="3960" y="3000"/>
            <a:chExt cx="2340" cy="468"/>
          </a:xfrm>
        </p:grpSpPr>
        <p:sp>
          <p:nvSpPr>
            <p:cNvPr id="315441" name="Rectangle 47"/>
            <p:cNvSpPr>
              <a:spLocks noChangeArrowheads="1"/>
            </p:cNvSpPr>
            <p:nvPr/>
          </p:nvSpPr>
          <p:spPr bwMode="auto">
            <a:xfrm>
              <a:off x="396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42" name="Text Box 48"/>
            <p:cNvSpPr txBox="1">
              <a:spLocks noChangeArrowheads="1"/>
            </p:cNvSpPr>
            <p:nvPr/>
          </p:nvSpPr>
          <p:spPr bwMode="auto">
            <a:xfrm>
              <a:off x="414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70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43" name="Rectangle 49"/>
            <p:cNvSpPr>
              <a:spLocks noChangeArrowheads="1"/>
            </p:cNvSpPr>
            <p:nvPr/>
          </p:nvSpPr>
          <p:spPr bwMode="auto">
            <a:xfrm>
              <a:off x="450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44" name="Text Box 50"/>
            <p:cNvSpPr txBox="1">
              <a:spLocks noChangeArrowheads="1"/>
            </p:cNvSpPr>
            <p:nvPr/>
          </p:nvSpPr>
          <p:spPr bwMode="auto">
            <a:xfrm>
              <a:off x="468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800">
                  <a:latin typeface="Times New Roman" charset="0"/>
                </a:rPr>
                <a:t>79</a:t>
              </a:r>
              <a:endParaRPr lang="en-US" altLang="zh-CN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45" name="Rectangle 51"/>
            <p:cNvSpPr>
              <a:spLocks noChangeArrowheads="1"/>
            </p:cNvSpPr>
            <p:nvPr/>
          </p:nvSpPr>
          <p:spPr bwMode="auto">
            <a:xfrm>
              <a:off x="504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46" name="Text Box 52"/>
            <p:cNvSpPr txBox="1">
              <a:spLocks noChangeArrowheads="1"/>
            </p:cNvSpPr>
            <p:nvPr/>
          </p:nvSpPr>
          <p:spPr bwMode="auto">
            <a:xfrm>
              <a:off x="522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47" name="Rectangle 53"/>
            <p:cNvSpPr>
              <a:spLocks noChangeArrowheads="1"/>
            </p:cNvSpPr>
            <p:nvPr/>
          </p:nvSpPr>
          <p:spPr bwMode="auto">
            <a:xfrm>
              <a:off x="558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15448" name="Text Box 54"/>
            <p:cNvSpPr txBox="1">
              <a:spLocks noChangeArrowheads="1"/>
            </p:cNvSpPr>
            <p:nvPr/>
          </p:nvSpPr>
          <p:spPr bwMode="auto">
            <a:xfrm>
              <a:off x="5760" y="3000"/>
              <a:ext cx="36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315449" name="Rectangle 55"/>
            <p:cNvSpPr>
              <a:spLocks noChangeArrowheads="1"/>
            </p:cNvSpPr>
            <p:nvPr/>
          </p:nvSpPr>
          <p:spPr bwMode="auto">
            <a:xfrm>
              <a:off x="6120" y="3000"/>
              <a:ext cx="180" cy="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315401" name="Text Box 56"/>
          <p:cNvSpPr txBox="1">
            <a:spLocks noChangeArrowheads="1"/>
          </p:cNvSpPr>
          <p:nvPr/>
        </p:nvSpPr>
        <p:spPr bwMode="auto">
          <a:xfrm>
            <a:off x="597239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2" name="Text Box 57"/>
          <p:cNvSpPr txBox="1">
            <a:spLocks noChangeArrowheads="1"/>
          </p:cNvSpPr>
          <p:nvPr/>
        </p:nvSpPr>
        <p:spPr bwMode="auto">
          <a:xfrm>
            <a:off x="179388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3" name="Text Box 58"/>
          <p:cNvSpPr txBox="1">
            <a:spLocks noChangeArrowheads="1"/>
          </p:cNvSpPr>
          <p:nvPr/>
        </p:nvSpPr>
        <p:spPr bwMode="auto">
          <a:xfrm>
            <a:off x="1479368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4" name="Text Box 59"/>
          <p:cNvSpPr txBox="1">
            <a:spLocks noChangeArrowheads="1"/>
          </p:cNvSpPr>
          <p:nvPr/>
        </p:nvSpPr>
        <p:spPr bwMode="auto">
          <a:xfrm>
            <a:off x="1881743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34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5" name="Text Box 60"/>
          <p:cNvSpPr txBox="1">
            <a:spLocks noChangeArrowheads="1"/>
          </p:cNvSpPr>
          <p:nvPr/>
        </p:nvSpPr>
        <p:spPr bwMode="auto">
          <a:xfrm>
            <a:off x="2965060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38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6" name="Text Box 61"/>
          <p:cNvSpPr txBox="1">
            <a:spLocks noChangeArrowheads="1"/>
          </p:cNvSpPr>
          <p:nvPr/>
        </p:nvSpPr>
        <p:spPr bwMode="auto">
          <a:xfrm>
            <a:off x="3367435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7" name="Text Box 62"/>
          <p:cNvSpPr txBox="1">
            <a:spLocks noChangeArrowheads="1"/>
          </p:cNvSpPr>
          <p:nvPr/>
        </p:nvSpPr>
        <p:spPr bwMode="auto">
          <a:xfrm>
            <a:off x="4156709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47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8" name="Text Box 63"/>
          <p:cNvSpPr txBox="1">
            <a:spLocks noChangeArrowheads="1"/>
          </p:cNvSpPr>
          <p:nvPr/>
        </p:nvSpPr>
        <p:spPr bwMode="auto">
          <a:xfrm>
            <a:off x="5007886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52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53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09" name="Text Box 64"/>
          <p:cNvSpPr txBox="1">
            <a:spLocks noChangeArrowheads="1"/>
          </p:cNvSpPr>
          <p:nvPr/>
        </p:nvSpPr>
        <p:spPr bwMode="auto">
          <a:xfrm>
            <a:off x="5441213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55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57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59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10" name="Text Box 65"/>
          <p:cNvSpPr txBox="1">
            <a:spLocks noChangeArrowheads="1"/>
          </p:cNvSpPr>
          <p:nvPr/>
        </p:nvSpPr>
        <p:spPr bwMode="auto">
          <a:xfrm>
            <a:off x="5890016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11" name="Text Box 66"/>
          <p:cNvSpPr txBox="1">
            <a:spLocks noChangeArrowheads="1"/>
          </p:cNvSpPr>
          <p:nvPr/>
        </p:nvSpPr>
        <p:spPr bwMode="auto">
          <a:xfrm>
            <a:off x="6865001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66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68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12" name="Text Box 67"/>
          <p:cNvSpPr txBox="1">
            <a:spLocks noChangeArrowheads="1"/>
          </p:cNvSpPr>
          <p:nvPr/>
        </p:nvSpPr>
        <p:spPr bwMode="auto">
          <a:xfrm>
            <a:off x="7282852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70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77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13" name="Text Box 68"/>
          <p:cNvSpPr txBox="1">
            <a:spLocks noChangeArrowheads="1"/>
          </p:cNvSpPr>
          <p:nvPr/>
        </p:nvSpPr>
        <p:spPr bwMode="auto">
          <a:xfrm>
            <a:off x="7716179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79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82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14" name="Line 69"/>
          <p:cNvSpPr>
            <a:spLocks noChangeShapeType="1"/>
          </p:cNvSpPr>
          <p:nvPr/>
        </p:nvSpPr>
        <p:spPr bwMode="auto">
          <a:xfrm>
            <a:off x="3584098" y="1893359"/>
            <a:ext cx="0" cy="3360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15" name="Line 70"/>
          <p:cNvSpPr>
            <a:spLocks noChangeShapeType="1"/>
          </p:cNvSpPr>
          <p:nvPr/>
        </p:nvSpPr>
        <p:spPr bwMode="auto">
          <a:xfrm flipH="1">
            <a:off x="1525796" y="2229380"/>
            <a:ext cx="20428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16" name="Line 71"/>
          <p:cNvSpPr>
            <a:spLocks noChangeShapeType="1"/>
          </p:cNvSpPr>
          <p:nvPr/>
        </p:nvSpPr>
        <p:spPr bwMode="auto">
          <a:xfrm>
            <a:off x="1494844" y="2229380"/>
            <a:ext cx="0" cy="504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17" name="Line 72"/>
          <p:cNvSpPr>
            <a:spLocks noChangeShapeType="1"/>
          </p:cNvSpPr>
          <p:nvPr/>
        </p:nvSpPr>
        <p:spPr bwMode="auto">
          <a:xfrm>
            <a:off x="5286454" y="1893359"/>
            <a:ext cx="0" cy="3360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18" name="Line 73"/>
          <p:cNvSpPr>
            <a:spLocks noChangeShapeType="1"/>
          </p:cNvSpPr>
          <p:nvPr/>
        </p:nvSpPr>
        <p:spPr bwMode="auto">
          <a:xfrm>
            <a:off x="5270978" y="2229380"/>
            <a:ext cx="21047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19" name="Line 74"/>
          <p:cNvSpPr>
            <a:spLocks noChangeShapeType="1"/>
          </p:cNvSpPr>
          <p:nvPr/>
        </p:nvSpPr>
        <p:spPr bwMode="auto">
          <a:xfrm>
            <a:off x="7422136" y="2229380"/>
            <a:ext cx="0" cy="504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0" name="Line 75"/>
          <p:cNvSpPr>
            <a:spLocks noChangeShapeType="1"/>
          </p:cNvSpPr>
          <p:nvPr/>
        </p:nvSpPr>
        <p:spPr bwMode="auto">
          <a:xfrm>
            <a:off x="4760271" y="2397390"/>
            <a:ext cx="9285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1" name="Line 76"/>
          <p:cNvSpPr>
            <a:spLocks noChangeShapeType="1"/>
          </p:cNvSpPr>
          <p:nvPr/>
        </p:nvSpPr>
        <p:spPr bwMode="auto">
          <a:xfrm>
            <a:off x="5719780" y="2397390"/>
            <a:ext cx="0" cy="3360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2" name="Line 77"/>
          <p:cNvSpPr>
            <a:spLocks noChangeShapeType="1"/>
          </p:cNvSpPr>
          <p:nvPr/>
        </p:nvSpPr>
        <p:spPr bwMode="auto">
          <a:xfrm>
            <a:off x="411527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3" name="Line 78"/>
          <p:cNvSpPr>
            <a:spLocks noChangeShapeType="1"/>
          </p:cNvSpPr>
          <p:nvPr/>
        </p:nvSpPr>
        <p:spPr bwMode="auto">
          <a:xfrm>
            <a:off x="798426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4" name="Line 79"/>
          <p:cNvSpPr>
            <a:spLocks noChangeShapeType="1"/>
          </p:cNvSpPr>
          <p:nvPr/>
        </p:nvSpPr>
        <p:spPr bwMode="auto">
          <a:xfrm>
            <a:off x="3104344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5" name="Line 80"/>
          <p:cNvSpPr>
            <a:spLocks noChangeShapeType="1"/>
          </p:cNvSpPr>
          <p:nvPr/>
        </p:nvSpPr>
        <p:spPr bwMode="auto">
          <a:xfrm>
            <a:off x="3475767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6" name="Line 81"/>
          <p:cNvSpPr>
            <a:spLocks noChangeShapeType="1"/>
          </p:cNvSpPr>
          <p:nvPr/>
        </p:nvSpPr>
        <p:spPr bwMode="auto">
          <a:xfrm>
            <a:off x="3862666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7" name="Line 82"/>
          <p:cNvSpPr>
            <a:spLocks noChangeShapeType="1"/>
          </p:cNvSpPr>
          <p:nvPr/>
        </p:nvSpPr>
        <p:spPr bwMode="auto">
          <a:xfrm>
            <a:off x="5209074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8" name="Line 83"/>
          <p:cNvSpPr>
            <a:spLocks noChangeShapeType="1"/>
          </p:cNvSpPr>
          <p:nvPr/>
        </p:nvSpPr>
        <p:spPr bwMode="auto">
          <a:xfrm>
            <a:off x="5595973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29" name="Line 84"/>
          <p:cNvSpPr>
            <a:spLocks noChangeShapeType="1"/>
          </p:cNvSpPr>
          <p:nvPr/>
        </p:nvSpPr>
        <p:spPr bwMode="auto">
          <a:xfrm>
            <a:off x="5982872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0" name="Line 85"/>
          <p:cNvSpPr>
            <a:spLocks noChangeShapeType="1"/>
          </p:cNvSpPr>
          <p:nvPr/>
        </p:nvSpPr>
        <p:spPr bwMode="auto">
          <a:xfrm>
            <a:off x="7066189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1" name="Line 86"/>
          <p:cNvSpPr>
            <a:spLocks noChangeShapeType="1"/>
          </p:cNvSpPr>
          <p:nvPr/>
        </p:nvSpPr>
        <p:spPr bwMode="auto">
          <a:xfrm>
            <a:off x="7437611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2" name="Line 87"/>
          <p:cNvSpPr>
            <a:spLocks noChangeShapeType="1"/>
          </p:cNvSpPr>
          <p:nvPr/>
        </p:nvSpPr>
        <p:spPr bwMode="auto">
          <a:xfrm>
            <a:off x="7824510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3" name="Text Box 88"/>
          <p:cNvSpPr txBox="1">
            <a:spLocks noChangeArrowheads="1"/>
          </p:cNvSpPr>
          <p:nvPr/>
        </p:nvSpPr>
        <p:spPr bwMode="auto">
          <a:xfrm>
            <a:off x="3785286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43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44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45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34" name="Line 89"/>
          <p:cNvSpPr>
            <a:spLocks noChangeShapeType="1"/>
          </p:cNvSpPr>
          <p:nvPr/>
        </p:nvSpPr>
        <p:spPr bwMode="auto">
          <a:xfrm>
            <a:off x="4249565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5" name="Text Box 90"/>
          <p:cNvSpPr txBox="1">
            <a:spLocks noChangeArrowheads="1"/>
          </p:cNvSpPr>
          <p:nvPr/>
        </p:nvSpPr>
        <p:spPr bwMode="auto">
          <a:xfrm>
            <a:off x="1076993" y="3741473"/>
            <a:ext cx="294043" cy="184811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19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21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1800">
                <a:latin typeface="Times New Roman" charset="0"/>
              </a:rPr>
              <a:t>22</a:t>
            </a:r>
            <a:endParaRPr lang="en-US" altLang="zh-CN" sz="1800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315436" name="Line 91"/>
          <p:cNvSpPr>
            <a:spLocks noChangeShapeType="1"/>
          </p:cNvSpPr>
          <p:nvPr/>
        </p:nvSpPr>
        <p:spPr bwMode="auto">
          <a:xfrm>
            <a:off x="1185325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7" name="Line 92"/>
          <p:cNvSpPr>
            <a:spLocks noChangeShapeType="1"/>
          </p:cNvSpPr>
          <p:nvPr/>
        </p:nvSpPr>
        <p:spPr bwMode="auto">
          <a:xfrm>
            <a:off x="1587700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8" name="Line 93"/>
          <p:cNvSpPr>
            <a:spLocks noChangeShapeType="1"/>
          </p:cNvSpPr>
          <p:nvPr/>
        </p:nvSpPr>
        <p:spPr bwMode="auto">
          <a:xfrm>
            <a:off x="1959123" y="3069432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39" name="Line 94"/>
          <p:cNvSpPr>
            <a:spLocks noChangeShapeType="1"/>
          </p:cNvSpPr>
          <p:nvPr/>
        </p:nvSpPr>
        <p:spPr bwMode="auto">
          <a:xfrm>
            <a:off x="4156709" y="1980595"/>
            <a:ext cx="0" cy="672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315440" name="Line 95"/>
          <p:cNvSpPr>
            <a:spLocks noChangeShapeType="1"/>
          </p:cNvSpPr>
          <p:nvPr/>
        </p:nvSpPr>
        <p:spPr bwMode="auto">
          <a:xfrm>
            <a:off x="4744795" y="1893359"/>
            <a:ext cx="0" cy="5040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r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53038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accent3"/>
                </a:solidFill>
                <a:latin typeface="Times New Roman" charset="0"/>
                <a:ea typeface="宋体" charset="0"/>
              </a:rPr>
              <a:t>B+</a:t>
            </a:r>
            <a:r>
              <a:rPr lang="zh-CN" altLang="en-US" b="1" dirty="0">
                <a:solidFill>
                  <a:schemeClr val="accent3"/>
                </a:solidFill>
                <a:latin typeface="Times New Roman" charset="0"/>
                <a:ea typeface="宋体" charset="0"/>
              </a:rPr>
              <a:t>树的性能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7988" y="1624013"/>
            <a:ext cx="7918450" cy="17160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一般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3-4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层的索引就能容纳很大的数据量。</a:t>
            </a:r>
            <a:endParaRPr lang="en-US" altLang="zh-CN" sz="2800" b="1" dirty="0">
              <a:latin typeface="楷体_GB2312" charset="0"/>
              <a:ea typeface="楷体_GB2312" charset="0"/>
              <a:cs typeface="楷体_GB2312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最坏情况时第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h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层结点个数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(h&gt;2)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*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*（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m/2)*(m/2)</a:t>
            </a:r>
            <a:r>
              <a:rPr lang="en-US" altLang="zh-CN" b="1" baseline="30000" dirty="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*……(m/2)</a:t>
            </a:r>
            <a:r>
              <a:rPr lang="en-US" altLang="zh-CN" b="1" baseline="30000" dirty="0">
                <a:latin typeface="楷体_GB2312" charset="0"/>
                <a:ea typeface="楷体_GB2312" charset="0"/>
                <a:cs typeface="楷体_GB2312" charset="0"/>
              </a:rPr>
              <a:t>h-2</a:t>
            </a:r>
          </a:p>
          <a:p>
            <a:pPr>
              <a:lnSpc>
                <a:spcPct val="10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最好情况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1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*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*m</a:t>
            </a:r>
            <a:r>
              <a:rPr lang="en-US" altLang="zh-CN" b="1" baseline="30000" dirty="0">
                <a:latin typeface="楷体_GB2312" charset="0"/>
                <a:ea typeface="楷体_GB2312" charset="0"/>
                <a:cs typeface="楷体_GB2312" charset="0"/>
              </a:rPr>
              <a:t>2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*……m</a:t>
            </a:r>
            <a:r>
              <a:rPr lang="en-US" altLang="zh-CN" b="1" baseline="30000" dirty="0">
                <a:latin typeface="楷体_GB2312" charset="0"/>
                <a:ea typeface="楷体_GB2312" charset="0"/>
                <a:cs typeface="楷体_GB2312" charset="0"/>
              </a:rPr>
              <a:t>h-1</a:t>
            </a:r>
          </a:p>
          <a:p>
            <a:pPr>
              <a:lnSpc>
                <a:spcPct val="100000"/>
              </a:lnSpc>
            </a:pPr>
            <a:r>
              <a:rPr lang="en-US" altLang="zh-CN" sz="2900" b="1" dirty="0">
                <a:latin typeface="楷体_GB2312" charset="0"/>
                <a:ea typeface="楷体_GB2312" charset="0"/>
                <a:cs typeface="楷体_GB2312" charset="0"/>
              </a:rPr>
              <a:t>1170</a:t>
            </a:r>
            <a:r>
              <a:rPr lang="zh-CN" altLang="en-US" sz="2900" b="1" dirty="0">
                <a:latin typeface="楷体_GB2312" charset="0"/>
                <a:ea typeface="楷体_GB2312" charset="0"/>
                <a:cs typeface="楷体_GB2312" charset="0"/>
              </a:rPr>
              <a:t>*</a:t>
            </a:r>
            <a:r>
              <a:rPr lang="en-US" altLang="zh-CN" sz="2900" b="1" dirty="0">
                <a:latin typeface="楷体_GB2312" charset="0"/>
                <a:ea typeface="楷体_GB2312" charset="0"/>
                <a:cs typeface="楷体_GB2312" charset="0"/>
              </a:rPr>
              <a:t>1170=1</a:t>
            </a:r>
            <a:r>
              <a:rPr lang="zh-CN" altLang="en-US" sz="2900" b="1" dirty="0"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lang="en-US" altLang="zh-CN" sz="2900" b="1" dirty="0">
                <a:latin typeface="楷体_GB2312" charset="0"/>
                <a:ea typeface="楷体_GB2312" charset="0"/>
                <a:cs typeface="楷体_GB2312" charset="0"/>
              </a:rPr>
              <a:t>368</a:t>
            </a:r>
            <a:r>
              <a:rPr lang="zh-CN" altLang="en-US" sz="2900" b="1" dirty="0">
                <a:latin typeface="楷体_GB2312" charset="0"/>
                <a:ea typeface="楷体_GB2312" charset="0"/>
                <a:cs typeface="楷体_GB2312" charset="0"/>
              </a:rPr>
              <a:t>，</a:t>
            </a:r>
            <a:r>
              <a:rPr lang="en-US" altLang="zh-CN" sz="2900" b="1" dirty="0">
                <a:latin typeface="楷体_GB2312" charset="0"/>
                <a:ea typeface="楷体_GB2312" charset="0"/>
                <a:cs typeface="楷体_GB2312" charset="0"/>
              </a:rPr>
              <a:t>900</a:t>
            </a:r>
          </a:p>
          <a:p>
            <a:pPr>
              <a:lnSpc>
                <a:spcPct val="100000"/>
              </a:lnSpc>
            </a:pPr>
            <a:endParaRPr lang="zh-CN" altLang="en-US" sz="2800" b="1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D3A57-05F7-8E4B-82FC-4B2AFCB4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485"/>
            <a:ext cx="9144000" cy="3093004"/>
          </a:xfrm>
          <a:prstGeom prst="rect">
            <a:avLst/>
          </a:prstGeom>
        </p:spPr>
      </p:pic>
      <p:sp>
        <p:nvSpPr>
          <p:cNvPr id="6" name="闪电形 5">
            <a:extLst>
              <a:ext uri="{FF2B5EF4-FFF2-40B4-BE49-F238E27FC236}">
                <a16:creationId xmlns:a16="http://schemas.microsoft.com/office/drawing/2014/main" id="{81101F00-EA43-BC40-A94D-83AE86CAC0B4}"/>
              </a:ext>
            </a:extLst>
          </p:cNvPr>
          <p:cNvSpPr/>
          <p:nvPr/>
        </p:nvSpPr>
        <p:spPr>
          <a:xfrm rot="21224873">
            <a:off x="2222500" y="3429000"/>
            <a:ext cx="2349500" cy="571500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52F987-E7C4-6544-8517-063E99C9F5D6}"/>
              </a:ext>
            </a:extLst>
          </p:cNvPr>
          <p:cNvSpPr txBox="1"/>
          <p:nvPr/>
        </p:nvSpPr>
        <p:spPr>
          <a:xfrm>
            <a:off x="4732598" y="3517901"/>
            <a:ext cx="30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延伸思考：自行查找答案</a:t>
            </a:r>
          </a:p>
        </p:txBody>
      </p:sp>
    </p:spTree>
    <p:extLst>
      <p:ext uri="{BB962C8B-B14F-4D97-AF65-F5344CB8AC3E}">
        <p14:creationId xmlns:p14="http://schemas.microsoft.com/office/powerpoint/2010/main" val="168990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350" y="44436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charset="0"/>
                <a:ea typeface="宋体" charset="0"/>
              </a:rPr>
              <a:t>L</a:t>
            </a:r>
            <a:r>
              <a:rPr lang="zh-CN" altLang="en-US" b="1" dirty="0">
                <a:latin typeface="Times New Roman" charset="0"/>
                <a:ea typeface="宋体" charset="0"/>
              </a:rPr>
              <a:t>和</a:t>
            </a:r>
            <a:r>
              <a:rPr lang="en-US" altLang="zh-CN" b="1" dirty="0">
                <a:latin typeface="Times New Roman" charset="0"/>
                <a:ea typeface="宋体" charset="0"/>
              </a:rPr>
              <a:t>M</a:t>
            </a:r>
            <a:r>
              <a:rPr lang="zh-CN" altLang="en-US" b="1" dirty="0">
                <a:latin typeface="Times New Roman" charset="0"/>
                <a:ea typeface="宋体" charset="0"/>
              </a:rPr>
              <a:t>的选择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8569325" cy="429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的选择：如果每个关键字要占用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字节。因此在一棵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阶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B+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树中，可以有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M-1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个键，总的数据量就是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32M-32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个字节加上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个分支。而且因为每个分支其实是另一个磁盘块的块号，假设分支的大小是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4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个字节。那么分支就要占去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4M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个字节。则一个非叶子结点总的内存需要量是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36M-32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字节。要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36M-32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不超过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8,192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的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的最大值是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228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，于是选择 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M=228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假如每条数据记录要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256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字节，则一个数据块中可以存储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条记录，所以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L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就取为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。每个叶子有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16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条数据记录。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380731" y="1600490"/>
            <a:ext cx="8439995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一个数据块存放一个</a:t>
            </a:r>
            <a:r>
              <a:rPr lang="en-US" altLang="zh-CN" sz="2400" dirty="0">
                <a:latin typeface="幼圆" charset="0"/>
                <a:ea typeface="幼圆" charset="0"/>
                <a:cs typeface="幼圆" charset="0"/>
              </a:rPr>
              <a:t>B+</a:t>
            </a: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树结点能使</a:t>
            </a:r>
            <a:r>
              <a:rPr lang="en-US" altLang="zh-CN" sz="2400" dirty="0">
                <a:latin typeface="幼圆" charset="0"/>
                <a:ea typeface="幼圆" charset="0"/>
                <a:cs typeface="幼圆" charset="0"/>
              </a:rPr>
              <a:t>IO</a:t>
            </a: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效率最高。假设一个数据块的容量</a:t>
            </a:r>
            <a:r>
              <a:rPr lang="en-US" altLang="zh-CN" sz="2400" dirty="0">
                <a:latin typeface="幼圆" charset="0"/>
                <a:ea typeface="幼圆" charset="0"/>
                <a:cs typeface="幼圆" charset="0"/>
              </a:rPr>
              <a:t>8,192</a:t>
            </a: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9042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电商系统</a:t>
            </a:r>
          </a:p>
        </p:txBody>
      </p:sp>
      <p:pic>
        <p:nvPicPr>
          <p:cNvPr id="4" name="内容占位符 3" descr="屏幕快照 2021-05-18 上午10.46.5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>
          <a:xfrm>
            <a:off x="3175153" y="4135205"/>
            <a:ext cx="3175153" cy="1620644"/>
          </a:xfrm>
        </p:spPr>
      </p:pic>
      <p:pic>
        <p:nvPicPr>
          <p:cNvPr id="5" name="图片 4" descr="屏幕快照 2021-05-18 上午10.54.2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87" y="2064013"/>
            <a:ext cx="2222831" cy="1382381"/>
          </a:xfrm>
          <a:prstGeom prst="rect">
            <a:avLst/>
          </a:prstGeom>
        </p:spPr>
      </p:pic>
      <p:pic>
        <p:nvPicPr>
          <p:cNvPr id="6" name="图片 5" descr="屏幕快照 2021-05-18 上午10.55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21" y="2116570"/>
            <a:ext cx="571500" cy="1143000"/>
          </a:xfrm>
          <a:prstGeom prst="rect">
            <a:avLst/>
          </a:prstGeom>
        </p:spPr>
      </p:pic>
      <p:sp>
        <p:nvSpPr>
          <p:cNvPr id="10" name="上箭头 9"/>
          <p:cNvSpPr/>
          <p:nvPr/>
        </p:nvSpPr>
        <p:spPr>
          <a:xfrm>
            <a:off x="3616147" y="3457666"/>
            <a:ext cx="423353" cy="599799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062605" y="2381556"/>
            <a:ext cx="546832" cy="3881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697636" y="3440024"/>
            <a:ext cx="405714" cy="56451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40993" y="4720062"/>
            <a:ext cx="2610682" cy="70137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/>
              <a:t>海量交易数据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93913" y="2579112"/>
            <a:ext cx="2128050" cy="70137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分布式存储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432148" y="2449253"/>
            <a:ext cx="2128050" cy="70137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/>
              <a:t>高性能计算</a:t>
            </a:r>
          </a:p>
        </p:txBody>
      </p:sp>
    </p:spTree>
    <p:extLst>
      <p:ext uri="{BB962C8B-B14F-4D97-AF65-F5344CB8AC3E}">
        <p14:creationId xmlns:p14="http://schemas.microsoft.com/office/powerpoint/2010/main" val="2502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9658" y="55668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charset="0"/>
                <a:ea typeface="宋体" charset="0"/>
              </a:rPr>
              <a:t>外排序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4870"/>
            <a:ext cx="8424863" cy="2978907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外排序主要考虑如何减少外存储器的读写次数。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最常用的方法是利用归并排序，因为归并排序只需访问被归并序列中的第一个元素。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外排序由两个阶段组成：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预处理阶段：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形成初始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有序片段。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归并阶段：将有序片段逐步归并成一个有序文件。 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367131" y="4563107"/>
            <a:ext cx="5070087" cy="1319178"/>
            <a:chOff x="1319207" y="4538364"/>
            <a:chExt cx="5070087" cy="1319178"/>
          </a:xfrm>
        </p:grpSpPr>
        <p:sp>
          <p:nvSpPr>
            <p:cNvPr id="2" name="矩形 1"/>
            <p:cNvSpPr/>
            <p:nvPr/>
          </p:nvSpPr>
          <p:spPr>
            <a:xfrm>
              <a:off x="1527916" y="4893736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969023" y="4897872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28777" y="4897872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71500" y="4901404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520013" y="5197651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69023" y="5197953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101" y="5199983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1556" y="5199983"/>
              <a:ext cx="423354" cy="2646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箭头连接符 3"/>
            <p:cNvCxnSpPr/>
            <p:nvPr/>
          </p:nvCxnSpPr>
          <p:spPr>
            <a:xfrm>
              <a:off x="1754166" y="4656087"/>
              <a:ext cx="3136" cy="2514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8" idx="2"/>
            </p:cNvCxnSpPr>
            <p:nvPr/>
          </p:nvCxnSpPr>
          <p:spPr>
            <a:xfrm flipV="1">
              <a:off x="1729903" y="5462268"/>
              <a:ext cx="1787" cy="2612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540988" y="5006758"/>
              <a:ext cx="423354" cy="264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982366" y="5010894"/>
              <a:ext cx="423354" cy="264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416387" y="5009734"/>
              <a:ext cx="423354" cy="264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65397" y="5009445"/>
              <a:ext cx="423354" cy="264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罐形 16"/>
            <p:cNvSpPr/>
            <p:nvPr/>
          </p:nvSpPr>
          <p:spPr>
            <a:xfrm>
              <a:off x="5995501" y="4902615"/>
              <a:ext cx="393793" cy="502075"/>
            </a:xfrm>
            <a:prstGeom prst="can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19207" y="4538364"/>
              <a:ext cx="4144673" cy="13191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5547560" y="5020751"/>
              <a:ext cx="379026" cy="241192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322630" y="5084740"/>
              <a:ext cx="216586" cy="16243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5106552" y="5576030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72546" y="5576030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035610" y="5573111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01604" y="5573111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58462" y="5573111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24456" y="5573111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87521" y="5570193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353515" y="5570193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C606C6-6462-514C-88BB-CEFB581B428A}"/>
              </a:ext>
            </a:extLst>
          </p:cNvPr>
          <p:cNvSpPr/>
          <p:nvPr/>
        </p:nvSpPr>
        <p:spPr>
          <a:xfrm>
            <a:off x="5106552" y="5875814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3636FB-F6EA-6441-8C52-2FE5F788202A}"/>
              </a:ext>
            </a:extLst>
          </p:cNvPr>
          <p:cNvSpPr/>
          <p:nvPr/>
        </p:nvSpPr>
        <p:spPr>
          <a:xfrm>
            <a:off x="5572546" y="5875814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03713-1C4E-EE48-95C7-6058FC20164C}"/>
              </a:ext>
            </a:extLst>
          </p:cNvPr>
          <p:cNvSpPr/>
          <p:nvPr/>
        </p:nvSpPr>
        <p:spPr>
          <a:xfrm>
            <a:off x="6035610" y="5872895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BFA16CE-4C03-7D4F-969A-EF0179CEF94B}"/>
              </a:ext>
            </a:extLst>
          </p:cNvPr>
          <p:cNvSpPr/>
          <p:nvPr/>
        </p:nvSpPr>
        <p:spPr>
          <a:xfrm>
            <a:off x="6501604" y="5872895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B3F6B4-6612-CD4E-AD41-047408AE0551}"/>
              </a:ext>
            </a:extLst>
          </p:cNvPr>
          <p:cNvSpPr/>
          <p:nvPr/>
        </p:nvSpPr>
        <p:spPr>
          <a:xfrm>
            <a:off x="6958462" y="5872895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C89DEB-35E0-4E43-9D8A-2C89E7BA4EA8}"/>
              </a:ext>
            </a:extLst>
          </p:cNvPr>
          <p:cNvSpPr/>
          <p:nvPr/>
        </p:nvSpPr>
        <p:spPr>
          <a:xfrm>
            <a:off x="7424456" y="5872895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D314A38-5AB1-814A-BBFF-919B9BBF9259}"/>
              </a:ext>
            </a:extLst>
          </p:cNvPr>
          <p:cNvSpPr/>
          <p:nvPr/>
        </p:nvSpPr>
        <p:spPr>
          <a:xfrm>
            <a:off x="7887521" y="5869977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C5725F-CAD0-C04D-8A11-2D955316DF31}"/>
              </a:ext>
            </a:extLst>
          </p:cNvPr>
          <p:cNvSpPr/>
          <p:nvPr/>
        </p:nvSpPr>
        <p:spPr>
          <a:xfrm>
            <a:off x="8353515" y="5869977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B5ABC4-EA6E-CE4D-BBEB-9D7B1C0ACA5B}"/>
              </a:ext>
            </a:extLst>
          </p:cNvPr>
          <p:cNvSpPr/>
          <p:nvPr/>
        </p:nvSpPr>
        <p:spPr>
          <a:xfrm>
            <a:off x="5106552" y="6169761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F8BFD4-466C-7B48-B4F1-2A24DDCFF402}"/>
              </a:ext>
            </a:extLst>
          </p:cNvPr>
          <p:cNvSpPr/>
          <p:nvPr/>
        </p:nvSpPr>
        <p:spPr>
          <a:xfrm>
            <a:off x="5572546" y="6169761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D1AEB2C-D15E-A642-9D71-58068ACB63BC}"/>
              </a:ext>
            </a:extLst>
          </p:cNvPr>
          <p:cNvSpPr/>
          <p:nvPr/>
        </p:nvSpPr>
        <p:spPr>
          <a:xfrm>
            <a:off x="6035610" y="6166842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95ADD0-3995-8C42-94FB-3A638A828204}"/>
              </a:ext>
            </a:extLst>
          </p:cNvPr>
          <p:cNvSpPr/>
          <p:nvPr/>
        </p:nvSpPr>
        <p:spPr>
          <a:xfrm>
            <a:off x="6501604" y="6166842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CE220F-763C-DC4E-B35E-911DE697ED51}"/>
              </a:ext>
            </a:extLst>
          </p:cNvPr>
          <p:cNvSpPr/>
          <p:nvPr/>
        </p:nvSpPr>
        <p:spPr>
          <a:xfrm>
            <a:off x="6958462" y="6166842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CE8D10-AFB9-5246-8D7C-7B203340416B}"/>
              </a:ext>
            </a:extLst>
          </p:cNvPr>
          <p:cNvSpPr/>
          <p:nvPr/>
        </p:nvSpPr>
        <p:spPr>
          <a:xfrm>
            <a:off x="7424456" y="6166842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6762B2-D749-CE49-ADF1-82263A15E56F}"/>
              </a:ext>
            </a:extLst>
          </p:cNvPr>
          <p:cNvSpPr/>
          <p:nvPr/>
        </p:nvSpPr>
        <p:spPr>
          <a:xfrm>
            <a:off x="7887521" y="6163924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69520C6-3242-3D4E-B141-AA4156218485}"/>
              </a:ext>
            </a:extLst>
          </p:cNvPr>
          <p:cNvSpPr/>
          <p:nvPr/>
        </p:nvSpPr>
        <p:spPr>
          <a:xfrm>
            <a:off x="8353515" y="6163924"/>
            <a:ext cx="423354" cy="264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71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82AC2E02-D731-4811-A601-364D4007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8854"/>
            <a:ext cx="77724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charset="0"/>
                <a:ea typeface="黑体" charset="0"/>
                <a:cs typeface="黑体" charset="0"/>
              </a:rPr>
              <a:t>非递归实现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D0688BA3-37B5-4C8D-8FFB-4C8E74C601DC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1274979"/>
            <a:ext cx="7994650" cy="436563"/>
            <a:chOff x="366" y="1244"/>
            <a:chExt cx="5036" cy="275"/>
          </a:xfrm>
        </p:grpSpPr>
        <p:sp>
          <p:nvSpPr>
            <p:cNvPr id="46087" name="Text Box 7">
              <a:extLst>
                <a:ext uri="{FF2B5EF4-FFF2-40B4-BE49-F238E27FC236}">
                  <a16:creationId xmlns:a16="http://schemas.microsoft.com/office/drawing/2014/main" id="{47C3DED1-D1FB-4AA0-A466-49A21FF1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" y="1286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tx1"/>
                  </a:solidFill>
                  <a:latin typeface="Verdana" charset="0"/>
                  <a:ea typeface="楷体_GB2312" charset="0"/>
                  <a:cs typeface="楷体_GB2312" charset="0"/>
                </a:rPr>
                <a:t>初始序列</a:t>
              </a: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41404B01-B935-4BEE-A067-18F63E89A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244"/>
              <a:ext cx="40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dirty="0">
                  <a:solidFill>
                    <a:schemeClr val="tx1"/>
                  </a:solidFill>
                  <a:latin typeface="Verdana" charset="0"/>
                  <a:ea typeface="黑体" charset="0"/>
                  <a:cs typeface="黑体" charset="0"/>
                </a:rPr>
                <a:t>[49]  [38]  [65]  [97]  [76]  [13]  [27]</a:t>
              </a:r>
            </a:p>
          </p:txBody>
        </p:sp>
      </p:grpSp>
      <p:grpSp>
        <p:nvGrpSpPr>
          <p:cNvPr id="46089" name="Group 9">
            <a:extLst>
              <a:ext uri="{FF2B5EF4-FFF2-40B4-BE49-F238E27FC236}">
                <a16:creationId xmlns:a16="http://schemas.microsoft.com/office/drawing/2014/main" id="{ED0A484E-2670-4FB2-83B2-766F284B4642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1599765"/>
            <a:ext cx="4167043" cy="781050"/>
            <a:chOff x="1620" y="1512"/>
            <a:chExt cx="3324" cy="492"/>
          </a:xfrm>
        </p:grpSpPr>
        <p:sp>
          <p:nvSpPr>
            <p:cNvPr id="46090" name="Freeform 10">
              <a:extLst>
                <a:ext uri="{FF2B5EF4-FFF2-40B4-BE49-F238E27FC236}">
                  <a16:creationId xmlns:a16="http://schemas.microsoft.com/office/drawing/2014/main" id="{A1C981CA-5D2A-4641-92F0-7CE33039A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Freeform 11">
              <a:extLst>
                <a:ext uri="{FF2B5EF4-FFF2-40B4-BE49-F238E27FC236}">
                  <a16:creationId xmlns:a16="http://schemas.microsoft.com/office/drawing/2014/main" id="{AD8096B8-531F-4B5D-9CC6-8C6C8C1A6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Freeform 12">
              <a:extLst>
                <a:ext uri="{FF2B5EF4-FFF2-40B4-BE49-F238E27FC236}">
                  <a16:creationId xmlns:a16="http://schemas.microsoft.com/office/drawing/2014/main" id="{4CC1E075-BB47-4FDC-8AEA-27D10975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id="{C8B307FF-7F60-42EE-AAFC-C7A8592BA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D4800F9C-1135-47A7-89BB-E4EE028CE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EBD8405B-03F2-4D8D-9178-DF567D52C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91051E81-81C4-4965-9F6E-860E2BB61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46097" name="Group 17">
            <a:extLst>
              <a:ext uri="{FF2B5EF4-FFF2-40B4-BE49-F238E27FC236}">
                <a16:creationId xmlns:a16="http://schemas.microsoft.com/office/drawing/2014/main" id="{57D52F13-A045-43FC-BF1E-9766A9B2AD3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356137"/>
            <a:ext cx="7740650" cy="457200"/>
            <a:chOff x="352" y="1988"/>
            <a:chExt cx="4876" cy="288"/>
          </a:xfrm>
        </p:grpSpPr>
        <p:sp>
          <p:nvSpPr>
            <p:cNvPr id="46098" name="Text Box 18">
              <a:extLst>
                <a:ext uri="{FF2B5EF4-FFF2-40B4-BE49-F238E27FC236}">
                  <a16:creationId xmlns:a16="http://schemas.microsoft.com/office/drawing/2014/main" id="{85089CFC-72D8-4140-9932-01E66410F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  <a:latin typeface="Verdana" charset="0"/>
                  <a:ea typeface="黑体" charset="0"/>
                  <a:cs typeface="黑体" charset="0"/>
                </a:rPr>
                <a:t>[38  49]     [65  97]    [13  76]   [27]</a:t>
              </a:r>
            </a:p>
          </p:txBody>
        </p:sp>
        <p:sp>
          <p:nvSpPr>
            <p:cNvPr id="46099" name="Text Box 19">
              <a:extLst>
                <a:ext uri="{FF2B5EF4-FFF2-40B4-BE49-F238E27FC236}">
                  <a16:creationId xmlns:a16="http://schemas.microsoft.com/office/drawing/2014/main" id="{E097E030-66BE-44CC-9D6E-E5BAE18D8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201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第一步</a:t>
              </a:r>
            </a:p>
          </p:txBody>
        </p:sp>
      </p:grpSp>
      <p:grpSp>
        <p:nvGrpSpPr>
          <p:cNvPr id="46100" name="Group 20">
            <a:extLst>
              <a:ext uri="{FF2B5EF4-FFF2-40B4-BE49-F238E27FC236}">
                <a16:creationId xmlns:a16="http://schemas.microsoft.com/office/drawing/2014/main" id="{28BCBFEB-BAA9-4EA1-97CB-7D92C3A3895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41987"/>
            <a:ext cx="7543800" cy="468313"/>
            <a:chOff x="334" y="2672"/>
            <a:chExt cx="4752" cy="295"/>
          </a:xfrm>
        </p:grpSpPr>
        <p:sp>
          <p:nvSpPr>
            <p:cNvPr id="46101" name="Text Box 21">
              <a:extLst>
                <a:ext uri="{FF2B5EF4-FFF2-40B4-BE49-F238E27FC236}">
                  <a16:creationId xmlns:a16="http://schemas.microsoft.com/office/drawing/2014/main" id="{A6F3FD07-D216-4870-8500-34B64C799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273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第二步</a:t>
              </a:r>
            </a:p>
          </p:txBody>
        </p:sp>
        <p:sp>
          <p:nvSpPr>
            <p:cNvPr id="46102" name="Text Box 22">
              <a:extLst>
                <a:ext uri="{FF2B5EF4-FFF2-40B4-BE49-F238E27FC236}">
                  <a16:creationId xmlns:a16="http://schemas.microsoft.com/office/drawing/2014/main" id="{6F4CAB4C-DA4F-4A0D-BC26-672AA434F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  <a:latin typeface="Verdana" charset="0"/>
                  <a:ea typeface="黑体" charset="0"/>
                  <a:cs typeface="黑体" charset="0"/>
                </a:rPr>
                <a:t>[38  49  65  97]         [13  27  76]</a:t>
              </a:r>
            </a:p>
          </p:txBody>
        </p:sp>
      </p:grpSp>
      <p:grpSp>
        <p:nvGrpSpPr>
          <p:cNvPr id="46103" name="Group 23">
            <a:extLst>
              <a:ext uri="{FF2B5EF4-FFF2-40B4-BE49-F238E27FC236}">
                <a16:creationId xmlns:a16="http://schemas.microsoft.com/office/drawing/2014/main" id="{4A660C7C-B1C5-4A56-89CD-EA27A0EAD2A5}"/>
              </a:ext>
            </a:extLst>
          </p:cNvPr>
          <p:cNvGrpSpPr>
            <a:grpSpLocks/>
          </p:cNvGrpSpPr>
          <p:nvPr/>
        </p:nvGrpSpPr>
        <p:grpSpPr bwMode="auto">
          <a:xfrm>
            <a:off x="2648816" y="2746951"/>
            <a:ext cx="4115378" cy="647700"/>
            <a:chOff x="1908" y="2226"/>
            <a:chExt cx="3042" cy="408"/>
          </a:xfrm>
        </p:grpSpPr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721FD9E5-8D98-41F4-9739-8147BF1E5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294A4C66-FD14-45C7-BCEB-89C510D8F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6">
              <a:extLst>
                <a:ext uri="{FF2B5EF4-FFF2-40B4-BE49-F238E27FC236}">
                  <a16:creationId xmlns:a16="http://schemas.microsoft.com/office/drawing/2014/main" id="{2C494A1B-65AE-495A-9448-A4BFA2E1C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46107" name="Line 27">
              <a:extLst>
                <a:ext uri="{FF2B5EF4-FFF2-40B4-BE49-F238E27FC236}">
                  <a16:creationId xmlns:a16="http://schemas.microsoft.com/office/drawing/2014/main" id="{A79D3491-B0B6-4FD1-9266-00170759E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46108" name="Group 28">
            <a:extLst>
              <a:ext uri="{FF2B5EF4-FFF2-40B4-BE49-F238E27FC236}">
                <a16:creationId xmlns:a16="http://schemas.microsoft.com/office/drawing/2014/main" id="{7684FE68-E67A-4A1B-B2D6-8C02C3C3985F}"/>
              </a:ext>
            </a:extLst>
          </p:cNvPr>
          <p:cNvGrpSpPr>
            <a:grpSpLocks/>
          </p:cNvGrpSpPr>
          <p:nvPr/>
        </p:nvGrpSpPr>
        <p:grpSpPr bwMode="auto">
          <a:xfrm>
            <a:off x="747602" y="4558911"/>
            <a:ext cx="7061200" cy="457200"/>
            <a:chOff x="350" y="3430"/>
            <a:chExt cx="4448" cy="288"/>
          </a:xfrm>
        </p:grpSpPr>
        <p:sp>
          <p:nvSpPr>
            <p:cNvPr id="46109" name="Text Box 29">
              <a:extLst>
                <a:ext uri="{FF2B5EF4-FFF2-40B4-BE49-F238E27FC236}">
                  <a16:creationId xmlns:a16="http://schemas.microsoft.com/office/drawing/2014/main" id="{BFEAB76F-719F-4666-A078-742E8E9C3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345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lang="zh-CN" altLang="en-US" sz="1800" dirty="0">
                  <a:solidFill>
                    <a:schemeClr val="tx1"/>
                  </a:solidFill>
                  <a:latin typeface="Verdana" panose="020B0604030504040204" pitchFamily="34" charset="0"/>
                </a:rPr>
                <a:t>第三步</a:t>
              </a:r>
            </a:p>
          </p:txBody>
        </p:sp>
        <p:sp>
          <p:nvSpPr>
            <p:cNvPr id="46110" name="Text Box 30">
              <a:extLst>
                <a:ext uri="{FF2B5EF4-FFF2-40B4-BE49-F238E27FC236}">
                  <a16:creationId xmlns:a16="http://schemas.microsoft.com/office/drawing/2014/main" id="{26CFEB1C-6329-44D3-B8A2-923D16FE8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>
                  <a:solidFill>
                    <a:schemeClr val="tx1"/>
                  </a:solidFill>
                  <a:latin typeface="Verdana" charset="0"/>
                  <a:ea typeface="黑体" charset="0"/>
                  <a:cs typeface="黑体" charset="0"/>
                </a:rPr>
                <a:t>[13  27  38  49  65   76  97]</a:t>
              </a:r>
            </a:p>
          </p:txBody>
        </p:sp>
      </p:grpSp>
      <p:grpSp>
        <p:nvGrpSpPr>
          <p:cNvPr id="46111" name="Group 31">
            <a:extLst>
              <a:ext uri="{FF2B5EF4-FFF2-40B4-BE49-F238E27FC236}">
                <a16:creationId xmlns:a16="http://schemas.microsoft.com/office/drawing/2014/main" id="{A50EBBB9-34B4-43A6-9109-981C8B82378E}"/>
              </a:ext>
            </a:extLst>
          </p:cNvPr>
          <p:cNvGrpSpPr>
            <a:grpSpLocks/>
          </p:cNvGrpSpPr>
          <p:nvPr/>
        </p:nvGrpSpPr>
        <p:grpSpPr bwMode="auto">
          <a:xfrm>
            <a:off x="3361692" y="3881437"/>
            <a:ext cx="2858655" cy="673100"/>
            <a:chOff x="2496" y="2896"/>
            <a:chExt cx="2008" cy="424"/>
          </a:xfrm>
        </p:grpSpPr>
        <p:sp>
          <p:nvSpPr>
            <p:cNvPr id="46112" name="Freeform 32">
              <a:extLst>
                <a:ext uri="{FF2B5EF4-FFF2-40B4-BE49-F238E27FC236}">
                  <a16:creationId xmlns:a16="http://schemas.microsoft.com/office/drawing/2014/main" id="{2B5B77B9-F582-4946-BF92-E46BF9E1E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33">
              <a:extLst>
                <a:ext uri="{FF2B5EF4-FFF2-40B4-BE49-F238E27FC236}">
                  <a16:creationId xmlns:a16="http://schemas.microsoft.com/office/drawing/2014/main" id="{8472D70C-3C79-4B75-AE09-CF80912AC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32" name="Text Box 6">
            <a:extLst>
              <a:ext uri="{FF2B5EF4-FFF2-40B4-BE49-F238E27FC236}">
                <a16:creationId xmlns:a16="http://schemas.microsoft.com/office/drawing/2014/main" id="{B0A32E14-F6AD-40B7-BD0F-D2B00032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86" y="5163605"/>
            <a:ext cx="8353425" cy="156966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kumimoji="0" lang="zh-CN" altLang="en-US" b="1" dirty="0">
                <a:solidFill>
                  <a:schemeClr val="tx1"/>
                </a:solidFill>
              </a:rPr>
              <a:t>最坏时间复杂度：</a:t>
            </a:r>
            <a:r>
              <a:rPr kumimoji="0" lang="en-US" altLang="zh-CN" b="1" dirty="0">
                <a:solidFill>
                  <a:schemeClr val="tx1"/>
                </a:solidFill>
              </a:rPr>
              <a:t>O(</a:t>
            </a:r>
            <a:r>
              <a:rPr kumimoji="0" lang="en-US" altLang="zh-CN" b="1" dirty="0" err="1">
                <a:solidFill>
                  <a:schemeClr val="tx1"/>
                </a:solidFill>
              </a:rPr>
              <a:t>nlogn</a:t>
            </a:r>
            <a:r>
              <a:rPr kumimoji="0" lang="en-US" altLang="zh-CN" b="1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kumimoji="0" lang="zh-CN" altLang="en-US" b="1" dirty="0">
                <a:solidFill>
                  <a:schemeClr val="tx1"/>
                </a:solidFill>
              </a:rPr>
              <a:t>平均时间复杂度：</a:t>
            </a:r>
            <a:r>
              <a:rPr kumimoji="0" lang="en-US" altLang="zh-CN" b="1" dirty="0">
                <a:solidFill>
                  <a:schemeClr val="tx1"/>
                </a:solidFill>
              </a:rPr>
              <a:t>O(</a:t>
            </a:r>
            <a:r>
              <a:rPr kumimoji="0" lang="en-US" altLang="zh-CN" b="1" dirty="0" err="1">
                <a:solidFill>
                  <a:schemeClr val="tx1"/>
                </a:solidFill>
              </a:rPr>
              <a:t>nlogn</a:t>
            </a:r>
            <a:r>
              <a:rPr kumimoji="0" lang="en-US" altLang="zh-CN" b="1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kumimoji="0" lang="zh-CN" altLang="en-US" b="1" dirty="0">
                <a:solidFill>
                  <a:schemeClr val="tx1"/>
                </a:solidFill>
              </a:rPr>
              <a:t>辅助空间：</a:t>
            </a:r>
            <a:r>
              <a:rPr kumimoji="0" lang="en-US" altLang="zh-CN" b="1" dirty="0">
                <a:solidFill>
                  <a:schemeClr val="tx1"/>
                </a:solidFill>
              </a:rPr>
              <a:t>O(n)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&amp;"/>
            </a:pPr>
            <a:r>
              <a:rPr kumimoji="0" lang="zh-CN" altLang="en-US" b="1" dirty="0">
                <a:solidFill>
                  <a:schemeClr val="tx1"/>
                </a:solidFill>
              </a:rPr>
              <a:t>稳定性：稳定</a:t>
            </a:r>
          </a:p>
        </p:txBody>
      </p:sp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77333"/>
            <a:ext cx="7772400" cy="705556"/>
          </a:xfrm>
        </p:spPr>
        <p:txBody>
          <a:bodyPr/>
          <a:lstStyle/>
          <a:p>
            <a:r>
              <a:rPr lang="zh-CN" altLang="en-US" b="1" dirty="0">
                <a:latin typeface="Times New Roman" charset="0"/>
                <a:ea typeface="宋体" charset="0"/>
              </a:rPr>
              <a:t>预处理阶段：</a:t>
            </a:r>
            <a:r>
              <a:rPr lang="zh-CN" altLang="en-US" b="1" dirty="0">
                <a:latin typeface="宋体" charset="0"/>
                <a:ea typeface="宋体" charset="0"/>
              </a:rPr>
              <a:t>置换选择</a:t>
            </a:r>
            <a:endParaRPr lang="zh-CN" altLang="en-US" b="1" dirty="0">
              <a:latin typeface="Times New Roman" charset="0"/>
              <a:ea typeface="宋体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9418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最简单的方法是按照内存的容量尽可能多地读入数据记录，然后在内存进行排序，形成已排序片段。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初始的已排序片段越多，归并的次数也越多。</a:t>
            </a:r>
            <a:endParaRPr lang="en-US" altLang="zh-CN" b="1" dirty="0">
              <a:latin typeface="楷体_GB2312" charset="0"/>
              <a:ea typeface="楷体_GB2312" charset="0"/>
              <a:cs typeface="楷体_GB2312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如果能够让每个初始的已排序片段包含更多的记录，就能减少排序时间。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置换选择可以在只能容纳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p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个记录的内存中生成平均长度为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2p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的初始的已排序片段。 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b="1" dirty="0">
              <a:latin typeface="楷体_GB2312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3"/>
          <p:cNvSpPr>
            <a:spLocks noChangeArrowheads="1"/>
          </p:cNvSpPr>
          <p:nvPr/>
        </p:nvSpPr>
        <p:spPr bwMode="auto">
          <a:xfrm>
            <a:off x="250825" y="627394"/>
            <a:ext cx="8569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通过置换选择方法初始化尽量长的归并段</a:t>
            </a:r>
            <a:r>
              <a:rPr lang="zh-CN" altLang="zh-CN" b="1" dirty="0">
                <a:latin typeface="Times New Roman" charset="0"/>
                <a:ea typeface="宋体" charset="0"/>
              </a:rPr>
              <a:t>。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假设内存只能容纳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3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条记录，对于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4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10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11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8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0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20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12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9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5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14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7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16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3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13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19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2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6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18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、</a:t>
            </a:r>
            <a:r>
              <a:rPr lang="en-US" altLang="zh-CN" b="1" dirty="0">
                <a:latin typeface="Times New Roman" charset="0"/>
                <a:ea typeface="楷体_GB2312" charset="0"/>
                <a:cs typeface="楷体_GB2312" charset="0"/>
              </a:rPr>
              <a:t>15</a:t>
            </a:r>
            <a:r>
              <a:rPr lang="zh-CN" altLang="en-US" b="1" dirty="0">
                <a:latin typeface="Times New Roman" charset="0"/>
                <a:ea typeface="楷体_GB2312" charset="0"/>
                <a:cs typeface="楷体_GB2312" charset="0"/>
              </a:rPr>
              <a:t>。</a:t>
            </a:r>
          </a:p>
        </p:txBody>
      </p:sp>
      <p:graphicFrame>
        <p:nvGraphicFramePr>
          <p:cNvPr id="2617829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75760"/>
              </p:ext>
            </p:extLst>
          </p:nvPr>
        </p:nvGraphicFramePr>
        <p:xfrm>
          <a:off x="112890" y="1389063"/>
          <a:ext cx="3979331" cy="5178733"/>
        </p:xfrm>
        <a:graphic>
          <a:graphicData uri="http://schemas.openxmlformats.org/drawingml/2006/table">
            <a:tbl>
              <a:tblPr/>
              <a:tblGrid>
                <a:gridCol w="87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a[0]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a[1]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a[2]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输出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已排序片段结束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14</a:t>
                      </a:r>
                      <a:endParaRPr kumimoji="1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14</a:t>
                      </a:r>
                      <a:endParaRPr kumimoji="1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16</a:t>
                      </a:r>
                      <a:endParaRPr kumimoji="1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2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00283"/>
              </p:ext>
            </p:extLst>
          </p:nvPr>
        </p:nvGraphicFramePr>
        <p:xfrm>
          <a:off x="4388555" y="1484313"/>
          <a:ext cx="4543778" cy="4697413"/>
        </p:xfrm>
        <a:graphic>
          <a:graphicData uri="http://schemas.openxmlformats.org/drawingml/2006/table">
            <a:tbl>
              <a:tblPr/>
              <a:tblGrid>
                <a:gridCol w="79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a[0]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a[1]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a[2]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输出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16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已排序片段结束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已排序片段结束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925262"/>
      </p:ext>
    </p:extLst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charset="0"/>
                <a:ea typeface="宋体" charset="0"/>
              </a:rPr>
              <a:t>归并阶段：两路归并</a:t>
            </a:r>
          </a:p>
        </p:txBody>
      </p:sp>
      <p:sp>
        <p:nvSpPr>
          <p:cNvPr id="328706" name="内容占位符 2"/>
          <p:cNvSpPr>
            <a:spLocks noGrp="1"/>
          </p:cNvSpPr>
          <p:nvPr>
            <p:ph idx="1"/>
          </p:nvPr>
        </p:nvSpPr>
        <p:spPr>
          <a:xfrm>
            <a:off x="684213" y="1844675"/>
            <a:ext cx="77724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charset="0"/>
                <a:ea typeface="宋体" charset="0"/>
              </a:rPr>
              <a:t>归并时，每次将两个有序文件归并成一个有序文件</a:t>
            </a:r>
            <a:endParaRPr lang="en-US" altLang="zh-CN" b="1">
              <a:latin typeface="Times New Roman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Times New Roman" charset="0"/>
                <a:ea typeface="宋体" charset="0"/>
              </a:rPr>
              <a:t>如果生成的有序片段数是</a:t>
            </a:r>
            <a:r>
              <a:rPr lang="en-US" altLang="zh-CN" b="1">
                <a:latin typeface="Times New Roman" charset="0"/>
                <a:ea typeface="宋体" charset="0"/>
              </a:rPr>
              <a:t>M</a:t>
            </a:r>
            <a:r>
              <a:rPr lang="zh-CN" altLang="en-US" b="1">
                <a:latin typeface="Times New Roman" charset="0"/>
                <a:ea typeface="宋体" charset="0"/>
              </a:rPr>
              <a:t>，则归并次数为</a:t>
            </a:r>
          </a:p>
        </p:txBody>
      </p:sp>
      <p:graphicFrame>
        <p:nvGraphicFramePr>
          <p:cNvPr id="328708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8710" name="Object 3"/>
          <p:cNvGraphicFramePr>
            <a:graphicFrameLocks noChangeAspect="1"/>
          </p:cNvGraphicFramePr>
          <p:nvPr/>
        </p:nvGraphicFramePr>
        <p:xfrm>
          <a:off x="2339975" y="4221163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公式" r:id="rId5" imgW="533169" imgH="228501" progId="Equation.3">
                  <p:embed/>
                </p:oleObj>
              </mc:Choice>
              <mc:Fallback>
                <p:oleObj name="公式" r:id="rId5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1163"/>
                        <a:ext cx="20161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69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776111"/>
            <a:ext cx="7772400" cy="6921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charset="0"/>
                <a:ea typeface="宋体" charset="0"/>
              </a:rPr>
              <a:t>磁带上的两路归并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94556"/>
            <a:ext cx="8820150" cy="52634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需要四条磁带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A1,A2,B1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和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B2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，两个用于输入，两个用于输出。开始时数据在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A1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上。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内存一次能排序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个记录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工作过程：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从输入磁带上一次读入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个记录，对它们进行内排序，然后把已排序片段轮流写到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B1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和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B2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。回绕所有的磁带 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取每条磁带上的第一个已排序片段，把它们归并起来，并把结果写到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A1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。然后，从每条磁带上取下一个已排序片段，把它们归并起来，结果写到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A2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。继续这个过程，轮流把结果写到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A1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和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A2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，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回绕四条磁带，重复同样的步骤，这次使用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A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磁带作为输入，而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B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磁带作为输出。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重复步骤二和三，直到剩下一个长度为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的已排序片断</a:t>
            </a:r>
          </a:p>
        </p:txBody>
      </p:sp>
    </p:spTree>
    <p:extLst>
      <p:ext uri="{BB962C8B-B14F-4D97-AF65-F5344CB8AC3E}">
        <p14:creationId xmlns:p14="http://schemas.microsoft.com/office/powerpoint/2010/main" val="2454120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19FC534-61C6-4B47-BF6C-87510C899A4E}" type="slidenum">
              <a:rPr kumimoji="0" lang="en-US" altLang="zh-CN" sz="1400" b="0">
                <a:latin typeface="Times New Roman" charset="0"/>
              </a:rPr>
              <a:pPr/>
              <a:t>36</a:t>
            </a:fld>
            <a:endParaRPr kumimoji="0" lang="en-US" altLang="zh-CN" sz="1400" b="0">
              <a:latin typeface="Times New Roman" charset="0"/>
            </a:endParaRPr>
          </a:p>
        </p:txBody>
      </p:sp>
      <p:sp>
        <p:nvSpPr>
          <p:cNvPr id="330754" name="Rectangle 4"/>
          <p:cNvSpPr>
            <a:spLocks noChangeArrowheads="1"/>
          </p:cNvSpPr>
          <p:nvPr/>
        </p:nvSpPr>
        <p:spPr bwMode="auto">
          <a:xfrm>
            <a:off x="422627" y="675101"/>
            <a:ext cx="52802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初始的磁带配置（假设内容容量为</a:t>
            </a:r>
            <a:r>
              <a:rPr lang="en-US" altLang="zh-CN" sz="2400" dirty="0">
                <a:latin typeface="楷体_GB2312" charset="0"/>
                <a:ea typeface="楷体_GB2312" charset="0"/>
                <a:cs typeface="楷体_GB2312" charset="0"/>
              </a:rPr>
              <a:t>3</a:t>
            </a:r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） </a:t>
            </a:r>
          </a:p>
        </p:txBody>
      </p:sp>
      <p:sp>
        <p:nvSpPr>
          <p:cNvPr id="330755" name="Rectangle 6"/>
          <p:cNvSpPr>
            <a:spLocks noChangeArrowheads="1"/>
          </p:cNvSpPr>
          <p:nvPr/>
        </p:nvSpPr>
        <p:spPr bwMode="auto">
          <a:xfrm>
            <a:off x="406047" y="2614260"/>
            <a:ext cx="7146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经过预处理后面，已排序片段在两条磁带上的分布 </a:t>
            </a:r>
          </a:p>
        </p:txBody>
      </p:sp>
      <p:sp>
        <p:nvSpPr>
          <p:cNvPr id="330756" name="Rectangle 9"/>
          <p:cNvSpPr>
            <a:spLocks noChangeArrowheads="1"/>
          </p:cNvSpPr>
          <p:nvPr/>
        </p:nvSpPr>
        <p:spPr bwMode="auto">
          <a:xfrm>
            <a:off x="323850" y="4581525"/>
            <a:ext cx="374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zh-CN" altLang="en-US" sz="2400">
                <a:latin typeface="楷体_GB2312" charset="0"/>
                <a:ea typeface="楷体_GB2312" charset="0"/>
              </a:rPr>
              <a:t>经过第一轮归并后的磁带</a:t>
            </a:r>
            <a:endParaRPr lang="zh-CN" altLang="en-US" sz="2400">
              <a:latin typeface="楷体_GB2312" charset="0"/>
              <a:ea typeface="楷体_GB2312" charset="0"/>
              <a:cs typeface="楷体_GB2312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6710"/>
              </p:ext>
            </p:extLst>
          </p:nvPr>
        </p:nvGraphicFramePr>
        <p:xfrm>
          <a:off x="428625" y="1150938"/>
          <a:ext cx="8715375" cy="148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20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楷体_GB2312" charset="0"/>
                          <a:cs typeface="楷体_GB2312" charset="0"/>
                        </a:rPr>
                        <a:t>15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73253"/>
              </p:ext>
            </p:extLst>
          </p:nvPr>
        </p:nvGraphicFramePr>
        <p:xfrm>
          <a:off x="428625" y="3097389"/>
          <a:ext cx="8715375" cy="148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18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28625" y="5143500"/>
          <a:ext cx="8715375" cy="148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5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18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450816"/>
      </p:ext>
    </p:extLst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4"/>
          <p:cNvSpPr>
            <a:spLocks noChangeArrowheads="1"/>
          </p:cNvSpPr>
          <p:nvPr/>
        </p:nvSpPr>
        <p:spPr bwMode="auto">
          <a:xfrm>
            <a:off x="395288" y="627239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楷体_GB2312" charset="0"/>
                <a:ea typeface="楷体_GB2312" charset="0"/>
                <a:cs typeface="楷体_GB2312" charset="0"/>
              </a:rPr>
              <a:t>经过第二轮归并后的磁带</a:t>
            </a:r>
          </a:p>
        </p:txBody>
      </p:sp>
      <p:sp>
        <p:nvSpPr>
          <p:cNvPr id="331779" name="Rectangle 6"/>
          <p:cNvSpPr>
            <a:spLocks noChangeArrowheads="1"/>
          </p:cNvSpPr>
          <p:nvPr/>
        </p:nvSpPr>
        <p:spPr bwMode="auto">
          <a:xfrm>
            <a:off x="428625" y="3071813"/>
            <a:ext cx="85010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楷体_GB2312" charset="0"/>
                <a:ea typeface="楷体_GB2312" charset="0"/>
                <a:cs typeface="楷体_GB2312" charset="0"/>
              </a:rPr>
              <a:t>经过二轮归并后完成了外排序。</a:t>
            </a:r>
            <a:endParaRPr lang="en-US" altLang="zh-CN" sz="2400"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400"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楷体_GB2312" charset="0"/>
                <a:ea typeface="楷体_GB2312" charset="0"/>
                <a:cs typeface="楷体_GB2312" charset="0"/>
              </a:rPr>
              <a:t>如果在预处理阶段不用置换选择，将会生成</a:t>
            </a:r>
            <a:r>
              <a:rPr lang="en-US" altLang="zh-CN" sz="2400">
                <a:latin typeface="楷体_GB2312" charset="0"/>
                <a:ea typeface="楷体_GB2312" charset="0"/>
                <a:cs typeface="楷体_GB2312" charset="0"/>
              </a:rPr>
              <a:t>7</a:t>
            </a:r>
            <a:r>
              <a:rPr lang="zh-CN" altLang="en-US" sz="2400">
                <a:latin typeface="楷体_GB2312" charset="0"/>
                <a:ea typeface="楷体_GB2312" charset="0"/>
                <a:cs typeface="楷体_GB2312" charset="0"/>
              </a:rPr>
              <a:t>个已排序片段。在归并阶段，将需要三轮归并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48571"/>
              </p:ext>
            </p:extLst>
          </p:nvPr>
        </p:nvGraphicFramePr>
        <p:xfrm>
          <a:off x="315736" y="1451681"/>
          <a:ext cx="8715375" cy="148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19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001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B2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2001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127348"/>
      </p:ext>
    </p:extLst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charset="0"/>
                <a:ea typeface="宋体" charset="0"/>
              </a:rPr>
              <a:t>归并阶段：多路归并</a:t>
            </a:r>
          </a:p>
        </p:txBody>
      </p:sp>
      <p:sp>
        <p:nvSpPr>
          <p:cNvPr id="3338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同时将</a:t>
            </a:r>
            <a:r>
              <a:rPr lang="en-US" altLang="zh-CN" b="1" dirty="0">
                <a:latin typeface="Times New Roman" charset="0"/>
                <a:ea typeface="宋体" charset="0"/>
              </a:rPr>
              <a:t>k</a:t>
            </a:r>
            <a:r>
              <a:rPr lang="zh-CN" altLang="en-US" b="1" dirty="0">
                <a:latin typeface="Times New Roman" charset="0"/>
                <a:ea typeface="宋体" charset="0"/>
              </a:rPr>
              <a:t>个有序文件归并成一个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优点：减少归并次数，需要               次归并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缺点：归并时找最小元素的操作复杂，通常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可以将每个文件的第一个记录组成一个优先级队列。</a:t>
            </a:r>
            <a:endParaRPr lang="zh-CN" altLang="en-US" b="1" dirty="0">
              <a:latin typeface="Times New Roman" charset="0"/>
              <a:ea typeface="宋体" charset="0"/>
            </a:endParaRPr>
          </a:p>
        </p:txBody>
      </p:sp>
      <p:graphicFrame>
        <p:nvGraphicFramePr>
          <p:cNvPr id="3338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715617"/>
              </p:ext>
            </p:extLst>
          </p:nvPr>
        </p:nvGraphicFramePr>
        <p:xfrm>
          <a:off x="5069771" y="2595419"/>
          <a:ext cx="126888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01" name="公式" r:id="rId3" imgW="533169" imgH="228501" progId="Equation.3">
                  <p:embed/>
                </p:oleObj>
              </mc:Choice>
              <mc:Fallback>
                <p:oleObj name="公式" r:id="rId3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771" y="2595419"/>
                        <a:ext cx="126888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026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35" y="569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charset="0"/>
                <a:ea typeface="宋体" charset="0"/>
              </a:rPr>
              <a:t>磁带上的多路归并 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48712" cy="50419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K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路归并需要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2k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条磁带。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A1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Ak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和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B1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Bk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。归并数据在</a:t>
            </a:r>
            <a:r>
              <a:rPr lang="en-US" altLang="zh-CN" sz="2800" b="1">
                <a:latin typeface="楷体_GB2312" charset="0"/>
                <a:ea typeface="楷体_GB2312" charset="0"/>
                <a:cs typeface="楷体_GB2312" charset="0"/>
              </a:rPr>
              <a:t>A</a:t>
            </a: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上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charset="0"/>
                <a:ea typeface="楷体_GB2312" charset="0"/>
                <a:cs typeface="楷体_GB2312" charset="0"/>
              </a:rPr>
              <a:t>过程：</a:t>
            </a:r>
            <a:endParaRPr lang="en-US" altLang="zh-CN" sz="2800" b="1">
              <a:latin typeface="楷体_GB2312" charset="0"/>
              <a:ea typeface="楷体_GB2312" charset="0"/>
              <a:cs typeface="楷体_GB2312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回绕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2k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根磁带</a:t>
            </a:r>
            <a:endParaRPr lang="en-US" altLang="zh-CN" b="1">
              <a:latin typeface="楷体_GB2312" charset="0"/>
              <a:ea typeface="楷体_GB2312" charset="0"/>
              <a:cs typeface="楷体_GB2312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归并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A1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Ak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条磁带上的有序片段轮流放入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B1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Bk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回绕所有磁带</a:t>
            </a:r>
            <a:endParaRPr lang="en-US" altLang="zh-CN" b="1">
              <a:latin typeface="楷体_GB2312" charset="0"/>
              <a:ea typeface="楷体_GB2312" charset="0"/>
              <a:cs typeface="楷体_GB2312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归并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B1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Bk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条磁带上的有序片段轮流放入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A1</a:t>
            </a: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到</a:t>
            </a:r>
            <a:r>
              <a:rPr lang="en-US" altLang="zh-CN" b="1">
                <a:latin typeface="楷体_GB2312" charset="0"/>
                <a:ea typeface="楷体_GB2312" charset="0"/>
                <a:cs typeface="楷体_GB2312" charset="0"/>
              </a:rPr>
              <a:t>Ak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>
                <a:latin typeface="楷体_GB2312" charset="0"/>
                <a:ea typeface="楷体_GB2312" charset="0"/>
                <a:cs typeface="楷体_GB2312" charset="0"/>
              </a:rPr>
              <a:t>重复上述过程，直到只剩下一个有序片段</a:t>
            </a:r>
          </a:p>
        </p:txBody>
      </p:sp>
    </p:spTree>
    <p:extLst>
      <p:ext uri="{BB962C8B-B14F-4D97-AF65-F5344CB8AC3E}">
        <p14:creationId xmlns:p14="http://schemas.microsoft.com/office/powerpoint/2010/main" val="324842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r>
              <a:rPr lang="zh-CN" altLang="en-US" b="1">
                <a:latin typeface="Times New Roman" charset="0"/>
                <a:ea typeface="宋体" charset="0"/>
              </a:rPr>
              <a:t>主存储器与外存储器</a:t>
            </a: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85698" name="内容占位符 2"/>
          <p:cNvSpPr>
            <a:spLocks noGrp="1"/>
          </p:cNvSpPr>
          <p:nvPr>
            <p:ph idx="1"/>
          </p:nvPr>
        </p:nvSpPr>
        <p:spPr>
          <a:xfrm>
            <a:off x="137055" y="1559102"/>
            <a:ext cx="8785225" cy="39865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内存主要存储正在运行的程序代码及数据。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外存储器用于存储长期保存的信息。常用的外存储器有磁盘、磁带、光盘、</a:t>
            </a:r>
            <a:r>
              <a:rPr lang="en-US" altLang="zh-CN" b="1" dirty="0">
                <a:latin typeface="Times New Roman" charset="0"/>
                <a:ea typeface="宋体" charset="0"/>
              </a:rPr>
              <a:t>U</a:t>
            </a:r>
            <a:r>
              <a:rPr lang="zh-CN" altLang="en-US" b="1" dirty="0">
                <a:latin typeface="Times New Roman" charset="0"/>
                <a:ea typeface="宋体" charset="0"/>
              </a:rPr>
              <a:t>盘等。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外存储器有价格低廉、存储量大和永久保存等优点。但也有访问速度慢的缺点。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涉及外存储器数据处理的算法重点考虑如何减少外存访问次数。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3444" y="5249334"/>
            <a:ext cx="8847667" cy="9603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外存储器以数据块为单位与内存交换信息。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将包含目标数据的数据块读入内存缓冲区进行处理。</a:t>
            </a:r>
            <a:endParaRPr lang="en-US" altLang="zh-CN" b="1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6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1" y="1269778"/>
            <a:ext cx="7690556" cy="3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133" y="4614333"/>
            <a:ext cx="8062913" cy="1961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初始已排序片段的数目可增加到某一个斐波纳契数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F</a:t>
            </a:r>
            <a:r>
              <a:rPr lang="en-US" altLang="zh-CN" b="1" baseline="-25000" dirty="0">
                <a:latin typeface="楷体_GB2312" charset="0"/>
                <a:ea typeface="楷体_GB2312" charset="0"/>
                <a:cs typeface="楷体_GB2312" charset="0"/>
              </a:rPr>
              <a:t>N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，并将其分解成两个斐波纳契数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F</a:t>
            </a:r>
            <a:r>
              <a:rPr lang="en-US" altLang="zh-CN" b="1" baseline="-25000" dirty="0">
                <a:latin typeface="楷体_GB2312" charset="0"/>
                <a:ea typeface="楷体_GB2312" charset="0"/>
                <a:cs typeface="楷体_GB2312" charset="0"/>
              </a:rPr>
              <a:t>N-1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和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F</a:t>
            </a:r>
            <a:r>
              <a:rPr lang="en-US" altLang="zh-CN" b="1" baseline="-25000" dirty="0">
                <a:latin typeface="楷体_GB2312" charset="0"/>
                <a:ea typeface="楷体_GB2312" charset="0"/>
                <a:cs typeface="楷体_GB2312" charset="0"/>
              </a:rPr>
              <a:t>N-2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，分布于不同磁带上。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为了将已排序片段数增加到一个斐波纳契数，可在磁带上填充虚拟的已排序片段。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889"/>
            <a:ext cx="7772400" cy="8554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latin typeface="Times New Roman" charset="0"/>
                <a:ea typeface="宋体" charset="0"/>
              </a:rPr>
              <a:t>归并阶段：多阶段归并之磁带初始分布</a:t>
            </a:r>
          </a:p>
        </p:txBody>
      </p:sp>
    </p:spTree>
    <p:extLst>
      <p:ext uri="{BB962C8B-B14F-4D97-AF65-F5344CB8AC3E}">
        <p14:creationId xmlns:p14="http://schemas.microsoft.com/office/powerpoint/2010/main" val="2987351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205" y="631473"/>
            <a:ext cx="7772400" cy="8636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charset="0"/>
                <a:ea typeface="宋体" charset="0"/>
              </a:rPr>
              <a:t>总结 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24863" cy="177200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外存的排序和查找算法的效率取决于外存访问次数</a:t>
            </a:r>
            <a:endParaRPr lang="en-US" altLang="zh-CN" b="1" dirty="0">
              <a:latin typeface="楷体_GB2312" charset="0"/>
              <a:ea typeface="楷体_GB2312" charset="0"/>
              <a:cs typeface="楷体_GB2312" charset="0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B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树适合索引文件。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B+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树适合索引顺序文件</a:t>
            </a:r>
            <a:endParaRPr lang="en-US" altLang="zh-CN" sz="2800" b="1" dirty="0">
              <a:latin typeface="楷体_GB2312" charset="0"/>
              <a:ea typeface="楷体_GB2312" charset="0"/>
              <a:cs typeface="楷体_GB2312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外排序由两个阶段组成：预处理和归并。预处理阶段：置换选择。归并阶段：</a:t>
            </a:r>
            <a:r>
              <a:rPr lang="en-US" altLang="zh-CN" sz="2800" b="1" dirty="0">
                <a:latin typeface="楷体_GB2312" charset="0"/>
                <a:ea typeface="楷体_GB2312" charset="0"/>
                <a:cs typeface="楷体_GB2312" charset="0"/>
              </a:rPr>
              <a:t>K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路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或</a:t>
            </a:r>
            <a:r>
              <a:rPr lang="zh-CN" altLang="en-US" sz="2800" b="1" dirty="0">
                <a:latin typeface="楷体_GB2312" charset="0"/>
                <a:ea typeface="楷体_GB2312" charset="0"/>
                <a:cs typeface="楷体_GB2312" charset="0"/>
              </a:rPr>
              <a:t>多阶段归并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0646" y="5247927"/>
            <a:ext cx="8340421" cy="116716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基础练习题：</a:t>
            </a:r>
            <a:r>
              <a:rPr lang="en-US" altLang="zh-CN" b="1" dirty="0">
                <a:latin typeface="Times New Roman" charset="0"/>
                <a:ea typeface="宋体" charset="0"/>
              </a:rPr>
              <a:t>P364 </a:t>
            </a:r>
            <a:r>
              <a:rPr lang="zh-CN" altLang="en-US" b="1" dirty="0">
                <a:latin typeface="Times New Roman" charset="0"/>
                <a:ea typeface="宋体" charset="0"/>
              </a:rPr>
              <a:t>简答题</a:t>
            </a:r>
            <a:r>
              <a:rPr lang="en-US" altLang="zh-CN" b="1" dirty="0">
                <a:latin typeface="Times New Roman" charset="0"/>
                <a:ea typeface="宋体" charset="0"/>
              </a:rPr>
              <a:t> </a:t>
            </a:r>
            <a:r>
              <a:rPr lang="en-US" altLang="zh-CN" b="1" dirty="0">
                <a:highlight>
                  <a:srgbClr val="FF0000"/>
                </a:highlight>
                <a:latin typeface="Times New Roman" charset="0"/>
                <a:ea typeface="宋体" charset="0"/>
              </a:rPr>
              <a:t>1</a:t>
            </a:r>
            <a:r>
              <a:rPr lang="zh-CN" altLang="en-US" b="1" dirty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>
                <a:latin typeface="Times New Roman" charset="0"/>
                <a:ea typeface="宋体" charset="0"/>
              </a:rPr>
              <a:t>2</a:t>
            </a:r>
            <a:r>
              <a:rPr lang="zh-CN" altLang="en-US" b="1" dirty="0">
                <a:latin typeface="Times New Roman" charset="0"/>
                <a:ea typeface="宋体" charset="0"/>
              </a:rPr>
              <a:t>（</a:t>
            </a:r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树）、</a:t>
            </a:r>
            <a:r>
              <a:rPr lang="en-US" altLang="zh-CN" b="1" dirty="0">
                <a:latin typeface="Times New Roman" charset="0"/>
                <a:ea typeface="宋体" charset="0"/>
              </a:rPr>
              <a:t>3</a:t>
            </a:r>
            <a:r>
              <a:rPr lang="zh-CN" altLang="en-US" b="1" dirty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>
                <a:highlight>
                  <a:srgbClr val="FF0000"/>
                </a:highlight>
                <a:latin typeface="Times New Roman" charset="0"/>
                <a:ea typeface="宋体" charset="0"/>
              </a:rPr>
              <a:t>4</a:t>
            </a:r>
            <a:r>
              <a:rPr lang="zh-CN" altLang="en-US" b="1" dirty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>
                <a:latin typeface="Times New Roman" charset="0"/>
                <a:ea typeface="宋体" charset="0"/>
              </a:rPr>
              <a:t>6</a:t>
            </a:r>
            <a:r>
              <a:rPr lang="zh-CN" altLang="en-US" b="1" dirty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>
                <a:latin typeface="Times New Roman" charset="0"/>
                <a:ea typeface="宋体" charset="0"/>
              </a:rPr>
              <a:t>9</a:t>
            </a:r>
            <a:r>
              <a:rPr lang="zh-CN" altLang="en-US" b="1" dirty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>
                <a:latin typeface="Times New Roman" charset="0"/>
                <a:ea typeface="宋体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红色标注的题目（</a:t>
            </a:r>
            <a:r>
              <a:rPr lang="en-US" altLang="zh-CN" b="1" dirty="0">
                <a:latin typeface="Times New Roman" charset="0"/>
                <a:ea typeface="宋体" charset="0"/>
              </a:rPr>
              <a:t>1</a:t>
            </a:r>
            <a:r>
              <a:rPr lang="zh-CN" altLang="en-US" b="1" dirty="0">
                <a:latin typeface="Times New Roman" charset="0"/>
                <a:ea typeface="宋体" charset="0"/>
              </a:rPr>
              <a:t>和</a:t>
            </a:r>
            <a:r>
              <a:rPr lang="en-US" altLang="zh-CN" b="1" dirty="0">
                <a:latin typeface="Times New Roman" charset="0"/>
                <a:ea typeface="宋体" charset="0"/>
              </a:rPr>
              <a:t>4</a:t>
            </a:r>
            <a:r>
              <a:rPr lang="zh-CN" altLang="en-US" b="1" dirty="0">
                <a:latin typeface="Times New Roman" charset="0"/>
                <a:ea typeface="宋体" charset="0"/>
              </a:rPr>
              <a:t>）为加分题，共</a:t>
            </a:r>
            <a:r>
              <a:rPr lang="en-US" altLang="zh-CN" b="1" dirty="0">
                <a:latin typeface="Times New Roman" charset="0"/>
                <a:ea typeface="宋体" charset="0"/>
              </a:rPr>
              <a:t>2</a:t>
            </a:r>
            <a:r>
              <a:rPr lang="zh-CN" altLang="en-US" b="1" dirty="0">
                <a:latin typeface="Times New Roman" charset="0"/>
                <a:ea typeface="宋体" charset="0"/>
              </a:rPr>
              <a:t>分（提交时间</a:t>
            </a:r>
            <a:r>
              <a:rPr lang="en-US" altLang="zh-CN" b="1" dirty="0">
                <a:latin typeface="Times New Roman" charset="0"/>
                <a:ea typeface="宋体" charset="0"/>
              </a:rPr>
              <a:t>5</a:t>
            </a:r>
            <a:r>
              <a:rPr lang="zh-CN" altLang="en-US" b="1" dirty="0">
                <a:latin typeface="Times New Roman" charset="0"/>
                <a:ea typeface="宋体" charset="0"/>
              </a:rPr>
              <a:t>月</a:t>
            </a:r>
            <a:r>
              <a:rPr lang="en-US" altLang="zh-CN" b="1" dirty="0">
                <a:latin typeface="Times New Roman" charset="0"/>
                <a:ea typeface="宋体" charset="0"/>
              </a:rPr>
              <a:t>25</a:t>
            </a:r>
            <a:r>
              <a:rPr lang="zh-CN" altLang="en-US" b="1" dirty="0">
                <a:latin typeface="Times New Roman" charset="0"/>
                <a:ea typeface="宋体" charset="0"/>
              </a:rPr>
              <a:t>日）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树参考资料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latin typeface="Times New Roman" charset="0"/>
                <a:ea typeface="宋体" charset="0"/>
              </a:rPr>
              <a:t>https://</a:t>
            </a:r>
            <a:r>
              <a:rPr lang="en-US" altLang="zh-CN" b="1" dirty="0" err="1">
                <a:latin typeface="Times New Roman" charset="0"/>
                <a:ea typeface="宋体" charset="0"/>
              </a:rPr>
              <a:t>www.cnblogs.com</a:t>
            </a:r>
            <a:r>
              <a:rPr lang="en-US" altLang="zh-CN" b="1" dirty="0">
                <a:latin typeface="Times New Roman" charset="0"/>
                <a:ea typeface="宋体" charset="0"/>
              </a:rPr>
              <a:t>/</a:t>
            </a:r>
            <a:r>
              <a:rPr lang="en-US" altLang="zh-CN" b="1" dirty="0" err="1">
                <a:latin typeface="Times New Roman" charset="0"/>
                <a:ea typeface="宋体" charset="0"/>
              </a:rPr>
              <a:t>wxiaotong</a:t>
            </a:r>
            <a:r>
              <a:rPr lang="en-US" altLang="zh-CN" b="1" dirty="0">
                <a:latin typeface="Times New Roman" charset="0"/>
                <a:ea typeface="宋体" charset="0"/>
              </a:rPr>
              <a:t>/p/14781753.html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0646" y="3448529"/>
            <a:ext cx="8444503" cy="147335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Times New Roman" charset="0"/>
                <a:ea typeface="宋体" charset="0"/>
              </a:rPr>
              <a:t>本章学习目标：根据外存特点，设计实现大量数据应用场景的数据查找算法。针对排序参数的作用，合理使用形成初始归并段、</a:t>
            </a:r>
            <a:r>
              <a:rPr lang="en-US" altLang="zh-CN" b="1" dirty="0">
                <a:latin typeface="Times New Roman" charset="0"/>
                <a:ea typeface="宋体" charset="0"/>
              </a:rPr>
              <a:t>K</a:t>
            </a:r>
            <a:r>
              <a:rPr lang="zh-CN" altLang="en-US" b="1" dirty="0">
                <a:latin typeface="Times New Roman" charset="0"/>
                <a:ea typeface="宋体" charset="0"/>
              </a:rPr>
              <a:t>路或多阶段归并技术，实现高效外排序算法。</a:t>
            </a:r>
          </a:p>
        </p:txBody>
      </p:sp>
    </p:spTree>
    <p:extLst>
      <p:ext uri="{BB962C8B-B14F-4D97-AF65-F5344CB8AC3E}">
        <p14:creationId xmlns:p14="http://schemas.microsoft.com/office/powerpoint/2010/main" val="1430400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Thanks!</a:t>
            </a:r>
            <a:r>
              <a:rPr lang="zh-CN" altLang="en-US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&amp;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QA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charset="0"/>
                <a:ea typeface="宋体" charset="0"/>
              </a:rPr>
              <a:t>磁带</a:t>
            </a:r>
          </a:p>
        </p:txBody>
      </p:sp>
      <p:sp>
        <p:nvSpPr>
          <p:cNvPr id="287746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55638"/>
          </a:xfrm>
        </p:spPr>
        <p:txBody>
          <a:bodyPr/>
          <a:lstStyle/>
          <a:p>
            <a:r>
              <a:rPr lang="zh-CN" altLang="en-US" b="1">
                <a:latin typeface="Times New Roman" charset="0"/>
                <a:ea typeface="宋体" charset="0"/>
              </a:rPr>
              <a:t>一种典型的顺序存取的设备</a:t>
            </a:r>
          </a:p>
        </p:txBody>
      </p:sp>
      <p:grpSp>
        <p:nvGrpSpPr>
          <p:cNvPr id="287748" name="Group 2"/>
          <p:cNvGrpSpPr>
            <a:grpSpLocks/>
          </p:cNvGrpSpPr>
          <p:nvPr/>
        </p:nvGrpSpPr>
        <p:grpSpPr bwMode="auto">
          <a:xfrm>
            <a:off x="179388" y="3429000"/>
            <a:ext cx="8713787" cy="1008063"/>
            <a:chOff x="2263" y="8282"/>
            <a:chExt cx="7419" cy="836"/>
          </a:xfrm>
        </p:grpSpPr>
        <p:grpSp>
          <p:nvGrpSpPr>
            <p:cNvPr id="287749" name="Group 3"/>
            <p:cNvGrpSpPr>
              <a:grpSpLocks/>
            </p:cNvGrpSpPr>
            <p:nvPr/>
          </p:nvGrpSpPr>
          <p:grpSpPr bwMode="auto">
            <a:xfrm>
              <a:off x="2263" y="8282"/>
              <a:ext cx="7419" cy="836"/>
              <a:chOff x="2263" y="8282"/>
              <a:chExt cx="7419" cy="1055"/>
            </a:xfrm>
          </p:grpSpPr>
          <p:sp>
            <p:nvSpPr>
              <p:cNvPr id="287751" name="AutoShape 4"/>
              <p:cNvSpPr>
                <a:spLocks noChangeArrowheads="1"/>
              </p:cNvSpPr>
              <p:nvPr/>
            </p:nvSpPr>
            <p:spPr bwMode="auto">
              <a:xfrm>
                <a:off x="2263" y="8282"/>
                <a:ext cx="4917" cy="1055"/>
              </a:xfrm>
              <a:prstGeom prst="flowChartPunchedTap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752" name="AutoShape 5"/>
              <p:cNvCxnSpPr>
                <a:cxnSpLocks noChangeShapeType="1"/>
              </p:cNvCxnSpPr>
              <p:nvPr/>
            </p:nvCxnSpPr>
            <p:spPr bwMode="auto">
              <a:xfrm>
                <a:off x="2455" y="8454"/>
                <a:ext cx="7" cy="8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753" name="AutoShape 6"/>
              <p:cNvCxnSpPr>
                <a:cxnSpLocks noChangeShapeType="1"/>
              </p:cNvCxnSpPr>
              <p:nvPr/>
            </p:nvCxnSpPr>
            <p:spPr bwMode="auto">
              <a:xfrm>
                <a:off x="3351" y="8494"/>
                <a:ext cx="13" cy="8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754" name="AutoShape 7"/>
              <p:cNvCxnSpPr>
                <a:cxnSpLocks noChangeShapeType="1"/>
              </p:cNvCxnSpPr>
              <p:nvPr/>
            </p:nvCxnSpPr>
            <p:spPr bwMode="auto">
              <a:xfrm>
                <a:off x="3504" y="8494"/>
                <a:ext cx="26" cy="8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755" name="AutoShape 8"/>
              <p:cNvCxnSpPr>
                <a:cxnSpLocks noChangeShapeType="1"/>
              </p:cNvCxnSpPr>
              <p:nvPr/>
            </p:nvCxnSpPr>
            <p:spPr bwMode="auto">
              <a:xfrm>
                <a:off x="4479" y="8494"/>
                <a:ext cx="27" cy="7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756" name="AutoShape 9"/>
              <p:cNvCxnSpPr>
                <a:cxnSpLocks noChangeShapeType="1"/>
              </p:cNvCxnSpPr>
              <p:nvPr/>
            </p:nvCxnSpPr>
            <p:spPr bwMode="auto">
              <a:xfrm>
                <a:off x="4652" y="8414"/>
                <a:ext cx="33" cy="8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87757" name="AutoShape 10"/>
              <p:cNvSpPr>
                <a:spLocks noChangeArrowheads="1"/>
              </p:cNvSpPr>
              <p:nvPr/>
            </p:nvSpPr>
            <p:spPr bwMode="auto">
              <a:xfrm>
                <a:off x="7180" y="8282"/>
                <a:ext cx="2502" cy="1055"/>
              </a:xfrm>
              <a:prstGeom prst="flowChartPunchedTap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758" name="AutoShape 11"/>
              <p:cNvCxnSpPr>
                <a:cxnSpLocks noChangeShapeType="1"/>
              </p:cNvCxnSpPr>
              <p:nvPr/>
            </p:nvCxnSpPr>
            <p:spPr bwMode="auto">
              <a:xfrm>
                <a:off x="5627" y="8282"/>
                <a:ext cx="14" cy="8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759" name="AutoShape 12"/>
              <p:cNvCxnSpPr>
                <a:cxnSpLocks noChangeShapeType="1"/>
              </p:cNvCxnSpPr>
              <p:nvPr/>
            </p:nvCxnSpPr>
            <p:spPr bwMode="auto">
              <a:xfrm>
                <a:off x="5773" y="8282"/>
                <a:ext cx="7" cy="86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87760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6948" y="8348"/>
                <a:ext cx="26" cy="8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87750" name="Text Box 14"/>
            <p:cNvSpPr txBox="1">
              <a:spLocks noChangeArrowheads="1"/>
            </p:cNvSpPr>
            <p:nvPr/>
          </p:nvSpPr>
          <p:spPr bwMode="auto">
            <a:xfrm>
              <a:off x="2548" y="8560"/>
              <a:ext cx="743" cy="5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bg1"/>
                  </a:solidFill>
                  <a:latin typeface="Calibri" charset="0"/>
                </a:rPr>
                <a:t>数据块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25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charset="0"/>
                <a:ea typeface="宋体" charset="0"/>
              </a:rPr>
              <a:t>磁盘</a:t>
            </a:r>
          </a:p>
        </p:txBody>
      </p:sp>
      <p:sp>
        <p:nvSpPr>
          <p:cNvPr id="288770" name="内容占位符 2"/>
          <p:cNvSpPr>
            <a:spLocks noGrp="1"/>
          </p:cNvSpPr>
          <p:nvPr>
            <p:ph idx="1"/>
          </p:nvPr>
        </p:nvSpPr>
        <p:spPr>
          <a:xfrm>
            <a:off x="323850" y="1557338"/>
            <a:ext cx="7772400" cy="871537"/>
          </a:xfrm>
        </p:spPr>
        <p:txBody>
          <a:bodyPr/>
          <a:lstStyle/>
          <a:p>
            <a:r>
              <a:rPr lang="zh-CN" altLang="en-US" b="1">
                <a:latin typeface="Times New Roman" charset="0"/>
                <a:ea typeface="宋体" charset="0"/>
              </a:rPr>
              <a:t>既支持顺序存取也支持随机存取</a:t>
            </a:r>
          </a:p>
        </p:txBody>
      </p:sp>
      <p:pic>
        <p:nvPicPr>
          <p:cNvPr id="288772" name="图片 4" descr="20170107_112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94" r="-10661" b="-194"/>
          <a:stretch>
            <a:fillRect/>
          </a:stretch>
        </p:blipFill>
        <p:spPr bwMode="auto">
          <a:xfrm>
            <a:off x="468313" y="2565400"/>
            <a:ext cx="5759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3" name="TextBox 5"/>
          <p:cNvSpPr txBox="1">
            <a:spLocks noChangeArrowheads="1"/>
          </p:cNvSpPr>
          <p:nvPr/>
        </p:nvSpPr>
        <p:spPr bwMode="auto">
          <a:xfrm>
            <a:off x="5940425" y="2636838"/>
            <a:ext cx="302418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磁道：存储信息的场所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柱面：不同盘片的同一磁道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扇区：磁道划分成扇区，存储一个数据块</a:t>
            </a:r>
          </a:p>
        </p:txBody>
      </p:sp>
    </p:spTree>
    <p:extLst>
      <p:ext uri="{BB962C8B-B14F-4D97-AF65-F5344CB8AC3E}">
        <p14:creationId xmlns:p14="http://schemas.microsoft.com/office/powerpoint/2010/main" val="29921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21-05-18 上午11.20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75" y="652722"/>
            <a:ext cx="2227125" cy="2734379"/>
          </a:xfrm>
          <a:prstGeom prst="rect">
            <a:avLst/>
          </a:prstGeom>
        </p:spPr>
      </p:pic>
      <p:sp>
        <p:nvSpPr>
          <p:cNvPr id="292866" name="Rectangle 4"/>
          <p:cNvSpPr>
            <a:spLocks noGrp="1" noChangeArrowheads="1"/>
          </p:cNvSpPr>
          <p:nvPr>
            <p:ph type="title"/>
          </p:nvPr>
        </p:nvSpPr>
        <p:spPr>
          <a:xfrm>
            <a:off x="388074" y="708625"/>
            <a:ext cx="7772400" cy="75062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charset="0"/>
                <a:ea typeface="宋体" charset="0"/>
              </a:rPr>
              <a:t>外部查找</a:t>
            </a:r>
          </a:p>
        </p:txBody>
      </p:sp>
      <p:sp>
        <p:nvSpPr>
          <p:cNvPr id="292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7514" y="3404742"/>
            <a:ext cx="8544715" cy="310484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非平衡的二叉查找树的最坏情况：需要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10,000,000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次磁盘访问。需要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463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小时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平均情况：一次成功的查找需要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1.38logN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次磁盘访问，因为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log10,000,000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接近于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24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，那么平均查找将需要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32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次磁盘访问，也就是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5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秒钟。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典型情况：在随机构造的树中，某些结点的深度将会是平均深度的三倍，于是就需要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100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次磁盘访问，即</a:t>
            </a:r>
            <a:r>
              <a:rPr lang="en-US" altLang="zh-CN" sz="2400" b="1" dirty="0">
                <a:latin typeface="楷体_GB2312" charset="0"/>
                <a:ea typeface="楷体_GB2312" charset="0"/>
                <a:cs typeface="楷体_GB2312" charset="0"/>
              </a:rPr>
              <a:t>16</a:t>
            </a:r>
            <a:r>
              <a:rPr lang="zh-CN" altLang="en-US" sz="2400" b="1" dirty="0">
                <a:latin typeface="楷体_GB2312" charset="0"/>
                <a:ea typeface="楷体_GB2312" charset="0"/>
                <a:cs typeface="楷体_GB2312" charset="0"/>
              </a:rPr>
              <a:t>秒。 </a:t>
            </a:r>
          </a:p>
        </p:txBody>
      </p:sp>
      <p:sp>
        <p:nvSpPr>
          <p:cNvPr id="292868" name="Rectangle 6"/>
          <p:cNvSpPr>
            <a:spLocks noChangeArrowheads="1"/>
          </p:cNvSpPr>
          <p:nvPr/>
        </p:nvSpPr>
        <p:spPr bwMode="auto">
          <a:xfrm>
            <a:off x="388074" y="1831833"/>
            <a:ext cx="538012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假设：利用二叉查找树，有</a:t>
            </a:r>
            <a:r>
              <a:rPr lang="en-US" altLang="zh-CN" sz="2400" dirty="0">
                <a:latin typeface="幼圆" charset="0"/>
                <a:ea typeface="幼圆" charset="0"/>
                <a:cs typeface="幼圆" charset="0"/>
              </a:rPr>
              <a:t>10,000,000</a:t>
            </a: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条记录，再假设一秒钟可以进行</a:t>
            </a:r>
            <a:r>
              <a:rPr lang="en-US" altLang="zh-CN" sz="2400" dirty="0">
                <a:latin typeface="幼圆" charset="0"/>
                <a:ea typeface="幼圆" charset="0"/>
                <a:cs typeface="幼圆" charset="0"/>
              </a:rPr>
              <a:t>6</a:t>
            </a:r>
            <a:r>
              <a:rPr lang="zh-CN" altLang="en-US" sz="2400" dirty="0">
                <a:latin typeface="幼圆" charset="0"/>
                <a:ea typeface="幼圆" charset="0"/>
                <a:cs typeface="幼圆" charset="0"/>
              </a:rPr>
              <a:t>次磁盘访问。</a:t>
            </a:r>
          </a:p>
        </p:txBody>
      </p:sp>
    </p:spTree>
    <p:extLst>
      <p:ext uri="{BB962C8B-B14F-4D97-AF65-F5344CB8AC3E}">
        <p14:creationId xmlns:p14="http://schemas.microsoft.com/office/powerpoint/2010/main" val="36403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77308"/>
            <a:ext cx="8410492" cy="70137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charset="0"/>
                <a:ea typeface="宋体" charset="0"/>
              </a:rPr>
              <a:t>解决方法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把磁盘访问次数降低到一个很小的常数，比如说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3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或者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4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方法：增加树的分叉，就能降低树的高度，即采用</a:t>
            </a: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叉查找树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zh-CN" altLang="en-US" b="1" dirty="0">
                <a:latin typeface="楷体_GB2312" charset="0"/>
                <a:ea typeface="楷体_GB2312" charset="0"/>
                <a:cs typeface="楷体_GB2312" charset="0"/>
              </a:rPr>
              <a:t>叉查找树的最佳高度为：</a:t>
            </a:r>
            <a:r>
              <a:rPr lang="en-US" altLang="zh-CN" b="1" dirty="0" err="1">
                <a:latin typeface="楷体_GB2312" charset="0"/>
                <a:ea typeface="楷体_GB2312" charset="0"/>
                <a:cs typeface="楷体_GB2312" charset="0"/>
              </a:rPr>
              <a:t>log</a:t>
            </a:r>
            <a:r>
              <a:rPr lang="en-US" altLang="zh-CN" b="1" baseline="-25000" dirty="0" err="1">
                <a:latin typeface="楷体_GB2312" charset="0"/>
                <a:ea typeface="楷体_GB2312" charset="0"/>
                <a:cs typeface="楷体_GB2312" charset="0"/>
              </a:rPr>
              <a:t>M</a:t>
            </a:r>
            <a:r>
              <a:rPr lang="en-US" altLang="zh-CN" b="1" dirty="0" err="1">
                <a:latin typeface="楷体_GB2312" charset="0"/>
                <a:ea typeface="楷体_GB2312" charset="0"/>
                <a:cs typeface="楷体_GB2312" charset="0"/>
              </a:rPr>
              <a:t>N</a:t>
            </a:r>
            <a:endParaRPr lang="en-US" altLang="zh-CN" b="1" dirty="0">
              <a:latin typeface="楷体_GB2312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标题 1"/>
          <p:cNvSpPr>
            <a:spLocks noGrp="1"/>
          </p:cNvSpPr>
          <p:nvPr>
            <p:ph type="title"/>
          </p:nvPr>
        </p:nvSpPr>
        <p:spPr>
          <a:xfrm>
            <a:off x="374650" y="555802"/>
            <a:ext cx="7772400" cy="1143000"/>
          </a:xfrm>
        </p:spPr>
        <p:txBody>
          <a:bodyPr/>
          <a:lstStyle/>
          <a:p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树的定义</a:t>
            </a:r>
          </a:p>
        </p:txBody>
      </p:sp>
      <p:sp>
        <p:nvSpPr>
          <p:cNvPr id="295938" name="内容占位符 2"/>
          <p:cNvSpPr>
            <a:spLocks noGrp="1"/>
          </p:cNvSpPr>
          <p:nvPr>
            <p:ph idx="1"/>
          </p:nvPr>
        </p:nvSpPr>
        <p:spPr>
          <a:xfrm>
            <a:off x="129084" y="1566209"/>
            <a:ext cx="9014916" cy="4970462"/>
          </a:xfrm>
        </p:spPr>
        <p:txBody>
          <a:bodyPr>
            <a:normAutofit fontScale="92500"/>
          </a:bodyPr>
          <a:lstStyle/>
          <a:p>
            <a:pPr>
              <a:lnSpc>
                <a:spcPts val="3360"/>
              </a:lnSpc>
              <a:spcBef>
                <a:spcPts val="0"/>
              </a:spcBef>
            </a:pPr>
            <a:r>
              <a:rPr lang="en-US" altLang="zh-CN" b="1" dirty="0">
                <a:latin typeface="Times New Roman" charset="0"/>
                <a:ea typeface="宋体" charset="0"/>
              </a:rPr>
              <a:t>B</a:t>
            </a:r>
            <a:r>
              <a:rPr lang="zh-CN" altLang="en-US" b="1" dirty="0">
                <a:latin typeface="Times New Roman" charset="0"/>
                <a:ea typeface="宋体" charset="0"/>
              </a:rPr>
              <a:t>树：多路（</a:t>
            </a:r>
            <a:r>
              <a:rPr lang="en-US" altLang="zh-CN" b="1" dirty="0">
                <a:latin typeface="Times New Roman" charset="0"/>
                <a:ea typeface="宋体" charset="0"/>
              </a:rPr>
              <a:t>M</a:t>
            </a:r>
            <a:r>
              <a:rPr lang="zh-CN" altLang="en-US" b="1" dirty="0">
                <a:latin typeface="Times New Roman" charset="0"/>
                <a:ea typeface="宋体" charset="0"/>
              </a:rPr>
              <a:t>叉）平衡查找树。一般作为索引</a:t>
            </a:r>
            <a:r>
              <a:rPr lang="zh-CN" altLang="zh-CN" b="1" dirty="0">
                <a:latin typeface="Times New Roman" charset="0"/>
                <a:ea typeface="宋体" charset="0"/>
              </a:rPr>
              <a:t>。</a:t>
            </a:r>
            <a:r>
              <a:rPr lang="zh-CN" altLang="en-US" b="1" dirty="0">
                <a:latin typeface="Times New Roman" charset="0"/>
                <a:ea typeface="宋体" charset="0"/>
              </a:rPr>
              <a:t>文件系统、数据库系统、外部存储、自底向上生成并维持平衡。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一棵</a:t>
            </a:r>
            <a:r>
              <a:rPr lang="zh-CN" sz="2800" b="1" dirty="0">
                <a:latin typeface="Times New Roman" charset="0"/>
                <a:ea typeface="宋体" charset="0"/>
              </a:rPr>
              <a:t>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m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阶</a:t>
            </a:r>
            <a:r>
              <a:rPr lang="zh-CN" sz="2800" b="1" dirty="0">
                <a:latin typeface="Times New Roman" charset="0"/>
                <a:ea typeface="宋体" charset="0"/>
              </a:rPr>
              <a:t>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B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树或者为空，或者满足以下条件：</a:t>
            </a:r>
            <a:endParaRPr lang="zh-CN" sz="2800" b="1" dirty="0">
              <a:latin typeface="Times New Roman" charset="0"/>
              <a:ea typeface="宋体" charset="0"/>
            </a:endParaRPr>
          </a:p>
          <a:p>
            <a:pPr lvl="1">
              <a:lnSpc>
                <a:spcPts val="3360"/>
              </a:lnSpc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根结点要么是叶子，要么至少有两个儿子，至多有</a:t>
            </a:r>
            <a:r>
              <a:rPr lang="en-US" altLang="zh-CN" b="1" dirty="0">
                <a:latin typeface="Times New Roman" charset="0"/>
                <a:ea typeface="宋体" charset="0"/>
              </a:rPr>
              <a:t>m</a:t>
            </a:r>
            <a:r>
              <a:rPr lang="zh-CN" altLang="en-US" b="1" dirty="0">
                <a:latin typeface="Times New Roman" charset="0"/>
                <a:ea typeface="宋体" charset="0"/>
              </a:rPr>
              <a:t>个儿子</a:t>
            </a:r>
            <a:endParaRPr lang="zh-CN" b="1" dirty="0">
              <a:latin typeface="Times New Roman" charset="0"/>
              <a:ea typeface="宋体" charset="0"/>
            </a:endParaRPr>
          </a:p>
          <a:p>
            <a:pPr lvl="1">
              <a:lnSpc>
                <a:spcPts val="3360"/>
              </a:lnSpc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除根结点和叶子结点之外，每个结点的儿子个数</a:t>
            </a:r>
            <a:r>
              <a:rPr lang="zh-CN" b="1" dirty="0">
                <a:latin typeface="Times New Roman" charset="0"/>
                <a:ea typeface="宋体" charset="0"/>
              </a:rPr>
              <a:t> </a:t>
            </a:r>
            <a:r>
              <a:rPr lang="en-US" altLang="zh-CN" b="1" dirty="0">
                <a:latin typeface="Times New Roman" charset="0"/>
                <a:ea typeface="宋体" charset="0"/>
              </a:rPr>
              <a:t>s </a:t>
            </a:r>
            <a:r>
              <a:rPr lang="zh-CN" altLang="en-US" b="1" dirty="0">
                <a:latin typeface="Times New Roman" charset="0"/>
                <a:ea typeface="宋体" charset="0"/>
              </a:rPr>
              <a:t>满足</a:t>
            </a:r>
            <a:r>
              <a:rPr lang="en-US" altLang="zh-CN" b="1" dirty="0">
                <a:latin typeface="Times New Roman" charset="0"/>
                <a:ea typeface="宋体" charset="0"/>
              </a:rPr>
              <a:t>                  </a:t>
            </a:r>
            <a:endParaRPr lang="zh-CN" b="1" dirty="0">
              <a:latin typeface="Times New Roman" charset="0"/>
              <a:ea typeface="宋体" charset="0"/>
            </a:endParaRPr>
          </a:p>
          <a:p>
            <a:pPr lvl="1">
              <a:lnSpc>
                <a:spcPts val="3360"/>
              </a:lnSpc>
              <a:spcBef>
                <a:spcPts val="0"/>
              </a:spcBef>
            </a:pPr>
            <a:r>
              <a:rPr lang="en-US" altLang="zh-CN" b="1" dirty="0">
                <a:latin typeface="Times New Roman" charset="0"/>
                <a:ea typeface="宋体" charset="0"/>
              </a:rPr>
              <a:t>   m/2  &lt;=s&lt;=m</a:t>
            </a:r>
          </a:p>
          <a:p>
            <a:pPr lvl="1">
              <a:lnSpc>
                <a:spcPts val="3360"/>
              </a:lnSpc>
              <a:spcBef>
                <a:spcPts val="0"/>
              </a:spcBef>
            </a:pPr>
            <a:r>
              <a:rPr lang="zh-CN" altLang="en-US" b="1" dirty="0">
                <a:latin typeface="Times New Roman" charset="0"/>
                <a:ea typeface="宋体" charset="0"/>
              </a:rPr>
              <a:t>有</a:t>
            </a:r>
            <a:r>
              <a:rPr lang="en-US" altLang="zh-CN" b="1" dirty="0">
                <a:latin typeface="Times New Roman" charset="0"/>
                <a:ea typeface="宋体" charset="0"/>
              </a:rPr>
              <a:t> s </a:t>
            </a:r>
            <a:r>
              <a:rPr lang="zh-CN" altLang="en-US" b="1" dirty="0">
                <a:latin typeface="Times New Roman" charset="0"/>
                <a:ea typeface="宋体" charset="0"/>
              </a:rPr>
              <a:t>个儿子的非叶结点具有</a:t>
            </a:r>
            <a:r>
              <a:rPr lang="en-US" altLang="zh-CN" b="1" dirty="0">
                <a:latin typeface="Times New Roman" charset="0"/>
                <a:ea typeface="宋体" charset="0"/>
              </a:rPr>
              <a:t> n = s </a:t>
            </a:r>
            <a:r>
              <a:rPr lang="zh-CN" altLang="en-US" b="1" dirty="0">
                <a:latin typeface="Times New Roman" charset="0"/>
                <a:ea typeface="宋体" charset="0"/>
              </a:rPr>
              <a:t>－</a:t>
            </a:r>
            <a:r>
              <a:rPr lang="en-US" altLang="zh-CN" b="1" dirty="0">
                <a:latin typeface="Times New Roman" charset="0"/>
                <a:ea typeface="宋体" charset="0"/>
              </a:rPr>
              <a:t> 1 </a:t>
            </a:r>
            <a:r>
              <a:rPr lang="zh-CN" altLang="en-US" b="1" dirty="0">
                <a:latin typeface="Times New Roman" charset="0"/>
                <a:ea typeface="宋体" charset="0"/>
              </a:rPr>
              <a:t>个关键字，这些结点的数据信息为：</a:t>
            </a:r>
            <a:endParaRPr lang="zh-CN" b="1" dirty="0">
              <a:latin typeface="Times New Roman" charset="0"/>
              <a:ea typeface="宋体" charset="0"/>
            </a:endParaRPr>
          </a:p>
          <a:p>
            <a:pPr lvl="1">
              <a:lnSpc>
                <a:spcPts val="336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latin typeface="Times New Roman" charset="0"/>
                <a:ea typeface="宋体" charset="0"/>
              </a:rPr>
              <a:t>（</a:t>
            </a:r>
            <a:r>
              <a:rPr lang="en-US" altLang="zh-CN" b="1" dirty="0">
                <a:latin typeface="Times New Roman" charset="0"/>
                <a:ea typeface="宋体" charset="0"/>
              </a:rPr>
              <a:t>n, A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0</a:t>
            </a:r>
            <a:r>
              <a:rPr lang="en-US" altLang="zh-CN" b="1" dirty="0">
                <a:latin typeface="Times New Roman" charset="0"/>
                <a:ea typeface="宋体" charset="0"/>
              </a:rPr>
              <a:t>, (K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, </a:t>
            </a:r>
            <a:r>
              <a:rPr lang="en-US" altLang="zh-CN" b="1" dirty="0">
                <a:highlight>
                  <a:srgbClr val="FF0000"/>
                </a:highlight>
                <a:latin typeface="Times New Roman" charset="0"/>
                <a:ea typeface="宋体" charset="0"/>
              </a:rPr>
              <a:t>R</a:t>
            </a:r>
            <a:r>
              <a:rPr lang="en-US" altLang="zh-CN" b="1" baseline="-25000" dirty="0">
                <a:highlight>
                  <a:srgbClr val="FF0000"/>
                </a:highlight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), A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b="1" dirty="0">
                <a:latin typeface="Times New Roman" charset="0"/>
                <a:ea typeface="宋体" charset="0"/>
              </a:rPr>
              <a:t>, (K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2</a:t>
            </a:r>
            <a:r>
              <a:rPr lang="en-US" altLang="zh-CN" b="1" dirty="0">
                <a:latin typeface="Times New Roman" charset="0"/>
                <a:ea typeface="宋体" charset="0"/>
              </a:rPr>
              <a:t>, </a:t>
            </a:r>
            <a:r>
              <a:rPr lang="en-US" altLang="zh-CN" b="1" dirty="0">
                <a:highlight>
                  <a:srgbClr val="FF0000"/>
                </a:highlight>
                <a:latin typeface="Times New Roman" charset="0"/>
                <a:ea typeface="宋体" charset="0"/>
              </a:rPr>
              <a:t>R</a:t>
            </a:r>
            <a:r>
              <a:rPr lang="en-US" altLang="zh-CN" b="1" baseline="-25000" dirty="0">
                <a:highlight>
                  <a:srgbClr val="FF0000"/>
                </a:highlight>
                <a:latin typeface="Times New Roman" charset="0"/>
                <a:ea typeface="宋体" charset="0"/>
              </a:rPr>
              <a:t>2</a:t>
            </a:r>
            <a:r>
              <a:rPr lang="en-US" altLang="zh-CN" b="1" dirty="0">
                <a:latin typeface="Times New Roman" charset="0"/>
                <a:ea typeface="宋体" charset="0"/>
              </a:rPr>
              <a:t>), A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2</a:t>
            </a:r>
            <a:r>
              <a:rPr lang="en-US" altLang="zh-CN" b="1" dirty="0">
                <a:latin typeface="Times New Roman" charset="0"/>
                <a:ea typeface="宋体" charset="0"/>
              </a:rPr>
              <a:t>, ………  (</a:t>
            </a:r>
            <a:r>
              <a:rPr lang="en-US" altLang="zh-CN" b="1" dirty="0" err="1">
                <a:latin typeface="Times New Roman" charset="0"/>
                <a:ea typeface="宋体" charset="0"/>
              </a:rPr>
              <a:t>K</a:t>
            </a:r>
            <a:r>
              <a:rPr lang="en-US" altLang="zh-CN" b="1" baseline="-25000" dirty="0" err="1">
                <a:latin typeface="Times New Roman" charset="0"/>
                <a:ea typeface="宋体" charset="0"/>
              </a:rPr>
              <a:t>n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,</a:t>
            </a:r>
            <a:r>
              <a:rPr lang="en-US" altLang="zh-CN" b="1" dirty="0">
                <a:latin typeface="Times New Roman" charset="0"/>
                <a:ea typeface="宋体" charset="0"/>
              </a:rPr>
              <a:t> </a:t>
            </a:r>
            <a:r>
              <a:rPr lang="en-US" altLang="zh-CN" b="1" dirty="0" err="1">
                <a:highlight>
                  <a:srgbClr val="FF0000"/>
                </a:highlight>
                <a:latin typeface="Times New Roman" charset="0"/>
                <a:ea typeface="宋体" charset="0"/>
              </a:rPr>
              <a:t>R</a:t>
            </a:r>
            <a:r>
              <a:rPr lang="en-US" altLang="zh-CN" b="1" baseline="-25000" dirty="0" err="1">
                <a:highlight>
                  <a:srgbClr val="FF0000"/>
                </a:highlight>
                <a:latin typeface="Times New Roman" charset="0"/>
                <a:ea typeface="宋体" charset="0"/>
              </a:rPr>
              <a:t>n</a:t>
            </a:r>
            <a:r>
              <a:rPr lang="en-US" altLang="zh-CN" b="1" dirty="0">
                <a:latin typeface="Times New Roman" charset="0"/>
                <a:ea typeface="宋体" charset="0"/>
              </a:rPr>
              <a:t>), A</a:t>
            </a:r>
            <a:r>
              <a:rPr lang="en-US" altLang="zh-CN" b="1" baseline="-25000" dirty="0">
                <a:latin typeface="Times New Roman" charset="0"/>
                <a:ea typeface="宋体" charset="0"/>
              </a:rPr>
              <a:t>n</a:t>
            </a:r>
            <a:r>
              <a:rPr lang="zh-CN" altLang="en-US" b="1" dirty="0">
                <a:latin typeface="Times New Roman" charset="0"/>
                <a:ea typeface="宋体" charset="0"/>
              </a:rPr>
              <a:t>）</a:t>
            </a:r>
            <a:endParaRPr lang="zh-CN" b="1" dirty="0">
              <a:latin typeface="Times New Roman" charset="0"/>
              <a:ea typeface="宋体" charset="0"/>
            </a:endParaRPr>
          </a:p>
          <a:p>
            <a:pPr lvl="1">
              <a:lnSpc>
                <a:spcPts val="336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8000"/>
                </a:solidFill>
                <a:latin typeface="Times New Roman" charset="0"/>
                <a:ea typeface="宋体" charset="0"/>
              </a:rPr>
              <a:t>所有的叶子结点都出现在同一层上，即它们的深度相同，并且不带信息（</a:t>
            </a:r>
            <a:r>
              <a:rPr lang="en-US" altLang="zh-CN" b="1" dirty="0">
                <a:solidFill>
                  <a:srgbClr val="008000"/>
                </a:solidFill>
                <a:latin typeface="Times New Roman" charset="0"/>
                <a:ea typeface="宋体" charset="0"/>
              </a:rPr>
              <a:t>Actually not exist)</a:t>
            </a:r>
          </a:p>
          <a:p>
            <a:pPr marL="457200" lvl="1" indent="0">
              <a:lnSpc>
                <a:spcPts val="3360"/>
              </a:lnSpc>
              <a:spcBef>
                <a:spcPts val="0"/>
              </a:spcBef>
              <a:buNone/>
            </a:pPr>
            <a:endParaRPr lang="zh-CN" altLang="en-US" b="1" dirty="0">
              <a:latin typeface="Times New Roman" charset="0"/>
              <a:ea typeface="宋体" charset="0"/>
            </a:endParaRPr>
          </a:p>
        </p:txBody>
      </p:sp>
      <p:sp>
        <p:nvSpPr>
          <p:cNvPr id="295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59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59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96352"/>
              </p:ext>
            </p:extLst>
          </p:nvPr>
        </p:nvGraphicFramePr>
        <p:xfrm>
          <a:off x="3172529" y="3884015"/>
          <a:ext cx="1987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76" name="公式" r:id="rId3" imgW="901309" imgH="228501" progId="Equation.3">
                  <p:embed/>
                </p:oleObj>
              </mc:Choice>
              <mc:Fallback>
                <p:oleObj name="公式" r:id="rId3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4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529" y="3884015"/>
                        <a:ext cx="1987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7E3486E-8894-45B7-8284-E305EEAD3653}"/>
                  </a:ext>
                </a:extLst>
              </p14:cNvPr>
              <p14:cNvContentPartPr/>
              <p14:nvPr/>
            </p14:nvContentPartPr>
            <p14:xfrm>
              <a:off x="1002807" y="3884015"/>
              <a:ext cx="648000" cy="222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7E3486E-8894-45B7-8284-E305EEAD36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447" y="3874655"/>
                <a:ext cx="6667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10734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86708</TotalTime>
  <Words>4027</Words>
  <Application>Microsoft Macintosh PowerPoint</Application>
  <PresentationFormat>全屏显示(4:3)</PresentationFormat>
  <Paragraphs>1023</Paragraphs>
  <Slides>42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等线</vt:lpstr>
      <vt:lpstr>等线 Light</vt:lpstr>
      <vt:lpstr>黑体</vt:lpstr>
      <vt:lpstr>楷体_GB2312</vt:lpstr>
      <vt:lpstr>宋体</vt:lpstr>
      <vt:lpstr>微软雅黑</vt:lpstr>
      <vt:lpstr>幼圆</vt:lpstr>
      <vt:lpstr>Arial</vt:lpstr>
      <vt:lpstr>Calibri</vt:lpstr>
      <vt:lpstr>Times New Roman</vt:lpstr>
      <vt:lpstr>Verdana</vt:lpstr>
      <vt:lpstr>Wingdings</vt:lpstr>
      <vt:lpstr>2016-VI主题-蓝</vt:lpstr>
      <vt:lpstr>公式</vt:lpstr>
      <vt:lpstr>数据结构</vt:lpstr>
      <vt:lpstr>第11章  外部查找与排序</vt:lpstr>
      <vt:lpstr>电商系统</vt:lpstr>
      <vt:lpstr>主存储器与外存储器</vt:lpstr>
      <vt:lpstr>磁带</vt:lpstr>
      <vt:lpstr>磁盘</vt:lpstr>
      <vt:lpstr>外部查找</vt:lpstr>
      <vt:lpstr>解决方法</vt:lpstr>
      <vt:lpstr>B树的定义</vt:lpstr>
      <vt:lpstr>PowerPoint 演示文稿</vt:lpstr>
      <vt:lpstr>B树插入：与二叉查找树类似，插入总是在最底层</vt:lpstr>
      <vt:lpstr>PowerPoint 演示文稿</vt:lpstr>
      <vt:lpstr>B树的删除</vt:lpstr>
      <vt:lpstr>PowerPoint 演示文稿</vt:lpstr>
      <vt:lpstr>PowerPoint 演示文稿</vt:lpstr>
      <vt:lpstr>B-树的特点总结</vt:lpstr>
      <vt:lpstr>B+树</vt:lpstr>
      <vt:lpstr>B+树</vt:lpstr>
      <vt:lpstr>一棵5阶的B+树: M和L取值同样与存储块的大小有关</vt:lpstr>
      <vt:lpstr>B+树的插入</vt:lpstr>
      <vt:lpstr>PowerPoint 演示文稿</vt:lpstr>
      <vt:lpstr>PowerPoint 演示文稿</vt:lpstr>
      <vt:lpstr>PowerPoint 演示文稿</vt:lpstr>
      <vt:lpstr>B+树的删除</vt:lpstr>
      <vt:lpstr>PowerPoint 演示文稿</vt:lpstr>
      <vt:lpstr>PowerPoint 演示文稿</vt:lpstr>
      <vt:lpstr>PowerPoint 演示文稿</vt:lpstr>
      <vt:lpstr>B+树的性能</vt:lpstr>
      <vt:lpstr>L和M的选择</vt:lpstr>
      <vt:lpstr>外排序</vt:lpstr>
      <vt:lpstr>PowerPoint 演示文稿</vt:lpstr>
      <vt:lpstr>预处理阶段：置换选择</vt:lpstr>
      <vt:lpstr>PowerPoint 演示文稿</vt:lpstr>
      <vt:lpstr>归并阶段：两路归并</vt:lpstr>
      <vt:lpstr>磁带上的两路归并</vt:lpstr>
      <vt:lpstr>PowerPoint 演示文稿</vt:lpstr>
      <vt:lpstr>PowerPoint 演示文稿</vt:lpstr>
      <vt:lpstr>归并阶段：多路归并</vt:lpstr>
      <vt:lpstr>磁带上的多路归并 </vt:lpstr>
      <vt:lpstr>归并阶段：多阶段归并之磁带初始分布</vt:lpstr>
      <vt:lpstr>总结 </vt:lpstr>
      <vt:lpstr>Thanks! &amp;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Microsoft Office User</cp:lastModifiedBy>
  <cp:revision>452</cp:revision>
  <dcterms:created xsi:type="dcterms:W3CDTF">2016-04-20T02:59:17Z</dcterms:created>
  <dcterms:modified xsi:type="dcterms:W3CDTF">2023-05-15T14:59:44Z</dcterms:modified>
</cp:coreProperties>
</file>