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79"/>
  </p:handoutMasterIdLst>
  <p:sldIdLst>
    <p:sldId id="458" r:id="rId3"/>
    <p:sldId id="1086" r:id="rId4"/>
    <p:sldId id="1162" r:id="rId5"/>
    <p:sldId id="1090" r:id="rId6"/>
    <p:sldId id="1093" r:id="rId7"/>
    <p:sldId id="1096" r:id="rId8"/>
    <p:sldId id="1099" r:id="rId9"/>
    <p:sldId id="1100" r:id="rId10"/>
    <p:sldId id="1102" r:id="rId11"/>
    <p:sldId id="1160" r:id="rId12"/>
    <p:sldId id="1105" r:id="rId13"/>
    <p:sldId id="1106" r:id="rId14"/>
    <p:sldId id="1107" r:id="rId15"/>
    <p:sldId id="1109" r:id="rId16"/>
    <p:sldId id="1110" r:id="rId17"/>
    <p:sldId id="853" r:id="rId18"/>
    <p:sldId id="854" r:id="rId19"/>
    <p:sldId id="855" r:id="rId20"/>
    <p:sldId id="856" r:id="rId21"/>
    <p:sldId id="857" r:id="rId22"/>
    <p:sldId id="858" r:id="rId23"/>
    <p:sldId id="859" r:id="rId24"/>
    <p:sldId id="860" r:id="rId25"/>
    <p:sldId id="861" r:id="rId26"/>
    <p:sldId id="862" r:id="rId27"/>
    <p:sldId id="863" r:id="rId28"/>
    <p:sldId id="864" r:id="rId29"/>
    <p:sldId id="865" r:id="rId30"/>
    <p:sldId id="866" r:id="rId31"/>
    <p:sldId id="867" r:id="rId32"/>
    <p:sldId id="868" r:id="rId33"/>
    <p:sldId id="869" r:id="rId34"/>
    <p:sldId id="870" r:id="rId35"/>
    <p:sldId id="1115" r:id="rId36"/>
    <p:sldId id="1116" r:id="rId37"/>
    <p:sldId id="1118" r:id="rId38"/>
    <p:sldId id="1119" r:id="rId40"/>
    <p:sldId id="1120" r:id="rId41"/>
    <p:sldId id="1121" r:id="rId42"/>
    <p:sldId id="1194" r:id="rId43"/>
    <p:sldId id="914" r:id="rId44"/>
    <p:sldId id="1193" r:id="rId45"/>
    <p:sldId id="1177" r:id="rId46"/>
    <p:sldId id="1178" r:id="rId47"/>
    <p:sldId id="1195" r:id="rId48"/>
    <p:sldId id="1182" r:id="rId49"/>
    <p:sldId id="1188" r:id="rId50"/>
    <p:sldId id="1189" r:id="rId51"/>
    <p:sldId id="1190" r:id="rId52"/>
    <p:sldId id="1131" r:id="rId53"/>
    <p:sldId id="1134" r:id="rId54"/>
    <p:sldId id="1135" r:id="rId55"/>
    <p:sldId id="1137" r:id="rId56"/>
    <p:sldId id="654" r:id="rId57"/>
    <p:sldId id="653" r:id="rId58"/>
    <p:sldId id="1141" r:id="rId59"/>
    <p:sldId id="1142" r:id="rId60"/>
    <p:sldId id="1143" r:id="rId61"/>
    <p:sldId id="1144" r:id="rId62"/>
    <p:sldId id="324" r:id="rId63"/>
    <p:sldId id="1163" r:id="rId64"/>
    <p:sldId id="293" r:id="rId65"/>
    <p:sldId id="821" r:id="rId66"/>
    <p:sldId id="823" r:id="rId67"/>
    <p:sldId id="1149" r:id="rId68"/>
    <p:sldId id="1152" r:id="rId69"/>
    <p:sldId id="1153" r:id="rId70"/>
    <p:sldId id="747" r:id="rId71"/>
    <p:sldId id="762" r:id="rId72"/>
    <p:sldId id="1154" r:id="rId73"/>
    <p:sldId id="1156" r:id="rId74"/>
    <p:sldId id="1157" r:id="rId75"/>
    <p:sldId id="1159" r:id="rId76"/>
    <p:sldId id="1161" r:id="rId77"/>
    <p:sldId id="282"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35" autoAdjust="0"/>
    <p:restoredTop sz="84069" autoAdjust="0"/>
  </p:normalViewPr>
  <p:slideViewPr>
    <p:cSldViewPr snapToGrid="0">
      <p:cViewPr varScale="1">
        <p:scale>
          <a:sx n="98" d="100"/>
          <a:sy n="98" d="100"/>
        </p:scale>
        <p:origin x="1160" y="192"/>
      </p:cViewPr>
      <p:guideLst>
        <p:guide orient="horz" pos="2160"/>
        <p:guide pos="2880"/>
      </p:guideLst>
    </p:cSldViewPr>
  </p:slideViewPr>
  <p:outlineViewPr>
    <p:cViewPr>
      <p:scale>
        <a:sx n="33" d="100"/>
        <a:sy n="33" d="100"/>
      </p:scale>
      <p:origin x="0" y="7472"/>
    </p:cViewPr>
  </p:outlin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6.xml"/><Relationship Id="rId79" Type="http://schemas.openxmlformats.org/officeDocument/2006/relationships/handoutMaster" Target="handoutMasters/handoutMaster1.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3CFC841-E2E1-4802-8701-94EA307E94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hasCustomPrompt="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Microsoft YaHei" panose="020B0503020204020204" pitchFamily="34" charset="-122"/>
                <a:ea typeface="Microsoft YaHei" panose="020B0503020204020204" pitchFamily="34" charset="-122"/>
              </a:rPr>
              <a:t>Page .</a:t>
            </a:r>
            <a:endParaRPr lang="zh-CN" altLang="en-US" sz="1200" spc="-60" baseline="0" dirty="0">
              <a:solidFill>
                <a:schemeClr val="bg1"/>
              </a:solidFill>
              <a:latin typeface="Microsoft YaHei" panose="020B0503020204020204" pitchFamily="34" charset="-122"/>
              <a:ea typeface="Microsoft YaHei"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Microsoft YaHei" panose="020B0503020204020204" pitchFamily="34" charset="-122"/>
                <a:ea typeface="Microsoft YaHei" panose="020B0503020204020204" pitchFamily="34" charset="-122"/>
              </a:defRPr>
            </a:lvl1pPr>
          </a:lstStyle>
          <a:p>
            <a:fld id="{E1703B59-C883-4B8B-974E-AFB30A6C43A7}" type="slidenum">
              <a:rPr lang="en-US" altLang="zh-CN" smtClean="0"/>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a:p>
        </p:txBody>
      </p:sp>
    </p:spTree>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Microsoft YaHei" panose="020B0503020204020204" pitchFamily="34" charset="-122"/>
                <a:ea typeface="Microsoft YaHei" panose="020B0503020204020204" pitchFamily="34" charset="-122"/>
              </a:rPr>
              <a:t>Page .</a:t>
            </a:r>
            <a:endParaRPr lang="zh-CN" altLang="en-US" sz="1200" spc="-60" baseline="0" dirty="0">
              <a:solidFill>
                <a:schemeClr val="bg1"/>
              </a:solidFill>
              <a:latin typeface="Microsoft YaHei" panose="020B0503020204020204" pitchFamily="34" charset="-122"/>
              <a:ea typeface="Microsoft YaHei"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Microsoft YaHei" panose="020B0503020204020204" pitchFamily="34" charset="-122"/>
                <a:ea typeface="Microsoft YaHei" panose="020B0503020204020204" pitchFamily="34" charset="-122"/>
              </a:defRPr>
            </a:lvl1pPr>
          </a:lstStyle>
          <a:p>
            <a:fld id="{54BD5A17-3153-4A95-988E-B577C14000F1}" type="slidenum">
              <a:rPr lang="en-US" altLang="zh-CN" smtClean="0"/>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Microsoft YaHei" panose="020B0503020204020204" pitchFamily="34" charset="-122"/>
                <a:ea typeface="Microsoft YaHei" panose="020B0503020204020204" pitchFamily="34" charset="-122"/>
              </a:rPr>
              <a:t>Page .</a:t>
            </a:r>
            <a:endParaRPr lang="zh-CN" altLang="en-US" sz="1200" spc="-60" baseline="0" dirty="0">
              <a:solidFill>
                <a:schemeClr val="bg1"/>
              </a:solidFill>
              <a:latin typeface="Microsoft YaHei" panose="020B0503020204020204" pitchFamily="34" charset="-122"/>
              <a:ea typeface="Microsoft YaHei"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Microsoft YaHei" panose="020B0503020204020204" pitchFamily="34" charset="-122"/>
                <a:ea typeface="Microsoft YaHei" panose="020B0503020204020204" pitchFamily="34" charset="-122"/>
              </a:defRPr>
            </a:lvl1pPr>
          </a:lstStyle>
          <a:p>
            <a:fld id="{54BD5A17-3153-4A95-988E-B577C14000F1}" type="slidenum">
              <a:rPr lang="en-US" altLang="zh-CN" smtClean="0"/>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endParaRPr lang="zh-CN" altLang="en-US" dirty="0"/>
          </a:p>
        </p:txBody>
      </p:sp>
      <p:sp>
        <p:nvSpPr>
          <p:cNvPr id="6" name="副标题 2"/>
          <p:cNvSpPr>
            <a:spLocks noGrp="1"/>
          </p:cNvSpPr>
          <p:nvPr>
            <p:ph type="subTitle" idx="1" hasCustomPrompt="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a:xfrm>
            <a:off x="457200" y="6422064"/>
            <a:ext cx="2133600" cy="365125"/>
          </a:xfrm>
          <a:prstGeom prst="rect">
            <a:avLst/>
          </a:prstGeom>
        </p:spPr>
        <p:txBody>
          <a:bodyPr/>
          <a:lstStyle/>
          <a:p>
            <a:fld id="{A7918BBE-B200-4FCB-9057-45FC89EAA407}" type="datetimeFigureOut">
              <a:rPr lang="en-US" smtClean="0"/>
            </a:fld>
            <a:endParaRPr lang="en-US"/>
          </a:p>
        </p:txBody>
      </p:sp>
      <p:sp>
        <p:nvSpPr>
          <p:cNvPr id="5" name="Footer Placeholder 4"/>
          <p:cNvSpPr>
            <a:spLocks noGrp="1"/>
          </p:cNvSpPr>
          <p:nvPr>
            <p:ph type="ftr" sz="quarter" idx="11"/>
          </p:nvPr>
        </p:nvSpPr>
        <p:spPr>
          <a:xfrm>
            <a:off x="3124200" y="642206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153400" y="6422064"/>
            <a:ext cx="762000" cy="365125"/>
          </a:xfrm>
          <a:prstGeom prst="rect">
            <a:avLst/>
          </a:prstGeom>
        </p:spPr>
        <p:txBody>
          <a:bodyPr/>
          <a:lstStyle/>
          <a:p>
            <a:fld id="{C9169404-F535-4438-A2FD-8DEBD2AC3D76}" type="slidenum">
              <a:rPr lang="en-US" smtClean="0"/>
            </a:fld>
            <a:endParaRPr lang="en-US"/>
          </a:p>
        </p:txBody>
      </p:sp>
    </p:spTree>
  </p:cSld>
  <p:clrMapOvr>
    <a:masterClrMapping/>
  </p:clrMapOvr>
  <p:transition spd="med">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2"/>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7F2C6DEA-298B-174B-A124-F9FD5E49C4AD}" type="slidenum">
              <a:rPr lang="en-US" altLang="zh-CN"/>
            </a:fld>
            <a:endParaRPr lang="en-US" altLang="zh-CN"/>
          </a:p>
        </p:txBody>
      </p:sp>
    </p:spTree>
  </p:cSld>
  <p:clrMapOvr>
    <a:masterClrMapping/>
  </p:clrMapOvr>
  <p:transition spd="med">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12"/>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A8163351-03A9-954B-BF85-71EC0C42B4A3}" type="slidenum">
              <a:rPr lang="en-US" altLang="zh-CN"/>
            </a:fld>
            <a:endParaRPr lang="en-US" altLang="zh-CN"/>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cSld>
  <p:clrMapOvr>
    <a:masterClrMapping/>
  </p:clrMapOvr>
  <p:transition spd="med">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2"/>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8A997B6A-5FC1-7149-A7B9-864E824617DA}" type="slidenum">
              <a:rPr lang="en-US" altLang="zh-CN"/>
            </a:fld>
            <a:endParaRPr lang="en-US" altLang="zh-CN"/>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
        <p:nvSpPr>
          <p:cNvPr id="10" name="灯片编号占位符 5"/>
          <p:cNvSpPr txBox="1"/>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Microsoft YaHei" panose="020B0503020204020204" pitchFamily="34" charset="-122"/>
                <a:ea typeface="Microsoft YaHei" panose="020B0503020204020204" pitchFamily="34" charset="-122"/>
              </a:defRPr>
            </a:lvl1pPr>
          </a:lstStyle>
          <a:p>
            <a:pPr lvl="0"/>
            <a:fld id="{E1703B59-C883-4B8B-974E-AFB30A6C43A7}" type="slidenum">
              <a:rPr lang="zh-CN" altLang="en-US" smtClean="0"/>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Microsoft YaHei" panose="020B0503020204020204" pitchFamily="34" charset="-122"/>
                <a:ea typeface="Microsoft YaHei" panose="020B0503020204020204" pitchFamily="34" charset="-122"/>
              </a:rPr>
              <a:t>Page .</a:t>
            </a:r>
            <a:endParaRPr lang="zh-CN" altLang="en-US" sz="1200" spc="-60" baseline="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内页-极简">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Microsoft YaHei" panose="020B0503020204020204" pitchFamily="34" charset="-122"/>
                <a:ea typeface="Microsoft YaHei" panose="020B0503020204020204" pitchFamily="34" charset="-122"/>
              </a:defRPr>
            </a:lvl1pPr>
          </a:lstStyle>
          <a:p>
            <a:fld id="{D4CE0C3C-47D3-4455-AB34-8268314DB49D}" type="slidenum">
              <a:rPr lang="en-US" altLang="zh-CN" smtClean="0"/>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Microsoft YaHei" panose="020B0503020204020204" pitchFamily="34" charset="-122"/>
                <a:ea typeface="Microsoft YaHei" panose="020B0503020204020204" pitchFamily="34" charset="-122"/>
              </a:rPr>
              <a:t>Page .</a:t>
            </a:r>
            <a:endParaRPr lang="zh-CN" altLang="en-US" sz="1200" spc="-60" baseline="0" dirty="0">
              <a:solidFill>
                <a:schemeClr val="bg1"/>
              </a:solidFill>
              <a:latin typeface="Microsoft YaHei" panose="020B0503020204020204" pitchFamily="34" charset="-122"/>
              <a:ea typeface="Microsoft YaHei"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Microsoft YaHei" panose="020B0503020204020204" pitchFamily="34" charset="-122"/>
                <a:ea typeface="Microsoft YaHei" panose="020B0503020204020204" pitchFamily="34" charset="-122"/>
              </a:rPr>
              <a:t>Page .</a:t>
            </a:r>
            <a:endParaRPr lang="zh-CN" altLang="en-US" sz="1200" spc="-60" baseline="0" dirty="0">
              <a:solidFill>
                <a:schemeClr val="bg1"/>
              </a:solidFill>
              <a:latin typeface="Microsoft YaHei" panose="020B0503020204020204" pitchFamily="34" charset="-122"/>
              <a:ea typeface="Microsoft YaHei"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Tree>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Microsoft YaHei" panose="020B0503020204020204" pitchFamily="34" charset="-122"/>
                <a:ea typeface="Microsoft YaHei" panose="020B0503020204020204" pitchFamily="34" charset="-122"/>
              </a:rPr>
              <a:t>Page .</a:t>
            </a:r>
            <a:endParaRPr lang="zh-CN" altLang="en-US" sz="1200" spc="-60" baseline="0" dirty="0">
              <a:solidFill>
                <a:schemeClr val="bg1"/>
              </a:solidFill>
              <a:latin typeface="Microsoft YaHei" panose="020B0503020204020204" pitchFamily="34" charset="-122"/>
              <a:ea typeface="Microsoft YaHei" panose="020B0503020204020204" pitchFamily="34" charset="-122"/>
            </a:endParaRPr>
          </a:p>
        </p:txBody>
      </p:sp>
      <p:sp>
        <p:nvSpPr>
          <p:cNvPr id="12" name="灯片编号占位符 5"/>
          <p:cNvSpPr txBox="1"/>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Microsoft YaHei" panose="020B0503020204020204" pitchFamily="34" charset="-122"/>
                <a:ea typeface="Microsoft YaHei" panose="020B0503020204020204" pitchFamily="34" charset="-122"/>
              </a:defRPr>
            </a:lvl1pPr>
          </a:lstStyle>
          <a:p>
            <a:pPr lvl="0"/>
            <a:fld id="{7E0B4DC1-AB35-4259-8072-EA8F5B8A0BBF}" type="slidenum">
              <a:rPr lang="zh-CN" altLang="en-US" smtClean="0"/>
            </a:fld>
            <a:endParaRPr lang="zh-CN" altLang="en-US" dirty="0"/>
          </a:p>
        </p:txBody>
      </p:sp>
    </p:spTree>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image" Target="../media/image9.emf"/><Relationship Id="rId23" Type="http://schemas.microsoft.com/office/2007/relationships/hdphoto" Target="../media/image8.wdp"/><Relationship Id="rId22" Type="http://schemas.openxmlformats.org/officeDocument/2006/relationships/image" Target="../media/image7.png"/><Relationship Id="rId21" Type="http://schemas.openxmlformats.org/officeDocument/2006/relationships/image" Target="../media/image5.png"/><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21"/>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2" cstate="print">
            <a:extLst>
              <a:ext uri="{BEBA8EAE-BF5A-486C-A8C5-ECC9F3942E4B}">
                <a14:imgProps xmlns:a14="http://schemas.microsoft.com/office/drawing/2010/main">
                  <a14:imgLayer r:embed="rId2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4"/>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pic>
        <p:nvPicPr>
          <p:cNvPr id="9" name="图片 8"/>
          <p:cNvPicPr>
            <a:picLocks noChangeAspect="1"/>
          </p:cNvPicPr>
          <p:nvPr/>
        </p:nvPicPr>
        <p:blipFill>
          <a:blip r:embed="rId21"/>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2" cstate="print">
            <a:extLst>
              <a:ext uri="{BEBA8EAE-BF5A-486C-A8C5-ECC9F3942E4B}">
                <a14:imgProps xmlns:a14="http://schemas.microsoft.com/office/drawing/2010/main">
                  <a14:imgLayer r:embed="rId2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24"/>
          <a:stretch>
            <a:fillRect/>
          </a:stretch>
        </p:blipFill>
        <p:spPr>
          <a:xfrm>
            <a:off x="0" y="1231682"/>
            <a:ext cx="9144000" cy="3327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mailto:ruishaopu@qq.com" TargetMode="External"/><Relationship Id="rId1" Type="http://schemas.openxmlformats.org/officeDocument/2006/relationships/hyperlink" Target="mailto:jianglh@sjt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0.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0.xml"/><Relationship Id="rId2" Type="http://schemas.openxmlformats.org/officeDocument/2006/relationships/image" Target="../media/image12.wmf"/><Relationship Id="rId1"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0.xml"/><Relationship Id="rId2" Type="http://schemas.openxmlformats.org/officeDocument/2006/relationships/image" Target="../media/image13.wmf"/><Relationship Id="rId1"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7.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0.xml"/><Relationship Id="rId2" Type="http://schemas.openxmlformats.org/officeDocument/2006/relationships/image" Target="../media/image15.wmf"/><Relationship Id="rId1" Type="http://schemas.openxmlformats.org/officeDocument/2006/relationships/oleObject" Target="../embeddings/oleObject5.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5"/>
          <p:cNvSpPr>
            <a:spLocks noGrp="1" noChangeArrowheads="1"/>
          </p:cNvSpPr>
          <p:nvPr>
            <p:ph type="sldNum" sz="quarter" idx="4294967295"/>
          </p:nvPr>
        </p:nvSpPr>
        <p:spPr>
          <a:xfrm>
            <a:off x="6553200" y="6248400"/>
            <a:ext cx="1905000" cy="457200"/>
          </a:xfrm>
          <a:prstGeom prst="rect">
            <a:avLst/>
          </a:prstGeom>
          <a:noFill/>
        </p:spPr>
        <p:txBody>
          <a:bodyPr/>
          <a:lstStyle>
            <a:lvl1pPr>
              <a:defRPr kumimoji="1" sz="2800">
                <a:solidFill>
                  <a:schemeClr val="tx1"/>
                </a:solidFill>
                <a:latin typeface="Times New Roman" panose="02020603050405020304" charset="0"/>
                <a:ea typeface="楷体_GB2312" charset="0"/>
                <a:cs typeface="楷体_GB2312" charset="0"/>
              </a:defRPr>
            </a:lvl1pPr>
            <a:lvl2pPr marL="742950" indent="-285750">
              <a:defRPr kumimoji="1" sz="2800">
                <a:solidFill>
                  <a:schemeClr val="tx1"/>
                </a:solidFill>
                <a:latin typeface="Times New Roman" panose="02020603050405020304" charset="0"/>
                <a:ea typeface="楷体_GB2312" charset="0"/>
                <a:cs typeface="楷体_GB2312" charset="0"/>
              </a:defRPr>
            </a:lvl2pPr>
            <a:lvl3pPr marL="1143000" indent="-228600">
              <a:defRPr kumimoji="1" sz="2800">
                <a:solidFill>
                  <a:schemeClr val="tx1"/>
                </a:solidFill>
                <a:latin typeface="Times New Roman" panose="02020603050405020304" charset="0"/>
                <a:ea typeface="楷体_GB2312" charset="0"/>
                <a:cs typeface="楷体_GB2312" charset="0"/>
              </a:defRPr>
            </a:lvl3pPr>
            <a:lvl4pPr marL="1600200" indent="-228600">
              <a:defRPr kumimoji="1" sz="2800">
                <a:solidFill>
                  <a:schemeClr val="tx1"/>
                </a:solidFill>
                <a:latin typeface="Times New Roman" panose="02020603050405020304" charset="0"/>
                <a:ea typeface="楷体_GB2312" charset="0"/>
                <a:cs typeface="楷体_GB2312" charset="0"/>
              </a:defRPr>
            </a:lvl4pPr>
            <a:lvl5pPr marL="2057400" indent="-228600">
              <a:defRPr kumimoji="1" sz="2800">
                <a:solidFill>
                  <a:schemeClr val="tx1"/>
                </a:solidFill>
                <a:latin typeface="Times New Roman" panose="02020603050405020304" charset="0"/>
                <a:ea typeface="楷体_GB2312" charset="0"/>
                <a:cs typeface="楷体_GB2312" charset="0"/>
              </a:defRPr>
            </a:lvl5pPr>
            <a:lvl6pPr marL="2514600" indent="-228600" fontAlgn="base">
              <a:spcBef>
                <a:spcPct val="0"/>
              </a:spcBef>
              <a:spcAft>
                <a:spcPct val="0"/>
              </a:spcAft>
              <a:defRPr kumimoji="1" sz="2800">
                <a:solidFill>
                  <a:schemeClr val="tx1"/>
                </a:solidFill>
                <a:latin typeface="Times New Roman" panose="02020603050405020304" charset="0"/>
                <a:ea typeface="楷体_GB2312" charset="0"/>
                <a:cs typeface="楷体_GB2312" charset="0"/>
              </a:defRPr>
            </a:lvl6pPr>
            <a:lvl7pPr marL="2971800" indent="-228600" fontAlgn="base">
              <a:spcBef>
                <a:spcPct val="0"/>
              </a:spcBef>
              <a:spcAft>
                <a:spcPct val="0"/>
              </a:spcAft>
              <a:defRPr kumimoji="1" sz="2800">
                <a:solidFill>
                  <a:schemeClr val="tx1"/>
                </a:solidFill>
                <a:latin typeface="Times New Roman" panose="02020603050405020304" charset="0"/>
                <a:ea typeface="楷体_GB2312" charset="0"/>
                <a:cs typeface="楷体_GB2312" charset="0"/>
              </a:defRPr>
            </a:lvl7pPr>
            <a:lvl8pPr marL="3429000" indent="-228600" fontAlgn="base">
              <a:spcBef>
                <a:spcPct val="0"/>
              </a:spcBef>
              <a:spcAft>
                <a:spcPct val="0"/>
              </a:spcAft>
              <a:defRPr kumimoji="1" sz="2800">
                <a:solidFill>
                  <a:schemeClr val="tx1"/>
                </a:solidFill>
                <a:latin typeface="Times New Roman" panose="02020603050405020304" charset="0"/>
                <a:ea typeface="楷体_GB2312" charset="0"/>
                <a:cs typeface="楷体_GB2312" charset="0"/>
              </a:defRPr>
            </a:lvl8pPr>
            <a:lvl9pPr marL="3886200" indent="-228600" fontAlgn="base">
              <a:spcBef>
                <a:spcPct val="0"/>
              </a:spcBef>
              <a:spcAft>
                <a:spcPct val="0"/>
              </a:spcAft>
              <a:defRPr kumimoji="1" sz="2800">
                <a:solidFill>
                  <a:schemeClr val="tx1"/>
                </a:solidFill>
                <a:latin typeface="Times New Roman" panose="02020603050405020304" charset="0"/>
                <a:ea typeface="楷体_GB2312" charset="0"/>
                <a:cs typeface="楷体_GB2312" charset="0"/>
              </a:defRPr>
            </a:lvl9pPr>
          </a:lstStyle>
          <a:p>
            <a:fld id="{8F2D2035-ADD3-314C-9612-D99B42B62182}" type="slidenum">
              <a:rPr kumimoji="0" lang="en-US" altLang="zh-CN" sz="1400">
                <a:ea typeface="SimSun" panose="02010600030101010101" pitchFamily="2" charset="-122"/>
                <a:cs typeface="SimSun" panose="02010600030101010101" pitchFamily="2" charset="-122"/>
              </a:rPr>
            </a:fld>
            <a:endParaRPr kumimoji="0" lang="en-US" altLang="zh-CN" sz="1400">
              <a:ea typeface="SimSun" panose="02010600030101010101" pitchFamily="2" charset="-122"/>
              <a:cs typeface="SimSun" panose="02010600030101010101" pitchFamily="2" charset="-122"/>
            </a:endParaRPr>
          </a:p>
        </p:txBody>
      </p:sp>
      <p:sp>
        <p:nvSpPr>
          <p:cNvPr id="17410" name="Rectangle 2"/>
          <p:cNvSpPr>
            <a:spLocks noGrp="1" noChangeArrowheads="1"/>
          </p:cNvSpPr>
          <p:nvPr>
            <p:ph type="ctrTitle"/>
          </p:nvPr>
        </p:nvSpPr>
        <p:spPr>
          <a:xfrm>
            <a:off x="593932" y="3851311"/>
            <a:ext cx="7772400" cy="720689"/>
          </a:xfrm>
        </p:spPr>
        <p:txBody>
          <a:bodyPr/>
          <a:lstStyle/>
          <a:p>
            <a:pPr eaLnBrk="1" hangingPunct="1"/>
            <a:r>
              <a:rPr lang="zh-CN" altLang="en-US" sz="4000" b="1" dirty="0">
                <a:latin typeface="Times New Roman" panose="02020603050405020304" charset="0"/>
                <a:ea typeface="SimSun" panose="02010600030101010101" pitchFamily="2" charset="-122"/>
              </a:rPr>
              <a:t>数据结构</a:t>
            </a:r>
            <a:endParaRPr lang="zh-CN" altLang="en-US" sz="4000" b="1" dirty="0">
              <a:latin typeface="Times New Roman" panose="02020603050405020304" charset="0"/>
              <a:ea typeface="SimSun" panose="02010600030101010101" pitchFamily="2" charset="-122"/>
            </a:endParaRPr>
          </a:p>
        </p:txBody>
      </p:sp>
      <p:sp>
        <p:nvSpPr>
          <p:cNvPr id="4" name="副标题 3"/>
          <p:cNvSpPr>
            <a:spLocks noGrp="1"/>
          </p:cNvSpPr>
          <p:nvPr>
            <p:ph type="subTitle" idx="1"/>
          </p:nvPr>
        </p:nvSpPr>
        <p:spPr/>
        <p:txBody>
          <a:bodyPr/>
          <a:lstStyle/>
          <a:p>
            <a:endParaRPr lang="zh-CN" altLang="en-US"/>
          </a:p>
        </p:txBody>
      </p:sp>
      <p:sp>
        <p:nvSpPr>
          <p:cNvPr id="7" name="Rectangle 3"/>
          <p:cNvSpPr txBox="1">
            <a:spLocks noChangeArrowheads="1"/>
          </p:cNvSpPr>
          <p:nvPr/>
        </p:nvSpPr>
        <p:spPr>
          <a:xfrm>
            <a:off x="160421" y="4401478"/>
            <a:ext cx="8983579" cy="1654450"/>
          </a:xfrm>
          <a:prstGeom prst="rect">
            <a:avLst/>
          </a:prstGeom>
        </p:spPr>
        <p:txBody>
          <a:bodyPr vert="horz" lIns="91440" tIns="45720" rIns="91440" bIns="45720" rtlCol="0" anchor="ctr">
            <a:noAutofit/>
          </a:bodyPr>
          <a:lstStyle>
            <a:lvl1pPr marL="228600" indent="-228600" algn="ctr" defTabSz="914400" rtl="0" eaLnBrk="1" latinLnBrk="0" hangingPunct="1">
              <a:lnSpc>
                <a:spcPct val="120000"/>
              </a:lnSpc>
              <a:spcBef>
                <a:spcPts val="1000"/>
              </a:spcBef>
              <a:buClr>
                <a:schemeClr val="accent1"/>
              </a:buClr>
              <a:buSzPct val="100000"/>
              <a:buFont typeface="Calibri" panose="020F0502020204030204" pitchFamily="34" charset="0"/>
              <a:buChar char="▪"/>
              <a:defRPr lang="zh-CN" altLang="en-US" sz="2400" b="0" kern="1200">
                <a:solidFill>
                  <a:schemeClr val="bg1"/>
                </a:solidFill>
                <a:latin typeface="+mn-ea"/>
                <a:ea typeface="+mn-ea"/>
                <a:cs typeface="+mj-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000" dirty="0">
                <a:latin typeface="Times New Roman" panose="02020603050405020304" charset="0"/>
                <a:ea typeface="SimSun" panose="02010600030101010101" pitchFamily="2" charset="-122"/>
              </a:rPr>
              <a:t>教师：姜丽红 </a:t>
            </a:r>
            <a:r>
              <a:rPr lang="en-US" altLang="zh-CN" sz="2000" dirty="0">
                <a:latin typeface="Times New Roman" panose="02020603050405020304" charset="0"/>
                <a:ea typeface="SimSun" panose="02010600030101010101" pitchFamily="2" charset="-122"/>
                <a:hlinkClick r:id="rId1"/>
              </a:rPr>
              <a:t>jianglh@sjtu.edu.cn</a:t>
            </a:r>
            <a:endParaRPr lang="en-US" altLang="zh-CN" sz="2000" dirty="0">
              <a:latin typeface="Times New Roman" panose="02020603050405020304" charset="0"/>
              <a:ea typeface="SimSun" panose="02010600030101010101" pitchFamily="2" charset="-122"/>
            </a:endParaRPr>
          </a:p>
          <a:p>
            <a:pPr>
              <a:lnSpc>
                <a:spcPct val="80000"/>
              </a:lnSpc>
            </a:pPr>
            <a:r>
              <a:rPr lang="en-US" altLang="zh-CN" sz="2000" dirty="0">
                <a:latin typeface="Times New Roman" panose="02020603050405020304" charset="0"/>
                <a:ea typeface="SimSun" panose="02010600030101010101" pitchFamily="2" charset="-122"/>
              </a:rPr>
              <a:t>  IST </a:t>
            </a:r>
            <a:r>
              <a:rPr lang="zh-CN" altLang="en-US" sz="2000" dirty="0">
                <a:latin typeface="Times New Roman" panose="02020603050405020304" charset="0"/>
                <a:ea typeface="SimSun" panose="02010600030101010101" pitchFamily="2" charset="-122"/>
              </a:rPr>
              <a:t>实验室 </a:t>
            </a:r>
            <a:r>
              <a:rPr lang="en-US" altLang="zh-CN" sz="2000" dirty="0">
                <a:latin typeface="Times New Roman" panose="02020603050405020304" charset="0"/>
                <a:ea typeface="SimSun" panose="02010600030101010101" pitchFamily="2" charset="-122"/>
              </a:rPr>
              <a:t>http://</a:t>
            </a:r>
            <a:r>
              <a:rPr lang="en-US" altLang="zh-CN" sz="2000" dirty="0" err="1">
                <a:latin typeface="Times New Roman" panose="02020603050405020304" charset="0"/>
                <a:ea typeface="SimSun" panose="02010600030101010101" pitchFamily="2" charset="-122"/>
              </a:rPr>
              <a:t>ist.sjtu.edu.cn</a:t>
            </a:r>
            <a:endParaRPr lang="en-US" altLang="zh-CN" sz="2000" dirty="0">
              <a:latin typeface="Times New Roman" panose="02020603050405020304" charset="0"/>
              <a:ea typeface="SimSun" panose="02010600030101010101" pitchFamily="2" charset="-122"/>
            </a:endParaRPr>
          </a:p>
          <a:p>
            <a:pPr>
              <a:lnSpc>
                <a:spcPct val="80000"/>
              </a:lnSpc>
            </a:pPr>
            <a:r>
              <a:rPr lang="zh-CN" altLang="en-US" sz="2000" dirty="0">
                <a:latin typeface="Times New Roman" panose="02020603050405020304" charset="0"/>
                <a:ea typeface="SimSun" panose="02010600030101010101" pitchFamily="2" charset="-122"/>
              </a:rPr>
              <a:t>助教：芮召普 </a:t>
            </a:r>
            <a:r>
              <a:rPr lang="en-US" altLang="zh-CN" sz="2000" dirty="0">
                <a:latin typeface="Times New Roman" panose="02020603050405020304" charset="0"/>
                <a:ea typeface="SimSun" panose="02010600030101010101" pitchFamily="2" charset="-122"/>
                <a:hlinkClick r:id="rId2"/>
              </a:rPr>
              <a:t>ruishaopu@qq.com</a:t>
            </a:r>
            <a:r>
              <a:rPr lang="en-US" altLang="zh-CN" sz="2000" dirty="0">
                <a:latin typeface="Times New Roman" panose="02020603050405020304" charset="0"/>
                <a:ea typeface="SimSun" panose="02010600030101010101" pitchFamily="2" charset="-122"/>
              </a:rPr>
              <a:t> </a:t>
            </a:r>
            <a:r>
              <a:rPr lang="zh-CN" altLang="en-US" sz="2000" dirty="0">
                <a:latin typeface="Times New Roman" panose="02020603050405020304" charset="0"/>
                <a:ea typeface="SimSun" panose="02010600030101010101" pitchFamily="2" charset="-122"/>
              </a:rPr>
              <a:t>江嘉晋 </a:t>
            </a:r>
            <a:r>
              <a:rPr lang="en-US" altLang="zh-CN" sz="2000" dirty="0">
                <a:latin typeface="Times New Roman" panose="02020603050405020304" charset="0"/>
                <a:ea typeface="SimSun" panose="02010600030101010101" pitchFamily="2" charset="-122"/>
              </a:rPr>
              <a:t>IST</a:t>
            </a:r>
            <a:r>
              <a:rPr lang="zh-CN" altLang="en-US" sz="2000" dirty="0">
                <a:latin typeface="Times New Roman" panose="02020603050405020304" charset="0"/>
                <a:ea typeface="SimSun" panose="02010600030101010101" pitchFamily="2" charset="-122"/>
              </a:rPr>
              <a:t>实验室 软件大楼</a:t>
            </a:r>
            <a:r>
              <a:rPr lang="en-US" altLang="zh-CN" sz="2000" dirty="0">
                <a:latin typeface="Times New Roman" panose="02020603050405020304" charset="0"/>
                <a:ea typeface="SimSun" panose="02010600030101010101" pitchFamily="2" charset="-122"/>
              </a:rPr>
              <a:t>5</a:t>
            </a:r>
            <a:r>
              <a:rPr lang="zh-CN" altLang="en-US" sz="2000" dirty="0">
                <a:latin typeface="Times New Roman" panose="02020603050405020304" charset="0"/>
                <a:ea typeface="SimSun" panose="02010600030101010101" pitchFamily="2" charset="-122"/>
              </a:rPr>
              <a:t>号楼</a:t>
            </a:r>
            <a:r>
              <a:rPr lang="en-US" altLang="zh-CN" sz="2000" dirty="0">
                <a:latin typeface="Times New Roman" panose="02020603050405020304" charset="0"/>
                <a:ea typeface="SimSun" panose="02010600030101010101" pitchFamily="2" charset="-122"/>
              </a:rPr>
              <a:t>5314 </a:t>
            </a:r>
            <a:endParaRPr lang="en-US" altLang="zh-CN" sz="2000" dirty="0">
              <a:latin typeface="Times New Roman" panose="02020603050405020304" charset="0"/>
              <a:ea typeface="SimSun" panose="02010600030101010101" pitchFamily="2" charset="-122"/>
            </a:endParaRPr>
          </a:p>
          <a:p>
            <a:pPr>
              <a:lnSpc>
                <a:spcPct val="80000"/>
              </a:lnSpc>
            </a:pPr>
            <a:r>
              <a:rPr lang="en-US" altLang="zh-CN" sz="2000" dirty="0">
                <a:latin typeface="Times New Roman" panose="02020603050405020304" charset="0"/>
                <a:ea typeface="SimSun" panose="02010600030101010101" pitchFamily="2" charset="-122"/>
              </a:rPr>
              <a:t>《</a:t>
            </a:r>
            <a:r>
              <a:rPr lang="zh-CN" altLang="en-US" sz="2000" dirty="0">
                <a:latin typeface="Times New Roman" panose="02020603050405020304" charset="0"/>
                <a:ea typeface="SimSun" panose="02010600030101010101" pitchFamily="2" charset="-122"/>
              </a:rPr>
              <a:t>软件基础实践</a:t>
            </a:r>
            <a:r>
              <a:rPr lang="en-US" altLang="zh-CN" sz="2000" dirty="0">
                <a:latin typeface="Times New Roman" panose="02020603050405020304" charset="0"/>
                <a:ea typeface="SimSun" panose="02010600030101010101" pitchFamily="2" charset="-122"/>
              </a:rPr>
              <a:t>》</a:t>
            </a:r>
            <a:r>
              <a:rPr lang="zh-CN" altLang="en-US" sz="2000" dirty="0">
                <a:latin typeface="Times New Roman" panose="02020603050405020304" charset="0"/>
                <a:ea typeface="SimSun" panose="02010600030101010101" pitchFamily="2" charset="-122"/>
              </a:rPr>
              <a:t>教师：杜东 </a:t>
            </a:r>
            <a:r>
              <a:rPr lang="en-US" altLang="zh-CN" sz="2000" dirty="0">
                <a:latin typeface="Times New Roman" panose="02020603050405020304" charset="0"/>
                <a:ea typeface="SimSun" panose="02010600030101010101" pitchFamily="2" charset="-122"/>
              </a:rPr>
              <a:t>IPADS </a:t>
            </a:r>
            <a:r>
              <a:rPr lang="zh-CN" altLang="en-US" sz="2000" dirty="0">
                <a:latin typeface="Times New Roman" panose="02020603050405020304" charset="0"/>
                <a:ea typeface="SimSun" panose="02010600030101010101" pitchFamily="2" charset="-122"/>
              </a:rPr>
              <a:t>实验室 软件大楼</a:t>
            </a:r>
            <a:r>
              <a:rPr lang="en-US" altLang="zh-CN" sz="2000" dirty="0">
                <a:latin typeface="Times New Roman" panose="02020603050405020304" charset="0"/>
                <a:ea typeface="SimSun" panose="02010600030101010101" pitchFamily="2" charset="-122"/>
              </a:rPr>
              <a:t>3</a:t>
            </a:r>
            <a:r>
              <a:rPr lang="zh-CN" altLang="en-US" sz="2000" dirty="0">
                <a:latin typeface="Times New Roman" panose="02020603050405020304" charset="0"/>
                <a:ea typeface="SimSun" panose="02010600030101010101" pitchFamily="2" charset="-122"/>
              </a:rPr>
              <a:t>号楼</a:t>
            </a:r>
            <a:r>
              <a:rPr lang="en-US" altLang="zh-CN" sz="2000" dirty="0">
                <a:latin typeface="Times New Roman" panose="02020603050405020304" charset="0"/>
                <a:ea typeface="SimSun" panose="02010600030101010101" pitchFamily="2" charset="-122"/>
              </a:rPr>
              <a:t>4</a:t>
            </a:r>
            <a:r>
              <a:rPr lang="zh-CN" altLang="en-US" sz="2000" dirty="0">
                <a:latin typeface="Times New Roman" panose="02020603050405020304" charset="0"/>
                <a:ea typeface="SimSun" panose="02010600030101010101" pitchFamily="2" charset="-122"/>
              </a:rPr>
              <a:t>层</a:t>
            </a:r>
            <a:endParaRPr lang="zh-CN" altLang="en-US" sz="2000"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571324" y="457024"/>
            <a:ext cx="7772400" cy="1143000"/>
          </a:xfrm>
        </p:spPr>
        <p:txBody>
          <a:bodyPr/>
          <a:lstStyle/>
          <a:p>
            <a:pPr eaLnBrk="1" hangingPunct="1"/>
            <a:r>
              <a:rPr lang="zh-CN" altLang="en-US" dirty="0">
                <a:latin typeface="Times New Roman" panose="02020603050405020304" charset="0"/>
                <a:ea typeface="楷体_GB2312" charset="0"/>
                <a:cs typeface="楷体_GB2312" charset="0"/>
              </a:rPr>
              <a:t>选择排序</a:t>
            </a:r>
            <a:endParaRPr lang="zh-CN" altLang="en-US" dirty="0">
              <a:latin typeface="Times New Roman" panose="02020603050405020304" charset="0"/>
              <a:ea typeface="楷体_GB2312" charset="0"/>
              <a:cs typeface="楷体_GB2312" charset="0"/>
            </a:endParaRPr>
          </a:p>
        </p:txBody>
      </p:sp>
      <p:sp>
        <p:nvSpPr>
          <p:cNvPr id="231427" name="Rectangle 3"/>
          <p:cNvSpPr>
            <a:spLocks noGrp="1" noChangeArrowheads="1"/>
          </p:cNvSpPr>
          <p:nvPr>
            <p:ph type="body" idx="1"/>
          </p:nvPr>
        </p:nvSpPr>
        <p:spPr>
          <a:xfrm>
            <a:off x="2051050" y="4581525"/>
            <a:ext cx="3457575" cy="1514475"/>
          </a:xfrm>
        </p:spPr>
        <p:txBody>
          <a:bodyPr/>
          <a:lstStyle/>
          <a:p>
            <a:pPr eaLnBrk="1" hangingPunct="1">
              <a:lnSpc>
                <a:spcPct val="130000"/>
              </a:lnSpc>
            </a:pPr>
            <a:r>
              <a:rPr lang="zh-CN" altLang="en-US" dirty="0">
                <a:latin typeface="Times New Roman" panose="02020603050405020304" charset="0"/>
                <a:ea typeface="楷体_GB2312" charset="0"/>
                <a:cs typeface="楷体_GB2312" charset="0"/>
              </a:rPr>
              <a:t>直接选择排序</a:t>
            </a:r>
            <a:endParaRPr lang="zh-CN" altLang="en-US" dirty="0">
              <a:latin typeface="Times New Roman" panose="02020603050405020304" charset="0"/>
              <a:ea typeface="楷体_GB2312" charset="0"/>
              <a:cs typeface="楷体_GB2312" charset="0"/>
            </a:endParaRPr>
          </a:p>
          <a:p>
            <a:pPr eaLnBrk="1" hangingPunct="1">
              <a:lnSpc>
                <a:spcPct val="130000"/>
              </a:lnSpc>
            </a:pPr>
            <a:r>
              <a:rPr lang="zh-CN" altLang="en-US" dirty="0">
                <a:latin typeface="Times New Roman" panose="02020603050405020304" charset="0"/>
                <a:ea typeface="楷体_GB2312" charset="0"/>
                <a:cs typeface="楷体_GB2312" charset="0"/>
              </a:rPr>
              <a:t>堆排序</a:t>
            </a:r>
            <a:endParaRPr lang="zh-CN" altLang="en-US" dirty="0">
              <a:latin typeface="Times New Roman" panose="02020603050405020304" charset="0"/>
              <a:ea typeface="楷体_GB2312" charset="0"/>
              <a:cs typeface="楷体_GB2312" charset="0"/>
            </a:endParaRPr>
          </a:p>
        </p:txBody>
      </p:sp>
      <p:sp>
        <p:nvSpPr>
          <p:cNvPr id="231430" name="Rectangle 6"/>
          <p:cNvSpPr>
            <a:spLocks noChangeArrowheads="1"/>
          </p:cNvSpPr>
          <p:nvPr/>
        </p:nvSpPr>
        <p:spPr bwMode="auto">
          <a:xfrm>
            <a:off x="323850" y="1688535"/>
            <a:ext cx="8496300" cy="2677656"/>
          </a:xfrm>
          <a:prstGeom prst="rect">
            <a:avLst/>
          </a:prstGeom>
          <a:noFill/>
          <a:ln>
            <a:noFill/>
          </a:ln>
        </p:spPr>
        <p:txBody>
          <a:bodyPr anchor="ctr">
            <a:spAutoFit/>
          </a:bodyPr>
          <a:lstStyle/>
          <a:p>
            <a:pPr eaLnBrk="1" hangingPunct="1">
              <a:spcBef>
                <a:spcPct val="0"/>
              </a:spcBef>
            </a:pPr>
            <a:r>
              <a:rPr lang="zh-CN" altLang="en-US" sz="2800" dirty="0">
                <a:latin typeface="Times New Roman" panose="02020603050405020304" charset="0"/>
                <a:ea typeface="楷体_GB2312" charset="0"/>
                <a:cs typeface="楷体_GB2312" charset="0"/>
              </a:rPr>
              <a:t>首先，从</a:t>
            </a:r>
            <a:r>
              <a:rPr lang="en-US" altLang="zh-CN" sz="2800" dirty="0">
                <a:latin typeface="Times New Roman" panose="02020603050405020304" charset="0"/>
                <a:ea typeface="楷体_GB2312" charset="0"/>
                <a:cs typeface="楷体_GB2312" charset="0"/>
              </a:rPr>
              <a:t>n</a:t>
            </a:r>
            <a:r>
              <a:rPr lang="zh-CN" altLang="en-US" sz="2800" dirty="0">
                <a:latin typeface="Times New Roman" panose="02020603050405020304" charset="0"/>
                <a:ea typeface="楷体_GB2312" charset="0"/>
                <a:cs typeface="楷体_GB2312" charset="0"/>
              </a:rPr>
              <a:t>个元素中选出关键字最小的元素。再从剩下的</a:t>
            </a:r>
            <a:r>
              <a:rPr lang="en-US" altLang="zh-CN" sz="2800" dirty="0">
                <a:latin typeface="Times New Roman" panose="02020603050405020304" charset="0"/>
                <a:ea typeface="楷体_GB2312" charset="0"/>
                <a:cs typeface="楷体_GB2312" charset="0"/>
              </a:rPr>
              <a:t>(n-1)</a:t>
            </a:r>
            <a:r>
              <a:rPr lang="zh-CN" altLang="en-US" sz="2800" dirty="0">
                <a:latin typeface="Times New Roman" panose="02020603050405020304" charset="0"/>
                <a:ea typeface="楷体_GB2312" charset="0"/>
                <a:cs typeface="楷体_GB2312" charset="0"/>
              </a:rPr>
              <a:t>个元素中选出关键字最小的元素，依次类推，每次从剩下的元素序列中挑出关键字最小的元素，直至序列中最后只剩下一个元素为止。这样，把每次得到的元素排成一个序列，就得到了按非递减序排列的排序序列。 </a:t>
            </a:r>
            <a:endParaRPr lang="zh-CN" altLang="en-US" sz="2800" dirty="0">
              <a:latin typeface="Times New Roman" panose="02020603050405020304" charset="0"/>
              <a:ea typeface="楷体_GB2312" charset="0"/>
              <a:cs typeface="楷体_GB2312" charset="0"/>
            </a:endParaRPr>
          </a:p>
        </p:txBody>
      </p: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462145" y="776034"/>
            <a:ext cx="7772400" cy="767469"/>
          </a:xfrm>
        </p:spPr>
        <p:txBody>
          <a:bodyPr/>
          <a:lstStyle/>
          <a:p>
            <a:pPr eaLnBrk="1" hangingPunct="1"/>
            <a:r>
              <a:rPr lang="zh-CN" altLang="en-US" dirty="0">
                <a:latin typeface="Times New Roman" panose="02020603050405020304" charset="0"/>
                <a:ea typeface="楷体_GB2312" charset="0"/>
                <a:cs typeface="楷体_GB2312" charset="0"/>
              </a:rPr>
              <a:t>直接（简单）选择排序</a:t>
            </a:r>
            <a:endParaRPr lang="zh-CN" altLang="en-US" dirty="0">
              <a:latin typeface="Times New Roman" panose="02020603050405020304" charset="0"/>
              <a:ea typeface="楷体_GB2312" charset="0"/>
              <a:cs typeface="楷体_GB2312" charset="0"/>
            </a:endParaRPr>
          </a:p>
        </p:txBody>
      </p:sp>
      <p:sp>
        <p:nvSpPr>
          <p:cNvPr id="228355" name="Rectangle 3"/>
          <p:cNvSpPr>
            <a:spLocks noGrp="1" noChangeArrowheads="1"/>
          </p:cNvSpPr>
          <p:nvPr>
            <p:ph type="body" idx="1"/>
          </p:nvPr>
        </p:nvSpPr>
        <p:spPr>
          <a:xfrm>
            <a:off x="323056" y="1693629"/>
            <a:ext cx="8497887" cy="4038431"/>
          </a:xfrm>
        </p:spPr>
        <p:txBody>
          <a:bodyPr/>
          <a:lstStyle/>
          <a:p>
            <a:pPr eaLnBrk="1" hangingPunct="1"/>
            <a:r>
              <a:rPr lang="zh-CN" altLang="en-US" dirty="0">
                <a:latin typeface="楷体_GB2312" charset="0"/>
                <a:ea typeface="楷体_GB2312" charset="0"/>
                <a:cs typeface="楷体_GB2312" charset="0"/>
              </a:rPr>
              <a:t>首先在所有元素中用逐个比较的方法选出最小元素，把它与第一个元素交换；然后在剩下的元素中再次用逐个比较的方法选出最小元素，把它与第二个元素交换；以此类推，直到所有元素都放入了正确的位置。</a:t>
            </a:r>
            <a:endParaRPr lang="zh-CN" altLang="en-US" dirty="0">
              <a:latin typeface="楷体_GB2312" charset="0"/>
              <a:ea typeface="楷体_GB2312" charset="0"/>
              <a:cs typeface="楷体_GB2312" charset="0"/>
            </a:endParaRPr>
          </a:p>
          <a:p>
            <a:r>
              <a:rPr lang="zh-CN" altLang="en-US" sz="3200" dirty="0">
                <a:latin typeface="楷体_GB2312" charset="0"/>
              </a:rPr>
              <a:t>时间复杂度  </a:t>
            </a:r>
            <a:endParaRPr lang="en-US" altLang="zh-CN" sz="3200" dirty="0">
              <a:latin typeface="楷体_GB2312" charset="0"/>
            </a:endParaRPr>
          </a:p>
          <a:p>
            <a:pPr eaLnBrk="1" hangingPunct="1">
              <a:buFontTx/>
              <a:buNone/>
            </a:pPr>
            <a:r>
              <a:rPr lang="en-US" altLang="zh-CN" dirty="0">
                <a:latin typeface="楷体_GB2312" charset="0"/>
                <a:ea typeface="楷体_GB2312" charset="0"/>
                <a:cs typeface="楷体_GB2312" charset="0"/>
              </a:rPr>
              <a:t>(n-1) + (n-2)+ </a:t>
            </a:r>
            <a:r>
              <a:rPr lang="en-US" altLang="zh-CN" dirty="0">
                <a:latin typeface="Times New Roman" panose="02020603050405020304" charset="0"/>
                <a:ea typeface="楷体_GB2312" charset="0"/>
                <a:cs typeface="楷体_GB2312" charset="0"/>
              </a:rPr>
              <a:t>……</a:t>
            </a:r>
            <a:r>
              <a:rPr lang="en-US" altLang="zh-CN" dirty="0">
                <a:latin typeface="楷体_GB2312" charset="0"/>
                <a:ea typeface="楷体_GB2312" charset="0"/>
                <a:cs typeface="楷体_GB2312" charset="0"/>
              </a:rPr>
              <a:t> + 2 + 1 = n(n-1)/2 = O(n</a:t>
            </a:r>
            <a:r>
              <a:rPr lang="en-US" altLang="zh-CN" baseline="30000" dirty="0">
                <a:latin typeface="楷体_GB2312" charset="0"/>
                <a:ea typeface="楷体_GB2312" charset="0"/>
                <a:cs typeface="楷体_GB2312" charset="0"/>
              </a:rPr>
              <a:t>2</a:t>
            </a:r>
            <a:r>
              <a:rPr lang="en-US" altLang="zh-CN" dirty="0">
                <a:latin typeface="楷体_GB2312" charset="0"/>
                <a:ea typeface="楷体_GB2312" charset="0"/>
                <a:cs typeface="楷体_GB2312" charset="0"/>
              </a:rPr>
              <a:t>)</a:t>
            </a:r>
            <a:endParaRPr lang="en-US" altLang="zh-CN" dirty="0">
              <a:latin typeface="楷体_GB2312" charset="0"/>
              <a:ea typeface="楷体_GB2312" charset="0"/>
              <a:cs typeface="楷体_GB2312" charset="0"/>
            </a:endParaRPr>
          </a:p>
        </p:txBody>
      </p:sp>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68"/>
          <p:cNvSpPr>
            <a:spLocks noChangeArrowheads="1"/>
          </p:cNvSpPr>
          <p:nvPr/>
        </p:nvSpPr>
        <p:spPr bwMode="auto">
          <a:xfrm>
            <a:off x="7672388" y="1058157"/>
            <a:ext cx="931862" cy="812800"/>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29379" name="Rectangle 67"/>
          <p:cNvSpPr>
            <a:spLocks noChangeArrowheads="1"/>
          </p:cNvSpPr>
          <p:nvPr/>
        </p:nvSpPr>
        <p:spPr bwMode="auto">
          <a:xfrm>
            <a:off x="6745288" y="1058157"/>
            <a:ext cx="927100" cy="812800"/>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29380" name="Rectangle 66"/>
          <p:cNvSpPr>
            <a:spLocks noChangeArrowheads="1"/>
          </p:cNvSpPr>
          <p:nvPr/>
        </p:nvSpPr>
        <p:spPr bwMode="auto">
          <a:xfrm>
            <a:off x="5813425" y="1058157"/>
            <a:ext cx="931863" cy="812800"/>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29381" name="Rectangle 65"/>
          <p:cNvSpPr>
            <a:spLocks noChangeArrowheads="1"/>
          </p:cNvSpPr>
          <p:nvPr/>
        </p:nvSpPr>
        <p:spPr bwMode="auto">
          <a:xfrm>
            <a:off x="4886325" y="1058157"/>
            <a:ext cx="927100" cy="812800"/>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29382" name="Rectangle 64"/>
          <p:cNvSpPr>
            <a:spLocks noChangeArrowheads="1"/>
          </p:cNvSpPr>
          <p:nvPr/>
        </p:nvSpPr>
        <p:spPr bwMode="auto">
          <a:xfrm>
            <a:off x="3954463" y="1058157"/>
            <a:ext cx="931862" cy="812800"/>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29383" name="Rectangle 63"/>
          <p:cNvSpPr>
            <a:spLocks noChangeArrowheads="1"/>
          </p:cNvSpPr>
          <p:nvPr/>
        </p:nvSpPr>
        <p:spPr bwMode="auto">
          <a:xfrm>
            <a:off x="3027363" y="1058157"/>
            <a:ext cx="927100" cy="812800"/>
          </a:xfrm>
          <a:prstGeom prst="rect">
            <a:avLst/>
          </a:prstGeom>
          <a:noFill/>
          <a:ln>
            <a:noFill/>
          </a:ln>
        </p:spPr>
        <p:txBody>
          <a:bodyPr/>
          <a:lstStyle/>
          <a:p>
            <a:pPr eaLnBrk="1" hangingPunct="1">
              <a:spcBef>
                <a:spcPct val="0"/>
              </a:spcBef>
            </a:pPr>
            <a:r>
              <a:rPr lang="en-US" altLang="zh-CN" dirty="0">
                <a:latin typeface="Times New Roman" panose="02020603050405020304" charset="0"/>
                <a:cs typeface="Times New Roman" panose="02020603050405020304" charset="0"/>
              </a:rPr>
              <a:t>9</a:t>
            </a:r>
            <a:endParaRPr lang="en-US" altLang="zh-CN" dirty="0">
              <a:latin typeface="Times New Roman" panose="02020603050405020304" charset="0"/>
            </a:endParaRPr>
          </a:p>
        </p:txBody>
      </p:sp>
      <p:sp>
        <p:nvSpPr>
          <p:cNvPr id="229384" name="Rectangle 62"/>
          <p:cNvSpPr>
            <a:spLocks noChangeArrowheads="1"/>
          </p:cNvSpPr>
          <p:nvPr/>
        </p:nvSpPr>
        <p:spPr bwMode="auto">
          <a:xfrm>
            <a:off x="2095500" y="1058157"/>
            <a:ext cx="931863" cy="812800"/>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29385" name="Rectangle 61"/>
          <p:cNvSpPr>
            <a:spLocks noChangeArrowheads="1"/>
          </p:cNvSpPr>
          <p:nvPr/>
        </p:nvSpPr>
        <p:spPr bwMode="auto">
          <a:xfrm>
            <a:off x="827088" y="1058157"/>
            <a:ext cx="1268412" cy="812800"/>
          </a:xfrm>
          <a:prstGeom prst="rect">
            <a:avLst/>
          </a:prstGeom>
          <a:noFill/>
          <a:ln>
            <a:noFill/>
          </a:ln>
        </p:spPr>
        <p:txBody>
          <a:bodyPr/>
          <a:lstStyle/>
          <a:p>
            <a:pPr eaLnBrk="1" hangingPunct="1">
              <a:spcBef>
                <a:spcPct val="0"/>
              </a:spcBef>
            </a:pPr>
            <a:r>
              <a:rPr lang="zh-CN" altLang="en-US" sz="2400">
                <a:latin typeface="Times New Roman" panose="02020603050405020304" charset="0"/>
                <a:cs typeface="Times New Roman" panose="02020603050405020304" charset="0"/>
              </a:rPr>
              <a:t>初始时</a:t>
            </a:r>
            <a:endParaRPr lang="zh-CN" altLang="en-US" sz="2400">
              <a:latin typeface="Times New Roman" panose="02020603050405020304" charset="0"/>
            </a:endParaRPr>
          </a:p>
        </p:txBody>
      </p:sp>
      <p:sp>
        <p:nvSpPr>
          <p:cNvPr id="229386" name="Line 125"/>
          <p:cNvSpPr>
            <a:spLocks noChangeShapeType="1"/>
          </p:cNvSpPr>
          <p:nvPr/>
        </p:nvSpPr>
        <p:spPr bwMode="auto">
          <a:xfrm>
            <a:off x="2095500" y="1058157"/>
            <a:ext cx="0" cy="5688012"/>
          </a:xfrm>
          <a:prstGeom prst="line">
            <a:avLst/>
          </a:prstGeom>
          <a:noFill/>
          <a:ln w="12700">
            <a:solidFill>
              <a:schemeClr val="tx1"/>
            </a:solidFill>
            <a:round/>
          </a:ln>
        </p:spPr>
        <p:txBody>
          <a:bodyPr/>
          <a:lstStyle/>
          <a:p>
            <a:endParaRPr lang="zh-CN" altLang="en-US"/>
          </a:p>
        </p:txBody>
      </p:sp>
      <p:sp>
        <p:nvSpPr>
          <p:cNvPr id="229387" name="Line 128"/>
          <p:cNvSpPr>
            <a:spLocks noChangeShapeType="1"/>
          </p:cNvSpPr>
          <p:nvPr/>
        </p:nvSpPr>
        <p:spPr bwMode="auto">
          <a:xfrm>
            <a:off x="3027363" y="1058157"/>
            <a:ext cx="0" cy="5688012"/>
          </a:xfrm>
          <a:prstGeom prst="line">
            <a:avLst/>
          </a:prstGeom>
          <a:noFill/>
          <a:ln w="12700">
            <a:solidFill>
              <a:schemeClr val="tx1"/>
            </a:solidFill>
            <a:round/>
          </a:ln>
        </p:spPr>
        <p:txBody>
          <a:bodyPr/>
          <a:lstStyle/>
          <a:p>
            <a:endParaRPr lang="zh-CN" altLang="en-US"/>
          </a:p>
        </p:txBody>
      </p:sp>
      <p:sp>
        <p:nvSpPr>
          <p:cNvPr id="229388" name="Line 131"/>
          <p:cNvSpPr>
            <a:spLocks noChangeShapeType="1"/>
          </p:cNvSpPr>
          <p:nvPr/>
        </p:nvSpPr>
        <p:spPr bwMode="auto">
          <a:xfrm>
            <a:off x="3954463" y="1058157"/>
            <a:ext cx="0" cy="5688012"/>
          </a:xfrm>
          <a:prstGeom prst="line">
            <a:avLst/>
          </a:prstGeom>
          <a:noFill/>
          <a:ln w="12700">
            <a:solidFill>
              <a:schemeClr val="tx1"/>
            </a:solidFill>
            <a:round/>
          </a:ln>
        </p:spPr>
        <p:txBody>
          <a:bodyPr/>
          <a:lstStyle/>
          <a:p>
            <a:endParaRPr lang="zh-CN" altLang="en-US"/>
          </a:p>
        </p:txBody>
      </p:sp>
      <p:sp>
        <p:nvSpPr>
          <p:cNvPr id="229389" name="Line 134"/>
          <p:cNvSpPr>
            <a:spLocks noChangeShapeType="1"/>
          </p:cNvSpPr>
          <p:nvPr/>
        </p:nvSpPr>
        <p:spPr bwMode="auto">
          <a:xfrm>
            <a:off x="4886325" y="1058157"/>
            <a:ext cx="0" cy="5688012"/>
          </a:xfrm>
          <a:prstGeom prst="line">
            <a:avLst/>
          </a:prstGeom>
          <a:noFill/>
          <a:ln w="12700">
            <a:solidFill>
              <a:schemeClr val="tx1"/>
            </a:solidFill>
            <a:round/>
          </a:ln>
        </p:spPr>
        <p:txBody>
          <a:bodyPr/>
          <a:lstStyle/>
          <a:p>
            <a:endParaRPr lang="zh-CN" altLang="en-US"/>
          </a:p>
        </p:txBody>
      </p:sp>
      <p:sp>
        <p:nvSpPr>
          <p:cNvPr id="229390" name="Line 137"/>
          <p:cNvSpPr>
            <a:spLocks noChangeShapeType="1"/>
          </p:cNvSpPr>
          <p:nvPr/>
        </p:nvSpPr>
        <p:spPr bwMode="auto">
          <a:xfrm>
            <a:off x="5813425" y="1058157"/>
            <a:ext cx="0" cy="5688012"/>
          </a:xfrm>
          <a:prstGeom prst="line">
            <a:avLst/>
          </a:prstGeom>
          <a:noFill/>
          <a:ln w="12700">
            <a:solidFill>
              <a:schemeClr val="tx1"/>
            </a:solidFill>
            <a:round/>
          </a:ln>
        </p:spPr>
        <p:txBody>
          <a:bodyPr/>
          <a:lstStyle/>
          <a:p>
            <a:endParaRPr lang="zh-CN" altLang="en-US"/>
          </a:p>
        </p:txBody>
      </p:sp>
      <p:sp>
        <p:nvSpPr>
          <p:cNvPr id="229391" name="Line 140"/>
          <p:cNvSpPr>
            <a:spLocks noChangeShapeType="1"/>
          </p:cNvSpPr>
          <p:nvPr/>
        </p:nvSpPr>
        <p:spPr bwMode="auto">
          <a:xfrm>
            <a:off x="6745288" y="1058157"/>
            <a:ext cx="0" cy="5688012"/>
          </a:xfrm>
          <a:prstGeom prst="line">
            <a:avLst/>
          </a:prstGeom>
          <a:noFill/>
          <a:ln w="12700">
            <a:solidFill>
              <a:schemeClr val="tx1"/>
            </a:solidFill>
            <a:round/>
          </a:ln>
        </p:spPr>
        <p:txBody>
          <a:bodyPr/>
          <a:lstStyle/>
          <a:p>
            <a:endParaRPr lang="zh-CN" altLang="en-US"/>
          </a:p>
        </p:txBody>
      </p:sp>
      <p:sp>
        <p:nvSpPr>
          <p:cNvPr id="229392" name="Line 143"/>
          <p:cNvSpPr>
            <a:spLocks noChangeShapeType="1"/>
          </p:cNvSpPr>
          <p:nvPr/>
        </p:nvSpPr>
        <p:spPr bwMode="auto">
          <a:xfrm>
            <a:off x="7672388" y="1058157"/>
            <a:ext cx="0" cy="5688012"/>
          </a:xfrm>
          <a:prstGeom prst="line">
            <a:avLst/>
          </a:prstGeom>
          <a:noFill/>
          <a:ln w="12700">
            <a:solidFill>
              <a:schemeClr val="tx1"/>
            </a:solidFill>
            <a:round/>
          </a:ln>
        </p:spPr>
        <p:txBody>
          <a:bodyPr/>
          <a:lstStyle/>
          <a:p>
            <a:endParaRPr lang="zh-CN" altLang="en-US"/>
          </a:p>
        </p:txBody>
      </p:sp>
      <p:grpSp>
        <p:nvGrpSpPr>
          <p:cNvPr id="2" name="Group 483"/>
          <p:cNvGrpSpPr/>
          <p:nvPr/>
        </p:nvGrpSpPr>
        <p:grpSpPr bwMode="auto">
          <a:xfrm>
            <a:off x="827088" y="1870957"/>
            <a:ext cx="7777162" cy="812800"/>
            <a:chOff x="521" y="903"/>
            <a:chExt cx="4899" cy="512"/>
          </a:xfrm>
        </p:grpSpPr>
        <p:sp>
          <p:nvSpPr>
            <p:cNvPr id="229447" name="Rectangle 76"/>
            <p:cNvSpPr>
              <a:spLocks noChangeArrowheads="1"/>
            </p:cNvSpPr>
            <p:nvPr/>
          </p:nvSpPr>
          <p:spPr bwMode="auto">
            <a:xfrm>
              <a:off x="4833" y="903"/>
              <a:ext cx="587"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29448" name="Rectangle 75"/>
            <p:cNvSpPr>
              <a:spLocks noChangeArrowheads="1"/>
            </p:cNvSpPr>
            <p:nvPr/>
          </p:nvSpPr>
          <p:spPr bwMode="auto">
            <a:xfrm>
              <a:off x="4249" y="903"/>
              <a:ext cx="584"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29449" name="Rectangle 74"/>
            <p:cNvSpPr>
              <a:spLocks noChangeArrowheads="1"/>
            </p:cNvSpPr>
            <p:nvPr/>
          </p:nvSpPr>
          <p:spPr bwMode="auto">
            <a:xfrm>
              <a:off x="3662" y="903"/>
              <a:ext cx="587"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29450" name="Rectangle 73"/>
            <p:cNvSpPr>
              <a:spLocks noChangeArrowheads="1"/>
            </p:cNvSpPr>
            <p:nvPr/>
          </p:nvSpPr>
          <p:spPr bwMode="auto">
            <a:xfrm>
              <a:off x="3078" y="903"/>
              <a:ext cx="584"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29451" name="Rectangle 72"/>
            <p:cNvSpPr>
              <a:spLocks noChangeArrowheads="1"/>
            </p:cNvSpPr>
            <p:nvPr/>
          </p:nvSpPr>
          <p:spPr bwMode="auto">
            <a:xfrm>
              <a:off x="2491" y="903"/>
              <a:ext cx="587"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29452" name="Rectangle 71"/>
            <p:cNvSpPr>
              <a:spLocks noChangeArrowheads="1"/>
            </p:cNvSpPr>
            <p:nvPr/>
          </p:nvSpPr>
          <p:spPr bwMode="auto">
            <a:xfrm>
              <a:off x="1907" y="903"/>
              <a:ext cx="584"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endParaRPr>
            </a:p>
          </p:txBody>
        </p:sp>
        <p:sp>
          <p:nvSpPr>
            <p:cNvPr id="229453" name="Rectangle 70"/>
            <p:cNvSpPr>
              <a:spLocks noChangeArrowheads="1"/>
            </p:cNvSpPr>
            <p:nvPr/>
          </p:nvSpPr>
          <p:spPr bwMode="auto">
            <a:xfrm>
              <a:off x="1320" y="903"/>
              <a:ext cx="587"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29454" name="Rectangle 69"/>
            <p:cNvSpPr>
              <a:spLocks noChangeArrowheads="1"/>
            </p:cNvSpPr>
            <p:nvPr/>
          </p:nvSpPr>
          <p:spPr bwMode="auto">
            <a:xfrm>
              <a:off x="521" y="903"/>
              <a:ext cx="799"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endParaRPr>
            </a:p>
          </p:txBody>
        </p:sp>
        <p:sp>
          <p:nvSpPr>
            <p:cNvPr id="229455" name="Line 123"/>
            <p:cNvSpPr>
              <a:spLocks noChangeShapeType="1"/>
            </p:cNvSpPr>
            <p:nvPr/>
          </p:nvSpPr>
          <p:spPr bwMode="auto">
            <a:xfrm>
              <a:off x="521" y="903"/>
              <a:ext cx="4899" cy="0"/>
            </a:xfrm>
            <a:prstGeom prst="line">
              <a:avLst/>
            </a:prstGeom>
            <a:noFill/>
            <a:ln w="12700">
              <a:solidFill>
                <a:schemeClr val="tx1"/>
              </a:solidFill>
              <a:round/>
            </a:ln>
          </p:spPr>
          <p:txBody>
            <a:bodyPr/>
            <a:lstStyle/>
            <a:p>
              <a:endParaRPr lang="zh-CN" altLang="en-US"/>
            </a:p>
          </p:txBody>
        </p:sp>
        <p:sp>
          <p:nvSpPr>
            <p:cNvPr id="229456" name="Line 147"/>
            <p:cNvSpPr>
              <a:spLocks noChangeShapeType="1"/>
            </p:cNvSpPr>
            <p:nvPr/>
          </p:nvSpPr>
          <p:spPr bwMode="auto">
            <a:xfrm>
              <a:off x="521" y="1415"/>
              <a:ext cx="4899" cy="0"/>
            </a:xfrm>
            <a:prstGeom prst="line">
              <a:avLst/>
            </a:prstGeom>
            <a:noFill/>
            <a:ln w="12700">
              <a:solidFill>
                <a:schemeClr val="tx1"/>
              </a:solidFill>
              <a:round/>
            </a:ln>
          </p:spPr>
          <p:txBody>
            <a:bodyPr/>
            <a:lstStyle/>
            <a:p>
              <a:endParaRPr lang="zh-CN" altLang="en-US"/>
            </a:p>
          </p:txBody>
        </p:sp>
      </p:grpSp>
      <p:grpSp>
        <p:nvGrpSpPr>
          <p:cNvPr id="3" name="Group 484"/>
          <p:cNvGrpSpPr/>
          <p:nvPr/>
        </p:nvGrpSpPr>
        <p:grpSpPr bwMode="auto">
          <a:xfrm>
            <a:off x="827088" y="2683757"/>
            <a:ext cx="7777162" cy="812800"/>
            <a:chOff x="521" y="1415"/>
            <a:chExt cx="4899" cy="512"/>
          </a:xfrm>
        </p:grpSpPr>
        <p:sp>
          <p:nvSpPr>
            <p:cNvPr id="229438" name="Rectangle 84"/>
            <p:cNvSpPr>
              <a:spLocks noChangeArrowheads="1"/>
            </p:cNvSpPr>
            <p:nvPr/>
          </p:nvSpPr>
          <p:spPr bwMode="auto">
            <a:xfrm>
              <a:off x="4833" y="1415"/>
              <a:ext cx="587"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29439" name="Rectangle 83"/>
            <p:cNvSpPr>
              <a:spLocks noChangeArrowheads="1"/>
            </p:cNvSpPr>
            <p:nvPr/>
          </p:nvSpPr>
          <p:spPr bwMode="auto">
            <a:xfrm>
              <a:off x="4249" y="1415"/>
              <a:ext cx="584"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29440" name="Rectangle 82"/>
            <p:cNvSpPr>
              <a:spLocks noChangeArrowheads="1"/>
            </p:cNvSpPr>
            <p:nvPr/>
          </p:nvSpPr>
          <p:spPr bwMode="auto">
            <a:xfrm>
              <a:off x="3662" y="1415"/>
              <a:ext cx="587"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29441" name="Rectangle 81"/>
            <p:cNvSpPr>
              <a:spLocks noChangeArrowheads="1"/>
            </p:cNvSpPr>
            <p:nvPr/>
          </p:nvSpPr>
          <p:spPr bwMode="auto">
            <a:xfrm>
              <a:off x="3078" y="1415"/>
              <a:ext cx="584"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29442" name="Rectangle 80"/>
            <p:cNvSpPr>
              <a:spLocks noChangeArrowheads="1"/>
            </p:cNvSpPr>
            <p:nvPr/>
          </p:nvSpPr>
          <p:spPr bwMode="auto">
            <a:xfrm>
              <a:off x="2491" y="1415"/>
              <a:ext cx="587"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endParaRPr>
            </a:p>
          </p:txBody>
        </p:sp>
        <p:sp>
          <p:nvSpPr>
            <p:cNvPr id="229443" name="Rectangle 79"/>
            <p:cNvSpPr>
              <a:spLocks noChangeArrowheads="1"/>
            </p:cNvSpPr>
            <p:nvPr/>
          </p:nvSpPr>
          <p:spPr bwMode="auto">
            <a:xfrm>
              <a:off x="1907" y="1415"/>
              <a:ext cx="584"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29444" name="Rectangle 78"/>
            <p:cNvSpPr>
              <a:spLocks noChangeArrowheads="1"/>
            </p:cNvSpPr>
            <p:nvPr/>
          </p:nvSpPr>
          <p:spPr bwMode="auto">
            <a:xfrm>
              <a:off x="1320" y="1415"/>
              <a:ext cx="587"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29445" name="Rectangle 77"/>
            <p:cNvSpPr>
              <a:spLocks noChangeArrowheads="1"/>
            </p:cNvSpPr>
            <p:nvPr/>
          </p:nvSpPr>
          <p:spPr bwMode="auto">
            <a:xfrm>
              <a:off x="521" y="1415"/>
              <a:ext cx="799"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endParaRPr>
            </a:p>
          </p:txBody>
        </p:sp>
        <p:sp>
          <p:nvSpPr>
            <p:cNvPr id="229446" name="Line 185"/>
            <p:cNvSpPr>
              <a:spLocks noChangeShapeType="1"/>
            </p:cNvSpPr>
            <p:nvPr/>
          </p:nvSpPr>
          <p:spPr bwMode="auto">
            <a:xfrm>
              <a:off x="521" y="1927"/>
              <a:ext cx="4899" cy="0"/>
            </a:xfrm>
            <a:prstGeom prst="line">
              <a:avLst/>
            </a:prstGeom>
            <a:noFill/>
            <a:ln w="12700">
              <a:solidFill>
                <a:schemeClr val="tx1"/>
              </a:solidFill>
              <a:round/>
            </a:ln>
          </p:spPr>
          <p:txBody>
            <a:bodyPr/>
            <a:lstStyle/>
            <a:p>
              <a:endParaRPr lang="zh-CN" altLang="en-US"/>
            </a:p>
          </p:txBody>
        </p:sp>
      </p:grpSp>
      <p:grpSp>
        <p:nvGrpSpPr>
          <p:cNvPr id="4" name="Group 485"/>
          <p:cNvGrpSpPr/>
          <p:nvPr/>
        </p:nvGrpSpPr>
        <p:grpSpPr bwMode="auto">
          <a:xfrm>
            <a:off x="827088" y="3496557"/>
            <a:ext cx="7777162" cy="811212"/>
            <a:chOff x="521" y="1927"/>
            <a:chExt cx="4899" cy="511"/>
          </a:xfrm>
        </p:grpSpPr>
        <p:sp>
          <p:nvSpPr>
            <p:cNvPr id="229429" name="Rectangle 92"/>
            <p:cNvSpPr>
              <a:spLocks noChangeArrowheads="1"/>
            </p:cNvSpPr>
            <p:nvPr/>
          </p:nvSpPr>
          <p:spPr bwMode="auto">
            <a:xfrm>
              <a:off x="4833" y="1927"/>
              <a:ext cx="587" cy="511"/>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29430" name="Rectangle 91"/>
            <p:cNvSpPr>
              <a:spLocks noChangeArrowheads="1"/>
            </p:cNvSpPr>
            <p:nvPr/>
          </p:nvSpPr>
          <p:spPr bwMode="auto">
            <a:xfrm>
              <a:off x="4249" y="1927"/>
              <a:ext cx="584" cy="511"/>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29431" name="Rectangle 90"/>
            <p:cNvSpPr>
              <a:spLocks noChangeArrowheads="1"/>
            </p:cNvSpPr>
            <p:nvPr/>
          </p:nvSpPr>
          <p:spPr bwMode="auto">
            <a:xfrm>
              <a:off x="3662" y="1927"/>
              <a:ext cx="587" cy="511"/>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endParaRPr>
            </a:p>
          </p:txBody>
        </p:sp>
        <p:sp>
          <p:nvSpPr>
            <p:cNvPr id="229432" name="Rectangle 89"/>
            <p:cNvSpPr>
              <a:spLocks noChangeArrowheads="1"/>
            </p:cNvSpPr>
            <p:nvPr/>
          </p:nvSpPr>
          <p:spPr bwMode="auto">
            <a:xfrm>
              <a:off x="3078" y="1927"/>
              <a:ext cx="584" cy="511"/>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29433" name="Rectangle 88"/>
            <p:cNvSpPr>
              <a:spLocks noChangeArrowheads="1"/>
            </p:cNvSpPr>
            <p:nvPr/>
          </p:nvSpPr>
          <p:spPr bwMode="auto">
            <a:xfrm>
              <a:off x="2491" y="1927"/>
              <a:ext cx="587" cy="511"/>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29434" name="Rectangle 87"/>
            <p:cNvSpPr>
              <a:spLocks noChangeArrowheads="1"/>
            </p:cNvSpPr>
            <p:nvPr/>
          </p:nvSpPr>
          <p:spPr bwMode="auto">
            <a:xfrm>
              <a:off x="1907" y="1927"/>
              <a:ext cx="584" cy="511"/>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29435" name="Rectangle 86"/>
            <p:cNvSpPr>
              <a:spLocks noChangeArrowheads="1"/>
            </p:cNvSpPr>
            <p:nvPr/>
          </p:nvSpPr>
          <p:spPr bwMode="auto">
            <a:xfrm>
              <a:off x="1320" y="1927"/>
              <a:ext cx="587" cy="511"/>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29436" name="Rectangle 85"/>
            <p:cNvSpPr>
              <a:spLocks noChangeArrowheads="1"/>
            </p:cNvSpPr>
            <p:nvPr/>
          </p:nvSpPr>
          <p:spPr bwMode="auto">
            <a:xfrm>
              <a:off x="521" y="1927"/>
              <a:ext cx="799" cy="511"/>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29437" name="Line 223"/>
            <p:cNvSpPr>
              <a:spLocks noChangeShapeType="1"/>
            </p:cNvSpPr>
            <p:nvPr/>
          </p:nvSpPr>
          <p:spPr bwMode="auto">
            <a:xfrm>
              <a:off x="521" y="2438"/>
              <a:ext cx="4899" cy="0"/>
            </a:xfrm>
            <a:prstGeom prst="line">
              <a:avLst/>
            </a:prstGeom>
            <a:noFill/>
            <a:ln w="12700">
              <a:solidFill>
                <a:schemeClr val="tx1"/>
              </a:solidFill>
              <a:round/>
            </a:ln>
          </p:spPr>
          <p:txBody>
            <a:bodyPr/>
            <a:lstStyle/>
            <a:p>
              <a:endParaRPr lang="zh-CN" altLang="en-US"/>
            </a:p>
          </p:txBody>
        </p:sp>
      </p:grpSp>
      <p:grpSp>
        <p:nvGrpSpPr>
          <p:cNvPr id="5" name="Group 486"/>
          <p:cNvGrpSpPr/>
          <p:nvPr/>
        </p:nvGrpSpPr>
        <p:grpSpPr bwMode="auto">
          <a:xfrm>
            <a:off x="827088" y="4307769"/>
            <a:ext cx="7777162" cy="812800"/>
            <a:chOff x="521" y="2438"/>
            <a:chExt cx="4899" cy="512"/>
          </a:xfrm>
        </p:grpSpPr>
        <p:sp>
          <p:nvSpPr>
            <p:cNvPr id="229420" name="Rectangle 100"/>
            <p:cNvSpPr>
              <a:spLocks noChangeArrowheads="1"/>
            </p:cNvSpPr>
            <p:nvPr/>
          </p:nvSpPr>
          <p:spPr bwMode="auto">
            <a:xfrm>
              <a:off x="4833" y="2438"/>
              <a:ext cx="587"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29421" name="Rectangle 99"/>
            <p:cNvSpPr>
              <a:spLocks noChangeArrowheads="1"/>
            </p:cNvSpPr>
            <p:nvPr/>
          </p:nvSpPr>
          <p:spPr bwMode="auto">
            <a:xfrm>
              <a:off x="4249" y="2438"/>
              <a:ext cx="584"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29422" name="Rectangle 98"/>
            <p:cNvSpPr>
              <a:spLocks noChangeArrowheads="1"/>
            </p:cNvSpPr>
            <p:nvPr/>
          </p:nvSpPr>
          <p:spPr bwMode="auto">
            <a:xfrm>
              <a:off x="3662" y="2438"/>
              <a:ext cx="587"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endParaRPr>
            </a:p>
          </p:txBody>
        </p:sp>
        <p:sp>
          <p:nvSpPr>
            <p:cNvPr id="229423" name="Rectangle 97"/>
            <p:cNvSpPr>
              <a:spLocks noChangeArrowheads="1"/>
            </p:cNvSpPr>
            <p:nvPr/>
          </p:nvSpPr>
          <p:spPr bwMode="auto">
            <a:xfrm>
              <a:off x="3078" y="2438"/>
              <a:ext cx="584"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29424" name="Rectangle 96"/>
            <p:cNvSpPr>
              <a:spLocks noChangeArrowheads="1"/>
            </p:cNvSpPr>
            <p:nvPr/>
          </p:nvSpPr>
          <p:spPr bwMode="auto">
            <a:xfrm>
              <a:off x="2491" y="2438"/>
              <a:ext cx="587"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29425" name="Rectangle 95"/>
            <p:cNvSpPr>
              <a:spLocks noChangeArrowheads="1"/>
            </p:cNvSpPr>
            <p:nvPr/>
          </p:nvSpPr>
          <p:spPr bwMode="auto">
            <a:xfrm>
              <a:off x="1907" y="2438"/>
              <a:ext cx="584"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29426" name="Rectangle 94"/>
            <p:cNvSpPr>
              <a:spLocks noChangeArrowheads="1"/>
            </p:cNvSpPr>
            <p:nvPr/>
          </p:nvSpPr>
          <p:spPr bwMode="auto">
            <a:xfrm>
              <a:off x="1320" y="2438"/>
              <a:ext cx="587"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29427" name="Rectangle 93"/>
            <p:cNvSpPr>
              <a:spLocks noChangeArrowheads="1"/>
            </p:cNvSpPr>
            <p:nvPr/>
          </p:nvSpPr>
          <p:spPr bwMode="auto">
            <a:xfrm>
              <a:off x="521" y="2438"/>
              <a:ext cx="799"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endParaRPr>
            </a:p>
          </p:txBody>
        </p:sp>
        <p:sp>
          <p:nvSpPr>
            <p:cNvPr id="229428" name="Line 261"/>
            <p:cNvSpPr>
              <a:spLocks noChangeShapeType="1"/>
            </p:cNvSpPr>
            <p:nvPr/>
          </p:nvSpPr>
          <p:spPr bwMode="auto">
            <a:xfrm>
              <a:off x="521" y="2950"/>
              <a:ext cx="4899" cy="0"/>
            </a:xfrm>
            <a:prstGeom prst="line">
              <a:avLst/>
            </a:prstGeom>
            <a:noFill/>
            <a:ln w="12700">
              <a:solidFill>
                <a:schemeClr val="tx1"/>
              </a:solidFill>
              <a:round/>
            </a:ln>
          </p:spPr>
          <p:txBody>
            <a:bodyPr/>
            <a:lstStyle/>
            <a:p>
              <a:endParaRPr lang="zh-CN" altLang="en-US"/>
            </a:p>
          </p:txBody>
        </p:sp>
      </p:grpSp>
      <p:grpSp>
        <p:nvGrpSpPr>
          <p:cNvPr id="6" name="Group 487"/>
          <p:cNvGrpSpPr/>
          <p:nvPr/>
        </p:nvGrpSpPr>
        <p:grpSpPr bwMode="auto">
          <a:xfrm>
            <a:off x="827088" y="5120569"/>
            <a:ext cx="7777162" cy="812800"/>
            <a:chOff x="521" y="2950"/>
            <a:chExt cx="4899" cy="512"/>
          </a:xfrm>
        </p:grpSpPr>
        <p:sp>
          <p:nvSpPr>
            <p:cNvPr id="229411" name="Rectangle 108"/>
            <p:cNvSpPr>
              <a:spLocks noChangeArrowheads="1"/>
            </p:cNvSpPr>
            <p:nvPr/>
          </p:nvSpPr>
          <p:spPr bwMode="auto">
            <a:xfrm>
              <a:off x="4833" y="2950"/>
              <a:ext cx="587"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29412" name="Rectangle 107"/>
            <p:cNvSpPr>
              <a:spLocks noChangeArrowheads="1"/>
            </p:cNvSpPr>
            <p:nvPr/>
          </p:nvSpPr>
          <p:spPr bwMode="auto">
            <a:xfrm>
              <a:off x="4249" y="2950"/>
              <a:ext cx="584"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endParaRPr>
            </a:p>
          </p:txBody>
        </p:sp>
        <p:sp>
          <p:nvSpPr>
            <p:cNvPr id="229413" name="Rectangle 106"/>
            <p:cNvSpPr>
              <a:spLocks noChangeArrowheads="1"/>
            </p:cNvSpPr>
            <p:nvPr/>
          </p:nvSpPr>
          <p:spPr bwMode="auto">
            <a:xfrm>
              <a:off x="3662" y="2950"/>
              <a:ext cx="587"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29414" name="Rectangle 105"/>
            <p:cNvSpPr>
              <a:spLocks noChangeArrowheads="1"/>
            </p:cNvSpPr>
            <p:nvPr/>
          </p:nvSpPr>
          <p:spPr bwMode="auto">
            <a:xfrm>
              <a:off x="3078" y="2950"/>
              <a:ext cx="584"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29415" name="Rectangle 104"/>
            <p:cNvSpPr>
              <a:spLocks noChangeArrowheads="1"/>
            </p:cNvSpPr>
            <p:nvPr/>
          </p:nvSpPr>
          <p:spPr bwMode="auto">
            <a:xfrm>
              <a:off x="2491" y="2950"/>
              <a:ext cx="587"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29416" name="Rectangle 103"/>
            <p:cNvSpPr>
              <a:spLocks noChangeArrowheads="1"/>
            </p:cNvSpPr>
            <p:nvPr/>
          </p:nvSpPr>
          <p:spPr bwMode="auto">
            <a:xfrm>
              <a:off x="1907" y="2950"/>
              <a:ext cx="584"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29417" name="Rectangle 102"/>
            <p:cNvSpPr>
              <a:spLocks noChangeArrowheads="1"/>
            </p:cNvSpPr>
            <p:nvPr/>
          </p:nvSpPr>
          <p:spPr bwMode="auto">
            <a:xfrm>
              <a:off x="1320" y="2950"/>
              <a:ext cx="587"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29418" name="Rectangle 101"/>
            <p:cNvSpPr>
              <a:spLocks noChangeArrowheads="1"/>
            </p:cNvSpPr>
            <p:nvPr/>
          </p:nvSpPr>
          <p:spPr bwMode="auto">
            <a:xfrm>
              <a:off x="521" y="2950"/>
              <a:ext cx="799"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29419" name="Line 299"/>
            <p:cNvSpPr>
              <a:spLocks noChangeShapeType="1"/>
            </p:cNvSpPr>
            <p:nvPr/>
          </p:nvSpPr>
          <p:spPr bwMode="auto">
            <a:xfrm>
              <a:off x="521" y="3462"/>
              <a:ext cx="4899" cy="0"/>
            </a:xfrm>
            <a:prstGeom prst="line">
              <a:avLst/>
            </a:prstGeom>
            <a:noFill/>
            <a:ln w="12700">
              <a:solidFill>
                <a:schemeClr val="tx1"/>
              </a:solidFill>
              <a:round/>
            </a:ln>
          </p:spPr>
          <p:txBody>
            <a:bodyPr/>
            <a:lstStyle/>
            <a:p>
              <a:endParaRPr lang="zh-CN" altLang="en-US"/>
            </a:p>
          </p:txBody>
        </p:sp>
      </p:grpSp>
      <p:sp>
        <p:nvSpPr>
          <p:cNvPr id="229398" name="Line 117"/>
          <p:cNvSpPr>
            <a:spLocks noChangeShapeType="1"/>
          </p:cNvSpPr>
          <p:nvPr/>
        </p:nvSpPr>
        <p:spPr bwMode="auto">
          <a:xfrm>
            <a:off x="827088" y="1058157"/>
            <a:ext cx="7777162" cy="0"/>
          </a:xfrm>
          <a:prstGeom prst="line">
            <a:avLst/>
          </a:prstGeom>
          <a:noFill/>
          <a:ln w="12700" cap="sq">
            <a:solidFill>
              <a:schemeClr val="tx1"/>
            </a:solidFill>
            <a:round/>
          </a:ln>
        </p:spPr>
        <p:txBody>
          <a:bodyPr/>
          <a:lstStyle/>
          <a:p>
            <a:endParaRPr lang="zh-CN" altLang="en-US"/>
          </a:p>
        </p:txBody>
      </p:sp>
      <p:sp>
        <p:nvSpPr>
          <p:cNvPr id="229399" name="Line 119"/>
          <p:cNvSpPr>
            <a:spLocks noChangeShapeType="1"/>
          </p:cNvSpPr>
          <p:nvPr/>
        </p:nvSpPr>
        <p:spPr bwMode="auto">
          <a:xfrm>
            <a:off x="827088" y="1058157"/>
            <a:ext cx="0" cy="5688012"/>
          </a:xfrm>
          <a:prstGeom prst="line">
            <a:avLst/>
          </a:prstGeom>
          <a:noFill/>
          <a:ln w="12700" cap="sq">
            <a:solidFill>
              <a:schemeClr val="tx1"/>
            </a:solidFill>
            <a:round/>
          </a:ln>
        </p:spPr>
        <p:txBody>
          <a:bodyPr/>
          <a:lstStyle/>
          <a:p>
            <a:endParaRPr lang="zh-CN" altLang="en-US"/>
          </a:p>
        </p:txBody>
      </p:sp>
      <p:sp>
        <p:nvSpPr>
          <p:cNvPr id="229400" name="Line 120"/>
          <p:cNvSpPr>
            <a:spLocks noChangeShapeType="1"/>
          </p:cNvSpPr>
          <p:nvPr/>
        </p:nvSpPr>
        <p:spPr bwMode="auto">
          <a:xfrm>
            <a:off x="8604250" y="1058157"/>
            <a:ext cx="0" cy="5688012"/>
          </a:xfrm>
          <a:prstGeom prst="line">
            <a:avLst/>
          </a:prstGeom>
          <a:noFill/>
          <a:ln w="12700" cap="sq">
            <a:solidFill>
              <a:schemeClr val="tx1"/>
            </a:solidFill>
            <a:round/>
          </a:ln>
        </p:spPr>
        <p:txBody>
          <a:bodyPr/>
          <a:lstStyle/>
          <a:p>
            <a:endParaRPr lang="zh-CN" altLang="en-US"/>
          </a:p>
        </p:txBody>
      </p:sp>
      <p:grpSp>
        <p:nvGrpSpPr>
          <p:cNvPr id="7" name="Group 488"/>
          <p:cNvGrpSpPr/>
          <p:nvPr/>
        </p:nvGrpSpPr>
        <p:grpSpPr bwMode="auto">
          <a:xfrm>
            <a:off x="827088" y="5933369"/>
            <a:ext cx="7777162" cy="812800"/>
            <a:chOff x="521" y="3462"/>
            <a:chExt cx="4899" cy="512"/>
          </a:xfrm>
        </p:grpSpPr>
        <p:sp>
          <p:nvSpPr>
            <p:cNvPr id="229402" name="Rectangle 116"/>
            <p:cNvSpPr>
              <a:spLocks noChangeArrowheads="1"/>
            </p:cNvSpPr>
            <p:nvPr/>
          </p:nvSpPr>
          <p:spPr bwMode="auto">
            <a:xfrm>
              <a:off x="4833" y="3462"/>
              <a:ext cx="587"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endParaRPr>
            </a:p>
          </p:txBody>
        </p:sp>
        <p:sp>
          <p:nvSpPr>
            <p:cNvPr id="229403" name="Rectangle 115"/>
            <p:cNvSpPr>
              <a:spLocks noChangeArrowheads="1"/>
            </p:cNvSpPr>
            <p:nvPr/>
          </p:nvSpPr>
          <p:spPr bwMode="auto">
            <a:xfrm>
              <a:off x="4249" y="3462"/>
              <a:ext cx="584"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29404" name="Rectangle 114"/>
            <p:cNvSpPr>
              <a:spLocks noChangeArrowheads="1"/>
            </p:cNvSpPr>
            <p:nvPr/>
          </p:nvSpPr>
          <p:spPr bwMode="auto">
            <a:xfrm>
              <a:off x="3662" y="3462"/>
              <a:ext cx="587"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29405" name="Rectangle 113"/>
            <p:cNvSpPr>
              <a:spLocks noChangeArrowheads="1"/>
            </p:cNvSpPr>
            <p:nvPr/>
          </p:nvSpPr>
          <p:spPr bwMode="auto">
            <a:xfrm>
              <a:off x="3078" y="3462"/>
              <a:ext cx="584"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29406" name="Rectangle 112"/>
            <p:cNvSpPr>
              <a:spLocks noChangeArrowheads="1"/>
            </p:cNvSpPr>
            <p:nvPr/>
          </p:nvSpPr>
          <p:spPr bwMode="auto">
            <a:xfrm>
              <a:off x="2491" y="3462"/>
              <a:ext cx="587"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29407" name="Rectangle 111"/>
            <p:cNvSpPr>
              <a:spLocks noChangeArrowheads="1"/>
            </p:cNvSpPr>
            <p:nvPr/>
          </p:nvSpPr>
          <p:spPr bwMode="auto">
            <a:xfrm>
              <a:off x="1907" y="3462"/>
              <a:ext cx="584"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29408" name="Rectangle 110"/>
            <p:cNvSpPr>
              <a:spLocks noChangeArrowheads="1"/>
            </p:cNvSpPr>
            <p:nvPr/>
          </p:nvSpPr>
          <p:spPr bwMode="auto">
            <a:xfrm>
              <a:off x="1320" y="3462"/>
              <a:ext cx="587" cy="512"/>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29409" name="Rectangle 109"/>
            <p:cNvSpPr>
              <a:spLocks noChangeArrowheads="1"/>
            </p:cNvSpPr>
            <p:nvPr/>
          </p:nvSpPr>
          <p:spPr bwMode="auto">
            <a:xfrm>
              <a:off x="521" y="3462"/>
              <a:ext cx="799" cy="512"/>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29410" name="Line 118"/>
            <p:cNvSpPr>
              <a:spLocks noChangeShapeType="1"/>
            </p:cNvSpPr>
            <p:nvPr/>
          </p:nvSpPr>
          <p:spPr bwMode="auto">
            <a:xfrm>
              <a:off x="521" y="3974"/>
              <a:ext cx="4899" cy="0"/>
            </a:xfrm>
            <a:prstGeom prst="line">
              <a:avLst/>
            </a:prstGeom>
            <a:noFill/>
            <a:ln w="12700" cap="sq">
              <a:solidFill>
                <a:schemeClr val="tx1"/>
              </a:solidFill>
              <a:round/>
            </a:ln>
          </p:spPr>
          <p:txBody>
            <a:bodyPr/>
            <a:lstStyle/>
            <a:p>
              <a:endParaRPr lang="zh-CN" altLang="en-US"/>
            </a:p>
          </p:txBody>
        </p:sp>
      </p:grpSp>
      <p:sp>
        <p:nvSpPr>
          <p:cNvPr id="82" name="Rectangle 2"/>
          <p:cNvSpPr txBox="1">
            <a:spLocks noChangeArrowheads="1"/>
          </p:cNvSpPr>
          <p:nvPr/>
        </p:nvSpPr>
        <p:spPr>
          <a:xfrm>
            <a:off x="827087" y="603555"/>
            <a:ext cx="7772400" cy="642150"/>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zh-CN" altLang="en-US" sz="2800" b="1" dirty="0">
                <a:latin typeface="Times New Roman" panose="02020603050405020304" charset="0"/>
                <a:ea typeface="楷体_GB2312" charset="0"/>
                <a:cs typeface="楷体_GB2312" charset="0"/>
              </a:rPr>
              <a:t>直接选择排序</a:t>
            </a:r>
            <a:endParaRPr lang="zh-CN" altLang="en-US" sz="2800" b="1" dirty="0">
              <a:latin typeface="Times New Roman" panose="02020603050405020304" charset="0"/>
              <a:ea typeface="楷体_GB2312" charset="0"/>
              <a:cs typeface="楷体_GB2312" charset="0"/>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p:cNvSpPr>
            <a:spLocks noGrp="1" noChangeArrowheads="1"/>
          </p:cNvSpPr>
          <p:nvPr>
            <p:ph type="body" idx="1"/>
          </p:nvPr>
        </p:nvSpPr>
        <p:spPr>
          <a:xfrm>
            <a:off x="395286" y="1583933"/>
            <a:ext cx="8062913" cy="3762102"/>
          </a:xfrm>
        </p:spPr>
        <p:txBody>
          <a:bodyPr>
            <a:normAutofit fontScale="85000" lnSpcReduction="20000"/>
          </a:bodyPr>
          <a:lstStyle/>
          <a:p>
            <a:pPr marL="0" indent="0">
              <a:spcBef>
                <a:spcPts val="0"/>
              </a:spcBef>
              <a:buFontTx/>
              <a:buNone/>
            </a:pPr>
            <a:r>
              <a:rPr lang="en-US" altLang="zh-CN" sz="2400" b="1" dirty="0">
                <a:latin typeface="Times New Roman" panose="02020603050405020304" charset="0"/>
                <a:ea typeface="SimSun" panose="02010600030101010101" pitchFamily="2" charset="-122"/>
              </a:rPr>
              <a:t>template &lt;class KEY, class OTHER&gt;</a:t>
            </a:r>
            <a:endParaRPr lang="zh-CN" sz="2400" b="1" dirty="0">
              <a:latin typeface="Times New Roman" panose="02020603050405020304" charset="0"/>
              <a:ea typeface="SimSun" panose="02010600030101010101" pitchFamily="2" charset="-122"/>
            </a:endParaRPr>
          </a:p>
          <a:p>
            <a:pPr marL="0" indent="0">
              <a:spcBef>
                <a:spcPts val="0"/>
              </a:spcBef>
              <a:buFontTx/>
              <a:buNone/>
            </a:pPr>
            <a:r>
              <a:rPr lang="en-US" altLang="zh-CN" sz="2400" b="1" dirty="0">
                <a:latin typeface="Times New Roman" panose="02020603050405020304" charset="0"/>
                <a:ea typeface="SimSun" panose="02010600030101010101" pitchFamily="2" charset="-122"/>
              </a:rPr>
              <a:t>void </a:t>
            </a:r>
            <a:r>
              <a:rPr lang="en-US" altLang="zh-CN" sz="2400" b="1" dirty="0" err="1">
                <a:latin typeface="Times New Roman" panose="02020603050405020304" charset="0"/>
                <a:ea typeface="SimSun" panose="02010600030101010101" pitchFamily="2" charset="-122"/>
              </a:rPr>
              <a:t>simpleSelectSort</a:t>
            </a:r>
            <a:r>
              <a:rPr lang="en-US" altLang="zh-CN" sz="2400" b="1" dirty="0">
                <a:latin typeface="Times New Roman" panose="02020603050405020304" charset="0"/>
                <a:ea typeface="SimSun" panose="02010600030101010101" pitchFamily="2" charset="-122"/>
              </a:rPr>
              <a:t>(SET&lt;KEY, OTHER&gt; a[], </a:t>
            </a:r>
            <a:r>
              <a:rPr lang="en-US" altLang="zh-CN" sz="2400" b="1" dirty="0" err="1">
                <a:latin typeface="Times New Roman" panose="02020603050405020304" charset="0"/>
                <a:ea typeface="SimSun" panose="02010600030101010101" pitchFamily="2" charset="-122"/>
              </a:rPr>
              <a:t>int</a:t>
            </a:r>
            <a:r>
              <a:rPr lang="en-US" altLang="zh-CN" sz="2400" b="1" dirty="0">
                <a:latin typeface="Times New Roman" panose="02020603050405020304" charset="0"/>
                <a:ea typeface="SimSun" panose="02010600030101010101" pitchFamily="2" charset="-122"/>
              </a:rPr>
              <a:t> size)</a:t>
            </a:r>
            <a:endParaRPr lang="zh-CN" sz="2400" b="1" dirty="0">
              <a:latin typeface="Times New Roman" panose="02020603050405020304" charset="0"/>
              <a:ea typeface="SimSun" panose="02010600030101010101" pitchFamily="2" charset="-122"/>
            </a:endParaRPr>
          </a:p>
          <a:p>
            <a:pPr marL="0" indent="0">
              <a:spcBef>
                <a:spcPts val="0"/>
              </a:spcBef>
              <a:buFontTx/>
              <a:buNone/>
            </a:pPr>
            <a:r>
              <a:rPr lang="en-US" altLang="zh-CN" sz="2400" b="1" dirty="0">
                <a:latin typeface="Times New Roman" panose="02020603050405020304" charset="0"/>
                <a:ea typeface="SimSun" panose="02010600030101010101" pitchFamily="2" charset="-122"/>
              </a:rPr>
              <a:t>{</a:t>
            </a:r>
            <a:endParaRPr lang="zh-CN" sz="2400" b="1" dirty="0">
              <a:latin typeface="Times New Roman" panose="02020603050405020304" charset="0"/>
              <a:ea typeface="SimSun" panose="02010600030101010101" pitchFamily="2" charset="-122"/>
            </a:endParaRPr>
          </a:p>
          <a:p>
            <a:pPr marL="0" indent="0">
              <a:spcBef>
                <a:spcPts val="0"/>
              </a:spcBef>
              <a:buFontTx/>
              <a:buNone/>
            </a:pPr>
            <a:r>
              <a:rPr lang="en-US" altLang="zh-CN" sz="2400" b="1" dirty="0">
                <a:latin typeface="Times New Roman" panose="02020603050405020304" charset="0"/>
                <a:ea typeface="SimSun" panose="02010600030101010101" pitchFamily="2" charset="-122"/>
              </a:rPr>
              <a:t>      </a:t>
            </a:r>
            <a:r>
              <a:rPr lang="en-US" altLang="zh-CN" sz="2400" b="1" dirty="0" err="1">
                <a:latin typeface="Times New Roman" panose="02020603050405020304" charset="0"/>
                <a:ea typeface="SimSun" panose="02010600030101010101" pitchFamily="2" charset="-122"/>
              </a:rPr>
              <a:t>int</a:t>
            </a:r>
            <a:r>
              <a:rPr lang="en-US" altLang="zh-CN" sz="2400" b="1" dirty="0">
                <a:latin typeface="Times New Roman" panose="02020603050405020304" charset="0"/>
                <a:ea typeface="SimSun" panose="02010600030101010101" pitchFamily="2" charset="-122"/>
              </a:rPr>
              <a:t>  </a:t>
            </a:r>
            <a:r>
              <a:rPr lang="en-US" altLang="zh-CN" sz="2400" b="1" dirty="0" err="1">
                <a:latin typeface="Times New Roman" panose="02020603050405020304" charset="0"/>
                <a:ea typeface="SimSun" panose="02010600030101010101" pitchFamily="2" charset="-122"/>
              </a:rPr>
              <a:t>i</a:t>
            </a:r>
            <a:r>
              <a:rPr lang="en-US" altLang="zh-CN" sz="2400" b="1" dirty="0">
                <a:latin typeface="Times New Roman" panose="02020603050405020304" charset="0"/>
                <a:ea typeface="SimSun" panose="02010600030101010101" pitchFamily="2" charset="-122"/>
              </a:rPr>
              <a:t>, j, min;               </a:t>
            </a:r>
            <a:endParaRPr lang="zh-CN" sz="2400" b="1" dirty="0">
              <a:latin typeface="Times New Roman" panose="02020603050405020304" charset="0"/>
              <a:ea typeface="SimSun" panose="02010600030101010101" pitchFamily="2" charset="-122"/>
            </a:endParaRPr>
          </a:p>
          <a:p>
            <a:pPr marL="0" indent="0">
              <a:spcBef>
                <a:spcPts val="0"/>
              </a:spcBef>
              <a:buFontTx/>
              <a:buNone/>
            </a:pPr>
            <a:r>
              <a:rPr lang="en-US" altLang="zh-CN" sz="2400" b="1" dirty="0">
                <a:latin typeface="Times New Roman" panose="02020603050405020304" charset="0"/>
                <a:ea typeface="SimSun" panose="02010600030101010101" pitchFamily="2" charset="-122"/>
              </a:rPr>
              <a:t>      SET&lt;KEY, OTHER&gt; </a:t>
            </a:r>
            <a:r>
              <a:rPr lang="en-US" altLang="zh-CN" sz="2400" b="1" dirty="0" err="1">
                <a:latin typeface="Times New Roman" panose="02020603050405020304" charset="0"/>
                <a:ea typeface="SimSun" panose="02010600030101010101" pitchFamily="2" charset="-122"/>
              </a:rPr>
              <a:t>tmp</a:t>
            </a:r>
            <a:r>
              <a:rPr lang="en-US" altLang="zh-CN" sz="2400" b="1" dirty="0">
                <a:latin typeface="Times New Roman" panose="02020603050405020304" charset="0"/>
                <a:ea typeface="SimSun" panose="02010600030101010101" pitchFamily="2" charset="-122"/>
              </a:rPr>
              <a:t>;</a:t>
            </a:r>
            <a:endParaRPr lang="zh-CN" sz="2400" b="1" dirty="0">
              <a:latin typeface="Times New Roman" panose="02020603050405020304" charset="0"/>
              <a:ea typeface="SimSun" panose="02010600030101010101" pitchFamily="2" charset="-122"/>
            </a:endParaRPr>
          </a:p>
          <a:p>
            <a:pPr marL="0" indent="0">
              <a:spcBef>
                <a:spcPts val="0"/>
              </a:spcBef>
              <a:buFontTx/>
              <a:buNone/>
            </a:pPr>
            <a:r>
              <a:rPr lang="en-US" altLang="zh-CN" sz="2400" b="1" dirty="0">
                <a:latin typeface="Times New Roman" panose="02020603050405020304" charset="0"/>
                <a:ea typeface="SimSun" panose="02010600030101010101" pitchFamily="2" charset="-122"/>
              </a:rPr>
              <a:t>      </a:t>
            </a:r>
            <a:r>
              <a:rPr lang="nb-NO" altLang="zh-CN" sz="2400" b="1" dirty="0">
                <a:latin typeface="Times New Roman" panose="02020603050405020304" charset="0"/>
                <a:ea typeface="SimSun" panose="02010600030101010101" pitchFamily="2" charset="-122"/>
              </a:rPr>
              <a:t>for (i = 0; i &lt; </a:t>
            </a:r>
            <a:r>
              <a:rPr lang="nb-NO" altLang="zh-CN" sz="2400" b="1" dirty="0" err="1">
                <a:latin typeface="Times New Roman" panose="02020603050405020304" charset="0"/>
                <a:ea typeface="SimSun" panose="02010600030101010101" pitchFamily="2" charset="-122"/>
              </a:rPr>
              <a:t>size</a:t>
            </a:r>
            <a:r>
              <a:rPr lang="nb-NO" altLang="zh-CN" sz="2400" b="1" dirty="0">
                <a:latin typeface="Times New Roman" panose="02020603050405020304" charset="0"/>
                <a:ea typeface="SimSun" panose="02010600030101010101" pitchFamily="2" charset="-122"/>
              </a:rPr>
              <a:t> -1; ++i) {</a:t>
            </a:r>
            <a:endParaRPr lang="zh-CN" sz="2400" b="1" dirty="0">
              <a:latin typeface="Times New Roman" panose="02020603050405020304" charset="0"/>
              <a:ea typeface="SimSun" panose="02010600030101010101" pitchFamily="2" charset="-122"/>
            </a:endParaRPr>
          </a:p>
          <a:p>
            <a:pPr marL="0" indent="0">
              <a:spcBef>
                <a:spcPts val="0"/>
              </a:spcBef>
              <a:buFontTx/>
              <a:buNone/>
            </a:pPr>
            <a:r>
              <a:rPr lang="nb-NO" altLang="zh-CN" sz="2400" b="1" dirty="0">
                <a:latin typeface="Times New Roman" panose="02020603050405020304" charset="0"/>
                <a:ea typeface="SimSun" panose="02010600030101010101" pitchFamily="2" charset="-122"/>
              </a:rPr>
              <a:t>	 </a:t>
            </a:r>
            <a:r>
              <a:rPr lang="en-US" altLang="zh-CN" sz="2400" b="1" dirty="0">
                <a:latin typeface="Times New Roman" panose="02020603050405020304" charset="0"/>
                <a:ea typeface="SimSun" panose="02010600030101010101" pitchFamily="2" charset="-122"/>
              </a:rPr>
              <a:t>       min = </a:t>
            </a:r>
            <a:r>
              <a:rPr lang="en-US" altLang="zh-CN" sz="2400" b="1" dirty="0" err="1">
                <a:latin typeface="Times New Roman" panose="02020603050405020304" charset="0"/>
                <a:ea typeface="SimSun" panose="02010600030101010101" pitchFamily="2" charset="-122"/>
              </a:rPr>
              <a:t>i</a:t>
            </a:r>
            <a:r>
              <a:rPr lang="en-US" altLang="zh-CN" sz="2400" b="1" dirty="0">
                <a:latin typeface="Times New Roman" panose="02020603050405020304" charset="0"/>
                <a:ea typeface="SimSun" panose="02010600030101010101" pitchFamily="2" charset="-122"/>
              </a:rPr>
              <a:t>;</a:t>
            </a:r>
            <a:endParaRPr lang="zh-CN" sz="2400" b="1" dirty="0">
              <a:latin typeface="Times New Roman" panose="02020603050405020304" charset="0"/>
              <a:ea typeface="SimSun" panose="02010600030101010101" pitchFamily="2" charset="-122"/>
            </a:endParaRPr>
          </a:p>
          <a:p>
            <a:pPr marL="0" indent="0">
              <a:spcBef>
                <a:spcPts val="0"/>
              </a:spcBef>
              <a:buFontTx/>
              <a:buNone/>
            </a:pPr>
            <a:r>
              <a:rPr lang="en-US" altLang="zh-CN" sz="2400" b="1" dirty="0">
                <a:latin typeface="Times New Roman" panose="02020603050405020304" charset="0"/>
                <a:ea typeface="SimSun" panose="02010600030101010101" pitchFamily="2" charset="-122"/>
              </a:rPr>
              <a:t>	        for (j = i+1; j &lt; size; ++j)</a:t>
            </a:r>
            <a:endParaRPr lang="zh-CN" sz="2400" b="1" dirty="0">
              <a:latin typeface="Times New Roman" panose="02020603050405020304" charset="0"/>
              <a:ea typeface="SimSun" panose="02010600030101010101" pitchFamily="2" charset="-122"/>
            </a:endParaRPr>
          </a:p>
          <a:p>
            <a:pPr marL="0" indent="0">
              <a:spcBef>
                <a:spcPts val="0"/>
              </a:spcBef>
              <a:buFontTx/>
              <a:buNone/>
            </a:pPr>
            <a:r>
              <a:rPr lang="en-US" altLang="zh-CN" sz="2400" b="1" dirty="0">
                <a:latin typeface="Times New Roman" panose="02020603050405020304" charset="0"/>
                <a:ea typeface="SimSun" panose="02010600030101010101" pitchFamily="2" charset="-122"/>
              </a:rPr>
              <a:t>		       if (a[j].key &lt; a[min].key) min = j;</a:t>
            </a:r>
            <a:endParaRPr lang="zh-CN" sz="2400" b="1" dirty="0">
              <a:latin typeface="Times New Roman" panose="02020603050405020304" charset="0"/>
              <a:ea typeface="SimSun" panose="02010600030101010101" pitchFamily="2" charset="-122"/>
            </a:endParaRPr>
          </a:p>
          <a:p>
            <a:pPr marL="0" indent="0">
              <a:spcBef>
                <a:spcPts val="0"/>
              </a:spcBef>
              <a:buFontTx/>
              <a:buNone/>
            </a:pPr>
            <a:r>
              <a:rPr lang="en-US" altLang="zh-CN" sz="2400" b="1" dirty="0">
                <a:latin typeface="Times New Roman" panose="02020603050405020304" charset="0"/>
                <a:ea typeface="SimSun" panose="02010600030101010101" pitchFamily="2" charset="-122"/>
              </a:rPr>
              <a:t>	        </a:t>
            </a:r>
            <a:r>
              <a:rPr lang="en-US" altLang="zh-CN" sz="2400" b="1" dirty="0" err="1">
                <a:latin typeface="Times New Roman" panose="02020603050405020304" charset="0"/>
                <a:ea typeface="SimSun" panose="02010600030101010101" pitchFamily="2" charset="-122"/>
              </a:rPr>
              <a:t>tmp</a:t>
            </a:r>
            <a:r>
              <a:rPr lang="en-US" altLang="zh-CN" sz="2400" b="1" dirty="0">
                <a:latin typeface="Times New Roman" panose="02020603050405020304" charset="0"/>
                <a:ea typeface="SimSun" panose="02010600030101010101" pitchFamily="2" charset="-122"/>
              </a:rPr>
              <a:t> = a[</a:t>
            </a:r>
            <a:r>
              <a:rPr lang="en-US" altLang="zh-CN" sz="2400" b="1" dirty="0" err="1">
                <a:latin typeface="Times New Roman" panose="02020603050405020304" charset="0"/>
                <a:ea typeface="SimSun" panose="02010600030101010101" pitchFamily="2" charset="-122"/>
              </a:rPr>
              <a:t>i</a:t>
            </a:r>
            <a:r>
              <a:rPr lang="en-US" altLang="zh-CN" sz="2400" b="1" dirty="0">
                <a:latin typeface="Times New Roman" panose="02020603050405020304" charset="0"/>
                <a:ea typeface="SimSun" panose="02010600030101010101" pitchFamily="2" charset="-122"/>
              </a:rPr>
              <a:t>]; a[</a:t>
            </a:r>
            <a:r>
              <a:rPr lang="en-US" altLang="zh-CN" sz="2400" b="1" dirty="0" err="1">
                <a:latin typeface="Times New Roman" panose="02020603050405020304" charset="0"/>
                <a:ea typeface="SimSun" panose="02010600030101010101" pitchFamily="2" charset="-122"/>
              </a:rPr>
              <a:t>i</a:t>
            </a:r>
            <a:r>
              <a:rPr lang="en-US" altLang="zh-CN" sz="2400" b="1" dirty="0">
                <a:latin typeface="Times New Roman" panose="02020603050405020304" charset="0"/>
                <a:ea typeface="SimSun" panose="02010600030101010101" pitchFamily="2" charset="-122"/>
              </a:rPr>
              <a:t>] = a[min]; a[min] = </a:t>
            </a:r>
            <a:r>
              <a:rPr lang="en-US" altLang="zh-CN" sz="2400" b="1" dirty="0" err="1">
                <a:latin typeface="Times New Roman" panose="02020603050405020304" charset="0"/>
                <a:ea typeface="SimSun" panose="02010600030101010101" pitchFamily="2" charset="-122"/>
              </a:rPr>
              <a:t>tmp</a:t>
            </a:r>
            <a:r>
              <a:rPr lang="en-US" altLang="zh-CN" sz="2400" b="1" dirty="0">
                <a:latin typeface="Times New Roman" panose="02020603050405020304" charset="0"/>
                <a:ea typeface="SimSun" panose="02010600030101010101" pitchFamily="2" charset="-122"/>
              </a:rPr>
              <a:t>;</a:t>
            </a:r>
            <a:endParaRPr lang="zh-CN" sz="2400" b="1" dirty="0">
              <a:latin typeface="Times New Roman" panose="02020603050405020304" charset="0"/>
              <a:ea typeface="SimSun" panose="02010600030101010101" pitchFamily="2" charset="-122"/>
            </a:endParaRPr>
          </a:p>
          <a:p>
            <a:pPr marL="0" indent="0">
              <a:spcBef>
                <a:spcPts val="0"/>
              </a:spcBef>
              <a:buFontTx/>
              <a:buNone/>
            </a:pPr>
            <a:r>
              <a:rPr lang="en-US" altLang="zh-CN" sz="2400" b="1" dirty="0">
                <a:latin typeface="Times New Roman" panose="02020603050405020304" charset="0"/>
                <a:ea typeface="SimSun" panose="02010600030101010101" pitchFamily="2" charset="-122"/>
              </a:rPr>
              <a:t>     }</a:t>
            </a:r>
            <a:endParaRPr lang="zh-CN" sz="2400" b="1" dirty="0">
              <a:latin typeface="Times New Roman" panose="02020603050405020304" charset="0"/>
              <a:ea typeface="SimSun" panose="02010600030101010101" pitchFamily="2" charset="-122"/>
            </a:endParaRPr>
          </a:p>
          <a:p>
            <a:pPr marL="0" indent="0">
              <a:spcBef>
                <a:spcPts val="0"/>
              </a:spcBef>
              <a:buFontTx/>
              <a:buNone/>
            </a:pPr>
            <a:r>
              <a:rPr lang="en-US" altLang="zh-CN" sz="2400" b="1" dirty="0">
                <a:latin typeface="Times New Roman" panose="02020603050405020304" charset="0"/>
                <a:ea typeface="SimSun" panose="02010600030101010101" pitchFamily="2" charset="-122"/>
              </a:rPr>
              <a:t>}</a:t>
            </a:r>
            <a:endParaRPr lang="zh-CN" sz="2400" b="1" dirty="0">
              <a:latin typeface="Times New Roman" panose="02020603050405020304" charset="0"/>
              <a:ea typeface="SimSun" panose="02010600030101010101" pitchFamily="2" charset="-122"/>
            </a:endParaRPr>
          </a:p>
        </p:txBody>
      </p:sp>
      <p:sp>
        <p:nvSpPr>
          <p:cNvPr id="4" name="Rectangle 2"/>
          <p:cNvSpPr>
            <a:spLocks noGrp="1" noChangeArrowheads="1"/>
          </p:cNvSpPr>
          <p:nvPr>
            <p:ph type="title"/>
          </p:nvPr>
        </p:nvSpPr>
        <p:spPr>
          <a:xfrm>
            <a:off x="540543" y="822995"/>
            <a:ext cx="7772400" cy="767469"/>
          </a:xfrm>
        </p:spPr>
        <p:txBody>
          <a:bodyPr/>
          <a:lstStyle/>
          <a:p>
            <a:pPr eaLnBrk="1" hangingPunct="1"/>
            <a:r>
              <a:rPr lang="zh-CN" altLang="en-US" dirty="0">
                <a:latin typeface="Times New Roman" panose="02020603050405020304" charset="0"/>
                <a:ea typeface="楷体_GB2312" charset="0"/>
                <a:cs typeface="楷体_GB2312" charset="0"/>
              </a:rPr>
              <a:t>直接选择排序</a:t>
            </a:r>
            <a:endParaRPr lang="zh-CN" altLang="en-US" dirty="0">
              <a:latin typeface="Times New Roman" panose="02020603050405020304" charset="0"/>
              <a:ea typeface="楷体_GB2312" charset="0"/>
              <a:cs typeface="楷体_GB2312" charset="0"/>
            </a:endParaRPr>
          </a:p>
        </p:txBody>
      </p:sp>
      <p:sp>
        <p:nvSpPr>
          <p:cNvPr id="2" name="矩形 1"/>
          <p:cNvSpPr/>
          <p:nvPr/>
        </p:nvSpPr>
        <p:spPr>
          <a:xfrm>
            <a:off x="1058091" y="5450417"/>
            <a:ext cx="7772400" cy="1323439"/>
          </a:xfrm>
          <a:prstGeom prst="rect">
            <a:avLst/>
          </a:prstGeom>
        </p:spPr>
        <p:txBody>
          <a:bodyPr wrap="square">
            <a:spAutoFit/>
          </a:bodyPr>
          <a:lstStyle/>
          <a:p>
            <a:r>
              <a:rPr lang="zh-CN" altLang="en-US" sz="2000" b="1" dirty="0">
                <a:latin typeface="楷体_GB2312" charset="0"/>
                <a:ea typeface="楷体_GB2312" charset="0"/>
                <a:cs typeface="楷体_GB2312" charset="0"/>
              </a:rPr>
              <a:t>排序一个</a:t>
            </a:r>
            <a:r>
              <a:rPr lang="en-US" altLang="zh-CN" sz="2000" b="1" dirty="0">
                <a:latin typeface="楷体_GB2312" charset="0"/>
                <a:ea typeface="楷体_GB2312" charset="0"/>
                <a:cs typeface="楷体_GB2312" charset="0"/>
              </a:rPr>
              <a:t>n</a:t>
            </a:r>
            <a:r>
              <a:rPr lang="zh-CN" altLang="en-US" sz="2000" b="1" dirty="0">
                <a:latin typeface="楷体_GB2312" charset="0"/>
                <a:ea typeface="楷体_GB2312" charset="0"/>
                <a:cs typeface="楷体_GB2312" charset="0"/>
              </a:rPr>
              <a:t>个元素组成的序列所需的比较次数为：</a:t>
            </a:r>
            <a:endParaRPr lang="zh-CN" altLang="en-US" sz="2000" b="1" dirty="0">
              <a:latin typeface="楷体_GB2312" charset="0"/>
              <a:ea typeface="楷体_GB2312" charset="0"/>
              <a:cs typeface="楷体_GB2312" charset="0"/>
            </a:endParaRPr>
          </a:p>
          <a:p>
            <a:r>
              <a:rPr lang="zh-CN" altLang="en-US" sz="2000" b="1" dirty="0">
                <a:latin typeface="楷体_GB2312" charset="0"/>
                <a:ea typeface="楷体_GB2312" charset="0"/>
                <a:cs typeface="楷体_GB2312" charset="0"/>
              </a:rPr>
              <a:t>  </a:t>
            </a:r>
            <a:r>
              <a:rPr lang="en-US" altLang="zh-CN" sz="2000" b="1" dirty="0">
                <a:latin typeface="楷体_GB2312" charset="0"/>
                <a:ea typeface="楷体_GB2312" charset="0"/>
                <a:cs typeface="楷体_GB2312" charset="0"/>
              </a:rPr>
              <a:t>(n-1) + (n-2)+ </a:t>
            </a:r>
            <a:r>
              <a:rPr lang="en-US" altLang="zh-CN" sz="2000" b="1" dirty="0">
                <a:latin typeface="Times New Roman" panose="02020603050405020304" charset="0"/>
                <a:ea typeface="楷体_GB2312" charset="0"/>
                <a:cs typeface="楷体_GB2312" charset="0"/>
              </a:rPr>
              <a:t>……</a:t>
            </a:r>
            <a:r>
              <a:rPr lang="en-US" altLang="zh-CN" sz="2000" b="1" dirty="0">
                <a:latin typeface="楷体_GB2312" charset="0"/>
                <a:ea typeface="楷体_GB2312" charset="0"/>
                <a:cs typeface="楷体_GB2312" charset="0"/>
              </a:rPr>
              <a:t> + 2 + 1 </a:t>
            </a:r>
            <a:endParaRPr lang="en-US" altLang="zh-CN" sz="2000" b="1" dirty="0">
              <a:latin typeface="楷体_GB2312" charset="0"/>
              <a:ea typeface="楷体_GB2312" charset="0"/>
              <a:cs typeface="楷体_GB2312" charset="0"/>
            </a:endParaRPr>
          </a:p>
          <a:p>
            <a:r>
              <a:rPr lang="en-US" altLang="zh-CN" sz="2000" b="1" dirty="0">
                <a:latin typeface="楷体_GB2312" charset="0"/>
                <a:ea typeface="楷体_GB2312" charset="0"/>
                <a:cs typeface="楷体_GB2312" charset="0"/>
              </a:rPr>
              <a:t>   = n(n-1)/2 = O(n</a:t>
            </a:r>
            <a:r>
              <a:rPr lang="en-US" altLang="zh-CN" sz="2000" b="1" baseline="30000" dirty="0">
                <a:latin typeface="楷体_GB2312" charset="0"/>
                <a:ea typeface="楷体_GB2312" charset="0"/>
                <a:cs typeface="楷体_GB2312" charset="0"/>
              </a:rPr>
              <a:t>2</a:t>
            </a:r>
            <a:r>
              <a:rPr lang="en-US" altLang="zh-CN" sz="2000" b="1" dirty="0">
                <a:latin typeface="楷体_GB2312" charset="0"/>
                <a:ea typeface="楷体_GB2312" charset="0"/>
                <a:cs typeface="楷体_GB2312" charset="0"/>
              </a:rPr>
              <a:t>)</a:t>
            </a:r>
            <a:endParaRPr lang="en-US" altLang="zh-CN" sz="2000" b="1" dirty="0">
              <a:latin typeface="楷体_GB2312" charset="0"/>
              <a:ea typeface="楷体_GB2312" charset="0"/>
              <a:cs typeface="楷体_GB2312" charset="0"/>
            </a:endParaRPr>
          </a:p>
          <a:p>
            <a:r>
              <a:rPr lang="zh-CN" altLang="en-US" sz="2000" b="1" dirty="0">
                <a:solidFill>
                  <a:srgbClr val="FF0000"/>
                </a:solidFill>
                <a:latin typeface="楷体_GB2312" charset="0"/>
                <a:ea typeface="楷体_GB2312" charset="0"/>
                <a:cs typeface="楷体_GB2312" charset="0"/>
              </a:rPr>
              <a:t>交换次数呢？ 稳定性？</a:t>
            </a:r>
            <a:endParaRPr lang="en-US" altLang="zh-CN" sz="2000" b="1" dirty="0">
              <a:solidFill>
                <a:srgbClr val="FF0000"/>
              </a:solidFill>
              <a:latin typeface="楷体_GB2312" charset="0"/>
              <a:ea typeface="楷体_GB2312" charset="0"/>
              <a:cs typeface="楷体_GB2312" charset="0"/>
            </a:endParaRPr>
          </a:p>
        </p:txBody>
      </p:sp>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
        <p:nvSpPr>
          <p:cNvPr id="232451" name="Rectangle 3"/>
          <p:cNvSpPr>
            <a:spLocks noGrp="1" noChangeArrowheads="1"/>
          </p:cNvSpPr>
          <p:nvPr>
            <p:ph type="body" idx="1"/>
          </p:nvPr>
        </p:nvSpPr>
        <p:spPr>
          <a:xfrm>
            <a:off x="323850" y="1622777"/>
            <a:ext cx="8496300" cy="4901847"/>
          </a:xfrm>
        </p:spPr>
        <p:txBody>
          <a:bodyPr/>
          <a:lstStyle/>
          <a:p>
            <a:pPr marL="609600" indent="-609600" eaLnBrk="1" hangingPunct="1">
              <a:lnSpc>
                <a:spcPct val="130000"/>
              </a:lnSpc>
            </a:pPr>
            <a:r>
              <a:rPr lang="zh-CN" altLang="en-US" sz="2800" b="1" dirty="0">
                <a:latin typeface="楷体_GB2312" charset="0"/>
                <a:ea typeface="楷体_GB2312" charset="0"/>
                <a:cs typeface="楷体_GB2312" charset="0"/>
              </a:rPr>
              <a:t>直接选择排序在</a:t>
            </a:r>
            <a:r>
              <a:rPr lang="en-US" altLang="zh-CN" sz="2800" b="1" dirty="0">
                <a:latin typeface="楷体_GB2312" charset="0"/>
                <a:ea typeface="楷体_GB2312" charset="0"/>
                <a:cs typeface="楷体_GB2312" charset="0"/>
              </a:rPr>
              <a:t>n</a:t>
            </a:r>
            <a:r>
              <a:rPr lang="zh-CN" altLang="en-US" sz="2800" b="1" dirty="0">
                <a:latin typeface="楷体_GB2312" charset="0"/>
                <a:ea typeface="楷体_GB2312" charset="0"/>
                <a:cs typeface="楷体_GB2312" charset="0"/>
              </a:rPr>
              <a:t>个元素中选出最小元素需要</a:t>
            </a:r>
            <a:r>
              <a:rPr lang="en-US" altLang="zh-CN" sz="2800" b="1" dirty="0">
                <a:latin typeface="楷体_GB2312" charset="0"/>
                <a:ea typeface="楷体_GB2312" charset="0"/>
                <a:cs typeface="楷体_GB2312" charset="0"/>
              </a:rPr>
              <a:t>n-1</a:t>
            </a:r>
            <a:r>
              <a:rPr lang="zh-CN" altLang="en-US" sz="2800" b="1" dirty="0">
                <a:latin typeface="楷体_GB2312" charset="0"/>
                <a:ea typeface="楷体_GB2312" charset="0"/>
                <a:cs typeface="楷体_GB2312" charset="0"/>
              </a:rPr>
              <a:t>次比较。而利用基于堆的优先级队列选出最小元素只需要</a:t>
            </a:r>
            <a:r>
              <a:rPr lang="en-US" altLang="zh-CN" sz="2800" b="1" dirty="0">
                <a:latin typeface="楷体_GB2312" charset="0"/>
                <a:ea typeface="楷体_GB2312" charset="0"/>
                <a:cs typeface="楷体_GB2312" charset="0"/>
              </a:rPr>
              <a:t>O(</a:t>
            </a:r>
            <a:r>
              <a:rPr lang="en-US" altLang="zh-CN" sz="2800" b="1" dirty="0" err="1">
                <a:latin typeface="楷体_GB2312" charset="0"/>
                <a:ea typeface="楷体_GB2312" charset="0"/>
                <a:cs typeface="楷体_GB2312" charset="0"/>
              </a:rPr>
              <a:t>logN</a:t>
            </a:r>
            <a:r>
              <a:rPr lang="en-US" altLang="zh-CN" sz="2800" b="1" dirty="0">
                <a:latin typeface="楷体_GB2312" charset="0"/>
                <a:ea typeface="楷体_GB2312" charset="0"/>
                <a:cs typeface="楷体_GB2312" charset="0"/>
              </a:rPr>
              <a:t>)</a:t>
            </a:r>
            <a:r>
              <a:rPr lang="zh-CN" altLang="en-US" sz="2800" b="1" dirty="0">
                <a:latin typeface="楷体_GB2312" charset="0"/>
                <a:ea typeface="楷体_GB2312" charset="0"/>
                <a:cs typeface="楷体_GB2312" charset="0"/>
              </a:rPr>
              <a:t>的时间</a:t>
            </a:r>
            <a:endParaRPr lang="zh-CN" altLang="en-US" sz="2800" b="1" dirty="0">
              <a:latin typeface="楷体_GB2312" charset="0"/>
              <a:ea typeface="楷体_GB2312" charset="0"/>
              <a:cs typeface="楷体_GB2312" charset="0"/>
            </a:endParaRPr>
          </a:p>
          <a:p>
            <a:pPr marL="609600" indent="-609600" eaLnBrk="1" hangingPunct="1">
              <a:lnSpc>
                <a:spcPct val="130000"/>
              </a:lnSpc>
            </a:pPr>
            <a:r>
              <a:rPr lang="zh-CN" altLang="en-US" sz="2800" b="1" dirty="0">
                <a:latin typeface="楷体_GB2312" charset="0"/>
                <a:ea typeface="楷体_GB2312" charset="0"/>
                <a:cs typeface="楷体_GB2312" charset="0"/>
              </a:rPr>
              <a:t>排序</a:t>
            </a:r>
            <a:r>
              <a:rPr lang="en-US" altLang="zh-CN" sz="2800" b="1" dirty="0">
                <a:latin typeface="楷体_GB2312" charset="0"/>
                <a:ea typeface="楷体_GB2312" charset="0"/>
                <a:cs typeface="楷体_GB2312" charset="0"/>
              </a:rPr>
              <a:t>N</a:t>
            </a:r>
            <a:r>
              <a:rPr lang="zh-CN" altLang="en-US" sz="2800" b="1" dirty="0">
                <a:latin typeface="楷体_GB2312" charset="0"/>
                <a:ea typeface="楷体_GB2312" charset="0"/>
                <a:cs typeface="楷体_GB2312" charset="0"/>
              </a:rPr>
              <a:t>个元素，步骤如下：</a:t>
            </a:r>
            <a:endParaRPr lang="zh-CN" altLang="en-US" sz="2800" b="1" dirty="0">
              <a:latin typeface="楷体_GB2312" charset="0"/>
              <a:ea typeface="楷体_GB2312" charset="0"/>
              <a:cs typeface="楷体_GB2312" charset="0"/>
            </a:endParaRPr>
          </a:p>
          <a:p>
            <a:pPr marL="990600" lvl="1" indent="-533400" eaLnBrk="1" hangingPunct="1">
              <a:lnSpc>
                <a:spcPct val="130000"/>
              </a:lnSpc>
            </a:pPr>
            <a:r>
              <a:rPr lang="zh-CN" altLang="en-US" sz="2400" b="1" dirty="0">
                <a:latin typeface="楷体_GB2312" charset="0"/>
                <a:ea typeface="楷体_GB2312" charset="0"/>
                <a:cs typeface="楷体_GB2312" charset="0"/>
              </a:rPr>
              <a:t>应用</a:t>
            </a:r>
            <a:r>
              <a:rPr lang="en-US" altLang="zh-CN" sz="2400" b="1" dirty="0" err="1">
                <a:latin typeface="楷体_GB2312" charset="0"/>
                <a:ea typeface="楷体_GB2312" charset="0"/>
                <a:cs typeface="楷体_GB2312" charset="0"/>
              </a:rPr>
              <a:t>buildHeap</a:t>
            </a:r>
            <a:r>
              <a:rPr lang="zh-CN" altLang="en-US" sz="2400" b="1" dirty="0">
                <a:latin typeface="楷体_GB2312" charset="0"/>
                <a:ea typeface="楷体_GB2312" charset="0"/>
                <a:cs typeface="楷体_GB2312" charset="0"/>
              </a:rPr>
              <a:t>对</a:t>
            </a:r>
            <a:r>
              <a:rPr lang="en-US" altLang="zh-CN" sz="2400" b="1" dirty="0">
                <a:latin typeface="楷体_GB2312" charset="0"/>
                <a:ea typeface="楷体_GB2312" charset="0"/>
                <a:cs typeface="楷体_GB2312" charset="0"/>
              </a:rPr>
              <a:t>N</a:t>
            </a:r>
            <a:r>
              <a:rPr lang="zh-CN" altLang="en-US" sz="2400" b="1" dirty="0">
                <a:latin typeface="楷体_GB2312" charset="0"/>
                <a:ea typeface="楷体_GB2312" charset="0"/>
                <a:cs typeface="楷体_GB2312" charset="0"/>
              </a:rPr>
              <a:t>个元素创建一个优先级队列</a:t>
            </a:r>
            <a:endParaRPr lang="zh-CN" altLang="en-US" sz="2400" b="1" dirty="0">
              <a:latin typeface="楷体_GB2312" charset="0"/>
              <a:ea typeface="楷体_GB2312" charset="0"/>
              <a:cs typeface="楷体_GB2312" charset="0"/>
            </a:endParaRPr>
          </a:p>
          <a:p>
            <a:pPr marL="990600" lvl="1" indent="-533400" eaLnBrk="1" hangingPunct="1">
              <a:lnSpc>
                <a:spcPct val="130000"/>
              </a:lnSpc>
            </a:pPr>
            <a:r>
              <a:rPr lang="zh-CN" altLang="en-US" sz="2400" b="1" dirty="0">
                <a:latin typeface="楷体_GB2312" charset="0"/>
                <a:ea typeface="楷体_GB2312" charset="0"/>
                <a:cs typeface="楷体_GB2312" charset="0"/>
              </a:rPr>
              <a:t>通过调用</a:t>
            </a:r>
            <a:r>
              <a:rPr lang="en-US" altLang="zh-CN" sz="2400" b="1" dirty="0">
                <a:latin typeface="楷体_GB2312" charset="0"/>
                <a:ea typeface="楷体_GB2312" charset="0"/>
                <a:cs typeface="楷体_GB2312" charset="0"/>
              </a:rPr>
              <a:t>N</a:t>
            </a:r>
            <a:r>
              <a:rPr lang="zh-CN" altLang="en-US" sz="2400" b="1" dirty="0">
                <a:latin typeface="楷体_GB2312" charset="0"/>
                <a:ea typeface="楷体_GB2312" charset="0"/>
                <a:cs typeface="楷体_GB2312" charset="0"/>
              </a:rPr>
              <a:t>次</a:t>
            </a:r>
            <a:r>
              <a:rPr lang="en-US" altLang="zh-CN" sz="2400" b="1" dirty="0" err="1">
                <a:latin typeface="楷体_GB2312" charset="0"/>
                <a:ea typeface="楷体_GB2312" charset="0"/>
                <a:cs typeface="楷体_GB2312" charset="0"/>
              </a:rPr>
              <a:t>deQueue</a:t>
            </a:r>
            <a:r>
              <a:rPr lang="zh-CN" altLang="en-US" sz="2400" b="1" dirty="0">
                <a:latin typeface="楷体_GB2312" charset="0"/>
                <a:ea typeface="楷体_GB2312" charset="0"/>
                <a:cs typeface="楷体_GB2312" charset="0"/>
              </a:rPr>
              <a:t>取出每个项，结果就排好序了。 </a:t>
            </a:r>
            <a:endParaRPr lang="zh-CN" altLang="en-US" sz="2400" b="1" dirty="0">
              <a:latin typeface="楷体_GB2312" charset="0"/>
              <a:ea typeface="楷体_GB2312" charset="0"/>
              <a:cs typeface="楷体_GB2312" charset="0"/>
            </a:endParaRPr>
          </a:p>
        </p:txBody>
      </p:sp>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44324" y="282222"/>
            <a:ext cx="7772400" cy="1143000"/>
          </a:xfrm>
        </p:spPr>
        <p:txBody>
          <a:bodyPr/>
          <a:lstStyle/>
          <a:p>
            <a:pPr eaLnBrk="1" hangingPunct="1"/>
            <a:r>
              <a:rPr lang="zh-CN" altLang="en-US" b="1" dirty="0">
                <a:solidFill>
                  <a:srgbClr val="B5B5B6"/>
                </a:solidFill>
                <a:latin typeface="Times New Roman" panose="02020603050405020304" charset="0"/>
                <a:ea typeface="SimSun" panose="02010600030101010101" pitchFamily="2" charset="-122"/>
              </a:rPr>
              <a:t>实现中的主要问题</a:t>
            </a:r>
            <a:endParaRPr lang="zh-CN" altLang="en-US" b="1" dirty="0">
              <a:solidFill>
                <a:srgbClr val="B5B5B6"/>
              </a:solidFill>
              <a:latin typeface="Times New Roman" panose="02020603050405020304" charset="0"/>
              <a:ea typeface="SimSun" panose="02010600030101010101" pitchFamily="2" charset="-122"/>
            </a:endParaRPr>
          </a:p>
        </p:txBody>
      </p:sp>
      <p:sp>
        <p:nvSpPr>
          <p:cNvPr id="233475" name="Rectangle 3"/>
          <p:cNvSpPr>
            <a:spLocks noGrp="1" noChangeArrowheads="1"/>
          </p:cNvSpPr>
          <p:nvPr>
            <p:ph type="body" idx="1"/>
          </p:nvPr>
        </p:nvSpPr>
        <p:spPr>
          <a:xfrm>
            <a:off x="250825" y="1114779"/>
            <a:ext cx="8893175" cy="5531556"/>
          </a:xfrm>
        </p:spPr>
        <p:txBody>
          <a:bodyPr/>
          <a:lstStyle/>
          <a:p>
            <a:pPr eaLnBrk="1" hangingPunct="1">
              <a:lnSpc>
                <a:spcPct val="120000"/>
              </a:lnSpc>
            </a:pPr>
            <a:r>
              <a:rPr lang="zh-CN" altLang="en-US" sz="2800" b="1" dirty="0">
                <a:solidFill>
                  <a:schemeClr val="bg2"/>
                </a:solidFill>
                <a:latin typeface="楷体_GB2312" charset="0"/>
                <a:ea typeface="楷体_GB2312" charset="0"/>
                <a:cs typeface="楷体_GB2312" charset="0"/>
              </a:rPr>
              <a:t>空间问题：</a:t>
            </a:r>
            <a:endParaRPr lang="zh-CN" altLang="en-US" sz="2800" b="1" dirty="0">
              <a:solidFill>
                <a:schemeClr val="bg2"/>
              </a:solidFill>
              <a:latin typeface="楷体_GB2312" charset="0"/>
              <a:ea typeface="楷体_GB2312" charset="0"/>
              <a:cs typeface="楷体_GB2312" charset="0"/>
            </a:endParaRPr>
          </a:p>
          <a:p>
            <a:pPr lvl="1" eaLnBrk="1" hangingPunct="1">
              <a:lnSpc>
                <a:spcPct val="120000"/>
              </a:lnSpc>
            </a:pPr>
            <a:r>
              <a:rPr lang="en-US" altLang="zh-CN" sz="2400" b="1" dirty="0">
                <a:solidFill>
                  <a:schemeClr val="bg2"/>
                </a:solidFill>
                <a:latin typeface="楷体_GB2312" charset="0"/>
                <a:ea typeface="楷体_GB2312" charset="0"/>
                <a:cs typeface="楷体_GB2312" charset="0"/>
              </a:rPr>
              <a:t>N</a:t>
            </a:r>
            <a:r>
              <a:rPr lang="zh-CN" altLang="en-US" sz="2400" b="1" dirty="0">
                <a:solidFill>
                  <a:schemeClr val="bg2"/>
                </a:solidFill>
                <a:latin typeface="楷体_GB2312" charset="0"/>
                <a:ea typeface="楷体_GB2312" charset="0"/>
                <a:cs typeface="楷体_GB2312" charset="0"/>
              </a:rPr>
              <a:t>元素的优先级队列需要</a:t>
            </a:r>
            <a:r>
              <a:rPr lang="en-US" altLang="zh-CN" sz="2400" b="1" dirty="0">
                <a:solidFill>
                  <a:schemeClr val="bg2"/>
                </a:solidFill>
                <a:latin typeface="楷体_GB2312" charset="0"/>
                <a:ea typeface="楷体_GB2312" charset="0"/>
                <a:cs typeface="楷体_GB2312" charset="0"/>
              </a:rPr>
              <a:t>N</a:t>
            </a:r>
            <a:r>
              <a:rPr lang="zh-CN" altLang="en-US" sz="2400" b="1" dirty="0">
                <a:solidFill>
                  <a:schemeClr val="bg2"/>
                </a:solidFill>
                <a:latin typeface="楷体_GB2312" charset="0"/>
                <a:ea typeface="楷体_GB2312" charset="0"/>
                <a:cs typeface="楷体_GB2312" charset="0"/>
              </a:rPr>
              <a:t>个空间，每次</a:t>
            </a:r>
            <a:r>
              <a:rPr lang="en-US" altLang="zh-CN" sz="2400" b="1" dirty="0" err="1">
                <a:solidFill>
                  <a:schemeClr val="bg2"/>
                </a:solidFill>
                <a:latin typeface="楷体_GB2312" charset="0"/>
                <a:ea typeface="楷体_GB2312" charset="0"/>
                <a:cs typeface="楷体_GB2312" charset="0"/>
              </a:rPr>
              <a:t>deQueue</a:t>
            </a:r>
            <a:r>
              <a:rPr lang="zh-CN" altLang="en-US" sz="2400" b="1" dirty="0">
                <a:solidFill>
                  <a:schemeClr val="bg2"/>
                </a:solidFill>
                <a:latin typeface="楷体_GB2312" charset="0"/>
                <a:ea typeface="楷体_GB2312" charset="0"/>
                <a:cs typeface="楷体_GB2312" charset="0"/>
              </a:rPr>
              <a:t>的元素也要放在一个空间中。因此需要两倍的空间。</a:t>
            </a:r>
            <a:endParaRPr lang="zh-CN" altLang="en-US" sz="2400" b="1" dirty="0">
              <a:solidFill>
                <a:schemeClr val="bg2"/>
              </a:solidFill>
              <a:latin typeface="楷体_GB2312" charset="0"/>
              <a:ea typeface="楷体_GB2312" charset="0"/>
              <a:cs typeface="楷体_GB2312" charset="0"/>
            </a:endParaRPr>
          </a:p>
          <a:p>
            <a:pPr eaLnBrk="1" hangingPunct="1">
              <a:lnSpc>
                <a:spcPct val="120000"/>
              </a:lnSpc>
            </a:pPr>
            <a:r>
              <a:rPr lang="zh-CN" altLang="en-US" sz="2800" b="1" dirty="0">
                <a:solidFill>
                  <a:schemeClr val="bg2"/>
                </a:solidFill>
                <a:latin typeface="楷体_GB2312" charset="0"/>
                <a:ea typeface="楷体_GB2312" charset="0"/>
                <a:cs typeface="楷体_GB2312" charset="0"/>
              </a:rPr>
              <a:t>解决方案：在每一次</a:t>
            </a:r>
            <a:r>
              <a:rPr lang="en-US" altLang="zh-CN" sz="2800" b="1" dirty="0" err="1">
                <a:solidFill>
                  <a:schemeClr val="bg2"/>
                </a:solidFill>
                <a:latin typeface="楷体_GB2312" charset="0"/>
                <a:ea typeface="楷体_GB2312" charset="0"/>
                <a:cs typeface="楷体_GB2312" charset="0"/>
              </a:rPr>
              <a:t>deQueue</a:t>
            </a:r>
            <a:r>
              <a:rPr lang="zh-CN" altLang="en-US" sz="2800" b="1" dirty="0">
                <a:solidFill>
                  <a:schemeClr val="bg2"/>
                </a:solidFill>
                <a:latin typeface="楷体_GB2312" charset="0"/>
                <a:ea typeface="楷体_GB2312" charset="0"/>
                <a:cs typeface="楷体_GB2312" charset="0"/>
              </a:rPr>
              <a:t>后，堆缩小</a:t>
            </a:r>
            <a:r>
              <a:rPr lang="en-US" altLang="zh-CN" sz="2800" b="1" dirty="0">
                <a:solidFill>
                  <a:schemeClr val="bg2"/>
                </a:solidFill>
                <a:latin typeface="楷体_GB2312" charset="0"/>
                <a:ea typeface="楷体_GB2312" charset="0"/>
                <a:cs typeface="楷体_GB2312" charset="0"/>
              </a:rPr>
              <a:t>1</a:t>
            </a:r>
            <a:r>
              <a:rPr lang="zh-CN" altLang="en-US" sz="2800" b="1" dirty="0">
                <a:solidFill>
                  <a:schemeClr val="bg2"/>
                </a:solidFill>
                <a:latin typeface="楷体_GB2312" charset="0"/>
                <a:ea typeface="楷体_GB2312" charset="0"/>
                <a:cs typeface="楷体_GB2312" charset="0"/>
              </a:rPr>
              <a:t>。因此，在堆中的最后那个位置能被用来存储刚被删去的元素。</a:t>
            </a:r>
            <a:endParaRPr lang="zh-CN" altLang="en-US" sz="2800" b="1" dirty="0">
              <a:solidFill>
                <a:schemeClr val="bg2"/>
              </a:solidFill>
              <a:latin typeface="楷体_GB2312" charset="0"/>
              <a:ea typeface="楷体_GB2312" charset="0"/>
              <a:cs typeface="楷体_GB2312" charset="0"/>
            </a:endParaRPr>
          </a:p>
          <a:p>
            <a:pPr eaLnBrk="1" hangingPunct="1">
              <a:lnSpc>
                <a:spcPct val="120000"/>
              </a:lnSpc>
            </a:pPr>
            <a:r>
              <a:rPr lang="zh-CN" altLang="en-US" sz="2800" b="1" dirty="0">
                <a:solidFill>
                  <a:schemeClr val="bg2"/>
                </a:solidFill>
                <a:latin typeface="楷体_GB2312" charset="0"/>
                <a:ea typeface="楷体_GB2312" charset="0"/>
                <a:cs typeface="楷体_GB2312" charset="0"/>
              </a:rPr>
              <a:t>假设有一个六个元素的堆。第一次</a:t>
            </a:r>
            <a:r>
              <a:rPr lang="en-US" altLang="zh-CN" sz="2800" b="1" dirty="0" err="1">
                <a:solidFill>
                  <a:schemeClr val="bg2"/>
                </a:solidFill>
                <a:latin typeface="楷体_GB2312" charset="0"/>
                <a:ea typeface="楷体_GB2312" charset="0"/>
                <a:cs typeface="楷体_GB2312" charset="0"/>
              </a:rPr>
              <a:t>deQueue</a:t>
            </a:r>
            <a:r>
              <a:rPr lang="zh-CN" altLang="en-US" sz="2800" b="1" dirty="0">
                <a:solidFill>
                  <a:schemeClr val="bg2"/>
                </a:solidFill>
                <a:latin typeface="楷体_GB2312" charset="0"/>
                <a:ea typeface="楷体_GB2312" charset="0"/>
                <a:cs typeface="楷体_GB2312" charset="0"/>
              </a:rPr>
              <a:t>产生了</a:t>
            </a:r>
            <a:r>
              <a:rPr lang="en-US" altLang="zh-CN" sz="2800" b="1" dirty="0">
                <a:solidFill>
                  <a:schemeClr val="bg2"/>
                </a:solidFill>
                <a:latin typeface="楷体_GB2312" charset="0"/>
                <a:ea typeface="楷体_GB2312" charset="0"/>
                <a:cs typeface="楷体_GB2312" charset="0"/>
              </a:rPr>
              <a:t>A1</a:t>
            </a:r>
            <a:r>
              <a:rPr lang="zh-CN" altLang="en-US" sz="2800" b="1" dirty="0">
                <a:solidFill>
                  <a:schemeClr val="bg2"/>
                </a:solidFill>
                <a:latin typeface="楷体_GB2312" charset="0"/>
                <a:ea typeface="楷体_GB2312" charset="0"/>
                <a:cs typeface="楷体_GB2312" charset="0"/>
              </a:rPr>
              <a:t>。现在堆中仅有五个元素，我们可以把</a:t>
            </a:r>
            <a:r>
              <a:rPr lang="en-US" altLang="zh-CN" sz="2800" b="1" dirty="0">
                <a:solidFill>
                  <a:schemeClr val="bg2"/>
                </a:solidFill>
                <a:latin typeface="楷体_GB2312" charset="0"/>
                <a:ea typeface="楷体_GB2312" charset="0"/>
                <a:cs typeface="楷体_GB2312" charset="0"/>
              </a:rPr>
              <a:t>A1</a:t>
            </a:r>
            <a:r>
              <a:rPr lang="zh-CN" altLang="en-US" sz="2800" b="1" dirty="0">
                <a:solidFill>
                  <a:schemeClr val="bg2"/>
                </a:solidFill>
                <a:latin typeface="楷体_GB2312" charset="0"/>
                <a:ea typeface="楷体_GB2312" charset="0"/>
                <a:cs typeface="楷体_GB2312" charset="0"/>
              </a:rPr>
              <a:t>放在位置</a:t>
            </a:r>
            <a:r>
              <a:rPr lang="en-US" altLang="zh-CN" sz="2800" b="1" dirty="0">
                <a:solidFill>
                  <a:schemeClr val="bg2"/>
                </a:solidFill>
                <a:latin typeface="楷体_GB2312" charset="0"/>
                <a:ea typeface="楷体_GB2312" charset="0"/>
                <a:cs typeface="楷体_GB2312" charset="0"/>
              </a:rPr>
              <a:t>6</a:t>
            </a:r>
            <a:r>
              <a:rPr lang="zh-CN" altLang="en-US" sz="2800" b="1" dirty="0">
                <a:solidFill>
                  <a:schemeClr val="bg2"/>
                </a:solidFill>
                <a:latin typeface="楷体_GB2312" charset="0"/>
                <a:ea typeface="楷体_GB2312" charset="0"/>
                <a:cs typeface="楷体_GB2312" charset="0"/>
              </a:rPr>
              <a:t>。下一个</a:t>
            </a:r>
            <a:r>
              <a:rPr lang="en-US" altLang="zh-CN" sz="2800" b="1" dirty="0" err="1">
                <a:solidFill>
                  <a:schemeClr val="bg2"/>
                </a:solidFill>
                <a:latin typeface="楷体_GB2312" charset="0"/>
                <a:ea typeface="楷体_GB2312" charset="0"/>
                <a:cs typeface="楷体_GB2312" charset="0"/>
              </a:rPr>
              <a:t>deQueue</a:t>
            </a:r>
            <a:r>
              <a:rPr lang="zh-CN" altLang="en-US" sz="2800" b="1" dirty="0">
                <a:solidFill>
                  <a:schemeClr val="bg2"/>
                </a:solidFill>
                <a:latin typeface="楷体_GB2312" charset="0"/>
                <a:ea typeface="楷体_GB2312" charset="0"/>
                <a:cs typeface="楷体_GB2312" charset="0"/>
              </a:rPr>
              <a:t>产生</a:t>
            </a:r>
            <a:r>
              <a:rPr lang="en-US" altLang="zh-CN" sz="2800" b="1" dirty="0">
                <a:solidFill>
                  <a:schemeClr val="bg2"/>
                </a:solidFill>
                <a:latin typeface="楷体_GB2312" charset="0"/>
                <a:ea typeface="楷体_GB2312" charset="0"/>
                <a:cs typeface="楷体_GB2312" charset="0"/>
              </a:rPr>
              <a:t>A2</a:t>
            </a:r>
            <a:r>
              <a:rPr lang="zh-CN" altLang="en-US" sz="2800" b="1" dirty="0">
                <a:solidFill>
                  <a:schemeClr val="bg2"/>
                </a:solidFill>
                <a:latin typeface="楷体_GB2312" charset="0"/>
                <a:ea typeface="楷体_GB2312" charset="0"/>
                <a:cs typeface="楷体_GB2312" charset="0"/>
              </a:rPr>
              <a:t>。因为堆中现在仅有四个元素，我们可以把</a:t>
            </a:r>
            <a:r>
              <a:rPr lang="en-US" altLang="zh-CN" sz="2800" b="1" dirty="0">
                <a:solidFill>
                  <a:schemeClr val="bg2"/>
                </a:solidFill>
                <a:latin typeface="楷体_GB2312" charset="0"/>
                <a:ea typeface="楷体_GB2312" charset="0"/>
                <a:cs typeface="楷体_GB2312" charset="0"/>
              </a:rPr>
              <a:t>A2</a:t>
            </a:r>
            <a:r>
              <a:rPr lang="zh-CN" altLang="en-US" sz="2800" b="1" dirty="0">
                <a:solidFill>
                  <a:schemeClr val="bg2"/>
                </a:solidFill>
                <a:latin typeface="楷体_GB2312" charset="0"/>
                <a:ea typeface="楷体_GB2312" charset="0"/>
                <a:cs typeface="楷体_GB2312" charset="0"/>
              </a:rPr>
              <a:t>放在位置</a:t>
            </a:r>
            <a:r>
              <a:rPr lang="en-US" altLang="zh-CN" sz="2800" b="1" dirty="0">
                <a:solidFill>
                  <a:schemeClr val="bg2"/>
                </a:solidFill>
                <a:latin typeface="楷体_GB2312" charset="0"/>
                <a:ea typeface="楷体_GB2312" charset="0"/>
                <a:cs typeface="楷体_GB2312" charset="0"/>
              </a:rPr>
              <a:t>5</a:t>
            </a:r>
            <a:r>
              <a:rPr lang="zh-CN" altLang="en-US" sz="2800" b="1" dirty="0">
                <a:solidFill>
                  <a:schemeClr val="bg2"/>
                </a:solidFill>
                <a:latin typeface="楷体_GB2312" charset="0"/>
                <a:ea typeface="楷体_GB2312" charset="0"/>
                <a:cs typeface="楷体_GB2312" charset="0"/>
              </a:rPr>
              <a:t>。 </a:t>
            </a:r>
            <a:endParaRPr lang="zh-CN" altLang="en-US" sz="2800" b="1" dirty="0">
              <a:solidFill>
                <a:schemeClr val="bg2"/>
              </a:solidFill>
              <a:latin typeface="楷体_GB2312" charset="0"/>
              <a:ea typeface="楷体_GB2312" charset="0"/>
              <a:cs typeface="楷体_GB2312" charset="0"/>
            </a:endParaRPr>
          </a:p>
          <a:p>
            <a:pPr eaLnBrk="1" hangingPunct="1">
              <a:lnSpc>
                <a:spcPct val="120000"/>
              </a:lnSpc>
            </a:pPr>
            <a:r>
              <a:rPr lang="zh-CN" altLang="en-US" sz="2800" b="1" dirty="0">
                <a:solidFill>
                  <a:schemeClr val="bg2"/>
                </a:solidFill>
                <a:latin typeface="楷体_GB2312" charset="0"/>
                <a:ea typeface="楷体_GB2312" charset="0"/>
                <a:cs typeface="楷体_GB2312" charset="0"/>
              </a:rPr>
              <a:t>为了产生递增排序，可以采用最大堆</a:t>
            </a:r>
            <a:endParaRPr lang="zh-CN" altLang="en-US" sz="2800" b="1" dirty="0">
              <a:solidFill>
                <a:schemeClr val="bg2"/>
              </a:solidFill>
              <a:latin typeface="楷体_GB2312" charset="0"/>
              <a:ea typeface="楷体_GB2312" charset="0"/>
              <a:cs typeface="楷体_GB2312" charset="0"/>
            </a:endParaRPr>
          </a:p>
        </p:txBody>
      </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40" name="Group 4"/>
          <p:cNvGrpSpPr/>
          <p:nvPr/>
        </p:nvGrpSpPr>
        <p:grpSpPr bwMode="auto">
          <a:xfrm>
            <a:off x="1187450" y="2212975"/>
            <a:ext cx="825500" cy="4183063"/>
            <a:chOff x="748" y="1394"/>
            <a:chExt cx="520" cy="2635"/>
          </a:xfrm>
        </p:grpSpPr>
        <p:sp>
          <p:nvSpPr>
            <p:cNvPr id="1062917" name="Rectangle 5"/>
            <p:cNvSpPr>
              <a:spLocks noChangeArrowheads="1"/>
            </p:cNvSpPr>
            <p:nvPr/>
          </p:nvSpPr>
          <p:spPr bwMode="auto">
            <a:xfrm>
              <a:off x="752"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18" name="Line 6"/>
            <p:cNvSpPr>
              <a:spLocks noChangeShapeType="1"/>
            </p:cNvSpPr>
            <p:nvPr/>
          </p:nvSpPr>
          <p:spPr bwMode="auto">
            <a:xfrm>
              <a:off x="748"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19" name="Line 7"/>
            <p:cNvSpPr>
              <a:spLocks noChangeShapeType="1"/>
            </p:cNvSpPr>
            <p:nvPr/>
          </p:nvSpPr>
          <p:spPr bwMode="auto">
            <a:xfrm>
              <a:off x="748"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20" name="Line 8"/>
            <p:cNvSpPr>
              <a:spLocks noChangeShapeType="1"/>
            </p:cNvSpPr>
            <p:nvPr/>
          </p:nvSpPr>
          <p:spPr bwMode="auto">
            <a:xfrm>
              <a:off x="748"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21" name="Line 9"/>
            <p:cNvSpPr>
              <a:spLocks noChangeShapeType="1"/>
            </p:cNvSpPr>
            <p:nvPr/>
          </p:nvSpPr>
          <p:spPr bwMode="auto">
            <a:xfrm>
              <a:off x="748"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22" name="Line 10"/>
            <p:cNvSpPr>
              <a:spLocks noChangeShapeType="1"/>
            </p:cNvSpPr>
            <p:nvPr/>
          </p:nvSpPr>
          <p:spPr bwMode="auto">
            <a:xfrm>
              <a:off x="748"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23" name="Line 11"/>
            <p:cNvSpPr>
              <a:spLocks noChangeShapeType="1"/>
            </p:cNvSpPr>
            <p:nvPr/>
          </p:nvSpPr>
          <p:spPr bwMode="auto">
            <a:xfrm>
              <a:off x="748"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62924" name="Rectangle 12"/>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p:txBody>
      </p:sp>
      <p:sp>
        <p:nvSpPr>
          <p:cNvPr id="1062925" name="Rectangle 13"/>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62926" name="Rectangle 14"/>
          <p:cNvSpPr>
            <a:spLocks noChangeArrowheads="1"/>
          </p:cNvSpPr>
          <p:nvPr/>
        </p:nvSpPr>
        <p:spPr bwMode="auto">
          <a:xfrm>
            <a:off x="458788" y="1709738"/>
            <a:ext cx="668337" cy="4664075"/>
          </a:xfrm>
          <a:prstGeom prst="rect">
            <a:avLst/>
          </a:prstGeom>
          <a:noFill/>
          <a:ln>
            <a:noFill/>
          </a:ln>
          <a:effectLst/>
        </p:spPr>
        <p:txBody>
          <a:bodyPr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62927" name="Rectangle 15"/>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28" name="Rectangle 16"/>
          <p:cNvSpPr>
            <a:spLocks noChangeArrowheads="1"/>
          </p:cNvSpPr>
          <p:nvPr/>
        </p:nvSpPr>
        <p:spPr bwMode="auto">
          <a:xfrm>
            <a:off x="3225800" y="4773613"/>
            <a:ext cx="674688" cy="43815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39946" name="Group 17"/>
          <p:cNvGrpSpPr/>
          <p:nvPr/>
        </p:nvGrpSpPr>
        <p:grpSpPr bwMode="auto">
          <a:xfrm>
            <a:off x="5730875" y="2833688"/>
            <a:ext cx="739775" cy="863600"/>
            <a:chOff x="3610" y="1785"/>
            <a:chExt cx="466" cy="544"/>
          </a:xfrm>
          <a:noFill/>
        </p:grpSpPr>
        <p:sp>
          <p:nvSpPr>
            <p:cNvPr id="1062930" name="Rectangle 18"/>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31" name="Rectangle 19"/>
            <p:cNvSpPr>
              <a:spLocks noChangeArrowheads="1"/>
            </p:cNvSpPr>
            <p:nvPr/>
          </p:nvSpPr>
          <p:spPr bwMode="auto">
            <a:xfrm>
              <a:off x="3678" y="1785"/>
              <a:ext cx="304"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2932" name="Line 20"/>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33" name="Line 21"/>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34" name="Rectangle 22"/>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62935" name="Rectangle 23"/>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40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grpSp>
        <p:nvGrpSpPr>
          <p:cNvPr id="39951" name="Group 24"/>
          <p:cNvGrpSpPr/>
          <p:nvPr/>
        </p:nvGrpSpPr>
        <p:grpSpPr bwMode="auto">
          <a:xfrm>
            <a:off x="4627563" y="4164013"/>
            <a:ext cx="730250" cy="1466850"/>
            <a:chOff x="2915" y="2623"/>
            <a:chExt cx="460" cy="924"/>
          </a:xfrm>
          <a:noFill/>
        </p:grpSpPr>
        <p:sp>
          <p:nvSpPr>
            <p:cNvPr id="1062937" name="Rectangle 25"/>
            <p:cNvSpPr>
              <a:spLocks noChangeArrowheads="1"/>
            </p:cNvSpPr>
            <p:nvPr/>
          </p:nvSpPr>
          <p:spPr bwMode="auto">
            <a:xfrm>
              <a:off x="2941" y="2984"/>
              <a:ext cx="434" cy="299"/>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38" name="Line 26"/>
            <p:cNvSpPr>
              <a:spLocks noChangeShapeType="1"/>
            </p:cNvSpPr>
            <p:nvPr/>
          </p:nvSpPr>
          <p:spPr bwMode="auto">
            <a:xfrm flipH="1" flipV="1">
              <a:off x="2915" y="2623"/>
              <a:ext cx="273" cy="349"/>
            </a:xfrm>
            <a:prstGeom prst="line">
              <a:avLst/>
            </a:prstGeom>
            <a:grp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39" name="Rectangle 27"/>
            <p:cNvSpPr>
              <a:spLocks noChangeArrowheads="1"/>
            </p:cNvSpPr>
            <p:nvPr/>
          </p:nvSpPr>
          <p:spPr bwMode="auto">
            <a:xfrm>
              <a:off x="3034" y="3003"/>
              <a:ext cx="291" cy="544"/>
            </a:xfrm>
            <a:prstGeom prst="rect">
              <a:avLst/>
            </a:prstGeom>
            <a:grp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2940" name="Rectangle 28"/>
          <p:cNvSpPr>
            <a:spLocks noChangeArrowheads="1"/>
          </p:cNvSpPr>
          <p:nvPr/>
        </p:nvSpPr>
        <p:spPr bwMode="auto">
          <a:xfrm>
            <a:off x="7307263" y="3856038"/>
            <a:ext cx="703262"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41" name="Rectangle 29"/>
          <p:cNvSpPr>
            <a:spLocks noChangeArrowheads="1"/>
          </p:cNvSpPr>
          <p:nvPr/>
        </p:nvSpPr>
        <p:spPr bwMode="auto">
          <a:xfrm>
            <a:off x="6581775" y="4754563"/>
            <a:ext cx="715963" cy="45720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42" name="Rectangle 30"/>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62943" name="Line 31"/>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44" name="Rectangle 32"/>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62945" name="Line 33"/>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46" name="Rectangle 34"/>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grpSp>
        <p:nvGrpSpPr>
          <p:cNvPr id="39959" name="Group 35"/>
          <p:cNvGrpSpPr/>
          <p:nvPr/>
        </p:nvGrpSpPr>
        <p:grpSpPr bwMode="auto">
          <a:xfrm>
            <a:off x="7916863" y="4171950"/>
            <a:ext cx="730250" cy="1466850"/>
            <a:chOff x="4987" y="2628"/>
            <a:chExt cx="460" cy="924"/>
          </a:xfrm>
          <a:noFill/>
        </p:grpSpPr>
        <p:sp>
          <p:nvSpPr>
            <p:cNvPr id="1062948" name="Rectangle 36"/>
            <p:cNvSpPr>
              <a:spLocks noChangeArrowheads="1"/>
            </p:cNvSpPr>
            <p:nvPr/>
          </p:nvSpPr>
          <p:spPr bwMode="auto">
            <a:xfrm>
              <a:off x="5013" y="2989"/>
              <a:ext cx="434" cy="299"/>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49" name="Line 37"/>
            <p:cNvSpPr>
              <a:spLocks noChangeShapeType="1"/>
            </p:cNvSpPr>
            <p:nvPr/>
          </p:nvSpPr>
          <p:spPr bwMode="auto">
            <a:xfrm flipH="1" flipV="1">
              <a:off x="4987" y="2628"/>
              <a:ext cx="273" cy="349"/>
            </a:xfrm>
            <a:prstGeom prst="line">
              <a:avLst/>
            </a:prstGeom>
            <a:grp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2950" name="Rectangle 38"/>
            <p:cNvSpPr>
              <a:spLocks noChangeArrowheads="1"/>
            </p:cNvSpPr>
            <p:nvPr/>
          </p:nvSpPr>
          <p:spPr bwMode="auto">
            <a:xfrm>
              <a:off x="5106" y="3008"/>
              <a:ext cx="291" cy="544"/>
            </a:xfrm>
            <a:prstGeom prst="rect">
              <a:avLst/>
            </a:prstGeom>
            <a:grp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2951" name="Line 39"/>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42"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
        <p:nvSpPr>
          <p:cNvPr id="4" name="文本框 3"/>
          <p:cNvSpPr txBox="1"/>
          <p:nvPr/>
        </p:nvSpPr>
        <p:spPr>
          <a:xfrm>
            <a:off x="3900488" y="5851525"/>
            <a:ext cx="3736975" cy="461665"/>
          </a:xfrm>
          <a:prstGeom prst="rect">
            <a:avLst/>
          </a:prstGeom>
          <a:noFill/>
        </p:spPr>
        <p:txBody>
          <a:bodyPr wrap="square" rtlCol="0">
            <a:spAutoFit/>
          </a:bodyPr>
          <a:lstStyle/>
          <a:p>
            <a:r>
              <a:rPr kumimoji="1" lang="en-US" altLang="zh-CN" dirty="0"/>
              <a:t>  </a:t>
            </a:r>
            <a:r>
              <a:rPr kumimoji="1" lang="zh-CN" altLang="en-US" sz="2400" dirty="0"/>
              <a:t>初始化堆：</a:t>
            </a:r>
            <a:r>
              <a:rPr kumimoji="1" lang="en-US" altLang="zh-CN" sz="2400" dirty="0"/>
              <a:t>O(n)</a:t>
            </a:r>
            <a:endParaRPr kumimoji="1" lang="zh-CN" altLang="en-US" dirty="0"/>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40964" name="Group 4"/>
          <p:cNvGrpSpPr/>
          <p:nvPr/>
        </p:nvGrpSpPr>
        <p:grpSpPr bwMode="auto">
          <a:xfrm>
            <a:off x="1187450" y="2212975"/>
            <a:ext cx="825500" cy="4183063"/>
            <a:chOff x="748" y="1394"/>
            <a:chExt cx="520" cy="2635"/>
          </a:xfrm>
        </p:grpSpPr>
        <p:sp>
          <p:nvSpPr>
            <p:cNvPr id="1063941" name="Rectangle 5"/>
            <p:cNvSpPr>
              <a:spLocks noChangeArrowheads="1"/>
            </p:cNvSpPr>
            <p:nvPr/>
          </p:nvSpPr>
          <p:spPr bwMode="auto">
            <a:xfrm>
              <a:off x="752"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42" name="Line 6"/>
            <p:cNvSpPr>
              <a:spLocks noChangeShapeType="1"/>
            </p:cNvSpPr>
            <p:nvPr/>
          </p:nvSpPr>
          <p:spPr bwMode="auto">
            <a:xfrm>
              <a:off x="748"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43" name="Line 7"/>
            <p:cNvSpPr>
              <a:spLocks noChangeShapeType="1"/>
            </p:cNvSpPr>
            <p:nvPr/>
          </p:nvSpPr>
          <p:spPr bwMode="auto">
            <a:xfrm>
              <a:off x="748"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44" name="Line 8"/>
            <p:cNvSpPr>
              <a:spLocks noChangeShapeType="1"/>
            </p:cNvSpPr>
            <p:nvPr/>
          </p:nvSpPr>
          <p:spPr bwMode="auto">
            <a:xfrm>
              <a:off x="748"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45" name="Line 9"/>
            <p:cNvSpPr>
              <a:spLocks noChangeShapeType="1"/>
            </p:cNvSpPr>
            <p:nvPr/>
          </p:nvSpPr>
          <p:spPr bwMode="auto">
            <a:xfrm>
              <a:off x="748"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46" name="Line 10"/>
            <p:cNvSpPr>
              <a:spLocks noChangeShapeType="1"/>
            </p:cNvSpPr>
            <p:nvPr/>
          </p:nvSpPr>
          <p:spPr bwMode="auto">
            <a:xfrm>
              <a:off x="748"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47" name="Line 11"/>
            <p:cNvSpPr>
              <a:spLocks noChangeShapeType="1"/>
            </p:cNvSpPr>
            <p:nvPr/>
          </p:nvSpPr>
          <p:spPr bwMode="auto">
            <a:xfrm>
              <a:off x="748"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63948" name="Rectangle 12"/>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p:txBody>
      </p:sp>
      <p:sp>
        <p:nvSpPr>
          <p:cNvPr id="1063949" name="Rectangle 13"/>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63950" name="Rectangle 14"/>
          <p:cNvSpPr>
            <a:spLocks noChangeArrowheads="1"/>
          </p:cNvSpPr>
          <p:nvPr/>
        </p:nvSpPr>
        <p:spPr bwMode="auto">
          <a:xfrm>
            <a:off x="4008438" y="3846513"/>
            <a:ext cx="763587"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51" name="Rectangle 15"/>
          <p:cNvSpPr>
            <a:spLocks noChangeArrowheads="1"/>
          </p:cNvSpPr>
          <p:nvPr/>
        </p:nvSpPr>
        <p:spPr bwMode="auto">
          <a:xfrm>
            <a:off x="3205163" y="4773613"/>
            <a:ext cx="674687" cy="43815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40969" name="Group 16"/>
          <p:cNvGrpSpPr/>
          <p:nvPr/>
        </p:nvGrpSpPr>
        <p:grpSpPr bwMode="auto">
          <a:xfrm>
            <a:off x="5710238" y="2833688"/>
            <a:ext cx="739775" cy="863600"/>
            <a:chOff x="3597" y="1785"/>
            <a:chExt cx="466" cy="544"/>
          </a:xfrm>
          <a:noFill/>
        </p:grpSpPr>
        <p:sp>
          <p:nvSpPr>
            <p:cNvPr id="1063953" name="Rectangle 17"/>
            <p:cNvSpPr>
              <a:spLocks noChangeArrowheads="1"/>
            </p:cNvSpPr>
            <p:nvPr/>
          </p:nvSpPr>
          <p:spPr bwMode="auto">
            <a:xfrm>
              <a:off x="3597"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54" name="Rectangle 18"/>
            <p:cNvSpPr>
              <a:spLocks noChangeArrowheads="1"/>
            </p:cNvSpPr>
            <p:nvPr/>
          </p:nvSpPr>
          <p:spPr bwMode="auto">
            <a:xfrm>
              <a:off x="3665" y="1785"/>
              <a:ext cx="304"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3955" name="Line 19"/>
          <p:cNvSpPr>
            <a:spLocks noChangeShapeType="1"/>
          </p:cNvSpPr>
          <p:nvPr/>
        </p:nvSpPr>
        <p:spPr bwMode="auto">
          <a:xfrm flipV="1">
            <a:off x="3744913"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56" name="Line 20"/>
          <p:cNvSpPr>
            <a:spLocks noChangeShapeType="1"/>
          </p:cNvSpPr>
          <p:nvPr/>
        </p:nvSpPr>
        <p:spPr bwMode="auto">
          <a:xfrm flipV="1">
            <a:off x="4492625"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57" name="Rectangle 21"/>
          <p:cNvSpPr>
            <a:spLocks noChangeArrowheads="1"/>
          </p:cNvSpPr>
          <p:nvPr/>
        </p:nvSpPr>
        <p:spPr bwMode="auto">
          <a:xfrm>
            <a:off x="4100513" y="3836988"/>
            <a:ext cx="515937"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63958" name="Rectangle 22"/>
          <p:cNvSpPr>
            <a:spLocks noChangeArrowheads="1"/>
          </p:cNvSpPr>
          <p:nvPr/>
        </p:nvSpPr>
        <p:spPr bwMode="auto">
          <a:xfrm>
            <a:off x="3354388"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40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grpSp>
        <p:nvGrpSpPr>
          <p:cNvPr id="40974" name="Group 23"/>
          <p:cNvGrpSpPr/>
          <p:nvPr/>
        </p:nvGrpSpPr>
        <p:grpSpPr bwMode="auto">
          <a:xfrm>
            <a:off x="4606925" y="4164013"/>
            <a:ext cx="730250" cy="1466850"/>
            <a:chOff x="2902" y="2623"/>
            <a:chExt cx="460" cy="924"/>
          </a:xfrm>
          <a:noFill/>
        </p:grpSpPr>
        <p:sp>
          <p:nvSpPr>
            <p:cNvPr id="1063960" name="Rectangle 24"/>
            <p:cNvSpPr>
              <a:spLocks noChangeArrowheads="1"/>
            </p:cNvSpPr>
            <p:nvPr/>
          </p:nvSpPr>
          <p:spPr bwMode="auto">
            <a:xfrm>
              <a:off x="2928" y="2984"/>
              <a:ext cx="434" cy="299"/>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61" name="Line 25"/>
            <p:cNvSpPr>
              <a:spLocks noChangeShapeType="1"/>
            </p:cNvSpPr>
            <p:nvPr/>
          </p:nvSpPr>
          <p:spPr bwMode="auto">
            <a:xfrm flipH="1" flipV="1">
              <a:off x="2902" y="2623"/>
              <a:ext cx="273" cy="349"/>
            </a:xfrm>
            <a:prstGeom prst="line">
              <a:avLst/>
            </a:prstGeom>
            <a:grp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62" name="Rectangle 26"/>
            <p:cNvSpPr>
              <a:spLocks noChangeArrowheads="1"/>
            </p:cNvSpPr>
            <p:nvPr/>
          </p:nvSpPr>
          <p:spPr bwMode="auto">
            <a:xfrm>
              <a:off x="3021" y="3003"/>
              <a:ext cx="291" cy="544"/>
            </a:xfrm>
            <a:prstGeom prst="rect">
              <a:avLst/>
            </a:prstGeom>
            <a:grp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3963" name="Rectangle 27"/>
          <p:cNvSpPr>
            <a:spLocks noChangeArrowheads="1"/>
          </p:cNvSpPr>
          <p:nvPr/>
        </p:nvSpPr>
        <p:spPr bwMode="auto">
          <a:xfrm>
            <a:off x="7286625" y="3856038"/>
            <a:ext cx="703263"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64" name="Rectangle 28"/>
          <p:cNvSpPr>
            <a:spLocks noChangeArrowheads="1"/>
          </p:cNvSpPr>
          <p:nvPr/>
        </p:nvSpPr>
        <p:spPr bwMode="auto">
          <a:xfrm>
            <a:off x="6561138" y="4754563"/>
            <a:ext cx="715962" cy="45720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65" name="Rectangle 29"/>
          <p:cNvSpPr>
            <a:spLocks noChangeArrowheads="1"/>
          </p:cNvSpPr>
          <p:nvPr/>
        </p:nvSpPr>
        <p:spPr bwMode="auto">
          <a:xfrm>
            <a:off x="7423150"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sp>
        <p:nvSpPr>
          <p:cNvPr id="1063966" name="Line 30"/>
          <p:cNvSpPr>
            <a:spLocks noChangeShapeType="1"/>
          </p:cNvSpPr>
          <p:nvPr/>
        </p:nvSpPr>
        <p:spPr bwMode="auto">
          <a:xfrm flipV="1">
            <a:off x="6927850" y="4106863"/>
            <a:ext cx="474663"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67" name="Rectangle 31"/>
          <p:cNvSpPr>
            <a:spLocks noChangeArrowheads="1"/>
          </p:cNvSpPr>
          <p:nvPr/>
        </p:nvSpPr>
        <p:spPr bwMode="auto">
          <a:xfrm>
            <a:off x="6584950" y="4770438"/>
            <a:ext cx="55721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63968" name="Line 32"/>
          <p:cNvSpPr>
            <a:spLocks noChangeShapeType="1"/>
          </p:cNvSpPr>
          <p:nvPr/>
        </p:nvSpPr>
        <p:spPr bwMode="auto">
          <a:xfrm flipH="1" flipV="1">
            <a:off x="5792788"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69" name="Rectangle 33"/>
          <p:cNvSpPr>
            <a:spLocks noChangeArrowheads="1"/>
          </p:cNvSpPr>
          <p:nvPr/>
        </p:nvSpPr>
        <p:spPr bwMode="auto">
          <a:xfrm>
            <a:off x="4960938" y="2184400"/>
            <a:ext cx="827087"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grpSp>
        <p:nvGrpSpPr>
          <p:cNvPr id="40982" name="Group 34"/>
          <p:cNvGrpSpPr/>
          <p:nvPr/>
        </p:nvGrpSpPr>
        <p:grpSpPr bwMode="auto">
          <a:xfrm>
            <a:off x="7896225" y="4171950"/>
            <a:ext cx="730250" cy="1466850"/>
            <a:chOff x="4974" y="2628"/>
            <a:chExt cx="460" cy="924"/>
          </a:xfrm>
          <a:noFill/>
        </p:grpSpPr>
        <p:sp>
          <p:nvSpPr>
            <p:cNvPr id="1063971" name="Rectangle 35"/>
            <p:cNvSpPr>
              <a:spLocks noChangeArrowheads="1"/>
            </p:cNvSpPr>
            <p:nvPr/>
          </p:nvSpPr>
          <p:spPr bwMode="auto">
            <a:xfrm>
              <a:off x="5000" y="2989"/>
              <a:ext cx="434" cy="299"/>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72" name="Line 36"/>
            <p:cNvSpPr>
              <a:spLocks noChangeShapeType="1"/>
            </p:cNvSpPr>
            <p:nvPr/>
          </p:nvSpPr>
          <p:spPr bwMode="auto">
            <a:xfrm flipH="1" flipV="1">
              <a:off x="4974" y="2628"/>
              <a:ext cx="273" cy="349"/>
            </a:xfrm>
            <a:prstGeom prst="line">
              <a:avLst/>
            </a:prstGeom>
            <a:grp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73" name="Rectangle 37"/>
            <p:cNvSpPr>
              <a:spLocks noChangeArrowheads="1"/>
            </p:cNvSpPr>
            <p:nvPr/>
          </p:nvSpPr>
          <p:spPr bwMode="auto">
            <a:xfrm>
              <a:off x="5093" y="3008"/>
              <a:ext cx="291" cy="544"/>
            </a:xfrm>
            <a:prstGeom prst="rect">
              <a:avLst/>
            </a:prstGeom>
            <a:grp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grpSp>
      <p:grpSp>
        <p:nvGrpSpPr>
          <p:cNvPr id="40983" name="Group 38"/>
          <p:cNvGrpSpPr/>
          <p:nvPr/>
        </p:nvGrpSpPr>
        <p:grpSpPr bwMode="auto">
          <a:xfrm>
            <a:off x="2124075" y="2478088"/>
            <a:ext cx="579438" cy="3619500"/>
            <a:chOff x="1338" y="1561"/>
            <a:chExt cx="365" cy="2280"/>
          </a:xfrm>
        </p:grpSpPr>
        <p:sp>
          <p:nvSpPr>
            <p:cNvPr id="1063975" name="Line 39"/>
            <p:cNvSpPr>
              <a:spLocks noChangeShapeType="1"/>
            </p:cNvSpPr>
            <p:nvPr/>
          </p:nvSpPr>
          <p:spPr bwMode="auto">
            <a:xfrm>
              <a:off x="1698" y="1581"/>
              <a:ext cx="0" cy="2251"/>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76" name="Line 40"/>
            <p:cNvSpPr>
              <a:spLocks noChangeShapeType="1"/>
            </p:cNvSpPr>
            <p:nvPr/>
          </p:nvSpPr>
          <p:spPr bwMode="auto">
            <a:xfrm>
              <a:off x="1338" y="1561"/>
              <a:ext cx="36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77" name="Line 41"/>
            <p:cNvSpPr>
              <a:spLocks noChangeShapeType="1"/>
            </p:cNvSpPr>
            <p:nvPr/>
          </p:nvSpPr>
          <p:spPr bwMode="auto">
            <a:xfrm>
              <a:off x="1343" y="3841"/>
              <a:ext cx="36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63978" name="Line 42"/>
          <p:cNvSpPr>
            <a:spLocks noChangeShapeType="1"/>
          </p:cNvSpPr>
          <p:nvPr/>
        </p:nvSpPr>
        <p:spPr bwMode="auto">
          <a:xfrm flipH="1" flipV="1">
            <a:off x="6424613" y="3163888"/>
            <a:ext cx="1192212"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3979" name="Rectangle 43"/>
          <p:cNvSpPr>
            <a:spLocks noChangeArrowheads="1"/>
          </p:cNvSpPr>
          <p:nvPr/>
        </p:nvSpPr>
        <p:spPr bwMode="auto">
          <a:xfrm>
            <a:off x="388938" y="1711325"/>
            <a:ext cx="633412"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46"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41988" name="Group 4"/>
          <p:cNvGrpSpPr/>
          <p:nvPr/>
        </p:nvGrpSpPr>
        <p:grpSpPr bwMode="auto">
          <a:xfrm>
            <a:off x="1187450" y="2212975"/>
            <a:ext cx="825500" cy="4183063"/>
            <a:chOff x="748" y="1394"/>
            <a:chExt cx="520" cy="2635"/>
          </a:xfrm>
        </p:grpSpPr>
        <p:sp>
          <p:nvSpPr>
            <p:cNvPr id="1064965" name="Rectangle 5"/>
            <p:cNvSpPr>
              <a:spLocks noChangeArrowheads="1"/>
            </p:cNvSpPr>
            <p:nvPr/>
          </p:nvSpPr>
          <p:spPr bwMode="auto">
            <a:xfrm>
              <a:off x="752"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66" name="Line 6"/>
            <p:cNvSpPr>
              <a:spLocks noChangeShapeType="1"/>
            </p:cNvSpPr>
            <p:nvPr/>
          </p:nvSpPr>
          <p:spPr bwMode="auto">
            <a:xfrm>
              <a:off x="748"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67" name="Line 7"/>
            <p:cNvSpPr>
              <a:spLocks noChangeShapeType="1"/>
            </p:cNvSpPr>
            <p:nvPr/>
          </p:nvSpPr>
          <p:spPr bwMode="auto">
            <a:xfrm>
              <a:off x="748"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68" name="Line 8"/>
            <p:cNvSpPr>
              <a:spLocks noChangeShapeType="1"/>
            </p:cNvSpPr>
            <p:nvPr/>
          </p:nvSpPr>
          <p:spPr bwMode="auto">
            <a:xfrm>
              <a:off x="748"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69" name="Line 9"/>
            <p:cNvSpPr>
              <a:spLocks noChangeShapeType="1"/>
            </p:cNvSpPr>
            <p:nvPr/>
          </p:nvSpPr>
          <p:spPr bwMode="auto">
            <a:xfrm>
              <a:off x="748"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70" name="Line 10"/>
            <p:cNvSpPr>
              <a:spLocks noChangeShapeType="1"/>
            </p:cNvSpPr>
            <p:nvPr/>
          </p:nvSpPr>
          <p:spPr bwMode="auto">
            <a:xfrm>
              <a:off x="748"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71" name="Line 11"/>
            <p:cNvSpPr>
              <a:spLocks noChangeShapeType="1"/>
            </p:cNvSpPr>
            <p:nvPr/>
          </p:nvSpPr>
          <p:spPr bwMode="auto">
            <a:xfrm>
              <a:off x="748"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64972" name="Rectangle 12"/>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64973" name="Rectangle 13"/>
          <p:cNvSpPr>
            <a:spLocks noChangeArrowheads="1"/>
          </p:cNvSpPr>
          <p:nvPr/>
        </p:nvSpPr>
        <p:spPr bwMode="auto">
          <a:xfrm>
            <a:off x="1192213" y="5848350"/>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74" name="Rectangle 14"/>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sp>
        <p:nvSpPr>
          <p:cNvPr id="1064975" name="Line 15"/>
          <p:cNvSpPr>
            <a:spLocks noChangeShapeType="1"/>
          </p:cNvSpPr>
          <p:nvPr/>
        </p:nvSpPr>
        <p:spPr bwMode="auto">
          <a:xfrm>
            <a:off x="1947863" y="6011863"/>
            <a:ext cx="1036637" cy="127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76" name="Rectangle 16"/>
          <p:cNvSpPr>
            <a:spLocks noChangeArrowheads="1"/>
          </p:cNvSpPr>
          <p:nvPr/>
        </p:nvSpPr>
        <p:spPr bwMode="auto">
          <a:xfrm>
            <a:off x="3021013" y="5983288"/>
            <a:ext cx="4841875" cy="457200"/>
          </a:xfrm>
          <a:prstGeom prst="rect">
            <a:avLst/>
          </a:prstGeom>
          <a:noFill/>
          <a:ln>
            <a:noFill/>
          </a:ln>
          <a:effectLst/>
        </p:spPr>
        <p:txBody>
          <a:bodyPr wrap="none" lIns="92075" tIns="46038" rIns="92075" bIns="46038">
            <a:spAutoFit/>
          </a:bodyPr>
          <a:lstStyle/>
          <a:p>
            <a:pPr>
              <a:spcBef>
                <a:spcPct val="0"/>
              </a:spcBef>
              <a:defRPr/>
            </a:pPr>
            <a:r>
              <a:rPr lang="en-US" altLang="zh-CN" sz="2400">
                <a:solidFill>
                  <a:srgbClr val="990033"/>
                </a:solidFill>
                <a:latin typeface="Arial" panose="020B0604020202020204" pitchFamily="34" charset="0"/>
                <a:ea typeface="SimSun" panose="02010600030101010101" pitchFamily="2" charset="-122"/>
              </a:rPr>
              <a:t>NO NEED TO CONSIDER AGAIN</a:t>
            </a:r>
            <a:endParaRPr lang="en-US" altLang="zh-CN" sz="2400">
              <a:solidFill>
                <a:srgbClr val="990033"/>
              </a:solidFill>
              <a:latin typeface="Arial" panose="020B0604020202020204" pitchFamily="34" charset="0"/>
              <a:ea typeface="SimSun" panose="02010600030101010101" pitchFamily="2" charset="-122"/>
            </a:endParaRPr>
          </a:p>
        </p:txBody>
      </p:sp>
      <p:sp>
        <p:nvSpPr>
          <p:cNvPr id="1064977" name="Rectangle 17"/>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64978" name="Rectangle 18"/>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79" name="Rectangle 19"/>
          <p:cNvSpPr>
            <a:spLocks noChangeArrowheads="1"/>
          </p:cNvSpPr>
          <p:nvPr/>
        </p:nvSpPr>
        <p:spPr bwMode="auto">
          <a:xfrm>
            <a:off x="3225800" y="4773613"/>
            <a:ext cx="674688" cy="43815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41997" name="Group 20"/>
          <p:cNvGrpSpPr/>
          <p:nvPr/>
        </p:nvGrpSpPr>
        <p:grpSpPr bwMode="auto">
          <a:xfrm>
            <a:off x="5730875" y="2833688"/>
            <a:ext cx="739775" cy="863600"/>
            <a:chOff x="3610" y="1785"/>
            <a:chExt cx="466" cy="544"/>
          </a:xfrm>
          <a:noFill/>
        </p:grpSpPr>
        <p:sp>
          <p:nvSpPr>
            <p:cNvPr id="1064981" name="Rectangle 21"/>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82" name="Rectangle 22"/>
            <p:cNvSpPr>
              <a:spLocks noChangeArrowheads="1"/>
            </p:cNvSpPr>
            <p:nvPr/>
          </p:nvSpPr>
          <p:spPr bwMode="auto">
            <a:xfrm>
              <a:off x="3678" y="1785"/>
              <a:ext cx="304"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10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4983" name="Line 23"/>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84" name="Line 24"/>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85" name="Rectangle 25"/>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64986" name="Rectangle 26"/>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40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grpSp>
        <p:nvGrpSpPr>
          <p:cNvPr id="42002" name="Group 27"/>
          <p:cNvGrpSpPr/>
          <p:nvPr/>
        </p:nvGrpSpPr>
        <p:grpSpPr bwMode="auto">
          <a:xfrm>
            <a:off x="4627563" y="4164013"/>
            <a:ext cx="730250" cy="1466850"/>
            <a:chOff x="2915" y="2623"/>
            <a:chExt cx="460" cy="924"/>
          </a:xfrm>
          <a:noFill/>
        </p:grpSpPr>
        <p:sp>
          <p:nvSpPr>
            <p:cNvPr id="1064988" name="Rectangle 28"/>
            <p:cNvSpPr>
              <a:spLocks noChangeArrowheads="1"/>
            </p:cNvSpPr>
            <p:nvPr/>
          </p:nvSpPr>
          <p:spPr bwMode="auto">
            <a:xfrm>
              <a:off x="2941" y="2984"/>
              <a:ext cx="434" cy="299"/>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89" name="Line 29"/>
            <p:cNvSpPr>
              <a:spLocks noChangeShapeType="1"/>
            </p:cNvSpPr>
            <p:nvPr/>
          </p:nvSpPr>
          <p:spPr bwMode="auto">
            <a:xfrm flipH="1" flipV="1">
              <a:off x="2915" y="2623"/>
              <a:ext cx="273" cy="349"/>
            </a:xfrm>
            <a:prstGeom prst="line">
              <a:avLst/>
            </a:prstGeom>
            <a:grp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90" name="Rectangle 30"/>
            <p:cNvSpPr>
              <a:spLocks noChangeArrowheads="1"/>
            </p:cNvSpPr>
            <p:nvPr/>
          </p:nvSpPr>
          <p:spPr bwMode="auto">
            <a:xfrm>
              <a:off x="3034" y="3003"/>
              <a:ext cx="291" cy="544"/>
            </a:xfrm>
            <a:prstGeom prst="rect">
              <a:avLst/>
            </a:prstGeom>
            <a:grp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4991" name="Rectangle 31"/>
          <p:cNvSpPr>
            <a:spLocks noChangeArrowheads="1"/>
          </p:cNvSpPr>
          <p:nvPr/>
        </p:nvSpPr>
        <p:spPr bwMode="auto">
          <a:xfrm>
            <a:off x="7307263" y="3856038"/>
            <a:ext cx="703262"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92" name="Rectangle 32"/>
          <p:cNvSpPr>
            <a:spLocks noChangeArrowheads="1"/>
          </p:cNvSpPr>
          <p:nvPr/>
        </p:nvSpPr>
        <p:spPr bwMode="auto">
          <a:xfrm>
            <a:off x="6581775" y="4754563"/>
            <a:ext cx="715963" cy="45720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93" name="Rectangle 33"/>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64994" name="Line 34"/>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95" name="Rectangle 35"/>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64996" name="Line 36"/>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97" name="Rectangle 37"/>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64998" name="Rectangle 38"/>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4999" name="Line 39"/>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5000" name="Rectangle 40"/>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65001" name="Line 41"/>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44"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43012" name="Group 4"/>
          <p:cNvGrpSpPr/>
          <p:nvPr/>
        </p:nvGrpSpPr>
        <p:grpSpPr bwMode="auto">
          <a:xfrm>
            <a:off x="1187450" y="2212975"/>
            <a:ext cx="825500" cy="4183063"/>
            <a:chOff x="748" y="1394"/>
            <a:chExt cx="520" cy="2635"/>
          </a:xfrm>
        </p:grpSpPr>
        <p:sp>
          <p:nvSpPr>
            <p:cNvPr id="1065989" name="Rectangle 5"/>
            <p:cNvSpPr>
              <a:spLocks noChangeArrowheads="1"/>
            </p:cNvSpPr>
            <p:nvPr/>
          </p:nvSpPr>
          <p:spPr bwMode="auto">
            <a:xfrm>
              <a:off x="752"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5990" name="Line 6"/>
            <p:cNvSpPr>
              <a:spLocks noChangeShapeType="1"/>
            </p:cNvSpPr>
            <p:nvPr/>
          </p:nvSpPr>
          <p:spPr bwMode="auto">
            <a:xfrm>
              <a:off x="748"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5991" name="Line 7"/>
            <p:cNvSpPr>
              <a:spLocks noChangeShapeType="1"/>
            </p:cNvSpPr>
            <p:nvPr/>
          </p:nvSpPr>
          <p:spPr bwMode="auto">
            <a:xfrm>
              <a:off x="748"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5992" name="Line 8"/>
            <p:cNvSpPr>
              <a:spLocks noChangeShapeType="1"/>
            </p:cNvSpPr>
            <p:nvPr/>
          </p:nvSpPr>
          <p:spPr bwMode="auto">
            <a:xfrm>
              <a:off x="748"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5993" name="Line 9"/>
            <p:cNvSpPr>
              <a:spLocks noChangeShapeType="1"/>
            </p:cNvSpPr>
            <p:nvPr/>
          </p:nvSpPr>
          <p:spPr bwMode="auto">
            <a:xfrm>
              <a:off x="748"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5994" name="Line 10"/>
            <p:cNvSpPr>
              <a:spLocks noChangeShapeType="1"/>
            </p:cNvSpPr>
            <p:nvPr/>
          </p:nvSpPr>
          <p:spPr bwMode="auto">
            <a:xfrm>
              <a:off x="748"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5995" name="Line 11"/>
            <p:cNvSpPr>
              <a:spLocks noChangeShapeType="1"/>
            </p:cNvSpPr>
            <p:nvPr/>
          </p:nvSpPr>
          <p:spPr bwMode="auto">
            <a:xfrm>
              <a:off x="748"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65996" name="Rectangle 12"/>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65997" name="Rectangle 13"/>
          <p:cNvSpPr>
            <a:spLocks noChangeArrowheads="1"/>
          </p:cNvSpPr>
          <p:nvPr/>
        </p:nvSpPr>
        <p:spPr bwMode="auto">
          <a:xfrm>
            <a:off x="1192213" y="5848350"/>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5998" name="Rectangle 14"/>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sp>
        <p:nvSpPr>
          <p:cNvPr id="1065999" name="Rectangle 15"/>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66000" name="Rectangle 16"/>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6001" name="Rectangle 17"/>
          <p:cNvSpPr>
            <a:spLocks noChangeArrowheads="1"/>
          </p:cNvSpPr>
          <p:nvPr/>
        </p:nvSpPr>
        <p:spPr bwMode="auto">
          <a:xfrm>
            <a:off x="3225800" y="4773613"/>
            <a:ext cx="674688" cy="43815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43019" name="Group 18"/>
          <p:cNvGrpSpPr/>
          <p:nvPr/>
        </p:nvGrpSpPr>
        <p:grpSpPr bwMode="auto">
          <a:xfrm>
            <a:off x="5730875" y="2833688"/>
            <a:ext cx="739775" cy="863600"/>
            <a:chOff x="3610" y="1785"/>
            <a:chExt cx="466" cy="544"/>
          </a:xfrm>
          <a:noFill/>
        </p:grpSpPr>
        <p:sp>
          <p:nvSpPr>
            <p:cNvPr id="1066003" name="Rectangle 19"/>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6004" name="Rectangle 20"/>
            <p:cNvSpPr>
              <a:spLocks noChangeArrowheads="1"/>
            </p:cNvSpPr>
            <p:nvPr/>
          </p:nvSpPr>
          <p:spPr bwMode="auto">
            <a:xfrm>
              <a:off x="3678" y="1785"/>
              <a:ext cx="304"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6005" name="Line 21"/>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6006" name="Line 22"/>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6007" name="Rectangle 23"/>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66008" name="Rectangle 24"/>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grpSp>
        <p:nvGrpSpPr>
          <p:cNvPr id="43024" name="Group 25"/>
          <p:cNvGrpSpPr/>
          <p:nvPr/>
        </p:nvGrpSpPr>
        <p:grpSpPr bwMode="auto">
          <a:xfrm>
            <a:off x="4627563" y="4164013"/>
            <a:ext cx="730250" cy="1466850"/>
            <a:chOff x="2915" y="2623"/>
            <a:chExt cx="460" cy="924"/>
          </a:xfrm>
          <a:noFill/>
        </p:grpSpPr>
        <p:sp>
          <p:nvSpPr>
            <p:cNvPr id="1066010" name="Rectangle 26"/>
            <p:cNvSpPr>
              <a:spLocks noChangeArrowheads="1"/>
            </p:cNvSpPr>
            <p:nvPr/>
          </p:nvSpPr>
          <p:spPr bwMode="auto">
            <a:xfrm>
              <a:off x="2941" y="2984"/>
              <a:ext cx="434" cy="299"/>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6011" name="Line 27"/>
            <p:cNvSpPr>
              <a:spLocks noChangeShapeType="1"/>
            </p:cNvSpPr>
            <p:nvPr/>
          </p:nvSpPr>
          <p:spPr bwMode="auto">
            <a:xfrm flipH="1" flipV="1">
              <a:off x="2915" y="2623"/>
              <a:ext cx="273" cy="349"/>
            </a:xfrm>
            <a:prstGeom prst="line">
              <a:avLst/>
            </a:prstGeom>
            <a:grp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6012" name="Rectangle 28"/>
            <p:cNvSpPr>
              <a:spLocks noChangeArrowheads="1"/>
            </p:cNvSpPr>
            <p:nvPr/>
          </p:nvSpPr>
          <p:spPr bwMode="auto">
            <a:xfrm>
              <a:off x="3034" y="3003"/>
              <a:ext cx="291" cy="544"/>
            </a:xfrm>
            <a:prstGeom prst="rect">
              <a:avLst/>
            </a:prstGeom>
            <a:grp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6013" name="Rectangle 29"/>
          <p:cNvSpPr>
            <a:spLocks noChangeArrowheads="1"/>
          </p:cNvSpPr>
          <p:nvPr/>
        </p:nvSpPr>
        <p:spPr bwMode="auto">
          <a:xfrm>
            <a:off x="7307263" y="3856038"/>
            <a:ext cx="703262"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6014" name="Rectangle 30"/>
          <p:cNvSpPr>
            <a:spLocks noChangeArrowheads="1"/>
          </p:cNvSpPr>
          <p:nvPr/>
        </p:nvSpPr>
        <p:spPr bwMode="auto">
          <a:xfrm>
            <a:off x="6581775" y="4754563"/>
            <a:ext cx="715963" cy="45720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6015" name="Rectangle 31"/>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66016" name="Line 32"/>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6017" name="Rectangle 33"/>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66018" name="Line 34"/>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6019" name="Rectangle 35"/>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66020" name="Rectangle 36"/>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6021" name="Line 37"/>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6022" name="Rectangle 38"/>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66023" name="Line 39"/>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42"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84213" y="549275"/>
            <a:ext cx="7772400" cy="1143000"/>
          </a:xfrm>
        </p:spPr>
        <p:txBody>
          <a:bodyPr/>
          <a:lstStyle/>
          <a:p>
            <a:pPr eaLnBrk="1" hangingPunct="1"/>
            <a:r>
              <a:rPr lang="zh-CN" altLang="en-US" b="1" dirty="0">
                <a:latin typeface="Times New Roman" panose="02020603050405020304" charset="0"/>
                <a:ea typeface="SimSun" panose="02010600030101010101" pitchFamily="2" charset="-122"/>
              </a:rPr>
              <a:t>第</a:t>
            </a:r>
            <a:r>
              <a:rPr lang="en-US" altLang="zh-CN" b="1" dirty="0">
                <a:latin typeface="Times New Roman" panose="02020603050405020304" charset="0"/>
                <a:ea typeface="SimSun" panose="02010600030101010101" pitchFamily="2" charset="-122"/>
              </a:rPr>
              <a:t>10</a:t>
            </a:r>
            <a:r>
              <a:rPr lang="zh-CN" altLang="en-US" b="1" dirty="0">
                <a:latin typeface="Times New Roman" panose="02020603050405020304" charset="0"/>
                <a:ea typeface="SimSun" panose="02010600030101010101" pitchFamily="2" charset="-122"/>
              </a:rPr>
              <a:t>章 排序</a:t>
            </a:r>
            <a:r>
              <a:rPr lang="en-US" altLang="zh-CN" b="1" dirty="0">
                <a:latin typeface="Times New Roman" panose="02020603050405020304" charset="0"/>
                <a:ea typeface="SimSun" panose="02010600030101010101" pitchFamily="2" charset="-122"/>
              </a:rPr>
              <a:t>(</a:t>
            </a:r>
            <a:r>
              <a:rPr lang="zh-CN" altLang="en-US" b="1" dirty="0">
                <a:latin typeface="Times New Roman" panose="02020603050405020304" charset="0"/>
                <a:ea typeface="SimSun" panose="02010600030101010101" pitchFamily="2" charset="-122"/>
              </a:rPr>
              <a:t>内排序）</a:t>
            </a:r>
            <a:endParaRPr lang="zh-CN" altLang="en-US" b="1" dirty="0">
              <a:latin typeface="Times New Roman" panose="02020603050405020304" charset="0"/>
              <a:ea typeface="SimSun" panose="02010600030101010101" pitchFamily="2" charset="-122"/>
            </a:endParaRPr>
          </a:p>
        </p:txBody>
      </p:sp>
      <p:sp>
        <p:nvSpPr>
          <p:cNvPr id="208899" name="Rectangle 3"/>
          <p:cNvSpPr>
            <a:spLocks noGrp="1" noChangeArrowheads="1"/>
          </p:cNvSpPr>
          <p:nvPr>
            <p:ph type="body" idx="1"/>
          </p:nvPr>
        </p:nvSpPr>
        <p:spPr>
          <a:xfrm>
            <a:off x="2213857" y="2286000"/>
            <a:ext cx="2733675" cy="3302000"/>
          </a:xfrm>
        </p:spPr>
        <p:txBody>
          <a:bodyPr/>
          <a:lstStyle/>
          <a:p>
            <a:pPr eaLnBrk="1" hangingPunct="1">
              <a:lnSpc>
                <a:spcPct val="120000"/>
              </a:lnSpc>
            </a:pPr>
            <a:r>
              <a:rPr lang="zh-CN" altLang="en-US" sz="2800" b="1" dirty="0">
                <a:latin typeface="Times New Roman" panose="02020603050405020304" charset="0"/>
                <a:ea typeface="楷体_GB2312" charset="0"/>
                <a:cs typeface="楷体_GB2312" charset="0"/>
              </a:rPr>
              <a:t>插入排序</a:t>
            </a:r>
            <a:endParaRPr lang="zh-CN" altLang="en-US" sz="2800" b="1" dirty="0">
              <a:latin typeface="Times New Roman" panose="02020603050405020304" charset="0"/>
              <a:ea typeface="楷体_GB2312" charset="0"/>
              <a:cs typeface="楷体_GB2312" charset="0"/>
            </a:endParaRPr>
          </a:p>
          <a:p>
            <a:pPr eaLnBrk="1" hangingPunct="1">
              <a:lnSpc>
                <a:spcPct val="120000"/>
              </a:lnSpc>
            </a:pPr>
            <a:r>
              <a:rPr lang="zh-CN" altLang="en-US" sz="2800" b="1" dirty="0">
                <a:latin typeface="Times New Roman" panose="02020603050405020304" charset="0"/>
                <a:ea typeface="楷体_GB2312" charset="0"/>
                <a:cs typeface="楷体_GB2312" charset="0"/>
              </a:rPr>
              <a:t>选择排序</a:t>
            </a:r>
            <a:endParaRPr lang="zh-CN" altLang="en-US" sz="2800" b="1" dirty="0">
              <a:latin typeface="Times New Roman" panose="02020603050405020304" charset="0"/>
              <a:ea typeface="楷体_GB2312" charset="0"/>
              <a:cs typeface="楷体_GB2312" charset="0"/>
            </a:endParaRPr>
          </a:p>
          <a:p>
            <a:pPr eaLnBrk="1" hangingPunct="1">
              <a:lnSpc>
                <a:spcPct val="120000"/>
              </a:lnSpc>
            </a:pPr>
            <a:r>
              <a:rPr lang="zh-CN" altLang="en-US" sz="2800" b="1" dirty="0">
                <a:latin typeface="Times New Roman" panose="02020603050405020304" charset="0"/>
                <a:ea typeface="楷体_GB2312" charset="0"/>
                <a:cs typeface="楷体_GB2312" charset="0"/>
              </a:rPr>
              <a:t>交换排序</a:t>
            </a:r>
            <a:endParaRPr lang="zh-CN" altLang="en-US" sz="2800" b="1" dirty="0">
              <a:latin typeface="Times New Roman" panose="02020603050405020304" charset="0"/>
              <a:ea typeface="楷体_GB2312" charset="0"/>
              <a:cs typeface="楷体_GB2312" charset="0"/>
            </a:endParaRPr>
          </a:p>
          <a:p>
            <a:pPr eaLnBrk="1" hangingPunct="1">
              <a:lnSpc>
                <a:spcPct val="120000"/>
              </a:lnSpc>
            </a:pPr>
            <a:r>
              <a:rPr lang="zh-CN" altLang="en-US" sz="2800" b="1" dirty="0">
                <a:latin typeface="Times New Roman" panose="02020603050405020304" charset="0"/>
                <a:ea typeface="楷体_GB2312" charset="0"/>
                <a:cs typeface="楷体_GB2312" charset="0"/>
              </a:rPr>
              <a:t>归并排序</a:t>
            </a:r>
            <a:endParaRPr lang="en-US" altLang="zh-CN" sz="2800" b="1" dirty="0">
              <a:latin typeface="Times New Roman" panose="02020603050405020304" charset="0"/>
              <a:ea typeface="楷体_GB2312" charset="0"/>
              <a:cs typeface="楷体_GB2312" charset="0"/>
            </a:endParaRPr>
          </a:p>
          <a:p>
            <a:pPr eaLnBrk="1" hangingPunct="1">
              <a:lnSpc>
                <a:spcPct val="120000"/>
              </a:lnSpc>
            </a:pPr>
            <a:r>
              <a:rPr lang="zh-CN" altLang="en-US" sz="2800" b="1" dirty="0">
                <a:latin typeface="Times New Roman" panose="02020603050405020304" charset="0"/>
                <a:ea typeface="楷体_GB2312" charset="0"/>
                <a:cs typeface="楷体_GB2312" charset="0"/>
              </a:rPr>
              <a:t>基数排序</a:t>
            </a:r>
            <a:endParaRPr lang="zh-CN" altLang="en-US" sz="2800" b="1" dirty="0">
              <a:latin typeface="Times New Roman" panose="02020603050405020304" charset="0"/>
              <a:ea typeface="楷体_GB2312" charset="0"/>
              <a:cs typeface="楷体_GB2312" charset="0"/>
            </a:endParaRPr>
          </a:p>
        </p:txBody>
      </p:sp>
      <p:sp>
        <p:nvSpPr>
          <p:cNvPr id="2" name="文本框 1"/>
          <p:cNvSpPr txBox="1"/>
          <p:nvPr/>
        </p:nvSpPr>
        <p:spPr>
          <a:xfrm>
            <a:off x="2229556" y="1693333"/>
            <a:ext cx="2698175" cy="523220"/>
          </a:xfrm>
          <a:prstGeom prst="rect">
            <a:avLst/>
          </a:prstGeom>
          <a:solidFill>
            <a:schemeClr val="tx1"/>
          </a:solidFill>
          <a:ln>
            <a:solidFill>
              <a:schemeClr val="tx1"/>
            </a:solidFill>
          </a:ln>
          <a:effectLst>
            <a:glow rad="63500">
              <a:schemeClr val="accent1">
                <a:satMod val="175000"/>
                <a:alpha val="40000"/>
              </a:schemeClr>
            </a:glow>
          </a:effectLst>
        </p:spPr>
        <p:txBody>
          <a:bodyPr wrap="none" rtlCol="0">
            <a:spAutoFit/>
          </a:bodyPr>
          <a:lstStyle/>
          <a:p>
            <a:r>
              <a:rPr kumimoji="1" lang="zh-CN" altLang="en-US" sz="2800" dirty="0">
                <a:solidFill>
                  <a:srgbClr val="FF0000"/>
                </a:solidFill>
              </a:rPr>
              <a:t>为什么要排序？</a:t>
            </a:r>
            <a:endParaRPr kumimoji="1" lang="zh-CN" altLang="en-US" sz="2800" dirty="0">
              <a:solidFill>
                <a:srgbClr val="FF0000"/>
              </a:solidFill>
            </a:endParaRPr>
          </a:p>
        </p:txBody>
      </p:sp>
      <p:sp>
        <p:nvSpPr>
          <p:cNvPr id="12" name="文本框 11"/>
          <p:cNvSpPr txBox="1"/>
          <p:nvPr/>
        </p:nvSpPr>
        <p:spPr>
          <a:xfrm>
            <a:off x="1185334" y="5585177"/>
            <a:ext cx="6632222" cy="954107"/>
          </a:xfrm>
          <a:prstGeom prst="rect">
            <a:avLst/>
          </a:prstGeom>
          <a:solidFill>
            <a:schemeClr val="bg2"/>
          </a:solidFill>
          <a:ln>
            <a:solidFill>
              <a:schemeClr val="tx1"/>
            </a:solidFill>
          </a:ln>
          <a:effectLst>
            <a:glow rad="63500">
              <a:schemeClr val="accent1">
                <a:satMod val="175000"/>
                <a:alpha val="40000"/>
              </a:schemeClr>
            </a:glow>
          </a:effectLst>
        </p:spPr>
        <p:txBody>
          <a:bodyPr wrap="square" rtlCol="0">
            <a:spAutoFit/>
          </a:bodyPr>
          <a:lstStyle/>
          <a:p>
            <a:r>
              <a:rPr kumimoji="1" lang="zh-CN" altLang="en-US" sz="2800" dirty="0">
                <a:solidFill>
                  <a:srgbClr val="FF0000"/>
                </a:solidFill>
              </a:rPr>
              <a:t>本章学习目标：选择不同排序方法，实现特定性能排序任务：复杂度与稳定性。</a:t>
            </a:r>
            <a:endParaRPr kumimoji="1" lang="zh-CN" altLang="en-US" sz="2800" dirty="0">
              <a:solidFill>
                <a:srgbClr val="FF0000"/>
              </a:solidFill>
            </a:endParaRPr>
          </a:p>
        </p:txBody>
      </p:sp>
    </p:spTree>
  </p:cSld>
  <p:clrMapOvr>
    <a:masterClrMapping/>
  </p:clrMapOvr>
  <p:transition spd="med">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44036" name="Group 4"/>
          <p:cNvGrpSpPr/>
          <p:nvPr/>
        </p:nvGrpSpPr>
        <p:grpSpPr bwMode="auto">
          <a:xfrm>
            <a:off x="1187450" y="2212975"/>
            <a:ext cx="825500" cy="4183063"/>
            <a:chOff x="748" y="1394"/>
            <a:chExt cx="520" cy="2635"/>
          </a:xfrm>
        </p:grpSpPr>
        <p:sp>
          <p:nvSpPr>
            <p:cNvPr id="1067013" name="Rectangle 5"/>
            <p:cNvSpPr>
              <a:spLocks noChangeArrowheads="1"/>
            </p:cNvSpPr>
            <p:nvPr/>
          </p:nvSpPr>
          <p:spPr bwMode="auto">
            <a:xfrm>
              <a:off x="752"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14" name="Line 6"/>
            <p:cNvSpPr>
              <a:spLocks noChangeShapeType="1"/>
            </p:cNvSpPr>
            <p:nvPr/>
          </p:nvSpPr>
          <p:spPr bwMode="auto">
            <a:xfrm>
              <a:off x="748"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15" name="Line 7"/>
            <p:cNvSpPr>
              <a:spLocks noChangeShapeType="1"/>
            </p:cNvSpPr>
            <p:nvPr/>
          </p:nvSpPr>
          <p:spPr bwMode="auto">
            <a:xfrm>
              <a:off x="748"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16" name="Line 8"/>
            <p:cNvSpPr>
              <a:spLocks noChangeShapeType="1"/>
            </p:cNvSpPr>
            <p:nvPr/>
          </p:nvSpPr>
          <p:spPr bwMode="auto">
            <a:xfrm>
              <a:off x="748"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17" name="Line 9"/>
            <p:cNvSpPr>
              <a:spLocks noChangeShapeType="1"/>
            </p:cNvSpPr>
            <p:nvPr/>
          </p:nvSpPr>
          <p:spPr bwMode="auto">
            <a:xfrm>
              <a:off x="748"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18" name="Line 10"/>
            <p:cNvSpPr>
              <a:spLocks noChangeShapeType="1"/>
            </p:cNvSpPr>
            <p:nvPr/>
          </p:nvSpPr>
          <p:spPr bwMode="auto">
            <a:xfrm>
              <a:off x="748"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19" name="Line 11"/>
            <p:cNvSpPr>
              <a:spLocks noChangeShapeType="1"/>
            </p:cNvSpPr>
            <p:nvPr/>
          </p:nvSpPr>
          <p:spPr bwMode="auto">
            <a:xfrm>
              <a:off x="748"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67020" name="Rectangle 12"/>
          <p:cNvSpPr>
            <a:spLocks noChangeArrowheads="1"/>
          </p:cNvSpPr>
          <p:nvPr/>
        </p:nvSpPr>
        <p:spPr bwMode="auto">
          <a:xfrm>
            <a:off x="1192213" y="5848350"/>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21" name="Rectangle 13"/>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grpSp>
        <p:nvGrpSpPr>
          <p:cNvPr id="44039" name="Group 14"/>
          <p:cNvGrpSpPr/>
          <p:nvPr/>
        </p:nvGrpSpPr>
        <p:grpSpPr bwMode="auto">
          <a:xfrm>
            <a:off x="2124075" y="2478088"/>
            <a:ext cx="579438" cy="3109912"/>
            <a:chOff x="1338" y="1561"/>
            <a:chExt cx="365" cy="1959"/>
          </a:xfrm>
        </p:grpSpPr>
        <p:sp>
          <p:nvSpPr>
            <p:cNvPr id="1067023" name="Line 15"/>
            <p:cNvSpPr>
              <a:spLocks noChangeShapeType="1"/>
            </p:cNvSpPr>
            <p:nvPr/>
          </p:nvSpPr>
          <p:spPr bwMode="auto">
            <a:xfrm>
              <a:off x="1698" y="1578"/>
              <a:ext cx="0" cy="1934"/>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24" name="Line 16"/>
            <p:cNvSpPr>
              <a:spLocks noChangeShapeType="1"/>
            </p:cNvSpPr>
            <p:nvPr/>
          </p:nvSpPr>
          <p:spPr bwMode="auto">
            <a:xfrm>
              <a:off x="1338" y="1561"/>
              <a:ext cx="36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25" name="Line 17"/>
            <p:cNvSpPr>
              <a:spLocks noChangeShapeType="1"/>
            </p:cNvSpPr>
            <p:nvPr/>
          </p:nvSpPr>
          <p:spPr bwMode="auto">
            <a:xfrm>
              <a:off x="1343" y="3520"/>
              <a:ext cx="36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67026" name="Rectangle 18"/>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67027" name="Rectangle 19"/>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28" name="Rectangle 20"/>
          <p:cNvSpPr>
            <a:spLocks noChangeArrowheads="1"/>
          </p:cNvSpPr>
          <p:nvPr/>
        </p:nvSpPr>
        <p:spPr bwMode="auto">
          <a:xfrm>
            <a:off x="3225800" y="4773613"/>
            <a:ext cx="674688" cy="43815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44043" name="Group 21"/>
          <p:cNvGrpSpPr/>
          <p:nvPr/>
        </p:nvGrpSpPr>
        <p:grpSpPr bwMode="auto">
          <a:xfrm>
            <a:off x="5730875" y="2833688"/>
            <a:ext cx="739775" cy="863600"/>
            <a:chOff x="3610" y="1785"/>
            <a:chExt cx="466" cy="544"/>
          </a:xfrm>
          <a:noFill/>
        </p:grpSpPr>
        <p:sp>
          <p:nvSpPr>
            <p:cNvPr id="1067030" name="Rectangle 22"/>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31" name="Rectangle 23"/>
            <p:cNvSpPr>
              <a:spLocks noChangeArrowheads="1"/>
            </p:cNvSpPr>
            <p:nvPr/>
          </p:nvSpPr>
          <p:spPr bwMode="auto">
            <a:xfrm>
              <a:off x="3678" y="1785"/>
              <a:ext cx="304"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7032" name="Line 24"/>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33" name="Line 25"/>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34" name="Rectangle 26"/>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67035" name="Rectangle 27"/>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grpSp>
        <p:nvGrpSpPr>
          <p:cNvPr id="44048" name="Group 28"/>
          <p:cNvGrpSpPr/>
          <p:nvPr/>
        </p:nvGrpSpPr>
        <p:grpSpPr bwMode="auto">
          <a:xfrm>
            <a:off x="4627563" y="4164013"/>
            <a:ext cx="730250" cy="1466850"/>
            <a:chOff x="2915" y="2623"/>
            <a:chExt cx="460" cy="924"/>
          </a:xfrm>
          <a:noFill/>
        </p:grpSpPr>
        <p:sp>
          <p:nvSpPr>
            <p:cNvPr id="1067037" name="Rectangle 29"/>
            <p:cNvSpPr>
              <a:spLocks noChangeArrowheads="1"/>
            </p:cNvSpPr>
            <p:nvPr/>
          </p:nvSpPr>
          <p:spPr bwMode="auto">
            <a:xfrm>
              <a:off x="2941" y="2984"/>
              <a:ext cx="434" cy="299"/>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38" name="Line 30"/>
            <p:cNvSpPr>
              <a:spLocks noChangeShapeType="1"/>
            </p:cNvSpPr>
            <p:nvPr/>
          </p:nvSpPr>
          <p:spPr bwMode="auto">
            <a:xfrm flipH="1" flipV="1">
              <a:off x="2915" y="2623"/>
              <a:ext cx="273" cy="349"/>
            </a:xfrm>
            <a:prstGeom prst="line">
              <a:avLst/>
            </a:prstGeom>
            <a:grp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39" name="Rectangle 31"/>
            <p:cNvSpPr>
              <a:spLocks noChangeArrowheads="1"/>
            </p:cNvSpPr>
            <p:nvPr/>
          </p:nvSpPr>
          <p:spPr bwMode="auto">
            <a:xfrm>
              <a:off x="3034" y="3003"/>
              <a:ext cx="291" cy="544"/>
            </a:xfrm>
            <a:prstGeom prst="rect">
              <a:avLst/>
            </a:prstGeom>
            <a:grp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7040" name="Rectangle 32"/>
          <p:cNvSpPr>
            <a:spLocks noChangeArrowheads="1"/>
          </p:cNvSpPr>
          <p:nvPr/>
        </p:nvSpPr>
        <p:spPr bwMode="auto">
          <a:xfrm>
            <a:off x="7307263" y="3856038"/>
            <a:ext cx="703262"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41" name="Rectangle 33"/>
          <p:cNvSpPr>
            <a:spLocks noChangeArrowheads="1"/>
          </p:cNvSpPr>
          <p:nvPr/>
        </p:nvSpPr>
        <p:spPr bwMode="auto">
          <a:xfrm>
            <a:off x="6581775" y="4754563"/>
            <a:ext cx="715963" cy="45720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42" name="Rectangle 34"/>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67043" name="Line 35"/>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44" name="Rectangle 36"/>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67045" name="Line 37"/>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46" name="Rectangle 38"/>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67047" name="Rectangle 39"/>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48" name="Line 40"/>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7049" name="Rectangle 41"/>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67050" name="Line 42"/>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45"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45060" name="Group 4"/>
          <p:cNvGrpSpPr/>
          <p:nvPr/>
        </p:nvGrpSpPr>
        <p:grpSpPr bwMode="auto">
          <a:xfrm>
            <a:off x="1187450" y="2212975"/>
            <a:ext cx="825500" cy="4183063"/>
            <a:chOff x="748" y="1394"/>
            <a:chExt cx="520" cy="2635"/>
          </a:xfrm>
        </p:grpSpPr>
        <p:sp>
          <p:nvSpPr>
            <p:cNvPr id="1068037" name="Rectangle 5"/>
            <p:cNvSpPr>
              <a:spLocks noChangeArrowheads="1"/>
            </p:cNvSpPr>
            <p:nvPr/>
          </p:nvSpPr>
          <p:spPr bwMode="auto">
            <a:xfrm>
              <a:off x="752"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38" name="Line 6"/>
            <p:cNvSpPr>
              <a:spLocks noChangeShapeType="1"/>
            </p:cNvSpPr>
            <p:nvPr/>
          </p:nvSpPr>
          <p:spPr bwMode="auto">
            <a:xfrm>
              <a:off x="748"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39" name="Line 7"/>
            <p:cNvSpPr>
              <a:spLocks noChangeShapeType="1"/>
            </p:cNvSpPr>
            <p:nvPr/>
          </p:nvSpPr>
          <p:spPr bwMode="auto">
            <a:xfrm>
              <a:off x="748"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40" name="Line 8"/>
            <p:cNvSpPr>
              <a:spLocks noChangeShapeType="1"/>
            </p:cNvSpPr>
            <p:nvPr/>
          </p:nvSpPr>
          <p:spPr bwMode="auto">
            <a:xfrm>
              <a:off x="748"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41" name="Line 9"/>
            <p:cNvSpPr>
              <a:spLocks noChangeShapeType="1"/>
            </p:cNvSpPr>
            <p:nvPr/>
          </p:nvSpPr>
          <p:spPr bwMode="auto">
            <a:xfrm>
              <a:off x="748"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42" name="Line 10"/>
            <p:cNvSpPr>
              <a:spLocks noChangeShapeType="1"/>
            </p:cNvSpPr>
            <p:nvPr/>
          </p:nvSpPr>
          <p:spPr bwMode="auto">
            <a:xfrm>
              <a:off x="748"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43" name="Line 11"/>
            <p:cNvSpPr>
              <a:spLocks noChangeShapeType="1"/>
            </p:cNvSpPr>
            <p:nvPr/>
          </p:nvSpPr>
          <p:spPr bwMode="auto">
            <a:xfrm>
              <a:off x="748"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68044" name="Rectangle 12"/>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68045" name="Rectangle 13"/>
          <p:cNvSpPr>
            <a:spLocks noChangeArrowheads="1"/>
          </p:cNvSpPr>
          <p:nvPr/>
        </p:nvSpPr>
        <p:spPr bwMode="auto">
          <a:xfrm>
            <a:off x="1192213" y="5827713"/>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46" name="Rectangle 14"/>
          <p:cNvSpPr>
            <a:spLocks noChangeArrowheads="1"/>
          </p:cNvSpPr>
          <p:nvPr/>
        </p:nvSpPr>
        <p:spPr bwMode="auto">
          <a:xfrm>
            <a:off x="1200150" y="5237163"/>
            <a:ext cx="812800" cy="57785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47" name="Rectangle 15"/>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grpSp>
        <p:nvGrpSpPr>
          <p:cNvPr id="45065" name="Group 16"/>
          <p:cNvGrpSpPr/>
          <p:nvPr/>
        </p:nvGrpSpPr>
        <p:grpSpPr bwMode="auto">
          <a:xfrm>
            <a:off x="1905000" y="5545138"/>
            <a:ext cx="5957888" cy="895350"/>
            <a:chOff x="1200" y="3493"/>
            <a:chExt cx="3753" cy="564"/>
          </a:xfrm>
        </p:grpSpPr>
        <p:sp>
          <p:nvSpPr>
            <p:cNvPr id="1068049" name="Line 17"/>
            <p:cNvSpPr>
              <a:spLocks noChangeShapeType="1"/>
            </p:cNvSpPr>
            <p:nvPr/>
          </p:nvSpPr>
          <p:spPr bwMode="auto">
            <a:xfrm>
              <a:off x="1227" y="3787"/>
              <a:ext cx="653" cy="8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50" name="Rectangle 18"/>
            <p:cNvSpPr>
              <a:spLocks noChangeArrowheads="1"/>
            </p:cNvSpPr>
            <p:nvPr/>
          </p:nvSpPr>
          <p:spPr bwMode="auto">
            <a:xfrm>
              <a:off x="1903" y="3769"/>
              <a:ext cx="3050" cy="288"/>
            </a:xfrm>
            <a:prstGeom prst="rect">
              <a:avLst/>
            </a:prstGeom>
            <a:noFill/>
            <a:ln>
              <a:noFill/>
            </a:ln>
            <a:effectLst/>
          </p:spPr>
          <p:txBody>
            <a:bodyPr wrap="none" lIns="92075" tIns="46038" rIns="92075" bIns="46038">
              <a:spAutoFit/>
            </a:bodyPr>
            <a:lstStyle/>
            <a:p>
              <a:pPr>
                <a:spcBef>
                  <a:spcPct val="0"/>
                </a:spcBef>
                <a:defRPr/>
              </a:pPr>
              <a:r>
                <a:rPr lang="en-US" altLang="zh-CN" sz="2400">
                  <a:solidFill>
                    <a:srgbClr val="990033"/>
                  </a:solidFill>
                  <a:latin typeface="Arial" panose="020B0604020202020204" pitchFamily="34" charset="0"/>
                  <a:ea typeface="SimSun" panose="02010600030101010101" pitchFamily="2" charset="-122"/>
                </a:rPr>
                <a:t>NO NEED TO CONSIDER AGAIN</a:t>
              </a:r>
              <a:endParaRPr lang="en-US" altLang="zh-CN" sz="2400">
                <a:solidFill>
                  <a:srgbClr val="990033"/>
                </a:solidFill>
                <a:latin typeface="Arial" panose="020B0604020202020204" pitchFamily="34" charset="0"/>
                <a:ea typeface="SimSun" panose="02010600030101010101" pitchFamily="2" charset="-122"/>
              </a:endParaRPr>
            </a:p>
          </p:txBody>
        </p:sp>
        <p:sp>
          <p:nvSpPr>
            <p:cNvPr id="1068051" name="Line 19"/>
            <p:cNvSpPr>
              <a:spLocks noChangeShapeType="1"/>
            </p:cNvSpPr>
            <p:nvPr/>
          </p:nvSpPr>
          <p:spPr bwMode="auto">
            <a:xfrm flipH="1" flipV="1">
              <a:off x="1200" y="3493"/>
              <a:ext cx="627" cy="36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68052" name="Rectangle 20"/>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68053" name="Rectangle 21"/>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54" name="Rectangle 22"/>
          <p:cNvSpPr>
            <a:spLocks noChangeArrowheads="1"/>
          </p:cNvSpPr>
          <p:nvPr/>
        </p:nvSpPr>
        <p:spPr bwMode="auto">
          <a:xfrm>
            <a:off x="3225800" y="4773613"/>
            <a:ext cx="674688" cy="43815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45069" name="Group 23"/>
          <p:cNvGrpSpPr/>
          <p:nvPr/>
        </p:nvGrpSpPr>
        <p:grpSpPr bwMode="auto">
          <a:xfrm>
            <a:off x="5730875" y="2833688"/>
            <a:ext cx="739775" cy="863600"/>
            <a:chOff x="3610" y="1785"/>
            <a:chExt cx="466" cy="544"/>
          </a:xfrm>
          <a:noFill/>
        </p:grpSpPr>
        <p:sp>
          <p:nvSpPr>
            <p:cNvPr id="1068056" name="Rectangle 24"/>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57" name="Rectangle 25"/>
            <p:cNvSpPr>
              <a:spLocks noChangeArrowheads="1"/>
            </p:cNvSpPr>
            <p:nvPr/>
          </p:nvSpPr>
          <p:spPr bwMode="auto">
            <a:xfrm>
              <a:off x="3678" y="1785"/>
              <a:ext cx="219"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8058" name="Line 26"/>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59" name="Line 27"/>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60" name="Rectangle 28"/>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68061" name="Rectangle 29"/>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grpSp>
        <p:nvGrpSpPr>
          <p:cNvPr id="45074" name="Group 30"/>
          <p:cNvGrpSpPr/>
          <p:nvPr/>
        </p:nvGrpSpPr>
        <p:grpSpPr bwMode="auto">
          <a:xfrm>
            <a:off x="4627563" y="4164013"/>
            <a:ext cx="730250" cy="1466850"/>
            <a:chOff x="2915" y="2623"/>
            <a:chExt cx="460" cy="924"/>
          </a:xfrm>
          <a:noFill/>
        </p:grpSpPr>
        <p:sp>
          <p:nvSpPr>
            <p:cNvPr id="1068063" name="Rectangle 31"/>
            <p:cNvSpPr>
              <a:spLocks noChangeArrowheads="1"/>
            </p:cNvSpPr>
            <p:nvPr/>
          </p:nvSpPr>
          <p:spPr bwMode="auto">
            <a:xfrm>
              <a:off x="2941" y="2984"/>
              <a:ext cx="434" cy="299"/>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64" name="Line 32"/>
            <p:cNvSpPr>
              <a:spLocks noChangeShapeType="1"/>
            </p:cNvSpPr>
            <p:nvPr/>
          </p:nvSpPr>
          <p:spPr bwMode="auto">
            <a:xfrm flipH="1" flipV="1">
              <a:off x="2915" y="2623"/>
              <a:ext cx="273" cy="349"/>
            </a:xfrm>
            <a:prstGeom prst="line">
              <a:avLst/>
            </a:prstGeom>
            <a:grp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65" name="Rectangle 33"/>
            <p:cNvSpPr>
              <a:spLocks noChangeArrowheads="1"/>
            </p:cNvSpPr>
            <p:nvPr/>
          </p:nvSpPr>
          <p:spPr bwMode="auto">
            <a:xfrm>
              <a:off x="3034" y="3003"/>
              <a:ext cx="291" cy="544"/>
            </a:xfrm>
            <a:prstGeom prst="rect">
              <a:avLst/>
            </a:prstGeom>
            <a:grp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8066" name="Rectangle 34"/>
          <p:cNvSpPr>
            <a:spLocks noChangeArrowheads="1"/>
          </p:cNvSpPr>
          <p:nvPr/>
        </p:nvSpPr>
        <p:spPr bwMode="auto">
          <a:xfrm>
            <a:off x="7307263" y="3856038"/>
            <a:ext cx="703262"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67" name="Rectangle 35"/>
          <p:cNvSpPr>
            <a:spLocks noChangeArrowheads="1"/>
          </p:cNvSpPr>
          <p:nvPr/>
        </p:nvSpPr>
        <p:spPr bwMode="auto">
          <a:xfrm>
            <a:off x="6581775" y="4754563"/>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68" name="Rectangle 36"/>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68069" name="Line 37"/>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70" name="Rectangle 38"/>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68071" name="Line 39"/>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72" name="Rectangle 40"/>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68073" name="Rectangle 41"/>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74" name="Line 42"/>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8075" name="Rectangle 43"/>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68076" name="Line 44"/>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47"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46083" name="Group 3"/>
          <p:cNvGrpSpPr/>
          <p:nvPr/>
        </p:nvGrpSpPr>
        <p:grpSpPr bwMode="auto">
          <a:xfrm>
            <a:off x="1187450" y="2212975"/>
            <a:ext cx="825500" cy="4183063"/>
            <a:chOff x="748" y="1394"/>
            <a:chExt cx="520" cy="2635"/>
          </a:xfrm>
        </p:grpSpPr>
        <p:sp>
          <p:nvSpPr>
            <p:cNvPr id="1069060" name="Rectangle 4"/>
            <p:cNvSpPr>
              <a:spLocks noChangeArrowheads="1"/>
            </p:cNvSpPr>
            <p:nvPr/>
          </p:nvSpPr>
          <p:spPr bwMode="auto">
            <a:xfrm>
              <a:off x="752"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61" name="Line 5"/>
            <p:cNvSpPr>
              <a:spLocks noChangeShapeType="1"/>
            </p:cNvSpPr>
            <p:nvPr/>
          </p:nvSpPr>
          <p:spPr bwMode="auto">
            <a:xfrm>
              <a:off x="748"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62" name="Line 6"/>
            <p:cNvSpPr>
              <a:spLocks noChangeShapeType="1"/>
            </p:cNvSpPr>
            <p:nvPr/>
          </p:nvSpPr>
          <p:spPr bwMode="auto">
            <a:xfrm>
              <a:off x="748"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63" name="Line 7"/>
            <p:cNvSpPr>
              <a:spLocks noChangeShapeType="1"/>
            </p:cNvSpPr>
            <p:nvPr/>
          </p:nvSpPr>
          <p:spPr bwMode="auto">
            <a:xfrm>
              <a:off x="748"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64" name="Line 8"/>
            <p:cNvSpPr>
              <a:spLocks noChangeShapeType="1"/>
            </p:cNvSpPr>
            <p:nvPr/>
          </p:nvSpPr>
          <p:spPr bwMode="auto">
            <a:xfrm>
              <a:off x="748"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65" name="Line 9"/>
            <p:cNvSpPr>
              <a:spLocks noChangeShapeType="1"/>
            </p:cNvSpPr>
            <p:nvPr/>
          </p:nvSpPr>
          <p:spPr bwMode="auto">
            <a:xfrm>
              <a:off x="748"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66" name="Line 10"/>
            <p:cNvSpPr>
              <a:spLocks noChangeShapeType="1"/>
            </p:cNvSpPr>
            <p:nvPr/>
          </p:nvSpPr>
          <p:spPr bwMode="auto">
            <a:xfrm>
              <a:off x="748"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69067" name="Rectangle 11"/>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69068" name="Rectangle 12"/>
          <p:cNvSpPr>
            <a:spLocks noChangeArrowheads="1"/>
          </p:cNvSpPr>
          <p:nvPr/>
        </p:nvSpPr>
        <p:spPr bwMode="auto">
          <a:xfrm>
            <a:off x="1192213" y="5827713"/>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69" name="Rectangle 13"/>
          <p:cNvSpPr>
            <a:spLocks noChangeArrowheads="1"/>
          </p:cNvSpPr>
          <p:nvPr/>
        </p:nvSpPr>
        <p:spPr bwMode="auto">
          <a:xfrm>
            <a:off x="1200150" y="5237163"/>
            <a:ext cx="812800" cy="57785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70" name="Rectangle 14"/>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sp>
        <p:nvSpPr>
          <p:cNvPr id="1069072" name="Rectangle 16"/>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69073" name="Rectangle 17"/>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74" name="Rectangle 18"/>
          <p:cNvSpPr>
            <a:spLocks noChangeArrowheads="1"/>
          </p:cNvSpPr>
          <p:nvPr/>
        </p:nvSpPr>
        <p:spPr bwMode="auto">
          <a:xfrm>
            <a:off x="3225800" y="4773613"/>
            <a:ext cx="674688" cy="43815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46092" name="Group 19"/>
          <p:cNvGrpSpPr/>
          <p:nvPr/>
        </p:nvGrpSpPr>
        <p:grpSpPr bwMode="auto">
          <a:xfrm>
            <a:off x="5730875" y="2833688"/>
            <a:ext cx="739775" cy="863600"/>
            <a:chOff x="3610" y="1785"/>
            <a:chExt cx="466" cy="544"/>
          </a:xfrm>
          <a:noFill/>
        </p:grpSpPr>
        <p:sp>
          <p:nvSpPr>
            <p:cNvPr id="1069076" name="Rectangle 20"/>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77" name="Rectangle 21"/>
            <p:cNvSpPr>
              <a:spLocks noChangeArrowheads="1"/>
            </p:cNvSpPr>
            <p:nvPr/>
          </p:nvSpPr>
          <p:spPr bwMode="auto">
            <a:xfrm>
              <a:off x="3678" y="1785"/>
              <a:ext cx="304"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9078" name="Line 22"/>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79" name="Line 23"/>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80" name="Rectangle 24"/>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30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69081" name="Rectangle 25"/>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grpSp>
        <p:nvGrpSpPr>
          <p:cNvPr id="46097" name="Group 26"/>
          <p:cNvGrpSpPr/>
          <p:nvPr/>
        </p:nvGrpSpPr>
        <p:grpSpPr bwMode="auto">
          <a:xfrm>
            <a:off x="4627563" y="4164013"/>
            <a:ext cx="730250" cy="1466850"/>
            <a:chOff x="2915" y="2623"/>
            <a:chExt cx="460" cy="924"/>
          </a:xfrm>
          <a:noFill/>
        </p:grpSpPr>
        <p:sp>
          <p:nvSpPr>
            <p:cNvPr id="1069083" name="Rectangle 27"/>
            <p:cNvSpPr>
              <a:spLocks noChangeArrowheads="1"/>
            </p:cNvSpPr>
            <p:nvPr/>
          </p:nvSpPr>
          <p:spPr bwMode="auto">
            <a:xfrm>
              <a:off x="2941" y="2984"/>
              <a:ext cx="434" cy="299"/>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84" name="Line 28"/>
            <p:cNvSpPr>
              <a:spLocks noChangeShapeType="1"/>
            </p:cNvSpPr>
            <p:nvPr/>
          </p:nvSpPr>
          <p:spPr bwMode="auto">
            <a:xfrm flipH="1" flipV="1">
              <a:off x="2915" y="2623"/>
              <a:ext cx="273" cy="349"/>
            </a:xfrm>
            <a:prstGeom prst="line">
              <a:avLst/>
            </a:prstGeom>
            <a:grp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85" name="Rectangle 29"/>
            <p:cNvSpPr>
              <a:spLocks noChangeArrowheads="1"/>
            </p:cNvSpPr>
            <p:nvPr/>
          </p:nvSpPr>
          <p:spPr bwMode="auto">
            <a:xfrm>
              <a:off x="3034" y="3003"/>
              <a:ext cx="291" cy="544"/>
            </a:xfrm>
            <a:prstGeom prst="rect">
              <a:avLst/>
            </a:prstGeom>
            <a:grp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69086" name="Rectangle 30"/>
          <p:cNvSpPr>
            <a:spLocks noChangeArrowheads="1"/>
          </p:cNvSpPr>
          <p:nvPr/>
        </p:nvSpPr>
        <p:spPr bwMode="auto">
          <a:xfrm>
            <a:off x="7307263" y="3856038"/>
            <a:ext cx="703262"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87" name="Rectangle 31"/>
          <p:cNvSpPr>
            <a:spLocks noChangeArrowheads="1"/>
          </p:cNvSpPr>
          <p:nvPr/>
        </p:nvSpPr>
        <p:spPr bwMode="auto">
          <a:xfrm>
            <a:off x="6581775" y="4754563"/>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88" name="Rectangle 32"/>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69089" name="Line 33"/>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90" name="Rectangle 34"/>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69091" name="Line 35"/>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92" name="Rectangle 36"/>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69093" name="Rectangle 37"/>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94" name="Line 38"/>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69095" name="Rectangle 39"/>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69096" name="Line 40"/>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43"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47107" name="Group 3"/>
          <p:cNvGrpSpPr/>
          <p:nvPr/>
        </p:nvGrpSpPr>
        <p:grpSpPr bwMode="auto">
          <a:xfrm>
            <a:off x="1187450" y="2212975"/>
            <a:ext cx="825500" cy="4183063"/>
            <a:chOff x="748" y="1394"/>
            <a:chExt cx="520" cy="2635"/>
          </a:xfrm>
        </p:grpSpPr>
        <p:sp>
          <p:nvSpPr>
            <p:cNvPr id="1070084" name="Rectangle 4"/>
            <p:cNvSpPr>
              <a:spLocks noChangeArrowheads="1"/>
            </p:cNvSpPr>
            <p:nvPr/>
          </p:nvSpPr>
          <p:spPr bwMode="auto">
            <a:xfrm>
              <a:off x="752"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085" name="Line 5"/>
            <p:cNvSpPr>
              <a:spLocks noChangeShapeType="1"/>
            </p:cNvSpPr>
            <p:nvPr/>
          </p:nvSpPr>
          <p:spPr bwMode="auto">
            <a:xfrm>
              <a:off x="748"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086" name="Line 6"/>
            <p:cNvSpPr>
              <a:spLocks noChangeShapeType="1"/>
            </p:cNvSpPr>
            <p:nvPr/>
          </p:nvSpPr>
          <p:spPr bwMode="auto">
            <a:xfrm>
              <a:off x="748"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087" name="Line 7"/>
            <p:cNvSpPr>
              <a:spLocks noChangeShapeType="1"/>
            </p:cNvSpPr>
            <p:nvPr/>
          </p:nvSpPr>
          <p:spPr bwMode="auto">
            <a:xfrm>
              <a:off x="748"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088" name="Line 8"/>
            <p:cNvSpPr>
              <a:spLocks noChangeShapeType="1"/>
            </p:cNvSpPr>
            <p:nvPr/>
          </p:nvSpPr>
          <p:spPr bwMode="auto">
            <a:xfrm>
              <a:off x="748"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089" name="Line 9"/>
            <p:cNvSpPr>
              <a:spLocks noChangeShapeType="1"/>
            </p:cNvSpPr>
            <p:nvPr/>
          </p:nvSpPr>
          <p:spPr bwMode="auto">
            <a:xfrm>
              <a:off x="748"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090" name="Line 10"/>
            <p:cNvSpPr>
              <a:spLocks noChangeShapeType="1"/>
            </p:cNvSpPr>
            <p:nvPr/>
          </p:nvSpPr>
          <p:spPr bwMode="auto">
            <a:xfrm>
              <a:off x="748"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0091" name="Rectangle 11"/>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70092" name="Rectangle 12"/>
          <p:cNvSpPr>
            <a:spLocks noChangeArrowheads="1"/>
          </p:cNvSpPr>
          <p:nvPr/>
        </p:nvSpPr>
        <p:spPr bwMode="auto">
          <a:xfrm>
            <a:off x="1192213" y="5827713"/>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093" name="Rectangle 13"/>
          <p:cNvSpPr>
            <a:spLocks noChangeArrowheads="1"/>
          </p:cNvSpPr>
          <p:nvPr/>
        </p:nvSpPr>
        <p:spPr bwMode="auto">
          <a:xfrm>
            <a:off x="1200150" y="5237163"/>
            <a:ext cx="812800" cy="57785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094" name="Rectangle 14"/>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grpSp>
        <p:nvGrpSpPr>
          <p:cNvPr id="47113" name="Group 16"/>
          <p:cNvGrpSpPr/>
          <p:nvPr/>
        </p:nvGrpSpPr>
        <p:grpSpPr bwMode="auto">
          <a:xfrm>
            <a:off x="2124075" y="2478088"/>
            <a:ext cx="579438" cy="2474912"/>
            <a:chOff x="1338" y="1561"/>
            <a:chExt cx="365" cy="1559"/>
          </a:xfrm>
        </p:grpSpPr>
        <p:sp>
          <p:nvSpPr>
            <p:cNvPr id="1070097" name="Line 17"/>
            <p:cNvSpPr>
              <a:spLocks noChangeShapeType="1"/>
            </p:cNvSpPr>
            <p:nvPr/>
          </p:nvSpPr>
          <p:spPr bwMode="auto">
            <a:xfrm>
              <a:off x="1698" y="1575"/>
              <a:ext cx="0" cy="1539"/>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098" name="Line 18"/>
            <p:cNvSpPr>
              <a:spLocks noChangeShapeType="1"/>
            </p:cNvSpPr>
            <p:nvPr/>
          </p:nvSpPr>
          <p:spPr bwMode="auto">
            <a:xfrm>
              <a:off x="1338" y="1561"/>
              <a:ext cx="36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099" name="Line 19"/>
            <p:cNvSpPr>
              <a:spLocks noChangeShapeType="1"/>
            </p:cNvSpPr>
            <p:nvPr/>
          </p:nvSpPr>
          <p:spPr bwMode="auto">
            <a:xfrm>
              <a:off x="1343" y="3120"/>
              <a:ext cx="36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0100" name="Rectangle 20"/>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70101" name="Rectangle 21"/>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102" name="Rectangle 22"/>
          <p:cNvSpPr>
            <a:spLocks noChangeArrowheads="1"/>
          </p:cNvSpPr>
          <p:nvPr/>
        </p:nvSpPr>
        <p:spPr bwMode="auto">
          <a:xfrm>
            <a:off x="3225800" y="4773613"/>
            <a:ext cx="674688" cy="43815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47117" name="Group 23"/>
          <p:cNvGrpSpPr/>
          <p:nvPr/>
        </p:nvGrpSpPr>
        <p:grpSpPr bwMode="auto">
          <a:xfrm>
            <a:off x="5730875" y="2833688"/>
            <a:ext cx="739775" cy="863600"/>
            <a:chOff x="3610" y="1785"/>
            <a:chExt cx="466" cy="544"/>
          </a:xfrm>
          <a:noFill/>
        </p:grpSpPr>
        <p:sp>
          <p:nvSpPr>
            <p:cNvPr id="1070104" name="Rectangle 24"/>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105" name="Rectangle 25"/>
            <p:cNvSpPr>
              <a:spLocks noChangeArrowheads="1"/>
            </p:cNvSpPr>
            <p:nvPr/>
          </p:nvSpPr>
          <p:spPr bwMode="auto">
            <a:xfrm>
              <a:off x="3678" y="1785"/>
              <a:ext cx="304"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70106" name="Line 26"/>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107" name="Line 27"/>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108" name="Rectangle 28"/>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30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70109" name="Rectangle 29"/>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grpSp>
        <p:nvGrpSpPr>
          <p:cNvPr id="47122" name="Group 30"/>
          <p:cNvGrpSpPr/>
          <p:nvPr/>
        </p:nvGrpSpPr>
        <p:grpSpPr bwMode="auto">
          <a:xfrm>
            <a:off x="4627563" y="4164013"/>
            <a:ext cx="730250" cy="1466850"/>
            <a:chOff x="2915" y="2623"/>
            <a:chExt cx="460" cy="924"/>
          </a:xfrm>
          <a:noFill/>
        </p:grpSpPr>
        <p:sp>
          <p:nvSpPr>
            <p:cNvPr id="1070111" name="Rectangle 31"/>
            <p:cNvSpPr>
              <a:spLocks noChangeArrowheads="1"/>
            </p:cNvSpPr>
            <p:nvPr/>
          </p:nvSpPr>
          <p:spPr bwMode="auto">
            <a:xfrm>
              <a:off x="2941" y="2984"/>
              <a:ext cx="434" cy="299"/>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112" name="Line 32"/>
            <p:cNvSpPr>
              <a:spLocks noChangeShapeType="1"/>
            </p:cNvSpPr>
            <p:nvPr/>
          </p:nvSpPr>
          <p:spPr bwMode="auto">
            <a:xfrm flipH="1" flipV="1">
              <a:off x="2915" y="2623"/>
              <a:ext cx="273" cy="349"/>
            </a:xfrm>
            <a:prstGeom prst="line">
              <a:avLst/>
            </a:prstGeom>
            <a:grp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113" name="Rectangle 33"/>
            <p:cNvSpPr>
              <a:spLocks noChangeArrowheads="1"/>
            </p:cNvSpPr>
            <p:nvPr/>
          </p:nvSpPr>
          <p:spPr bwMode="auto">
            <a:xfrm>
              <a:off x="3034" y="3003"/>
              <a:ext cx="291" cy="544"/>
            </a:xfrm>
            <a:prstGeom prst="rect">
              <a:avLst/>
            </a:prstGeom>
            <a:grp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70114" name="Rectangle 34"/>
          <p:cNvSpPr>
            <a:spLocks noChangeArrowheads="1"/>
          </p:cNvSpPr>
          <p:nvPr/>
        </p:nvSpPr>
        <p:spPr bwMode="auto">
          <a:xfrm>
            <a:off x="7307263" y="3856038"/>
            <a:ext cx="703262"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115" name="Rectangle 35"/>
          <p:cNvSpPr>
            <a:spLocks noChangeArrowheads="1"/>
          </p:cNvSpPr>
          <p:nvPr/>
        </p:nvSpPr>
        <p:spPr bwMode="auto">
          <a:xfrm>
            <a:off x="6581775" y="4754563"/>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116" name="Rectangle 36"/>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70117" name="Line 37"/>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118" name="Rectangle 38"/>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70119" name="Line 39"/>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120" name="Rectangle 40"/>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70121" name="Rectangle 41"/>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122" name="Line 42"/>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0123" name="Rectangle 43"/>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70124" name="Line 44"/>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47"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dirty="0">
              <a:latin typeface="Courier New" panose="02070309020205020404" charset="0"/>
            </a:endParaRPr>
          </a:p>
          <a:p>
            <a:pPr>
              <a:buFont typeface="ZapfDingbats" charset="0"/>
              <a:buNone/>
              <a:defRPr/>
            </a:pPr>
            <a:endParaRPr lang="en-US" altLang="zh-CN" sz="600" b="0" dirty="0">
              <a:latin typeface="Courier New" panose="02070309020205020404" charset="0"/>
            </a:endParaRPr>
          </a:p>
          <a:p>
            <a:pPr>
              <a:buFont typeface="ZapfDingbats" charset="0"/>
              <a:buNone/>
              <a:defRPr/>
            </a:pPr>
            <a:endParaRPr lang="en-US" altLang="zh-CN" sz="2000" b="0" dirty="0">
              <a:latin typeface="Courier New" panose="02070309020205020404" charset="0"/>
            </a:endParaRPr>
          </a:p>
          <a:p>
            <a:pPr>
              <a:buFont typeface="ZapfDingbats" charset="0"/>
              <a:buNone/>
              <a:defRPr/>
            </a:pPr>
            <a:endParaRPr lang="en-US" altLang="zh-CN" sz="1300" dirty="0"/>
          </a:p>
          <a:p>
            <a:pPr>
              <a:buFont typeface="ZapfDingbats" charset="0"/>
              <a:buNone/>
              <a:defRPr/>
            </a:pPr>
            <a:endParaRPr lang="en-US" altLang="zh-CN" sz="2000" b="0" dirty="0">
              <a:latin typeface="Courier New" panose="02070309020205020404" charset="0"/>
            </a:endParaRPr>
          </a:p>
          <a:p>
            <a:pPr>
              <a:buFont typeface="ZapfDingbats" charset="0"/>
              <a:buNone/>
              <a:defRPr/>
            </a:pPr>
            <a:endParaRPr lang="en-US" altLang="zh-CN" sz="2000" b="0" dirty="0">
              <a:latin typeface="Courier New" panose="02070309020205020404" charset="0"/>
            </a:endParaRPr>
          </a:p>
          <a:p>
            <a:pPr>
              <a:buFont typeface="ZapfDingbats" charset="0"/>
              <a:buNone/>
              <a:defRPr/>
            </a:pPr>
            <a:endParaRPr lang="en-US" altLang="zh-CN" sz="1300" dirty="0"/>
          </a:p>
          <a:p>
            <a:pPr>
              <a:buFont typeface="ZapfDingbats" charset="0"/>
              <a:buNone/>
              <a:defRPr/>
            </a:pPr>
            <a:r>
              <a:rPr lang="en-US" altLang="zh-CN" sz="2000" b="0" dirty="0">
                <a:latin typeface="Courier New" panose="02070309020205020404" charset="0"/>
              </a:rPr>
              <a:t> </a:t>
            </a:r>
            <a:r>
              <a:rPr lang="en-US" altLang="zh-CN" sz="2000" dirty="0"/>
              <a:t> </a:t>
            </a:r>
            <a:endParaRPr lang="en-US" altLang="zh-CN" sz="2000" dirty="0"/>
          </a:p>
        </p:txBody>
      </p:sp>
      <p:grpSp>
        <p:nvGrpSpPr>
          <p:cNvPr id="48131" name="Group 3"/>
          <p:cNvGrpSpPr/>
          <p:nvPr/>
        </p:nvGrpSpPr>
        <p:grpSpPr bwMode="auto">
          <a:xfrm>
            <a:off x="1184275" y="2212975"/>
            <a:ext cx="825500" cy="4183063"/>
            <a:chOff x="746" y="1394"/>
            <a:chExt cx="520" cy="2635"/>
          </a:xfrm>
        </p:grpSpPr>
        <p:sp>
          <p:nvSpPr>
            <p:cNvPr id="1071108" name="Rectangle 4"/>
            <p:cNvSpPr>
              <a:spLocks noChangeArrowheads="1"/>
            </p:cNvSpPr>
            <p:nvPr/>
          </p:nvSpPr>
          <p:spPr bwMode="auto">
            <a:xfrm>
              <a:off x="750"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09" name="Line 5"/>
            <p:cNvSpPr>
              <a:spLocks noChangeShapeType="1"/>
            </p:cNvSpPr>
            <p:nvPr/>
          </p:nvSpPr>
          <p:spPr bwMode="auto">
            <a:xfrm>
              <a:off x="746"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10" name="Line 6"/>
            <p:cNvSpPr>
              <a:spLocks noChangeShapeType="1"/>
            </p:cNvSpPr>
            <p:nvPr/>
          </p:nvSpPr>
          <p:spPr bwMode="auto">
            <a:xfrm>
              <a:off x="746"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11" name="Line 7"/>
            <p:cNvSpPr>
              <a:spLocks noChangeShapeType="1"/>
            </p:cNvSpPr>
            <p:nvPr/>
          </p:nvSpPr>
          <p:spPr bwMode="auto">
            <a:xfrm>
              <a:off x="746"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12" name="Line 8"/>
            <p:cNvSpPr>
              <a:spLocks noChangeShapeType="1"/>
            </p:cNvSpPr>
            <p:nvPr/>
          </p:nvSpPr>
          <p:spPr bwMode="auto">
            <a:xfrm>
              <a:off x="746"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13" name="Line 9"/>
            <p:cNvSpPr>
              <a:spLocks noChangeShapeType="1"/>
            </p:cNvSpPr>
            <p:nvPr/>
          </p:nvSpPr>
          <p:spPr bwMode="auto">
            <a:xfrm>
              <a:off x="746"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14" name="Line 10"/>
            <p:cNvSpPr>
              <a:spLocks noChangeShapeType="1"/>
            </p:cNvSpPr>
            <p:nvPr/>
          </p:nvSpPr>
          <p:spPr bwMode="auto">
            <a:xfrm>
              <a:off x="746"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1115" name="Rectangle 11"/>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71116" name="Rectangle 12"/>
          <p:cNvSpPr>
            <a:spLocks noChangeArrowheads="1"/>
          </p:cNvSpPr>
          <p:nvPr/>
        </p:nvSpPr>
        <p:spPr bwMode="auto">
          <a:xfrm>
            <a:off x="1192213" y="5827713"/>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17" name="Rectangle 13"/>
          <p:cNvSpPr>
            <a:spLocks noChangeArrowheads="1"/>
          </p:cNvSpPr>
          <p:nvPr/>
        </p:nvSpPr>
        <p:spPr bwMode="auto">
          <a:xfrm>
            <a:off x="1200150" y="5237163"/>
            <a:ext cx="812800" cy="57785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19" name="Rectangle 15"/>
          <p:cNvSpPr>
            <a:spLocks noChangeArrowheads="1"/>
          </p:cNvSpPr>
          <p:nvPr/>
        </p:nvSpPr>
        <p:spPr bwMode="auto">
          <a:xfrm>
            <a:off x="1190625" y="4621213"/>
            <a:ext cx="812800" cy="600075"/>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20" name="Rectangle 16"/>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grpSp>
        <p:nvGrpSpPr>
          <p:cNvPr id="48138" name="Group 17"/>
          <p:cNvGrpSpPr/>
          <p:nvPr/>
        </p:nvGrpSpPr>
        <p:grpSpPr bwMode="auto">
          <a:xfrm>
            <a:off x="1905000" y="5545138"/>
            <a:ext cx="5957888" cy="895350"/>
            <a:chOff x="1200" y="3493"/>
            <a:chExt cx="3753" cy="564"/>
          </a:xfrm>
        </p:grpSpPr>
        <p:sp>
          <p:nvSpPr>
            <p:cNvPr id="1071122" name="Line 18"/>
            <p:cNvSpPr>
              <a:spLocks noChangeShapeType="1"/>
            </p:cNvSpPr>
            <p:nvPr/>
          </p:nvSpPr>
          <p:spPr bwMode="auto">
            <a:xfrm>
              <a:off x="1227" y="3787"/>
              <a:ext cx="653" cy="8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23" name="Rectangle 19"/>
            <p:cNvSpPr>
              <a:spLocks noChangeArrowheads="1"/>
            </p:cNvSpPr>
            <p:nvPr/>
          </p:nvSpPr>
          <p:spPr bwMode="auto">
            <a:xfrm>
              <a:off x="1903" y="3769"/>
              <a:ext cx="3050" cy="288"/>
            </a:xfrm>
            <a:prstGeom prst="rect">
              <a:avLst/>
            </a:prstGeom>
            <a:noFill/>
            <a:ln>
              <a:noFill/>
            </a:ln>
            <a:effectLst/>
          </p:spPr>
          <p:txBody>
            <a:bodyPr wrap="none" lIns="92075" tIns="46038" rIns="92075" bIns="46038">
              <a:spAutoFit/>
            </a:bodyPr>
            <a:lstStyle/>
            <a:p>
              <a:pPr>
                <a:spcBef>
                  <a:spcPct val="0"/>
                </a:spcBef>
                <a:defRPr/>
              </a:pPr>
              <a:r>
                <a:rPr lang="en-US" altLang="zh-CN" sz="2400">
                  <a:solidFill>
                    <a:srgbClr val="990033"/>
                  </a:solidFill>
                  <a:latin typeface="Arial" panose="020B0604020202020204" pitchFamily="34" charset="0"/>
                  <a:ea typeface="SimSun" panose="02010600030101010101" pitchFamily="2" charset="-122"/>
                </a:rPr>
                <a:t>NO NEED TO CONSIDER AGAIN</a:t>
              </a:r>
              <a:endParaRPr lang="en-US" altLang="zh-CN" sz="2400">
                <a:solidFill>
                  <a:srgbClr val="990033"/>
                </a:solidFill>
                <a:latin typeface="Arial" panose="020B0604020202020204" pitchFamily="34" charset="0"/>
                <a:ea typeface="SimSun" panose="02010600030101010101" pitchFamily="2" charset="-122"/>
              </a:endParaRPr>
            </a:p>
          </p:txBody>
        </p:sp>
        <p:sp>
          <p:nvSpPr>
            <p:cNvPr id="1071124" name="Line 20"/>
            <p:cNvSpPr>
              <a:spLocks noChangeShapeType="1"/>
            </p:cNvSpPr>
            <p:nvPr/>
          </p:nvSpPr>
          <p:spPr bwMode="auto">
            <a:xfrm flipH="1" flipV="1">
              <a:off x="1200" y="3493"/>
              <a:ext cx="627" cy="36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1125" name="Line 21"/>
          <p:cNvSpPr>
            <a:spLocks noChangeShapeType="1"/>
          </p:cNvSpPr>
          <p:nvPr/>
        </p:nvSpPr>
        <p:spPr bwMode="auto">
          <a:xfrm flipH="1" flipV="1">
            <a:off x="1925638" y="5016500"/>
            <a:ext cx="952500" cy="1100138"/>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26" name="Rectangle 22"/>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71127" name="Rectangle 23"/>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28" name="Rectangle 24"/>
          <p:cNvSpPr>
            <a:spLocks noChangeArrowheads="1"/>
          </p:cNvSpPr>
          <p:nvPr/>
        </p:nvSpPr>
        <p:spPr bwMode="auto">
          <a:xfrm>
            <a:off x="3225800" y="4773613"/>
            <a:ext cx="674688" cy="43815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48143" name="Group 25"/>
          <p:cNvGrpSpPr/>
          <p:nvPr/>
        </p:nvGrpSpPr>
        <p:grpSpPr bwMode="auto">
          <a:xfrm>
            <a:off x="5730875" y="2833688"/>
            <a:ext cx="739775" cy="863600"/>
            <a:chOff x="3610" y="1785"/>
            <a:chExt cx="466" cy="544"/>
          </a:xfrm>
          <a:noFill/>
        </p:grpSpPr>
        <p:sp>
          <p:nvSpPr>
            <p:cNvPr id="1071130" name="Rectangle 26"/>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31" name="Rectangle 27"/>
            <p:cNvSpPr>
              <a:spLocks noChangeArrowheads="1"/>
            </p:cNvSpPr>
            <p:nvPr/>
          </p:nvSpPr>
          <p:spPr bwMode="auto">
            <a:xfrm>
              <a:off x="3678" y="1785"/>
              <a:ext cx="219"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71132" name="Line 28"/>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33" name="Line 29"/>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34" name="Rectangle 30"/>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30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71135" name="Rectangle 31"/>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dirty="0">
                <a:latin typeface="Arial" panose="020B0604020202020204" pitchFamily="34" charset="0"/>
                <a:ea typeface="SimSun" panose="02010600030101010101" pitchFamily="2" charset="-122"/>
              </a:rPr>
              <a:t>10</a:t>
            </a:r>
            <a:endParaRPr lang="en-US" altLang="zh-CN" sz="1900" dirty="0">
              <a:latin typeface="Arial" panose="020B0604020202020204" pitchFamily="34" charset="0"/>
              <a:ea typeface="SimSun" panose="02010600030101010101" pitchFamily="2" charset="-122"/>
            </a:endParaRPr>
          </a:p>
          <a:p>
            <a:pPr defTabSz="586105">
              <a:spcBef>
                <a:spcPct val="0"/>
              </a:spcBef>
              <a:defRPr/>
            </a:pPr>
            <a:r>
              <a:rPr lang="en-US" altLang="zh-CN" dirty="0">
                <a:latin typeface="Arial" panose="020B0604020202020204" pitchFamily="34" charset="0"/>
                <a:ea typeface="SimSun" panose="02010600030101010101" pitchFamily="2" charset="-122"/>
              </a:rPr>
              <a:t> </a:t>
            </a:r>
            <a:endParaRPr lang="en-US" altLang="zh-CN" dirty="0">
              <a:latin typeface="Arial" panose="020B0604020202020204" pitchFamily="34" charset="0"/>
              <a:ea typeface="SimSun" panose="02010600030101010101" pitchFamily="2" charset="-122"/>
            </a:endParaRPr>
          </a:p>
          <a:p>
            <a:pPr defTabSz="586105">
              <a:spcBef>
                <a:spcPct val="0"/>
              </a:spcBef>
              <a:defRPr/>
            </a:pPr>
            <a:r>
              <a:rPr lang="en-US" altLang="zh-CN" sz="1900" dirty="0">
                <a:solidFill>
                  <a:srgbClr val="CC0000"/>
                </a:solidFill>
                <a:latin typeface="Arial" panose="020B0604020202020204" pitchFamily="34" charset="0"/>
                <a:ea typeface="SimSun" panose="02010600030101010101" pitchFamily="2" charset="-122"/>
              </a:rPr>
              <a:t> 4 </a:t>
            </a:r>
            <a:r>
              <a:rPr lang="en-US" altLang="zh-CN" sz="1900" dirty="0">
                <a:latin typeface="Arial" panose="020B0604020202020204" pitchFamily="34" charset="0"/>
                <a:ea typeface="SimSun" panose="02010600030101010101" pitchFamily="2" charset="-122"/>
              </a:rPr>
              <a:t>                </a:t>
            </a:r>
            <a:endParaRPr lang="en-US" altLang="zh-CN" sz="1900" dirty="0">
              <a:latin typeface="Arial" panose="020B0604020202020204" pitchFamily="34" charset="0"/>
              <a:ea typeface="SimSun" panose="02010600030101010101" pitchFamily="2" charset="-122"/>
            </a:endParaRPr>
          </a:p>
        </p:txBody>
      </p:sp>
      <p:sp>
        <p:nvSpPr>
          <p:cNvPr id="1071136" name="Rectangle 32"/>
          <p:cNvSpPr>
            <a:spLocks noChangeArrowheads="1"/>
          </p:cNvSpPr>
          <p:nvPr/>
        </p:nvSpPr>
        <p:spPr bwMode="auto">
          <a:xfrm>
            <a:off x="4668838" y="4737100"/>
            <a:ext cx="688975" cy="474663"/>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37" name="Line 33"/>
          <p:cNvSpPr>
            <a:spLocks noChangeShapeType="1"/>
          </p:cNvSpPr>
          <p:nvPr/>
        </p:nvSpPr>
        <p:spPr bwMode="auto">
          <a:xfrm flipH="1" flipV="1">
            <a:off x="4627563" y="4164013"/>
            <a:ext cx="433387" cy="55403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38" name="Rectangle 34"/>
          <p:cNvSpPr>
            <a:spLocks noChangeArrowheads="1"/>
          </p:cNvSpPr>
          <p:nvPr/>
        </p:nvSpPr>
        <p:spPr bwMode="auto">
          <a:xfrm>
            <a:off x="4816475" y="4767263"/>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sp>
        <p:nvSpPr>
          <p:cNvPr id="1071139" name="Rectangle 35"/>
          <p:cNvSpPr>
            <a:spLocks noChangeArrowheads="1"/>
          </p:cNvSpPr>
          <p:nvPr/>
        </p:nvSpPr>
        <p:spPr bwMode="auto">
          <a:xfrm>
            <a:off x="7307263" y="3856038"/>
            <a:ext cx="703262"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40" name="Rectangle 36"/>
          <p:cNvSpPr>
            <a:spLocks noChangeArrowheads="1"/>
          </p:cNvSpPr>
          <p:nvPr/>
        </p:nvSpPr>
        <p:spPr bwMode="auto">
          <a:xfrm>
            <a:off x="6581775" y="4754563"/>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41" name="Rectangle 37"/>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71142" name="Line 38"/>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43" name="Rectangle 39"/>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71144" name="Line 40"/>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45" name="Rectangle 41"/>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71146" name="Rectangle 42"/>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47" name="Line 43"/>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1148" name="Rectangle 44"/>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71149" name="Line 45"/>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48"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49155" name="Group 3"/>
          <p:cNvGrpSpPr/>
          <p:nvPr/>
        </p:nvGrpSpPr>
        <p:grpSpPr bwMode="auto">
          <a:xfrm>
            <a:off x="1184275" y="2212975"/>
            <a:ext cx="825500" cy="4183063"/>
            <a:chOff x="746" y="1394"/>
            <a:chExt cx="520" cy="2635"/>
          </a:xfrm>
        </p:grpSpPr>
        <p:sp>
          <p:nvSpPr>
            <p:cNvPr id="1072132" name="Rectangle 4"/>
            <p:cNvSpPr>
              <a:spLocks noChangeArrowheads="1"/>
            </p:cNvSpPr>
            <p:nvPr/>
          </p:nvSpPr>
          <p:spPr bwMode="auto">
            <a:xfrm>
              <a:off x="750"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33" name="Line 5"/>
            <p:cNvSpPr>
              <a:spLocks noChangeShapeType="1"/>
            </p:cNvSpPr>
            <p:nvPr/>
          </p:nvSpPr>
          <p:spPr bwMode="auto">
            <a:xfrm>
              <a:off x="746"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34" name="Line 6"/>
            <p:cNvSpPr>
              <a:spLocks noChangeShapeType="1"/>
            </p:cNvSpPr>
            <p:nvPr/>
          </p:nvSpPr>
          <p:spPr bwMode="auto">
            <a:xfrm>
              <a:off x="746"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35" name="Line 7"/>
            <p:cNvSpPr>
              <a:spLocks noChangeShapeType="1"/>
            </p:cNvSpPr>
            <p:nvPr/>
          </p:nvSpPr>
          <p:spPr bwMode="auto">
            <a:xfrm>
              <a:off x="746"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36" name="Line 8"/>
            <p:cNvSpPr>
              <a:spLocks noChangeShapeType="1"/>
            </p:cNvSpPr>
            <p:nvPr/>
          </p:nvSpPr>
          <p:spPr bwMode="auto">
            <a:xfrm>
              <a:off x="746"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37" name="Line 9"/>
            <p:cNvSpPr>
              <a:spLocks noChangeShapeType="1"/>
            </p:cNvSpPr>
            <p:nvPr/>
          </p:nvSpPr>
          <p:spPr bwMode="auto">
            <a:xfrm>
              <a:off x="746"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38" name="Line 10"/>
            <p:cNvSpPr>
              <a:spLocks noChangeShapeType="1"/>
            </p:cNvSpPr>
            <p:nvPr/>
          </p:nvSpPr>
          <p:spPr bwMode="auto">
            <a:xfrm>
              <a:off x="746"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2139" name="Rectangle 11"/>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72140" name="Rectangle 12"/>
          <p:cNvSpPr>
            <a:spLocks noChangeArrowheads="1"/>
          </p:cNvSpPr>
          <p:nvPr/>
        </p:nvSpPr>
        <p:spPr bwMode="auto">
          <a:xfrm>
            <a:off x="1192213" y="5827713"/>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41" name="Rectangle 13"/>
          <p:cNvSpPr>
            <a:spLocks noChangeArrowheads="1"/>
          </p:cNvSpPr>
          <p:nvPr/>
        </p:nvSpPr>
        <p:spPr bwMode="auto">
          <a:xfrm>
            <a:off x="1200150" y="5237163"/>
            <a:ext cx="812800" cy="57785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42" name="Rectangle 14"/>
          <p:cNvSpPr>
            <a:spLocks noChangeArrowheads="1"/>
          </p:cNvSpPr>
          <p:nvPr/>
        </p:nvSpPr>
        <p:spPr bwMode="auto">
          <a:xfrm>
            <a:off x="1190625" y="4621213"/>
            <a:ext cx="812800" cy="600075"/>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43" name="Rectangle 15"/>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sp>
        <p:nvSpPr>
          <p:cNvPr id="1072145" name="Rectangle 17"/>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72146" name="Rectangle 18"/>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47" name="Rectangle 19"/>
          <p:cNvSpPr>
            <a:spLocks noChangeArrowheads="1"/>
          </p:cNvSpPr>
          <p:nvPr/>
        </p:nvSpPr>
        <p:spPr bwMode="auto">
          <a:xfrm>
            <a:off x="3225800" y="4773613"/>
            <a:ext cx="674688" cy="43815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49165" name="Group 20"/>
          <p:cNvGrpSpPr/>
          <p:nvPr/>
        </p:nvGrpSpPr>
        <p:grpSpPr bwMode="auto">
          <a:xfrm>
            <a:off x="5730875" y="2833688"/>
            <a:ext cx="739775" cy="863600"/>
            <a:chOff x="3610" y="1785"/>
            <a:chExt cx="466" cy="544"/>
          </a:xfrm>
          <a:noFill/>
        </p:grpSpPr>
        <p:sp>
          <p:nvSpPr>
            <p:cNvPr id="1072149" name="Rectangle 21"/>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50" name="Rectangle 22"/>
            <p:cNvSpPr>
              <a:spLocks noChangeArrowheads="1"/>
            </p:cNvSpPr>
            <p:nvPr/>
          </p:nvSpPr>
          <p:spPr bwMode="auto">
            <a:xfrm>
              <a:off x="3678" y="1785"/>
              <a:ext cx="304"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30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72151" name="Line 23"/>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52" name="Line 24"/>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53" name="Rectangle 25"/>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10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72154" name="Rectangle 26"/>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sp>
        <p:nvSpPr>
          <p:cNvPr id="1072155" name="Rectangle 27"/>
          <p:cNvSpPr>
            <a:spLocks noChangeArrowheads="1"/>
          </p:cNvSpPr>
          <p:nvPr/>
        </p:nvSpPr>
        <p:spPr bwMode="auto">
          <a:xfrm>
            <a:off x="4668838" y="4737100"/>
            <a:ext cx="688975" cy="474663"/>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56" name="Line 28"/>
          <p:cNvSpPr>
            <a:spLocks noChangeShapeType="1"/>
          </p:cNvSpPr>
          <p:nvPr/>
        </p:nvSpPr>
        <p:spPr bwMode="auto">
          <a:xfrm flipH="1" flipV="1">
            <a:off x="4627563" y="4164013"/>
            <a:ext cx="433387" cy="55403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57" name="Rectangle 29"/>
          <p:cNvSpPr>
            <a:spLocks noChangeArrowheads="1"/>
          </p:cNvSpPr>
          <p:nvPr/>
        </p:nvSpPr>
        <p:spPr bwMode="auto">
          <a:xfrm>
            <a:off x="4816475" y="4767263"/>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sp>
        <p:nvSpPr>
          <p:cNvPr id="1072158" name="Rectangle 30"/>
          <p:cNvSpPr>
            <a:spLocks noChangeArrowheads="1"/>
          </p:cNvSpPr>
          <p:nvPr/>
        </p:nvSpPr>
        <p:spPr bwMode="auto">
          <a:xfrm>
            <a:off x="7307263" y="3856038"/>
            <a:ext cx="703262"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59" name="Rectangle 31"/>
          <p:cNvSpPr>
            <a:spLocks noChangeArrowheads="1"/>
          </p:cNvSpPr>
          <p:nvPr/>
        </p:nvSpPr>
        <p:spPr bwMode="auto">
          <a:xfrm>
            <a:off x="6581775" y="4754563"/>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60" name="Rectangle 32"/>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72161" name="Line 33"/>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62" name="Rectangle 34"/>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72163" name="Line 35"/>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64" name="Rectangle 36"/>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72165" name="Rectangle 37"/>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66" name="Line 38"/>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2167" name="Rectangle 39"/>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72168" name="Line 40"/>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43"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50179" name="Group 3"/>
          <p:cNvGrpSpPr/>
          <p:nvPr/>
        </p:nvGrpSpPr>
        <p:grpSpPr bwMode="auto">
          <a:xfrm>
            <a:off x="1184275" y="2212975"/>
            <a:ext cx="825500" cy="4183063"/>
            <a:chOff x="746" y="1394"/>
            <a:chExt cx="520" cy="2635"/>
          </a:xfrm>
        </p:grpSpPr>
        <p:sp>
          <p:nvSpPr>
            <p:cNvPr id="1073156" name="Rectangle 4"/>
            <p:cNvSpPr>
              <a:spLocks noChangeArrowheads="1"/>
            </p:cNvSpPr>
            <p:nvPr/>
          </p:nvSpPr>
          <p:spPr bwMode="auto">
            <a:xfrm>
              <a:off x="750"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57" name="Line 5"/>
            <p:cNvSpPr>
              <a:spLocks noChangeShapeType="1"/>
            </p:cNvSpPr>
            <p:nvPr/>
          </p:nvSpPr>
          <p:spPr bwMode="auto">
            <a:xfrm>
              <a:off x="746"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58" name="Line 6"/>
            <p:cNvSpPr>
              <a:spLocks noChangeShapeType="1"/>
            </p:cNvSpPr>
            <p:nvPr/>
          </p:nvSpPr>
          <p:spPr bwMode="auto">
            <a:xfrm>
              <a:off x="746"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59" name="Line 7"/>
            <p:cNvSpPr>
              <a:spLocks noChangeShapeType="1"/>
            </p:cNvSpPr>
            <p:nvPr/>
          </p:nvSpPr>
          <p:spPr bwMode="auto">
            <a:xfrm>
              <a:off x="746"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60" name="Line 8"/>
            <p:cNvSpPr>
              <a:spLocks noChangeShapeType="1"/>
            </p:cNvSpPr>
            <p:nvPr/>
          </p:nvSpPr>
          <p:spPr bwMode="auto">
            <a:xfrm>
              <a:off x="746"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61" name="Line 9"/>
            <p:cNvSpPr>
              <a:spLocks noChangeShapeType="1"/>
            </p:cNvSpPr>
            <p:nvPr/>
          </p:nvSpPr>
          <p:spPr bwMode="auto">
            <a:xfrm>
              <a:off x="746"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62" name="Line 10"/>
            <p:cNvSpPr>
              <a:spLocks noChangeShapeType="1"/>
            </p:cNvSpPr>
            <p:nvPr/>
          </p:nvSpPr>
          <p:spPr bwMode="auto">
            <a:xfrm>
              <a:off x="746"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3163" name="Rectangle 11"/>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73164" name="Rectangle 12"/>
          <p:cNvSpPr>
            <a:spLocks noChangeArrowheads="1"/>
          </p:cNvSpPr>
          <p:nvPr/>
        </p:nvSpPr>
        <p:spPr bwMode="auto">
          <a:xfrm>
            <a:off x="1192213" y="5827713"/>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65" name="Rectangle 13"/>
          <p:cNvSpPr>
            <a:spLocks noChangeArrowheads="1"/>
          </p:cNvSpPr>
          <p:nvPr/>
        </p:nvSpPr>
        <p:spPr bwMode="auto">
          <a:xfrm>
            <a:off x="1200150" y="5237163"/>
            <a:ext cx="812800" cy="57785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66" name="Rectangle 14"/>
          <p:cNvSpPr>
            <a:spLocks noChangeArrowheads="1"/>
          </p:cNvSpPr>
          <p:nvPr/>
        </p:nvSpPr>
        <p:spPr bwMode="auto">
          <a:xfrm>
            <a:off x="1190625" y="4621213"/>
            <a:ext cx="812800" cy="600075"/>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67" name="Rectangle 15"/>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grpSp>
        <p:nvGrpSpPr>
          <p:cNvPr id="50186" name="Group 17"/>
          <p:cNvGrpSpPr/>
          <p:nvPr/>
        </p:nvGrpSpPr>
        <p:grpSpPr bwMode="auto">
          <a:xfrm>
            <a:off x="2124075" y="2478088"/>
            <a:ext cx="579438" cy="1839912"/>
            <a:chOff x="1338" y="1561"/>
            <a:chExt cx="365" cy="1159"/>
          </a:xfrm>
        </p:grpSpPr>
        <p:sp>
          <p:nvSpPr>
            <p:cNvPr id="1073170" name="Line 18"/>
            <p:cNvSpPr>
              <a:spLocks noChangeShapeType="1"/>
            </p:cNvSpPr>
            <p:nvPr/>
          </p:nvSpPr>
          <p:spPr bwMode="auto">
            <a:xfrm>
              <a:off x="1698" y="1571"/>
              <a:ext cx="0" cy="1145"/>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71" name="Line 19"/>
            <p:cNvSpPr>
              <a:spLocks noChangeShapeType="1"/>
            </p:cNvSpPr>
            <p:nvPr/>
          </p:nvSpPr>
          <p:spPr bwMode="auto">
            <a:xfrm>
              <a:off x="1338" y="1561"/>
              <a:ext cx="36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72" name="Line 20"/>
            <p:cNvSpPr>
              <a:spLocks noChangeShapeType="1"/>
            </p:cNvSpPr>
            <p:nvPr/>
          </p:nvSpPr>
          <p:spPr bwMode="auto">
            <a:xfrm>
              <a:off x="1343" y="2720"/>
              <a:ext cx="36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3173" name="Rectangle 21"/>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73174" name="Rectangle 22"/>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75" name="Rectangle 23"/>
          <p:cNvSpPr>
            <a:spLocks noChangeArrowheads="1"/>
          </p:cNvSpPr>
          <p:nvPr/>
        </p:nvSpPr>
        <p:spPr bwMode="auto">
          <a:xfrm>
            <a:off x="3225800" y="4773613"/>
            <a:ext cx="674688" cy="438150"/>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50190" name="Group 24"/>
          <p:cNvGrpSpPr/>
          <p:nvPr/>
        </p:nvGrpSpPr>
        <p:grpSpPr bwMode="auto">
          <a:xfrm>
            <a:off x="5730875" y="2833688"/>
            <a:ext cx="739775" cy="863600"/>
            <a:chOff x="3610" y="1785"/>
            <a:chExt cx="466" cy="544"/>
          </a:xfrm>
          <a:noFill/>
        </p:grpSpPr>
        <p:sp>
          <p:nvSpPr>
            <p:cNvPr id="1073177" name="Rectangle 25"/>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78" name="Rectangle 26"/>
            <p:cNvSpPr>
              <a:spLocks noChangeArrowheads="1"/>
            </p:cNvSpPr>
            <p:nvPr/>
          </p:nvSpPr>
          <p:spPr bwMode="auto">
            <a:xfrm>
              <a:off x="3678" y="1785"/>
              <a:ext cx="304"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30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73179" name="Line 27"/>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80" name="Line 28"/>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81" name="Rectangle 29"/>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10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73182" name="Rectangle 30"/>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sp>
        <p:nvSpPr>
          <p:cNvPr id="1073183" name="Rectangle 31"/>
          <p:cNvSpPr>
            <a:spLocks noChangeArrowheads="1"/>
          </p:cNvSpPr>
          <p:nvPr/>
        </p:nvSpPr>
        <p:spPr bwMode="auto">
          <a:xfrm>
            <a:off x="4668838" y="4737100"/>
            <a:ext cx="688975" cy="474663"/>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84" name="Line 32"/>
          <p:cNvSpPr>
            <a:spLocks noChangeShapeType="1"/>
          </p:cNvSpPr>
          <p:nvPr/>
        </p:nvSpPr>
        <p:spPr bwMode="auto">
          <a:xfrm flipH="1" flipV="1">
            <a:off x="4627563" y="4164013"/>
            <a:ext cx="433387" cy="55403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85" name="Rectangle 33"/>
          <p:cNvSpPr>
            <a:spLocks noChangeArrowheads="1"/>
          </p:cNvSpPr>
          <p:nvPr/>
        </p:nvSpPr>
        <p:spPr bwMode="auto">
          <a:xfrm>
            <a:off x="4816475" y="4767263"/>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sp>
        <p:nvSpPr>
          <p:cNvPr id="1073186" name="Rectangle 34"/>
          <p:cNvSpPr>
            <a:spLocks noChangeArrowheads="1"/>
          </p:cNvSpPr>
          <p:nvPr/>
        </p:nvSpPr>
        <p:spPr bwMode="auto">
          <a:xfrm>
            <a:off x="7307263" y="3856038"/>
            <a:ext cx="703262"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87" name="Rectangle 35"/>
          <p:cNvSpPr>
            <a:spLocks noChangeArrowheads="1"/>
          </p:cNvSpPr>
          <p:nvPr/>
        </p:nvSpPr>
        <p:spPr bwMode="auto">
          <a:xfrm>
            <a:off x="6581775" y="4754563"/>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88" name="Rectangle 36"/>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73189" name="Line 37"/>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90" name="Rectangle 38"/>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73191" name="Line 39"/>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92" name="Rectangle 40"/>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73193" name="Rectangle 41"/>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94" name="Line 42"/>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3195" name="Rectangle 43"/>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73196" name="Line 44"/>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47"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51203" name="Group 3"/>
          <p:cNvGrpSpPr/>
          <p:nvPr/>
        </p:nvGrpSpPr>
        <p:grpSpPr bwMode="auto">
          <a:xfrm>
            <a:off x="1184275" y="2212975"/>
            <a:ext cx="825500" cy="4183063"/>
            <a:chOff x="746" y="1394"/>
            <a:chExt cx="520" cy="2635"/>
          </a:xfrm>
        </p:grpSpPr>
        <p:sp>
          <p:nvSpPr>
            <p:cNvPr id="1074180" name="Rectangle 4"/>
            <p:cNvSpPr>
              <a:spLocks noChangeArrowheads="1"/>
            </p:cNvSpPr>
            <p:nvPr/>
          </p:nvSpPr>
          <p:spPr bwMode="auto">
            <a:xfrm>
              <a:off x="750"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181" name="Line 5"/>
            <p:cNvSpPr>
              <a:spLocks noChangeShapeType="1"/>
            </p:cNvSpPr>
            <p:nvPr/>
          </p:nvSpPr>
          <p:spPr bwMode="auto">
            <a:xfrm>
              <a:off x="746"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182" name="Line 6"/>
            <p:cNvSpPr>
              <a:spLocks noChangeShapeType="1"/>
            </p:cNvSpPr>
            <p:nvPr/>
          </p:nvSpPr>
          <p:spPr bwMode="auto">
            <a:xfrm>
              <a:off x="746"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183" name="Line 7"/>
            <p:cNvSpPr>
              <a:spLocks noChangeShapeType="1"/>
            </p:cNvSpPr>
            <p:nvPr/>
          </p:nvSpPr>
          <p:spPr bwMode="auto">
            <a:xfrm>
              <a:off x="746"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184" name="Line 8"/>
            <p:cNvSpPr>
              <a:spLocks noChangeShapeType="1"/>
            </p:cNvSpPr>
            <p:nvPr/>
          </p:nvSpPr>
          <p:spPr bwMode="auto">
            <a:xfrm>
              <a:off x="746"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185" name="Line 9"/>
            <p:cNvSpPr>
              <a:spLocks noChangeShapeType="1"/>
            </p:cNvSpPr>
            <p:nvPr/>
          </p:nvSpPr>
          <p:spPr bwMode="auto">
            <a:xfrm>
              <a:off x="746"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186" name="Line 10"/>
            <p:cNvSpPr>
              <a:spLocks noChangeShapeType="1"/>
            </p:cNvSpPr>
            <p:nvPr/>
          </p:nvSpPr>
          <p:spPr bwMode="auto">
            <a:xfrm>
              <a:off x="746"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4187" name="Rectangle 11"/>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74188" name="Rectangle 12"/>
          <p:cNvSpPr>
            <a:spLocks noChangeArrowheads="1"/>
          </p:cNvSpPr>
          <p:nvPr/>
        </p:nvSpPr>
        <p:spPr bwMode="auto">
          <a:xfrm>
            <a:off x="1192213" y="5827713"/>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189" name="Rectangle 13"/>
          <p:cNvSpPr>
            <a:spLocks noChangeArrowheads="1"/>
          </p:cNvSpPr>
          <p:nvPr/>
        </p:nvSpPr>
        <p:spPr bwMode="auto">
          <a:xfrm>
            <a:off x="1200150" y="5237163"/>
            <a:ext cx="812800" cy="57785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190" name="Rectangle 14"/>
          <p:cNvSpPr>
            <a:spLocks noChangeArrowheads="1"/>
          </p:cNvSpPr>
          <p:nvPr/>
        </p:nvSpPr>
        <p:spPr bwMode="auto">
          <a:xfrm>
            <a:off x="1190625" y="4621213"/>
            <a:ext cx="812800" cy="600075"/>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192" name="Rectangle 16"/>
          <p:cNvSpPr>
            <a:spLocks noChangeArrowheads="1"/>
          </p:cNvSpPr>
          <p:nvPr/>
        </p:nvSpPr>
        <p:spPr bwMode="auto">
          <a:xfrm>
            <a:off x="1190625" y="4006850"/>
            <a:ext cx="812800" cy="601663"/>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193" name="Rectangle 17"/>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grpSp>
        <p:nvGrpSpPr>
          <p:cNvPr id="51211" name="Group 18"/>
          <p:cNvGrpSpPr/>
          <p:nvPr/>
        </p:nvGrpSpPr>
        <p:grpSpPr bwMode="auto">
          <a:xfrm>
            <a:off x="1905000" y="4338638"/>
            <a:ext cx="5957888" cy="2101850"/>
            <a:chOff x="1200" y="2733"/>
            <a:chExt cx="3753" cy="1324"/>
          </a:xfrm>
        </p:grpSpPr>
        <p:grpSp>
          <p:nvGrpSpPr>
            <p:cNvPr id="51236" name="Group 19"/>
            <p:cNvGrpSpPr/>
            <p:nvPr/>
          </p:nvGrpSpPr>
          <p:grpSpPr bwMode="auto">
            <a:xfrm>
              <a:off x="1200" y="3493"/>
              <a:ext cx="3753" cy="564"/>
              <a:chOff x="1200" y="3493"/>
              <a:chExt cx="3753" cy="564"/>
            </a:xfrm>
          </p:grpSpPr>
          <p:sp>
            <p:nvSpPr>
              <p:cNvPr id="1074196" name="Line 20"/>
              <p:cNvSpPr>
                <a:spLocks noChangeShapeType="1"/>
              </p:cNvSpPr>
              <p:nvPr/>
            </p:nvSpPr>
            <p:spPr bwMode="auto">
              <a:xfrm>
                <a:off x="1227" y="3787"/>
                <a:ext cx="653" cy="8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197" name="Rectangle 21"/>
              <p:cNvSpPr>
                <a:spLocks noChangeArrowheads="1"/>
              </p:cNvSpPr>
              <p:nvPr/>
            </p:nvSpPr>
            <p:spPr bwMode="auto">
              <a:xfrm>
                <a:off x="1903" y="3769"/>
                <a:ext cx="3050" cy="288"/>
              </a:xfrm>
              <a:prstGeom prst="rect">
                <a:avLst/>
              </a:prstGeom>
              <a:noFill/>
              <a:ln>
                <a:noFill/>
              </a:ln>
              <a:effectLst/>
            </p:spPr>
            <p:txBody>
              <a:bodyPr wrap="none" lIns="92075" tIns="46038" rIns="92075" bIns="46038">
                <a:spAutoFit/>
              </a:bodyPr>
              <a:lstStyle/>
              <a:p>
                <a:pPr>
                  <a:spcBef>
                    <a:spcPct val="0"/>
                  </a:spcBef>
                  <a:defRPr/>
                </a:pPr>
                <a:r>
                  <a:rPr lang="en-US" altLang="zh-CN" sz="2400">
                    <a:solidFill>
                      <a:srgbClr val="990033"/>
                    </a:solidFill>
                    <a:latin typeface="Arial" panose="020B0604020202020204" pitchFamily="34" charset="0"/>
                    <a:ea typeface="SimSun" panose="02010600030101010101" pitchFamily="2" charset="-122"/>
                  </a:rPr>
                  <a:t>NO NEED TO CONSIDER AGAIN</a:t>
                </a:r>
                <a:endParaRPr lang="en-US" altLang="zh-CN" sz="2400">
                  <a:solidFill>
                    <a:srgbClr val="990033"/>
                  </a:solidFill>
                  <a:latin typeface="Arial" panose="020B0604020202020204" pitchFamily="34" charset="0"/>
                  <a:ea typeface="SimSun" panose="02010600030101010101" pitchFamily="2" charset="-122"/>
                </a:endParaRPr>
              </a:p>
            </p:txBody>
          </p:sp>
          <p:sp>
            <p:nvSpPr>
              <p:cNvPr id="1074198" name="Line 22"/>
              <p:cNvSpPr>
                <a:spLocks noChangeShapeType="1"/>
              </p:cNvSpPr>
              <p:nvPr/>
            </p:nvSpPr>
            <p:spPr bwMode="auto">
              <a:xfrm flipH="1" flipV="1">
                <a:off x="1200" y="3493"/>
                <a:ext cx="627" cy="36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4199" name="Line 23"/>
            <p:cNvSpPr>
              <a:spLocks noChangeShapeType="1"/>
            </p:cNvSpPr>
            <p:nvPr/>
          </p:nvSpPr>
          <p:spPr bwMode="auto">
            <a:xfrm flipH="1" flipV="1">
              <a:off x="1213" y="3160"/>
              <a:ext cx="600" cy="693"/>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200" name="Line 24"/>
            <p:cNvSpPr>
              <a:spLocks noChangeShapeType="1"/>
            </p:cNvSpPr>
            <p:nvPr/>
          </p:nvSpPr>
          <p:spPr bwMode="auto">
            <a:xfrm flipH="1" flipV="1">
              <a:off x="1213" y="2733"/>
              <a:ext cx="614" cy="112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4201" name="Rectangle 25"/>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74202" name="Rectangle 26"/>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203" name="Rectangle 27"/>
          <p:cNvSpPr>
            <a:spLocks noChangeArrowheads="1"/>
          </p:cNvSpPr>
          <p:nvPr/>
        </p:nvSpPr>
        <p:spPr bwMode="auto">
          <a:xfrm>
            <a:off x="3225800" y="4773613"/>
            <a:ext cx="674688" cy="43815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51215" name="Group 28"/>
          <p:cNvGrpSpPr/>
          <p:nvPr/>
        </p:nvGrpSpPr>
        <p:grpSpPr bwMode="auto">
          <a:xfrm>
            <a:off x="5730875" y="2833688"/>
            <a:ext cx="739775" cy="863600"/>
            <a:chOff x="3610" y="1785"/>
            <a:chExt cx="466" cy="544"/>
          </a:xfrm>
          <a:noFill/>
        </p:grpSpPr>
        <p:sp>
          <p:nvSpPr>
            <p:cNvPr id="1074205" name="Rectangle 29"/>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206" name="Rectangle 30"/>
            <p:cNvSpPr>
              <a:spLocks noChangeArrowheads="1"/>
            </p:cNvSpPr>
            <p:nvPr/>
          </p:nvSpPr>
          <p:spPr bwMode="auto">
            <a:xfrm>
              <a:off x="3678" y="1785"/>
              <a:ext cx="219"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74207" name="Line 31"/>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208" name="Line 32"/>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209" name="Rectangle 33"/>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10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74210" name="Rectangle 34"/>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sp>
        <p:nvSpPr>
          <p:cNvPr id="1074211" name="Rectangle 35"/>
          <p:cNvSpPr>
            <a:spLocks noChangeArrowheads="1"/>
          </p:cNvSpPr>
          <p:nvPr/>
        </p:nvSpPr>
        <p:spPr bwMode="auto">
          <a:xfrm>
            <a:off x="4668838" y="4737100"/>
            <a:ext cx="688975" cy="474663"/>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212" name="Line 36"/>
          <p:cNvSpPr>
            <a:spLocks noChangeShapeType="1"/>
          </p:cNvSpPr>
          <p:nvPr/>
        </p:nvSpPr>
        <p:spPr bwMode="auto">
          <a:xfrm flipH="1" flipV="1">
            <a:off x="4627563" y="4164013"/>
            <a:ext cx="433387" cy="55403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213" name="Rectangle 37"/>
          <p:cNvSpPr>
            <a:spLocks noChangeArrowheads="1"/>
          </p:cNvSpPr>
          <p:nvPr/>
        </p:nvSpPr>
        <p:spPr bwMode="auto">
          <a:xfrm>
            <a:off x="4816475" y="4767263"/>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sp>
        <p:nvSpPr>
          <p:cNvPr id="1074214" name="Rectangle 38"/>
          <p:cNvSpPr>
            <a:spLocks noChangeArrowheads="1"/>
          </p:cNvSpPr>
          <p:nvPr/>
        </p:nvSpPr>
        <p:spPr bwMode="auto">
          <a:xfrm>
            <a:off x="7307263" y="3856038"/>
            <a:ext cx="703262"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215" name="Rectangle 39"/>
          <p:cNvSpPr>
            <a:spLocks noChangeArrowheads="1"/>
          </p:cNvSpPr>
          <p:nvPr/>
        </p:nvSpPr>
        <p:spPr bwMode="auto">
          <a:xfrm>
            <a:off x="6581775" y="4754563"/>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216" name="Rectangle 40"/>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74217" name="Line 41"/>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218" name="Rectangle 42"/>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74219" name="Line 43"/>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220" name="Rectangle 44"/>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74221" name="Rectangle 45"/>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222" name="Line 46"/>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4223" name="Rectangle 47"/>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74224" name="Line 48"/>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51"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52227" name="Group 3"/>
          <p:cNvGrpSpPr/>
          <p:nvPr/>
        </p:nvGrpSpPr>
        <p:grpSpPr bwMode="auto">
          <a:xfrm>
            <a:off x="1182688" y="2212975"/>
            <a:ext cx="825500" cy="4183063"/>
            <a:chOff x="745" y="1394"/>
            <a:chExt cx="520" cy="2635"/>
          </a:xfrm>
        </p:grpSpPr>
        <p:sp>
          <p:nvSpPr>
            <p:cNvPr id="1075204" name="Rectangle 4"/>
            <p:cNvSpPr>
              <a:spLocks noChangeArrowheads="1"/>
            </p:cNvSpPr>
            <p:nvPr/>
          </p:nvSpPr>
          <p:spPr bwMode="auto">
            <a:xfrm>
              <a:off x="749"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05" name="Line 5"/>
            <p:cNvSpPr>
              <a:spLocks noChangeShapeType="1"/>
            </p:cNvSpPr>
            <p:nvPr/>
          </p:nvSpPr>
          <p:spPr bwMode="auto">
            <a:xfrm>
              <a:off x="745"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06" name="Line 6"/>
            <p:cNvSpPr>
              <a:spLocks noChangeShapeType="1"/>
            </p:cNvSpPr>
            <p:nvPr/>
          </p:nvSpPr>
          <p:spPr bwMode="auto">
            <a:xfrm>
              <a:off x="745"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07" name="Line 7"/>
            <p:cNvSpPr>
              <a:spLocks noChangeShapeType="1"/>
            </p:cNvSpPr>
            <p:nvPr/>
          </p:nvSpPr>
          <p:spPr bwMode="auto">
            <a:xfrm>
              <a:off x="745"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08" name="Line 8"/>
            <p:cNvSpPr>
              <a:spLocks noChangeShapeType="1"/>
            </p:cNvSpPr>
            <p:nvPr/>
          </p:nvSpPr>
          <p:spPr bwMode="auto">
            <a:xfrm>
              <a:off x="745"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09" name="Line 9"/>
            <p:cNvSpPr>
              <a:spLocks noChangeShapeType="1"/>
            </p:cNvSpPr>
            <p:nvPr/>
          </p:nvSpPr>
          <p:spPr bwMode="auto">
            <a:xfrm>
              <a:off x="745"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10" name="Line 10"/>
            <p:cNvSpPr>
              <a:spLocks noChangeShapeType="1"/>
            </p:cNvSpPr>
            <p:nvPr/>
          </p:nvSpPr>
          <p:spPr bwMode="auto">
            <a:xfrm>
              <a:off x="745"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5211" name="Rectangle 11"/>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75212" name="Rectangle 12"/>
          <p:cNvSpPr>
            <a:spLocks noChangeArrowheads="1"/>
          </p:cNvSpPr>
          <p:nvPr/>
        </p:nvSpPr>
        <p:spPr bwMode="auto">
          <a:xfrm>
            <a:off x="1192213" y="5827713"/>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13" name="Rectangle 13"/>
          <p:cNvSpPr>
            <a:spLocks noChangeArrowheads="1"/>
          </p:cNvSpPr>
          <p:nvPr/>
        </p:nvSpPr>
        <p:spPr bwMode="auto">
          <a:xfrm>
            <a:off x="1200150" y="5237163"/>
            <a:ext cx="812800" cy="57785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14" name="Rectangle 14"/>
          <p:cNvSpPr>
            <a:spLocks noChangeArrowheads="1"/>
          </p:cNvSpPr>
          <p:nvPr/>
        </p:nvSpPr>
        <p:spPr bwMode="auto">
          <a:xfrm>
            <a:off x="1190625" y="4621213"/>
            <a:ext cx="812800" cy="600075"/>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15" name="Rectangle 15"/>
          <p:cNvSpPr>
            <a:spLocks noChangeArrowheads="1"/>
          </p:cNvSpPr>
          <p:nvPr/>
        </p:nvSpPr>
        <p:spPr bwMode="auto">
          <a:xfrm>
            <a:off x="1189038" y="4006850"/>
            <a:ext cx="812800" cy="601663"/>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16" name="Rectangle 16"/>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sp>
        <p:nvSpPr>
          <p:cNvPr id="1075218" name="Rectangle 18"/>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75219" name="Rectangle 19"/>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20" name="Rectangle 20"/>
          <p:cNvSpPr>
            <a:spLocks noChangeArrowheads="1"/>
          </p:cNvSpPr>
          <p:nvPr/>
        </p:nvSpPr>
        <p:spPr bwMode="auto">
          <a:xfrm>
            <a:off x="3225800" y="4773613"/>
            <a:ext cx="674688" cy="43815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52238" name="Group 21"/>
          <p:cNvGrpSpPr/>
          <p:nvPr/>
        </p:nvGrpSpPr>
        <p:grpSpPr bwMode="auto">
          <a:xfrm>
            <a:off x="5730875" y="2833688"/>
            <a:ext cx="739775" cy="863600"/>
            <a:chOff x="3610" y="1785"/>
            <a:chExt cx="466" cy="544"/>
          </a:xfrm>
          <a:noFill/>
        </p:grpSpPr>
        <p:sp>
          <p:nvSpPr>
            <p:cNvPr id="1075222" name="Rectangle 22"/>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23" name="Rectangle 23"/>
            <p:cNvSpPr>
              <a:spLocks noChangeArrowheads="1"/>
            </p:cNvSpPr>
            <p:nvPr/>
          </p:nvSpPr>
          <p:spPr bwMode="auto">
            <a:xfrm>
              <a:off x="3678" y="1785"/>
              <a:ext cx="304"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75224" name="Line 24"/>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25" name="Line 25"/>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26" name="Rectangle 26"/>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10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75227" name="Rectangle 27"/>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sp>
        <p:nvSpPr>
          <p:cNvPr id="1075228" name="Rectangle 28"/>
          <p:cNvSpPr>
            <a:spLocks noChangeArrowheads="1"/>
          </p:cNvSpPr>
          <p:nvPr/>
        </p:nvSpPr>
        <p:spPr bwMode="auto">
          <a:xfrm>
            <a:off x="4668838" y="4737100"/>
            <a:ext cx="688975" cy="474663"/>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29" name="Line 29"/>
          <p:cNvSpPr>
            <a:spLocks noChangeShapeType="1"/>
          </p:cNvSpPr>
          <p:nvPr/>
        </p:nvSpPr>
        <p:spPr bwMode="auto">
          <a:xfrm flipH="1" flipV="1">
            <a:off x="4627563" y="4164013"/>
            <a:ext cx="433387" cy="55403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30" name="Rectangle 30"/>
          <p:cNvSpPr>
            <a:spLocks noChangeArrowheads="1"/>
          </p:cNvSpPr>
          <p:nvPr/>
        </p:nvSpPr>
        <p:spPr bwMode="auto">
          <a:xfrm>
            <a:off x="4816475" y="4767263"/>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sp>
        <p:nvSpPr>
          <p:cNvPr id="1075231" name="Rectangle 31"/>
          <p:cNvSpPr>
            <a:spLocks noChangeArrowheads="1"/>
          </p:cNvSpPr>
          <p:nvPr/>
        </p:nvSpPr>
        <p:spPr bwMode="auto">
          <a:xfrm>
            <a:off x="7307263" y="3856038"/>
            <a:ext cx="703262"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32" name="Rectangle 32"/>
          <p:cNvSpPr>
            <a:spLocks noChangeArrowheads="1"/>
          </p:cNvSpPr>
          <p:nvPr/>
        </p:nvSpPr>
        <p:spPr bwMode="auto">
          <a:xfrm>
            <a:off x="6581775" y="4754563"/>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33" name="Rectangle 33"/>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75234" name="Line 34"/>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35" name="Rectangle 35"/>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75236" name="Line 36"/>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37" name="Rectangle 37"/>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75238" name="Rectangle 38"/>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39" name="Line 39"/>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5240" name="Rectangle 40"/>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75241" name="Line 41"/>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44"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53251" name="Group 3"/>
          <p:cNvGrpSpPr/>
          <p:nvPr/>
        </p:nvGrpSpPr>
        <p:grpSpPr bwMode="auto">
          <a:xfrm>
            <a:off x="1184275" y="2212975"/>
            <a:ext cx="825500" cy="4183063"/>
            <a:chOff x="746" y="1394"/>
            <a:chExt cx="520" cy="2635"/>
          </a:xfrm>
        </p:grpSpPr>
        <p:sp>
          <p:nvSpPr>
            <p:cNvPr id="1076228" name="Rectangle 4"/>
            <p:cNvSpPr>
              <a:spLocks noChangeArrowheads="1"/>
            </p:cNvSpPr>
            <p:nvPr/>
          </p:nvSpPr>
          <p:spPr bwMode="auto">
            <a:xfrm>
              <a:off x="750"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29" name="Line 5"/>
            <p:cNvSpPr>
              <a:spLocks noChangeShapeType="1"/>
            </p:cNvSpPr>
            <p:nvPr/>
          </p:nvSpPr>
          <p:spPr bwMode="auto">
            <a:xfrm>
              <a:off x="746"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30" name="Line 6"/>
            <p:cNvSpPr>
              <a:spLocks noChangeShapeType="1"/>
            </p:cNvSpPr>
            <p:nvPr/>
          </p:nvSpPr>
          <p:spPr bwMode="auto">
            <a:xfrm>
              <a:off x="746"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31" name="Line 7"/>
            <p:cNvSpPr>
              <a:spLocks noChangeShapeType="1"/>
            </p:cNvSpPr>
            <p:nvPr/>
          </p:nvSpPr>
          <p:spPr bwMode="auto">
            <a:xfrm>
              <a:off x="746"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32" name="Line 8"/>
            <p:cNvSpPr>
              <a:spLocks noChangeShapeType="1"/>
            </p:cNvSpPr>
            <p:nvPr/>
          </p:nvSpPr>
          <p:spPr bwMode="auto">
            <a:xfrm>
              <a:off x="746"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33" name="Line 9"/>
            <p:cNvSpPr>
              <a:spLocks noChangeShapeType="1"/>
            </p:cNvSpPr>
            <p:nvPr/>
          </p:nvSpPr>
          <p:spPr bwMode="auto">
            <a:xfrm>
              <a:off x="746"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34" name="Line 10"/>
            <p:cNvSpPr>
              <a:spLocks noChangeShapeType="1"/>
            </p:cNvSpPr>
            <p:nvPr/>
          </p:nvSpPr>
          <p:spPr bwMode="auto">
            <a:xfrm>
              <a:off x="746"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6235" name="Rectangle 11"/>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76236" name="Rectangle 12"/>
          <p:cNvSpPr>
            <a:spLocks noChangeArrowheads="1"/>
          </p:cNvSpPr>
          <p:nvPr/>
        </p:nvSpPr>
        <p:spPr bwMode="auto">
          <a:xfrm>
            <a:off x="1192213" y="5827713"/>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37" name="Rectangle 13"/>
          <p:cNvSpPr>
            <a:spLocks noChangeArrowheads="1"/>
          </p:cNvSpPr>
          <p:nvPr/>
        </p:nvSpPr>
        <p:spPr bwMode="auto">
          <a:xfrm>
            <a:off x="1200150" y="5237163"/>
            <a:ext cx="812800" cy="57785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38" name="Rectangle 14"/>
          <p:cNvSpPr>
            <a:spLocks noChangeArrowheads="1"/>
          </p:cNvSpPr>
          <p:nvPr/>
        </p:nvSpPr>
        <p:spPr bwMode="auto">
          <a:xfrm>
            <a:off x="1190625" y="4621213"/>
            <a:ext cx="812800" cy="600075"/>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39" name="Rectangle 15"/>
          <p:cNvSpPr>
            <a:spLocks noChangeArrowheads="1"/>
          </p:cNvSpPr>
          <p:nvPr/>
        </p:nvSpPr>
        <p:spPr bwMode="auto">
          <a:xfrm>
            <a:off x="1190625" y="4006850"/>
            <a:ext cx="812800" cy="601663"/>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40" name="Rectangle 16"/>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grpSp>
        <p:nvGrpSpPr>
          <p:cNvPr id="53259" name="Group 18"/>
          <p:cNvGrpSpPr/>
          <p:nvPr/>
        </p:nvGrpSpPr>
        <p:grpSpPr bwMode="auto">
          <a:xfrm>
            <a:off x="2124075" y="2478088"/>
            <a:ext cx="579438" cy="1247775"/>
            <a:chOff x="1338" y="1561"/>
            <a:chExt cx="365" cy="786"/>
          </a:xfrm>
        </p:grpSpPr>
        <p:sp>
          <p:nvSpPr>
            <p:cNvPr id="1076243" name="Line 19"/>
            <p:cNvSpPr>
              <a:spLocks noChangeShapeType="1"/>
            </p:cNvSpPr>
            <p:nvPr/>
          </p:nvSpPr>
          <p:spPr bwMode="auto">
            <a:xfrm>
              <a:off x="1698" y="1568"/>
              <a:ext cx="0" cy="776"/>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44" name="Line 20"/>
            <p:cNvSpPr>
              <a:spLocks noChangeShapeType="1"/>
            </p:cNvSpPr>
            <p:nvPr/>
          </p:nvSpPr>
          <p:spPr bwMode="auto">
            <a:xfrm>
              <a:off x="1338" y="1561"/>
              <a:ext cx="36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45" name="Line 21"/>
            <p:cNvSpPr>
              <a:spLocks noChangeShapeType="1"/>
            </p:cNvSpPr>
            <p:nvPr/>
          </p:nvSpPr>
          <p:spPr bwMode="auto">
            <a:xfrm>
              <a:off x="1343" y="2347"/>
              <a:ext cx="36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6246" name="Rectangle 22"/>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76247" name="Rectangle 23"/>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48" name="Rectangle 24"/>
          <p:cNvSpPr>
            <a:spLocks noChangeArrowheads="1"/>
          </p:cNvSpPr>
          <p:nvPr/>
        </p:nvSpPr>
        <p:spPr bwMode="auto">
          <a:xfrm>
            <a:off x="3225800" y="4773613"/>
            <a:ext cx="674688" cy="43815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53263" name="Group 25"/>
          <p:cNvGrpSpPr/>
          <p:nvPr/>
        </p:nvGrpSpPr>
        <p:grpSpPr bwMode="auto">
          <a:xfrm>
            <a:off x="5730875" y="2833688"/>
            <a:ext cx="739775" cy="863600"/>
            <a:chOff x="3610" y="1785"/>
            <a:chExt cx="466" cy="544"/>
          </a:xfrm>
          <a:noFill/>
        </p:grpSpPr>
        <p:sp>
          <p:nvSpPr>
            <p:cNvPr id="1076250" name="Rectangle 26"/>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51" name="Rectangle 27"/>
            <p:cNvSpPr>
              <a:spLocks noChangeArrowheads="1"/>
            </p:cNvSpPr>
            <p:nvPr/>
          </p:nvSpPr>
          <p:spPr bwMode="auto">
            <a:xfrm>
              <a:off x="3678" y="1785"/>
              <a:ext cx="304"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76252" name="Line 28"/>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53" name="Line 29"/>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54" name="Rectangle 30"/>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10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76255" name="Rectangle 31"/>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sp>
        <p:nvSpPr>
          <p:cNvPr id="1076256" name="Rectangle 32"/>
          <p:cNvSpPr>
            <a:spLocks noChangeArrowheads="1"/>
          </p:cNvSpPr>
          <p:nvPr/>
        </p:nvSpPr>
        <p:spPr bwMode="auto">
          <a:xfrm>
            <a:off x="4668838" y="4737100"/>
            <a:ext cx="688975" cy="474663"/>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57" name="Line 33"/>
          <p:cNvSpPr>
            <a:spLocks noChangeShapeType="1"/>
          </p:cNvSpPr>
          <p:nvPr/>
        </p:nvSpPr>
        <p:spPr bwMode="auto">
          <a:xfrm flipH="1" flipV="1">
            <a:off x="4627563" y="4164013"/>
            <a:ext cx="433387" cy="55403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58" name="Rectangle 34"/>
          <p:cNvSpPr>
            <a:spLocks noChangeArrowheads="1"/>
          </p:cNvSpPr>
          <p:nvPr/>
        </p:nvSpPr>
        <p:spPr bwMode="auto">
          <a:xfrm>
            <a:off x="4816475" y="4767263"/>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sp>
        <p:nvSpPr>
          <p:cNvPr id="1076259" name="Rectangle 35"/>
          <p:cNvSpPr>
            <a:spLocks noChangeArrowheads="1"/>
          </p:cNvSpPr>
          <p:nvPr/>
        </p:nvSpPr>
        <p:spPr bwMode="auto">
          <a:xfrm>
            <a:off x="7307263" y="3856038"/>
            <a:ext cx="703262" cy="446087"/>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60" name="Rectangle 36"/>
          <p:cNvSpPr>
            <a:spLocks noChangeArrowheads="1"/>
          </p:cNvSpPr>
          <p:nvPr/>
        </p:nvSpPr>
        <p:spPr bwMode="auto">
          <a:xfrm>
            <a:off x="6581775" y="4754563"/>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61" name="Rectangle 37"/>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76262" name="Line 38"/>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63" name="Rectangle 39"/>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76264" name="Line 40"/>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65" name="Rectangle 41"/>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76266" name="Rectangle 42"/>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67" name="Line 43"/>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6268" name="Rectangle 44"/>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76269" name="Line 45"/>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48"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43691" y="1685678"/>
            <a:ext cx="9000309" cy="4921498"/>
          </a:xfrm>
        </p:spPr>
        <p:txBody>
          <a:bodyPr>
            <a:normAutofit/>
          </a:bodyPr>
          <a:lstStyle/>
          <a:p>
            <a:r>
              <a:rPr lang="zh-CN" altLang="en-US" sz="2800" b="1" dirty="0">
                <a:latin typeface="楷体_GB2312" charset="0"/>
                <a:ea typeface="楷体_GB2312" charset="0"/>
                <a:cs typeface="楷体_GB2312" charset="0"/>
              </a:rPr>
              <a:t>把集合的数据元素按照关键字排成非递减或非递增序列</a:t>
            </a:r>
            <a:endParaRPr lang="zh-CN" altLang="en-US" sz="2800" b="1" dirty="0">
              <a:latin typeface="楷体_GB2312" charset="0"/>
              <a:ea typeface="楷体_GB2312" charset="0"/>
              <a:cs typeface="楷体_GB2312" charset="0"/>
            </a:endParaRPr>
          </a:p>
          <a:p>
            <a:pPr eaLnBrk="1" hangingPunct="1"/>
            <a:r>
              <a:rPr lang="zh-CN" altLang="en-US" sz="2800" b="1" dirty="0">
                <a:latin typeface="楷体_GB2312" charset="0"/>
                <a:ea typeface="楷体_GB2312" charset="0"/>
                <a:cs typeface="楷体_GB2312" charset="0"/>
              </a:rPr>
              <a:t>稳定与非稳定排序：关键字值相同的数据元素，经过排序后，相对次序保持不变则为稳定排序，否则为不稳定排序。</a:t>
            </a:r>
            <a:endParaRPr lang="zh-CN" altLang="en-US" sz="2800" b="1" dirty="0">
              <a:latin typeface="楷体_GB2312" charset="0"/>
              <a:ea typeface="楷体_GB2312" charset="0"/>
              <a:cs typeface="楷体_GB2312" charset="0"/>
            </a:endParaRPr>
          </a:p>
          <a:p>
            <a:pPr eaLnBrk="1" hangingPunct="1"/>
            <a:r>
              <a:rPr lang="zh-CN" altLang="en-US" sz="2800" b="1" dirty="0">
                <a:latin typeface="楷体_GB2312" charset="0"/>
                <a:ea typeface="楷体_GB2312" charset="0"/>
                <a:cs typeface="楷体_GB2312" charset="0"/>
              </a:rPr>
              <a:t>内排序与外排序：</a:t>
            </a:r>
            <a:endParaRPr lang="zh-CN" altLang="en-US" sz="2800" b="1" dirty="0">
              <a:latin typeface="楷体_GB2312" charset="0"/>
              <a:ea typeface="楷体_GB2312" charset="0"/>
              <a:cs typeface="楷体_GB2312" charset="0"/>
            </a:endParaRPr>
          </a:p>
          <a:p>
            <a:pPr lvl="1" eaLnBrk="1" hangingPunct="1"/>
            <a:r>
              <a:rPr lang="zh-CN" altLang="en-US" sz="2400" b="1" dirty="0">
                <a:latin typeface="楷体_GB2312" charset="0"/>
                <a:ea typeface="楷体_GB2312" charset="0"/>
                <a:cs typeface="楷体_GB2312" charset="0"/>
              </a:rPr>
              <a:t>内排序：排序过程中，被排序的数据元素全部存放在计算机的内存中。</a:t>
            </a:r>
            <a:endParaRPr lang="zh-CN" altLang="en-US" sz="2400" b="1" dirty="0">
              <a:latin typeface="楷体_GB2312" charset="0"/>
              <a:ea typeface="楷体_GB2312" charset="0"/>
              <a:cs typeface="楷体_GB2312" charset="0"/>
            </a:endParaRPr>
          </a:p>
          <a:p>
            <a:pPr lvl="1"/>
            <a:r>
              <a:rPr lang="zh-CN" altLang="en-US" sz="2400" b="1" dirty="0">
                <a:latin typeface="楷体_GB2312" charset="0"/>
                <a:ea typeface="楷体_GB2312" charset="0"/>
                <a:cs typeface="楷体_GB2312" charset="0"/>
              </a:rPr>
              <a:t>外排序：数据元素主要存放在外存储器中，排序过程中，借助内存储器。</a:t>
            </a:r>
            <a:endParaRPr lang="zh-CN" altLang="en-US" dirty="0"/>
          </a:p>
        </p:txBody>
      </p:sp>
      <p:sp>
        <p:nvSpPr>
          <p:cNvPr id="3" name="标题 2"/>
          <p:cNvSpPr>
            <a:spLocks noGrp="1"/>
          </p:cNvSpPr>
          <p:nvPr>
            <p:ph type="title"/>
          </p:nvPr>
        </p:nvSpPr>
        <p:spPr/>
        <p:txBody>
          <a:bodyPr>
            <a:normAutofit fontScale="90000"/>
          </a:bodyPr>
          <a:lstStyle/>
          <a:p>
            <a:r>
              <a:rPr lang="zh-CN" altLang="en-US" sz="3600" dirty="0"/>
              <a:t>排序算法</a:t>
            </a:r>
            <a:endParaRPr lang="zh-CN" altLang="en-US" sz="3600" dirty="0"/>
          </a:p>
        </p:txBody>
      </p:sp>
    </p:spTree>
  </p:cSld>
  <p:clrMapOvr>
    <a:masterClrMapping/>
  </p:clrMapOvr>
  <p:transition spd="med">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54275" name="Group 3"/>
          <p:cNvGrpSpPr/>
          <p:nvPr/>
        </p:nvGrpSpPr>
        <p:grpSpPr bwMode="auto">
          <a:xfrm>
            <a:off x="1184275" y="2212975"/>
            <a:ext cx="825500" cy="4183063"/>
            <a:chOff x="746" y="1394"/>
            <a:chExt cx="520" cy="2635"/>
          </a:xfrm>
        </p:grpSpPr>
        <p:sp>
          <p:nvSpPr>
            <p:cNvPr id="1077252" name="Rectangle 4"/>
            <p:cNvSpPr>
              <a:spLocks noChangeArrowheads="1"/>
            </p:cNvSpPr>
            <p:nvPr/>
          </p:nvSpPr>
          <p:spPr bwMode="auto">
            <a:xfrm>
              <a:off x="750"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53" name="Line 5"/>
            <p:cNvSpPr>
              <a:spLocks noChangeShapeType="1"/>
            </p:cNvSpPr>
            <p:nvPr/>
          </p:nvSpPr>
          <p:spPr bwMode="auto">
            <a:xfrm>
              <a:off x="746"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54" name="Line 6"/>
            <p:cNvSpPr>
              <a:spLocks noChangeShapeType="1"/>
            </p:cNvSpPr>
            <p:nvPr/>
          </p:nvSpPr>
          <p:spPr bwMode="auto">
            <a:xfrm>
              <a:off x="746"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55" name="Line 7"/>
            <p:cNvSpPr>
              <a:spLocks noChangeShapeType="1"/>
            </p:cNvSpPr>
            <p:nvPr/>
          </p:nvSpPr>
          <p:spPr bwMode="auto">
            <a:xfrm>
              <a:off x="746"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56" name="Line 8"/>
            <p:cNvSpPr>
              <a:spLocks noChangeShapeType="1"/>
            </p:cNvSpPr>
            <p:nvPr/>
          </p:nvSpPr>
          <p:spPr bwMode="auto">
            <a:xfrm>
              <a:off x="746"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57" name="Line 9"/>
            <p:cNvSpPr>
              <a:spLocks noChangeShapeType="1"/>
            </p:cNvSpPr>
            <p:nvPr/>
          </p:nvSpPr>
          <p:spPr bwMode="auto">
            <a:xfrm>
              <a:off x="746"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58" name="Line 10"/>
            <p:cNvSpPr>
              <a:spLocks noChangeShapeType="1"/>
            </p:cNvSpPr>
            <p:nvPr/>
          </p:nvSpPr>
          <p:spPr bwMode="auto">
            <a:xfrm>
              <a:off x="746"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7259" name="Rectangle 11"/>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77260" name="Rectangle 12"/>
          <p:cNvSpPr>
            <a:spLocks noChangeArrowheads="1"/>
          </p:cNvSpPr>
          <p:nvPr/>
        </p:nvSpPr>
        <p:spPr bwMode="auto">
          <a:xfrm>
            <a:off x="1192213" y="5827713"/>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61" name="Rectangle 13"/>
          <p:cNvSpPr>
            <a:spLocks noChangeArrowheads="1"/>
          </p:cNvSpPr>
          <p:nvPr/>
        </p:nvSpPr>
        <p:spPr bwMode="auto">
          <a:xfrm>
            <a:off x="1200150" y="5237163"/>
            <a:ext cx="812800" cy="57785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62" name="Rectangle 14"/>
          <p:cNvSpPr>
            <a:spLocks noChangeArrowheads="1"/>
          </p:cNvSpPr>
          <p:nvPr/>
        </p:nvSpPr>
        <p:spPr bwMode="auto">
          <a:xfrm>
            <a:off x="1190625" y="4621213"/>
            <a:ext cx="812800" cy="600075"/>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63" name="Rectangle 15"/>
          <p:cNvSpPr>
            <a:spLocks noChangeArrowheads="1"/>
          </p:cNvSpPr>
          <p:nvPr/>
        </p:nvSpPr>
        <p:spPr bwMode="auto">
          <a:xfrm>
            <a:off x="1190625" y="4006850"/>
            <a:ext cx="812800" cy="601663"/>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54282" name="Group 17"/>
          <p:cNvGrpSpPr/>
          <p:nvPr/>
        </p:nvGrpSpPr>
        <p:grpSpPr bwMode="auto">
          <a:xfrm>
            <a:off x="1905000" y="4338638"/>
            <a:ext cx="5957888" cy="2101850"/>
            <a:chOff x="1200" y="2733"/>
            <a:chExt cx="3753" cy="1324"/>
          </a:xfrm>
        </p:grpSpPr>
        <p:grpSp>
          <p:nvGrpSpPr>
            <p:cNvPr id="54310" name="Group 18"/>
            <p:cNvGrpSpPr/>
            <p:nvPr/>
          </p:nvGrpSpPr>
          <p:grpSpPr bwMode="auto">
            <a:xfrm>
              <a:off x="1200" y="3493"/>
              <a:ext cx="3753" cy="564"/>
              <a:chOff x="1200" y="3493"/>
              <a:chExt cx="3753" cy="564"/>
            </a:xfrm>
          </p:grpSpPr>
          <p:sp>
            <p:nvSpPr>
              <p:cNvPr id="1077267" name="Line 19"/>
              <p:cNvSpPr>
                <a:spLocks noChangeShapeType="1"/>
              </p:cNvSpPr>
              <p:nvPr/>
            </p:nvSpPr>
            <p:spPr bwMode="auto">
              <a:xfrm>
                <a:off x="1227" y="3787"/>
                <a:ext cx="653" cy="8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68" name="Rectangle 20"/>
              <p:cNvSpPr>
                <a:spLocks noChangeArrowheads="1"/>
              </p:cNvSpPr>
              <p:nvPr/>
            </p:nvSpPr>
            <p:spPr bwMode="auto">
              <a:xfrm>
                <a:off x="1903" y="3769"/>
                <a:ext cx="3050" cy="288"/>
              </a:xfrm>
              <a:prstGeom prst="rect">
                <a:avLst/>
              </a:prstGeom>
              <a:noFill/>
              <a:ln>
                <a:noFill/>
              </a:ln>
              <a:effectLst/>
            </p:spPr>
            <p:txBody>
              <a:bodyPr wrap="none" lIns="92075" tIns="46038" rIns="92075" bIns="46038">
                <a:spAutoFit/>
              </a:bodyPr>
              <a:lstStyle/>
              <a:p>
                <a:pPr>
                  <a:spcBef>
                    <a:spcPct val="0"/>
                  </a:spcBef>
                  <a:defRPr/>
                </a:pPr>
                <a:r>
                  <a:rPr lang="en-US" altLang="zh-CN" sz="2400">
                    <a:solidFill>
                      <a:srgbClr val="990033"/>
                    </a:solidFill>
                    <a:latin typeface="Arial" panose="020B0604020202020204" pitchFamily="34" charset="0"/>
                    <a:ea typeface="SimSun" panose="02010600030101010101" pitchFamily="2" charset="-122"/>
                  </a:rPr>
                  <a:t>NO NEED TO CONSIDER AGAIN</a:t>
                </a:r>
                <a:endParaRPr lang="en-US" altLang="zh-CN" sz="2400">
                  <a:solidFill>
                    <a:srgbClr val="990033"/>
                  </a:solidFill>
                  <a:latin typeface="Arial" panose="020B0604020202020204" pitchFamily="34" charset="0"/>
                  <a:ea typeface="SimSun" panose="02010600030101010101" pitchFamily="2" charset="-122"/>
                </a:endParaRPr>
              </a:p>
            </p:txBody>
          </p:sp>
          <p:sp>
            <p:nvSpPr>
              <p:cNvPr id="1077269" name="Line 21"/>
              <p:cNvSpPr>
                <a:spLocks noChangeShapeType="1"/>
              </p:cNvSpPr>
              <p:nvPr/>
            </p:nvSpPr>
            <p:spPr bwMode="auto">
              <a:xfrm flipH="1" flipV="1">
                <a:off x="1200" y="3493"/>
                <a:ext cx="627" cy="36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7270" name="Line 22"/>
            <p:cNvSpPr>
              <a:spLocks noChangeShapeType="1"/>
            </p:cNvSpPr>
            <p:nvPr/>
          </p:nvSpPr>
          <p:spPr bwMode="auto">
            <a:xfrm flipH="1" flipV="1">
              <a:off x="1213" y="3160"/>
              <a:ext cx="600" cy="693"/>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71" name="Line 23"/>
            <p:cNvSpPr>
              <a:spLocks noChangeShapeType="1"/>
            </p:cNvSpPr>
            <p:nvPr/>
          </p:nvSpPr>
          <p:spPr bwMode="auto">
            <a:xfrm flipH="1" flipV="1">
              <a:off x="1213" y="2733"/>
              <a:ext cx="614" cy="112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7272" name="Rectangle 24"/>
          <p:cNvSpPr>
            <a:spLocks noChangeArrowheads="1"/>
          </p:cNvSpPr>
          <p:nvPr/>
        </p:nvSpPr>
        <p:spPr bwMode="auto">
          <a:xfrm>
            <a:off x="1195388" y="3371850"/>
            <a:ext cx="812800" cy="642938"/>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73" name="Rectangle 25"/>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sp>
        <p:nvSpPr>
          <p:cNvPr id="1077274" name="Line 26"/>
          <p:cNvSpPr>
            <a:spLocks noChangeShapeType="1"/>
          </p:cNvSpPr>
          <p:nvPr/>
        </p:nvSpPr>
        <p:spPr bwMode="auto">
          <a:xfrm flipH="1" flipV="1">
            <a:off x="1968500" y="3662363"/>
            <a:ext cx="911225" cy="24765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75" name="Rectangle 27"/>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77276" name="Rectangle 28"/>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77" name="Rectangle 29"/>
          <p:cNvSpPr>
            <a:spLocks noChangeArrowheads="1"/>
          </p:cNvSpPr>
          <p:nvPr/>
        </p:nvSpPr>
        <p:spPr bwMode="auto">
          <a:xfrm>
            <a:off x="3225800" y="4773613"/>
            <a:ext cx="674688" cy="43815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54289" name="Group 30"/>
          <p:cNvGrpSpPr/>
          <p:nvPr/>
        </p:nvGrpSpPr>
        <p:grpSpPr bwMode="auto">
          <a:xfrm>
            <a:off x="5730875" y="2833688"/>
            <a:ext cx="739775" cy="863600"/>
            <a:chOff x="3610" y="1785"/>
            <a:chExt cx="466" cy="544"/>
          </a:xfrm>
          <a:noFill/>
        </p:grpSpPr>
        <p:sp>
          <p:nvSpPr>
            <p:cNvPr id="1077279" name="Rectangle 31"/>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80" name="Rectangle 32"/>
            <p:cNvSpPr>
              <a:spLocks noChangeArrowheads="1"/>
            </p:cNvSpPr>
            <p:nvPr/>
          </p:nvSpPr>
          <p:spPr bwMode="auto">
            <a:xfrm>
              <a:off x="3678" y="1785"/>
              <a:ext cx="219"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77281" name="Line 33"/>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82" name="Line 34"/>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83" name="Rectangle 35"/>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10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77284" name="Rectangle 36"/>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sp>
        <p:nvSpPr>
          <p:cNvPr id="1077285" name="Rectangle 37"/>
          <p:cNvSpPr>
            <a:spLocks noChangeArrowheads="1"/>
          </p:cNvSpPr>
          <p:nvPr/>
        </p:nvSpPr>
        <p:spPr bwMode="auto">
          <a:xfrm>
            <a:off x="4668838" y="4737100"/>
            <a:ext cx="688975" cy="474663"/>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86" name="Line 38"/>
          <p:cNvSpPr>
            <a:spLocks noChangeShapeType="1"/>
          </p:cNvSpPr>
          <p:nvPr/>
        </p:nvSpPr>
        <p:spPr bwMode="auto">
          <a:xfrm flipH="1" flipV="1">
            <a:off x="4627563" y="4164013"/>
            <a:ext cx="433387" cy="55403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87" name="Rectangle 39"/>
          <p:cNvSpPr>
            <a:spLocks noChangeArrowheads="1"/>
          </p:cNvSpPr>
          <p:nvPr/>
        </p:nvSpPr>
        <p:spPr bwMode="auto">
          <a:xfrm>
            <a:off x="4816475" y="4767263"/>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sp>
        <p:nvSpPr>
          <p:cNvPr id="1077288" name="Rectangle 40"/>
          <p:cNvSpPr>
            <a:spLocks noChangeArrowheads="1"/>
          </p:cNvSpPr>
          <p:nvPr/>
        </p:nvSpPr>
        <p:spPr bwMode="auto">
          <a:xfrm>
            <a:off x="7307263" y="3856038"/>
            <a:ext cx="703262" cy="446087"/>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89" name="Rectangle 41"/>
          <p:cNvSpPr>
            <a:spLocks noChangeArrowheads="1"/>
          </p:cNvSpPr>
          <p:nvPr/>
        </p:nvSpPr>
        <p:spPr bwMode="auto">
          <a:xfrm>
            <a:off x="6581775" y="4754563"/>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90" name="Rectangle 42"/>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77291" name="Line 43"/>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92" name="Rectangle 44"/>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77293" name="Line 45"/>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94" name="Rectangle 46"/>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77295" name="Rectangle 47"/>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96" name="Line 48"/>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7297" name="Rectangle 49"/>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77298" name="Line 50"/>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53"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55299" name="Group 3"/>
          <p:cNvGrpSpPr/>
          <p:nvPr/>
        </p:nvGrpSpPr>
        <p:grpSpPr bwMode="auto">
          <a:xfrm>
            <a:off x="1184275" y="2212975"/>
            <a:ext cx="825500" cy="4183063"/>
            <a:chOff x="746" y="1394"/>
            <a:chExt cx="520" cy="2635"/>
          </a:xfrm>
        </p:grpSpPr>
        <p:sp>
          <p:nvSpPr>
            <p:cNvPr id="1078276" name="Rectangle 4"/>
            <p:cNvSpPr>
              <a:spLocks noChangeArrowheads="1"/>
            </p:cNvSpPr>
            <p:nvPr/>
          </p:nvSpPr>
          <p:spPr bwMode="auto">
            <a:xfrm>
              <a:off x="750"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77" name="Line 5"/>
            <p:cNvSpPr>
              <a:spLocks noChangeShapeType="1"/>
            </p:cNvSpPr>
            <p:nvPr/>
          </p:nvSpPr>
          <p:spPr bwMode="auto">
            <a:xfrm>
              <a:off x="746"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78" name="Line 6"/>
            <p:cNvSpPr>
              <a:spLocks noChangeShapeType="1"/>
            </p:cNvSpPr>
            <p:nvPr/>
          </p:nvSpPr>
          <p:spPr bwMode="auto">
            <a:xfrm>
              <a:off x="746"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79" name="Line 7"/>
            <p:cNvSpPr>
              <a:spLocks noChangeShapeType="1"/>
            </p:cNvSpPr>
            <p:nvPr/>
          </p:nvSpPr>
          <p:spPr bwMode="auto">
            <a:xfrm>
              <a:off x="746"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80" name="Line 8"/>
            <p:cNvSpPr>
              <a:spLocks noChangeShapeType="1"/>
            </p:cNvSpPr>
            <p:nvPr/>
          </p:nvSpPr>
          <p:spPr bwMode="auto">
            <a:xfrm>
              <a:off x="746"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81" name="Line 9"/>
            <p:cNvSpPr>
              <a:spLocks noChangeShapeType="1"/>
            </p:cNvSpPr>
            <p:nvPr/>
          </p:nvSpPr>
          <p:spPr bwMode="auto">
            <a:xfrm>
              <a:off x="746"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82" name="Line 10"/>
            <p:cNvSpPr>
              <a:spLocks noChangeShapeType="1"/>
            </p:cNvSpPr>
            <p:nvPr/>
          </p:nvSpPr>
          <p:spPr bwMode="auto">
            <a:xfrm>
              <a:off x="746"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8283" name="Rectangle 11"/>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78284" name="Rectangle 12"/>
          <p:cNvSpPr>
            <a:spLocks noChangeArrowheads="1"/>
          </p:cNvSpPr>
          <p:nvPr/>
        </p:nvSpPr>
        <p:spPr bwMode="auto">
          <a:xfrm>
            <a:off x="1192213" y="5827713"/>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85" name="Rectangle 13"/>
          <p:cNvSpPr>
            <a:spLocks noChangeArrowheads="1"/>
          </p:cNvSpPr>
          <p:nvPr/>
        </p:nvSpPr>
        <p:spPr bwMode="auto">
          <a:xfrm>
            <a:off x="1200150" y="5237163"/>
            <a:ext cx="812800" cy="57785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86" name="Rectangle 14"/>
          <p:cNvSpPr>
            <a:spLocks noChangeArrowheads="1"/>
          </p:cNvSpPr>
          <p:nvPr/>
        </p:nvSpPr>
        <p:spPr bwMode="auto">
          <a:xfrm>
            <a:off x="1190625" y="4621213"/>
            <a:ext cx="812800" cy="600075"/>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87" name="Rectangle 15"/>
          <p:cNvSpPr>
            <a:spLocks noChangeArrowheads="1"/>
          </p:cNvSpPr>
          <p:nvPr/>
        </p:nvSpPr>
        <p:spPr bwMode="auto">
          <a:xfrm>
            <a:off x="1190625" y="4006850"/>
            <a:ext cx="812800" cy="601663"/>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88" name="Rectangle 16"/>
          <p:cNvSpPr>
            <a:spLocks noChangeArrowheads="1"/>
          </p:cNvSpPr>
          <p:nvPr/>
        </p:nvSpPr>
        <p:spPr bwMode="auto">
          <a:xfrm>
            <a:off x="1195388" y="3371850"/>
            <a:ext cx="812800" cy="642938"/>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89" name="Rectangle 17"/>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sp>
        <p:nvSpPr>
          <p:cNvPr id="1078291" name="Rectangle 19"/>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78292" name="Rectangle 20"/>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93" name="Rectangle 21"/>
          <p:cNvSpPr>
            <a:spLocks noChangeArrowheads="1"/>
          </p:cNvSpPr>
          <p:nvPr/>
        </p:nvSpPr>
        <p:spPr bwMode="auto">
          <a:xfrm>
            <a:off x="3225800" y="4773613"/>
            <a:ext cx="674688" cy="43815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55311" name="Group 22"/>
          <p:cNvGrpSpPr/>
          <p:nvPr/>
        </p:nvGrpSpPr>
        <p:grpSpPr bwMode="auto">
          <a:xfrm>
            <a:off x="5730875" y="2833688"/>
            <a:ext cx="739775" cy="863600"/>
            <a:chOff x="3610" y="1785"/>
            <a:chExt cx="466" cy="544"/>
          </a:xfrm>
          <a:noFill/>
        </p:grpSpPr>
        <p:sp>
          <p:nvSpPr>
            <p:cNvPr id="1078295" name="Rectangle 23"/>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96" name="Rectangle 24"/>
            <p:cNvSpPr>
              <a:spLocks noChangeArrowheads="1"/>
            </p:cNvSpPr>
            <p:nvPr/>
          </p:nvSpPr>
          <p:spPr bwMode="auto">
            <a:xfrm>
              <a:off x="3678" y="1785"/>
              <a:ext cx="304"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10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78297" name="Line 25"/>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98" name="Line 26"/>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299" name="Rectangle 27"/>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78300" name="Rectangle 28"/>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sp>
        <p:nvSpPr>
          <p:cNvPr id="1078301" name="Rectangle 29"/>
          <p:cNvSpPr>
            <a:spLocks noChangeArrowheads="1"/>
          </p:cNvSpPr>
          <p:nvPr/>
        </p:nvSpPr>
        <p:spPr bwMode="auto">
          <a:xfrm>
            <a:off x="4668838" y="4737100"/>
            <a:ext cx="688975" cy="474663"/>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302" name="Line 30"/>
          <p:cNvSpPr>
            <a:spLocks noChangeShapeType="1"/>
          </p:cNvSpPr>
          <p:nvPr/>
        </p:nvSpPr>
        <p:spPr bwMode="auto">
          <a:xfrm flipH="1" flipV="1">
            <a:off x="4627563" y="4164013"/>
            <a:ext cx="433387" cy="55403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303" name="Rectangle 31"/>
          <p:cNvSpPr>
            <a:spLocks noChangeArrowheads="1"/>
          </p:cNvSpPr>
          <p:nvPr/>
        </p:nvSpPr>
        <p:spPr bwMode="auto">
          <a:xfrm>
            <a:off x="4816475" y="4767263"/>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sp>
        <p:nvSpPr>
          <p:cNvPr id="1078304" name="Rectangle 32"/>
          <p:cNvSpPr>
            <a:spLocks noChangeArrowheads="1"/>
          </p:cNvSpPr>
          <p:nvPr/>
        </p:nvSpPr>
        <p:spPr bwMode="auto">
          <a:xfrm>
            <a:off x="7307263" y="3856038"/>
            <a:ext cx="703262" cy="446087"/>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305" name="Rectangle 33"/>
          <p:cNvSpPr>
            <a:spLocks noChangeArrowheads="1"/>
          </p:cNvSpPr>
          <p:nvPr/>
        </p:nvSpPr>
        <p:spPr bwMode="auto">
          <a:xfrm>
            <a:off x="6581775" y="4754563"/>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306" name="Rectangle 34"/>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78307" name="Line 35"/>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308" name="Rectangle 36"/>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78309" name="Line 37"/>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310" name="Rectangle 38"/>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78311" name="Rectangle 39"/>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312" name="Line 40"/>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8313" name="Rectangle 41"/>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78314" name="Line 42"/>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45"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56323" name="Group 3"/>
          <p:cNvGrpSpPr/>
          <p:nvPr/>
        </p:nvGrpSpPr>
        <p:grpSpPr bwMode="auto">
          <a:xfrm>
            <a:off x="1184275" y="2212975"/>
            <a:ext cx="825500" cy="4183063"/>
            <a:chOff x="746" y="1394"/>
            <a:chExt cx="520" cy="2635"/>
          </a:xfrm>
        </p:grpSpPr>
        <p:sp>
          <p:nvSpPr>
            <p:cNvPr id="1079300" name="Rectangle 4"/>
            <p:cNvSpPr>
              <a:spLocks noChangeArrowheads="1"/>
            </p:cNvSpPr>
            <p:nvPr/>
          </p:nvSpPr>
          <p:spPr bwMode="auto">
            <a:xfrm>
              <a:off x="750" y="1394"/>
              <a:ext cx="512" cy="2635"/>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01" name="Line 5"/>
            <p:cNvSpPr>
              <a:spLocks noChangeShapeType="1"/>
            </p:cNvSpPr>
            <p:nvPr/>
          </p:nvSpPr>
          <p:spPr bwMode="auto">
            <a:xfrm>
              <a:off x="746"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02" name="Line 6"/>
            <p:cNvSpPr>
              <a:spLocks noChangeShapeType="1"/>
            </p:cNvSpPr>
            <p:nvPr/>
          </p:nvSpPr>
          <p:spPr bwMode="auto">
            <a:xfrm>
              <a:off x="746"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03" name="Line 7"/>
            <p:cNvSpPr>
              <a:spLocks noChangeShapeType="1"/>
            </p:cNvSpPr>
            <p:nvPr/>
          </p:nvSpPr>
          <p:spPr bwMode="auto">
            <a:xfrm>
              <a:off x="746"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04" name="Line 8"/>
            <p:cNvSpPr>
              <a:spLocks noChangeShapeType="1"/>
            </p:cNvSpPr>
            <p:nvPr/>
          </p:nvSpPr>
          <p:spPr bwMode="auto">
            <a:xfrm>
              <a:off x="746"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05" name="Line 9"/>
            <p:cNvSpPr>
              <a:spLocks noChangeShapeType="1"/>
            </p:cNvSpPr>
            <p:nvPr/>
          </p:nvSpPr>
          <p:spPr bwMode="auto">
            <a:xfrm>
              <a:off x="746"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06" name="Line 10"/>
            <p:cNvSpPr>
              <a:spLocks noChangeShapeType="1"/>
            </p:cNvSpPr>
            <p:nvPr/>
          </p:nvSpPr>
          <p:spPr bwMode="auto">
            <a:xfrm>
              <a:off x="746"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9307" name="Rectangle 11"/>
          <p:cNvSpPr>
            <a:spLocks noChangeArrowheads="1"/>
          </p:cNvSpPr>
          <p:nvPr/>
        </p:nvSpPr>
        <p:spPr bwMode="auto">
          <a:xfrm>
            <a:off x="1130300" y="1782763"/>
            <a:ext cx="974725" cy="3968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values</a:t>
            </a:r>
            <a:endParaRPr lang="en-US" altLang="zh-CN" sz="2000">
              <a:latin typeface="Arial" panose="020B0604020202020204" pitchFamily="34" charset="0"/>
              <a:ea typeface="SimSun" panose="02010600030101010101" pitchFamily="2" charset="-122"/>
            </a:endParaRPr>
          </a:p>
        </p:txBody>
      </p:sp>
      <p:sp>
        <p:nvSpPr>
          <p:cNvPr id="1079308" name="Rectangle 12"/>
          <p:cNvSpPr>
            <a:spLocks noChangeArrowheads="1"/>
          </p:cNvSpPr>
          <p:nvPr/>
        </p:nvSpPr>
        <p:spPr bwMode="auto">
          <a:xfrm>
            <a:off x="1192213" y="5827713"/>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09" name="Rectangle 13"/>
          <p:cNvSpPr>
            <a:spLocks noChangeArrowheads="1"/>
          </p:cNvSpPr>
          <p:nvPr/>
        </p:nvSpPr>
        <p:spPr bwMode="auto">
          <a:xfrm>
            <a:off x="1200150" y="5237163"/>
            <a:ext cx="812800" cy="57785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10" name="Rectangle 14"/>
          <p:cNvSpPr>
            <a:spLocks noChangeArrowheads="1"/>
          </p:cNvSpPr>
          <p:nvPr/>
        </p:nvSpPr>
        <p:spPr bwMode="auto">
          <a:xfrm>
            <a:off x="1190625" y="4621213"/>
            <a:ext cx="812800" cy="600075"/>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11" name="Rectangle 15"/>
          <p:cNvSpPr>
            <a:spLocks noChangeArrowheads="1"/>
          </p:cNvSpPr>
          <p:nvPr/>
        </p:nvSpPr>
        <p:spPr bwMode="auto">
          <a:xfrm>
            <a:off x="1190625" y="4006850"/>
            <a:ext cx="812800" cy="601663"/>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12" name="Rectangle 16"/>
          <p:cNvSpPr>
            <a:spLocks noChangeArrowheads="1"/>
          </p:cNvSpPr>
          <p:nvPr/>
        </p:nvSpPr>
        <p:spPr bwMode="auto">
          <a:xfrm>
            <a:off x="1195388" y="3371850"/>
            <a:ext cx="812800" cy="642938"/>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13" name="Rectangle 17"/>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grpSp>
        <p:nvGrpSpPr>
          <p:cNvPr id="56332" name="Group 19"/>
          <p:cNvGrpSpPr/>
          <p:nvPr/>
        </p:nvGrpSpPr>
        <p:grpSpPr bwMode="auto">
          <a:xfrm>
            <a:off x="2124075" y="2478088"/>
            <a:ext cx="579438" cy="612775"/>
            <a:chOff x="1338" y="1561"/>
            <a:chExt cx="365" cy="386"/>
          </a:xfrm>
        </p:grpSpPr>
        <p:sp>
          <p:nvSpPr>
            <p:cNvPr id="1079316" name="Line 20"/>
            <p:cNvSpPr>
              <a:spLocks noChangeShapeType="1"/>
            </p:cNvSpPr>
            <p:nvPr/>
          </p:nvSpPr>
          <p:spPr bwMode="auto">
            <a:xfrm>
              <a:off x="1698" y="1565"/>
              <a:ext cx="0" cy="38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17" name="Line 21"/>
            <p:cNvSpPr>
              <a:spLocks noChangeShapeType="1"/>
            </p:cNvSpPr>
            <p:nvPr/>
          </p:nvSpPr>
          <p:spPr bwMode="auto">
            <a:xfrm>
              <a:off x="1338" y="1561"/>
              <a:ext cx="36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18" name="Line 22"/>
            <p:cNvSpPr>
              <a:spLocks noChangeShapeType="1"/>
            </p:cNvSpPr>
            <p:nvPr/>
          </p:nvSpPr>
          <p:spPr bwMode="auto">
            <a:xfrm>
              <a:off x="1343" y="1947"/>
              <a:ext cx="36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79319" name="Rectangle 23"/>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grpSp>
        <p:nvGrpSpPr>
          <p:cNvPr id="56334" name="Group 24"/>
          <p:cNvGrpSpPr/>
          <p:nvPr/>
        </p:nvGrpSpPr>
        <p:grpSpPr bwMode="auto">
          <a:xfrm>
            <a:off x="4627563" y="4164013"/>
            <a:ext cx="730250" cy="1466850"/>
            <a:chOff x="2915" y="2623"/>
            <a:chExt cx="460" cy="924"/>
          </a:xfrm>
        </p:grpSpPr>
        <p:sp>
          <p:nvSpPr>
            <p:cNvPr id="1079321" name="Rectangle 25"/>
            <p:cNvSpPr>
              <a:spLocks noChangeArrowheads="1"/>
            </p:cNvSpPr>
            <p:nvPr/>
          </p:nvSpPr>
          <p:spPr bwMode="auto">
            <a:xfrm>
              <a:off x="2941" y="2984"/>
              <a:ext cx="434" cy="299"/>
            </a:xfrm>
            <a:prstGeom prst="rect">
              <a:avLst/>
            </a:prstGeom>
            <a:solidFill>
              <a:schemeClr val="accent1"/>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22" name="Line 26"/>
            <p:cNvSpPr>
              <a:spLocks noChangeShapeType="1"/>
            </p:cNvSpPr>
            <p:nvPr/>
          </p:nvSpPr>
          <p:spPr bwMode="auto">
            <a:xfrm flipH="1" flipV="1">
              <a:off x="2915" y="2623"/>
              <a:ext cx="273" cy="349"/>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23" name="Rectangle 27"/>
            <p:cNvSpPr>
              <a:spLocks noChangeArrowheads="1"/>
            </p:cNvSpPr>
            <p:nvPr/>
          </p:nvSpPr>
          <p:spPr bwMode="auto">
            <a:xfrm>
              <a:off x="3034" y="3003"/>
              <a:ext cx="291" cy="544"/>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grpSp>
      <p:grpSp>
        <p:nvGrpSpPr>
          <p:cNvPr id="56335" name="Group 28"/>
          <p:cNvGrpSpPr/>
          <p:nvPr/>
        </p:nvGrpSpPr>
        <p:grpSpPr bwMode="auto">
          <a:xfrm>
            <a:off x="7916863" y="4171950"/>
            <a:ext cx="730250" cy="1466850"/>
            <a:chOff x="4987" y="2628"/>
            <a:chExt cx="460" cy="924"/>
          </a:xfrm>
        </p:grpSpPr>
        <p:sp>
          <p:nvSpPr>
            <p:cNvPr id="1079325" name="Rectangle 29"/>
            <p:cNvSpPr>
              <a:spLocks noChangeArrowheads="1"/>
            </p:cNvSpPr>
            <p:nvPr/>
          </p:nvSpPr>
          <p:spPr bwMode="auto">
            <a:xfrm>
              <a:off x="5013" y="2989"/>
              <a:ext cx="434" cy="299"/>
            </a:xfrm>
            <a:prstGeom prst="rect">
              <a:avLst/>
            </a:prstGeom>
            <a:solidFill>
              <a:schemeClr val="accent1"/>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26" name="Line 30"/>
            <p:cNvSpPr>
              <a:spLocks noChangeShapeType="1"/>
            </p:cNvSpPr>
            <p:nvPr/>
          </p:nvSpPr>
          <p:spPr bwMode="auto">
            <a:xfrm flipH="1" flipV="1">
              <a:off x="4987" y="2628"/>
              <a:ext cx="273" cy="349"/>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27" name="Rectangle 31"/>
            <p:cNvSpPr>
              <a:spLocks noChangeArrowheads="1"/>
            </p:cNvSpPr>
            <p:nvPr/>
          </p:nvSpPr>
          <p:spPr bwMode="auto">
            <a:xfrm>
              <a:off x="5106" y="3008"/>
              <a:ext cx="291" cy="544"/>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79328" name="Rectangle 32"/>
          <p:cNvSpPr>
            <a:spLocks noChangeArrowheads="1"/>
          </p:cNvSpPr>
          <p:nvPr/>
        </p:nvSpPr>
        <p:spPr bwMode="auto">
          <a:xfrm>
            <a:off x="4029075" y="3846513"/>
            <a:ext cx="763588" cy="455612"/>
          </a:xfrm>
          <a:prstGeom prst="rect">
            <a:avLst/>
          </a:prstGeom>
          <a:no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29" name="Rectangle 33"/>
          <p:cNvSpPr>
            <a:spLocks noChangeArrowheads="1"/>
          </p:cNvSpPr>
          <p:nvPr/>
        </p:nvSpPr>
        <p:spPr bwMode="auto">
          <a:xfrm>
            <a:off x="3225800" y="4773613"/>
            <a:ext cx="674688" cy="43815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56338" name="Group 34"/>
          <p:cNvGrpSpPr/>
          <p:nvPr/>
        </p:nvGrpSpPr>
        <p:grpSpPr bwMode="auto">
          <a:xfrm>
            <a:off x="5730875" y="2833688"/>
            <a:ext cx="739775" cy="863600"/>
            <a:chOff x="3610" y="1785"/>
            <a:chExt cx="466" cy="544"/>
          </a:xfrm>
          <a:noFill/>
        </p:grpSpPr>
        <p:sp>
          <p:nvSpPr>
            <p:cNvPr id="1079331" name="Rectangle 35"/>
            <p:cNvSpPr>
              <a:spLocks noChangeArrowheads="1"/>
            </p:cNvSpPr>
            <p:nvPr/>
          </p:nvSpPr>
          <p:spPr bwMode="auto">
            <a:xfrm>
              <a:off x="3610" y="1787"/>
              <a:ext cx="466" cy="283"/>
            </a:xfrm>
            <a:prstGeom prst="rect">
              <a:avLst/>
            </a:prstGeom>
            <a:grp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32" name="Rectangle 36"/>
            <p:cNvSpPr>
              <a:spLocks noChangeArrowheads="1"/>
            </p:cNvSpPr>
            <p:nvPr/>
          </p:nvSpPr>
          <p:spPr bwMode="auto">
            <a:xfrm>
              <a:off x="3678" y="1785"/>
              <a:ext cx="304" cy="544"/>
            </a:xfrm>
            <a:prstGeom prst="rect">
              <a:avLst/>
            </a:prstGeom>
            <a:grpFill/>
            <a:ln>
              <a:noFill/>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10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1</a:t>
              </a:r>
              <a:endParaRPr lang="en-US" altLang="zh-CN" sz="1900">
                <a:solidFill>
                  <a:srgbClr val="CC0000"/>
                </a:solidFill>
                <a:latin typeface="Arial" panose="020B0604020202020204" pitchFamily="34" charset="0"/>
                <a:ea typeface="SimSun" panose="02010600030101010101" pitchFamily="2" charset="-122"/>
              </a:endParaRPr>
            </a:p>
          </p:txBody>
        </p:sp>
      </p:grpSp>
      <p:sp>
        <p:nvSpPr>
          <p:cNvPr id="1079333" name="Line 37"/>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34" name="Line 38"/>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35" name="Rectangle 39"/>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79336" name="Rectangle 40"/>
          <p:cNvSpPr>
            <a:spLocks noChangeArrowheads="1"/>
          </p:cNvSpPr>
          <p:nvPr/>
        </p:nvSpPr>
        <p:spPr bwMode="auto">
          <a:xfrm>
            <a:off x="3363913" y="4749800"/>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sp>
        <p:nvSpPr>
          <p:cNvPr id="1079337" name="Rectangle 41"/>
          <p:cNvSpPr>
            <a:spLocks noChangeArrowheads="1"/>
          </p:cNvSpPr>
          <p:nvPr/>
        </p:nvSpPr>
        <p:spPr bwMode="auto">
          <a:xfrm>
            <a:off x="4668838" y="4737100"/>
            <a:ext cx="688975" cy="474663"/>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38" name="Line 42"/>
          <p:cNvSpPr>
            <a:spLocks noChangeShapeType="1"/>
          </p:cNvSpPr>
          <p:nvPr/>
        </p:nvSpPr>
        <p:spPr bwMode="auto">
          <a:xfrm flipH="1" flipV="1">
            <a:off x="4627563" y="4164013"/>
            <a:ext cx="433387" cy="55403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39" name="Rectangle 43"/>
          <p:cNvSpPr>
            <a:spLocks noChangeArrowheads="1"/>
          </p:cNvSpPr>
          <p:nvPr/>
        </p:nvSpPr>
        <p:spPr bwMode="auto">
          <a:xfrm>
            <a:off x="4816475" y="4767263"/>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sp>
        <p:nvSpPr>
          <p:cNvPr id="1079340" name="Rectangle 44"/>
          <p:cNvSpPr>
            <a:spLocks noChangeArrowheads="1"/>
          </p:cNvSpPr>
          <p:nvPr/>
        </p:nvSpPr>
        <p:spPr bwMode="auto">
          <a:xfrm>
            <a:off x="7307263" y="3856038"/>
            <a:ext cx="703262" cy="446087"/>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41" name="Rectangle 45"/>
          <p:cNvSpPr>
            <a:spLocks noChangeArrowheads="1"/>
          </p:cNvSpPr>
          <p:nvPr/>
        </p:nvSpPr>
        <p:spPr bwMode="auto">
          <a:xfrm>
            <a:off x="6581775" y="4754563"/>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42" name="Rectangle 46"/>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79343" name="Line 47"/>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44" name="Rectangle 48"/>
          <p:cNvSpPr>
            <a:spLocks noChangeArrowheads="1"/>
          </p:cNvSpPr>
          <p:nvPr/>
        </p:nvSpPr>
        <p:spPr bwMode="auto">
          <a:xfrm>
            <a:off x="6686550" y="4805363"/>
            <a:ext cx="55721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79345" name="Line 49"/>
          <p:cNvSpPr>
            <a:spLocks noChangeShapeType="1"/>
          </p:cNvSpPr>
          <p:nvPr/>
        </p:nvSpPr>
        <p:spPr bwMode="auto">
          <a:xfrm flipH="1" flipV="1">
            <a:off x="5813425" y="2365375"/>
            <a:ext cx="244475" cy="487363"/>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46" name="Rectangle 50"/>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79347" name="Rectangle 51"/>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48" name="Line 52"/>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79349" name="Rectangle 53"/>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79350" name="Line 54"/>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57"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body" idx="1"/>
          </p:nvPr>
        </p:nvSpPr>
        <p:spPr>
          <a:xfrm>
            <a:off x="620713" y="1958975"/>
            <a:ext cx="7913687" cy="4311650"/>
          </a:xfrm>
        </p:spPr>
        <p:txBody>
          <a:bodyPr lIns="92075" tIns="46038" rIns="92075" bIns="46038"/>
          <a:lstStyle/>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6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2000" b="0">
              <a:latin typeface="Courier New" panose="02070309020205020404" charset="0"/>
            </a:endParaRPr>
          </a:p>
          <a:p>
            <a:pPr>
              <a:buFont typeface="ZapfDingbats" charset="0"/>
              <a:buNone/>
              <a:defRPr/>
            </a:pPr>
            <a:endParaRPr lang="en-US" altLang="zh-CN" sz="1300"/>
          </a:p>
          <a:p>
            <a:pPr>
              <a:buFont typeface="ZapfDingbats" charset="0"/>
              <a:buNone/>
              <a:defRPr/>
            </a:pPr>
            <a:r>
              <a:rPr lang="en-US" altLang="zh-CN" sz="2000" b="0">
                <a:latin typeface="Courier New" panose="02070309020205020404" charset="0"/>
              </a:rPr>
              <a:t> </a:t>
            </a:r>
            <a:r>
              <a:rPr lang="en-US" altLang="zh-CN" sz="2000"/>
              <a:t> </a:t>
            </a:r>
            <a:endParaRPr lang="en-US" altLang="zh-CN" sz="2000"/>
          </a:p>
        </p:txBody>
      </p:sp>
      <p:grpSp>
        <p:nvGrpSpPr>
          <p:cNvPr id="57347" name="Group 3"/>
          <p:cNvGrpSpPr/>
          <p:nvPr/>
        </p:nvGrpSpPr>
        <p:grpSpPr bwMode="auto">
          <a:xfrm>
            <a:off x="1187450" y="2212975"/>
            <a:ext cx="825500" cy="4183063"/>
            <a:chOff x="748" y="1394"/>
            <a:chExt cx="520" cy="2635"/>
          </a:xfrm>
        </p:grpSpPr>
        <p:sp>
          <p:nvSpPr>
            <p:cNvPr id="1080324" name="Rectangle 4"/>
            <p:cNvSpPr>
              <a:spLocks noChangeArrowheads="1"/>
            </p:cNvSpPr>
            <p:nvPr/>
          </p:nvSpPr>
          <p:spPr bwMode="auto">
            <a:xfrm>
              <a:off x="752" y="1394"/>
              <a:ext cx="512" cy="2635"/>
            </a:xfrm>
            <a:prstGeom prst="rect">
              <a:avLst/>
            </a:prstGeom>
            <a:solidFill>
              <a:schemeClr val="bg2"/>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25" name="Line 5"/>
            <p:cNvSpPr>
              <a:spLocks noChangeShapeType="1"/>
            </p:cNvSpPr>
            <p:nvPr/>
          </p:nvSpPr>
          <p:spPr bwMode="auto">
            <a:xfrm>
              <a:off x="748" y="173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26" name="Line 6"/>
            <p:cNvSpPr>
              <a:spLocks noChangeShapeType="1"/>
            </p:cNvSpPr>
            <p:nvPr/>
          </p:nvSpPr>
          <p:spPr bwMode="auto">
            <a:xfrm>
              <a:off x="748" y="212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27" name="Line 7"/>
            <p:cNvSpPr>
              <a:spLocks noChangeShapeType="1"/>
            </p:cNvSpPr>
            <p:nvPr/>
          </p:nvSpPr>
          <p:spPr bwMode="auto">
            <a:xfrm>
              <a:off x="748" y="251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28" name="Line 8"/>
            <p:cNvSpPr>
              <a:spLocks noChangeShapeType="1"/>
            </p:cNvSpPr>
            <p:nvPr/>
          </p:nvSpPr>
          <p:spPr bwMode="auto">
            <a:xfrm>
              <a:off x="748" y="290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29" name="Line 9"/>
            <p:cNvSpPr>
              <a:spLocks noChangeShapeType="1"/>
            </p:cNvSpPr>
            <p:nvPr/>
          </p:nvSpPr>
          <p:spPr bwMode="auto">
            <a:xfrm>
              <a:off x="748" y="3297"/>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30" name="Line 10"/>
            <p:cNvSpPr>
              <a:spLocks noChangeShapeType="1"/>
            </p:cNvSpPr>
            <p:nvPr/>
          </p:nvSpPr>
          <p:spPr bwMode="auto">
            <a:xfrm>
              <a:off x="748" y="3686"/>
              <a:ext cx="52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080331" name="Rectangle 11"/>
          <p:cNvSpPr>
            <a:spLocks noChangeArrowheads="1"/>
          </p:cNvSpPr>
          <p:nvPr/>
        </p:nvSpPr>
        <p:spPr bwMode="auto">
          <a:xfrm>
            <a:off x="1130300" y="1782763"/>
            <a:ext cx="920750" cy="396875"/>
          </a:xfrm>
          <a:prstGeom prst="rect">
            <a:avLst/>
          </a:prstGeom>
          <a:noFill/>
          <a:ln>
            <a:noFill/>
          </a:ln>
          <a:effectLst/>
        </p:spPr>
        <p:txBody>
          <a:bodyPr wrap="none" lIns="92075" tIns="46038" rIns="92075" bIns="46038">
            <a:spAutoFit/>
          </a:bodyPr>
          <a:lstStyle/>
          <a:p>
            <a:pPr>
              <a:spcBef>
                <a:spcPct val="0"/>
              </a:spcBef>
              <a:defRPr/>
            </a:pPr>
            <a:r>
              <a:rPr lang="zh-CN" sz="2000">
                <a:latin typeface="Arial" panose="020B0604020202020204" pitchFamily="34" charset="0"/>
                <a:ea typeface="SimSun" panose="02010600030101010101" pitchFamily="2" charset="-122"/>
              </a:rPr>
              <a:t>数组 </a:t>
            </a:r>
            <a:r>
              <a:rPr lang="en-US" altLang="zh-CN" sz="2000">
                <a:latin typeface="Arial" panose="020B0604020202020204" pitchFamily="34" charset="0"/>
                <a:ea typeface="SimSun" panose="02010600030101010101" pitchFamily="2" charset="-122"/>
              </a:rPr>
              <a:t>h</a:t>
            </a:r>
            <a:endParaRPr lang="en-US" altLang="zh-CN" sz="2000">
              <a:latin typeface="Arial" panose="020B0604020202020204" pitchFamily="34" charset="0"/>
              <a:ea typeface="SimSun" panose="02010600030101010101" pitchFamily="2" charset="-122"/>
            </a:endParaRPr>
          </a:p>
        </p:txBody>
      </p:sp>
      <p:sp>
        <p:nvSpPr>
          <p:cNvPr id="1080332" name="Rectangle 12"/>
          <p:cNvSpPr>
            <a:spLocks noChangeArrowheads="1"/>
          </p:cNvSpPr>
          <p:nvPr/>
        </p:nvSpPr>
        <p:spPr bwMode="auto">
          <a:xfrm>
            <a:off x="1192213" y="5827713"/>
            <a:ext cx="812800" cy="55880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33" name="Rectangle 13"/>
          <p:cNvSpPr>
            <a:spLocks noChangeArrowheads="1"/>
          </p:cNvSpPr>
          <p:nvPr/>
        </p:nvSpPr>
        <p:spPr bwMode="auto">
          <a:xfrm>
            <a:off x="1200150" y="5237163"/>
            <a:ext cx="812800" cy="577850"/>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34" name="Rectangle 14"/>
          <p:cNvSpPr>
            <a:spLocks noChangeArrowheads="1"/>
          </p:cNvSpPr>
          <p:nvPr/>
        </p:nvSpPr>
        <p:spPr bwMode="auto">
          <a:xfrm>
            <a:off x="1190625" y="4621213"/>
            <a:ext cx="812800" cy="600075"/>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35" name="Rectangle 15"/>
          <p:cNvSpPr>
            <a:spLocks noChangeArrowheads="1"/>
          </p:cNvSpPr>
          <p:nvPr/>
        </p:nvSpPr>
        <p:spPr bwMode="auto">
          <a:xfrm>
            <a:off x="1190625" y="4006850"/>
            <a:ext cx="812800" cy="601663"/>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36" name="Rectangle 16"/>
          <p:cNvSpPr>
            <a:spLocks noChangeArrowheads="1"/>
          </p:cNvSpPr>
          <p:nvPr/>
        </p:nvSpPr>
        <p:spPr bwMode="auto">
          <a:xfrm>
            <a:off x="1195388" y="3371850"/>
            <a:ext cx="812800" cy="642938"/>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38" name="Rectangle 18"/>
          <p:cNvSpPr>
            <a:spLocks noChangeArrowheads="1"/>
          </p:cNvSpPr>
          <p:nvPr/>
        </p:nvSpPr>
        <p:spPr bwMode="auto">
          <a:xfrm>
            <a:off x="1195388" y="2755900"/>
            <a:ext cx="812800" cy="601663"/>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39" name="Rectangle 19"/>
          <p:cNvSpPr>
            <a:spLocks noChangeArrowheads="1"/>
          </p:cNvSpPr>
          <p:nvPr/>
        </p:nvSpPr>
        <p:spPr bwMode="auto">
          <a:xfrm>
            <a:off x="1190625" y="2178050"/>
            <a:ext cx="812800" cy="601663"/>
          </a:xfrm>
          <a:prstGeom prst="rect">
            <a:avLst/>
          </a:prstGeom>
          <a:solidFill>
            <a:srgbClr val="FFCC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40" name="Rectangle 20"/>
          <p:cNvSpPr>
            <a:spLocks noChangeArrowheads="1"/>
          </p:cNvSpPr>
          <p:nvPr/>
        </p:nvSpPr>
        <p:spPr bwMode="auto">
          <a:xfrm>
            <a:off x="1431925" y="2316163"/>
            <a:ext cx="466725" cy="4054475"/>
          </a:xfrm>
          <a:prstGeom prst="rect">
            <a:avLst/>
          </a:prstGeom>
          <a:noFill/>
          <a:ln>
            <a:noFill/>
          </a:ln>
          <a:effectLst/>
        </p:spPr>
        <p:txBody>
          <a:bodyPr wrap="none" lIns="92075" tIns="46038" rIns="92075" bIns="46038">
            <a:spAutoFit/>
          </a:bodyPr>
          <a:lstStyle/>
          <a:p>
            <a:pPr>
              <a:spcBef>
                <a:spcPct val="0"/>
              </a:spcBef>
              <a:defRPr/>
            </a:pPr>
            <a:r>
              <a:rPr lang="en-US" altLang="zh-CN" sz="2000">
                <a:latin typeface="Arial" panose="020B0604020202020204" pitchFamily="34" charset="0"/>
                <a:ea typeface="SimSun" panose="02010600030101010101" pitchFamily="2" charset="-122"/>
              </a:rPr>
              <a:t>  8</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12</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30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40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60</a:t>
            </a:r>
            <a:endParaRPr lang="en-US" altLang="zh-CN" sz="2000">
              <a:latin typeface="Arial" panose="020B0604020202020204" pitchFamily="34" charset="0"/>
              <a:ea typeface="SimSun" panose="02010600030101010101" pitchFamily="2" charset="-122"/>
            </a:endParaRPr>
          </a:p>
          <a:p>
            <a:pPr>
              <a:spcBef>
                <a:spcPct val="0"/>
              </a:spcBef>
              <a:defRPr/>
            </a:pPr>
            <a:endParaRPr lang="en-US" altLang="zh-CN" sz="2000">
              <a:latin typeface="Arial" panose="020B0604020202020204" pitchFamily="34" charset="0"/>
              <a:ea typeface="SimSun" panose="02010600030101010101" pitchFamily="2" charset="-122"/>
            </a:endParaRPr>
          </a:p>
          <a:p>
            <a:pPr>
              <a:spcBef>
                <a:spcPct val="0"/>
              </a:spcBef>
              <a:defRPr/>
            </a:pPr>
            <a:r>
              <a:rPr lang="en-US" altLang="zh-CN" sz="2000">
                <a:latin typeface="Arial" panose="020B0604020202020204" pitchFamily="34" charset="0"/>
                <a:ea typeface="SimSun" panose="02010600030101010101" pitchFamily="2" charset="-122"/>
              </a:rPr>
              <a:t>70</a:t>
            </a:r>
            <a:endParaRPr lang="en-US" altLang="zh-CN" sz="2000">
              <a:latin typeface="Arial" panose="020B0604020202020204" pitchFamily="34" charset="0"/>
              <a:ea typeface="SimSun" panose="02010600030101010101" pitchFamily="2" charset="-122"/>
            </a:endParaRPr>
          </a:p>
        </p:txBody>
      </p:sp>
      <p:sp>
        <p:nvSpPr>
          <p:cNvPr id="1080341" name="Rectangle 21"/>
          <p:cNvSpPr>
            <a:spLocks noChangeArrowheads="1"/>
          </p:cNvSpPr>
          <p:nvPr/>
        </p:nvSpPr>
        <p:spPr bwMode="auto">
          <a:xfrm>
            <a:off x="3021013" y="5983288"/>
            <a:ext cx="4603750" cy="457200"/>
          </a:xfrm>
          <a:prstGeom prst="rect">
            <a:avLst/>
          </a:prstGeom>
          <a:noFill/>
          <a:ln>
            <a:noFill/>
          </a:ln>
          <a:effectLst/>
        </p:spPr>
        <p:txBody>
          <a:bodyPr wrap="none" lIns="92075" tIns="46038" rIns="92075" bIns="46038">
            <a:spAutoFit/>
          </a:bodyPr>
          <a:lstStyle/>
          <a:p>
            <a:pPr>
              <a:spcBef>
                <a:spcPct val="0"/>
              </a:spcBef>
              <a:defRPr/>
            </a:pPr>
            <a:r>
              <a:rPr lang="en-US" altLang="zh-CN" sz="2400">
                <a:solidFill>
                  <a:srgbClr val="990033"/>
                </a:solidFill>
                <a:latin typeface="Arial" panose="020B0604020202020204" pitchFamily="34" charset="0"/>
                <a:ea typeface="SimSun" panose="02010600030101010101" pitchFamily="2" charset="-122"/>
              </a:rPr>
              <a:t>ALL ELEMENTS ARE SORTED</a:t>
            </a:r>
            <a:endParaRPr lang="en-US" altLang="zh-CN" sz="2400">
              <a:solidFill>
                <a:srgbClr val="990033"/>
              </a:solidFill>
              <a:latin typeface="Arial" panose="020B0604020202020204" pitchFamily="34" charset="0"/>
              <a:ea typeface="SimSun" panose="02010600030101010101" pitchFamily="2" charset="-122"/>
            </a:endParaRPr>
          </a:p>
        </p:txBody>
      </p:sp>
      <p:sp>
        <p:nvSpPr>
          <p:cNvPr id="1080342" name="Rectangle 22"/>
          <p:cNvSpPr>
            <a:spLocks noChangeArrowheads="1"/>
          </p:cNvSpPr>
          <p:nvPr/>
        </p:nvSpPr>
        <p:spPr bwMode="auto">
          <a:xfrm>
            <a:off x="447675" y="1617663"/>
            <a:ext cx="633413" cy="4664075"/>
          </a:xfrm>
          <a:prstGeom prst="rect">
            <a:avLst/>
          </a:prstGeom>
          <a:noFill/>
          <a:ln>
            <a:noFill/>
          </a:ln>
          <a:effectLst/>
        </p:spPr>
        <p:txBody>
          <a:bodyPr wrap="none" lIns="92075" tIns="46038" rIns="92075" bIns="46038">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spcBef>
                <a:spcPct val="0"/>
              </a:spcBef>
            </a:pP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[ 1 ]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[ 2 ]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[ 3 ]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[ 4 ]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[ 5 ]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[ 6 ]</a:t>
            </a:r>
            <a:endParaRPr lang="en-US" altLang="zh-CN" sz="2000">
              <a:solidFill>
                <a:srgbClr val="CC0000"/>
              </a:solidFill>
            </a:endParaRPr>
          </a:p>
          <a:p>
            <a:pPr>
              <a:spcBef>
                <a:spcPct val="0"/>
              </a:spcBef>
            </a:pPr>
            <a:endParaRPr lang="en-US" altLang="zh-CN" sz="2000">
              <a:solidFill>
                <a:srgbClr val="CC0000"/>
              </a:solidFill>
            </a:endParaRPr>
          </a:p>
          <a:p>
            <a:pPr>
              <a:spcBef>
                <a:spcPct val="0"/>
              </a:spcBef>
            </a:pPr>
            <a:r>
              <a:rPr lang="en-US" altLang="zh-CN" sz="2000">
                <a:solidFill>
                  <a:srgbClr val="CC0000"/>
                </a:solidFill>
              </a:rPr>
              <a:t>[ 7 ]</a:t>
            </a:r>
            <a:endParaRPr lang="en-US" altLang="zh-CN" sz="2000">
              <a:solidFill>
                <a:srgbClr val="CC0000"/>
              </a:solidFill>
            </a:endParaRPr>
          </a:p>
        </p:txBody>
      </p:sp>
      <p:sp>
        <p:nvSpPr>
          <p:cNvPr id="1080343" name="Rectangle 23"/>
          <p:cNvSpPr>
            <a:spLocks noChangeArrowheads="1"/>
          </p:cNvSpPr>
          <p:nvPr/>
        </p:nvSpPr>
        <p:spPr bwMode="auto">
          <a:xfrm>
            <a:off x="4029075" y="3846513"/>
            <a:ext cx="763588" cy="45561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44" name="Rectangle 24"/>
          <p:cNvSpPr>
            <a:spLocks noChangeArrowheads="1"/>
          </p:cNvSpPr>
          <p:nvPr/>
        </p:nvSpPr>
        <p:spPr bwMode="auto">
          <a:xfrm>
            <a:off x="3225800" y="4773613"/>
            <a:ext cx="674688" cy="43815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45" name="Line 25"/>
          <p:cNvSpPr>
            <a:spLocks noChangeShapeType="1"/>
          </p:cNvSpPr>
          <p:nvPr/>
        </p:nvSpPr>
        <p:spPr bwMode="auto">
          <a:xfrm flipV="1">
            <a:off x="3765550" y="4179888"/>
            <a:ext cx="454025" cy="581025"/>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46" name="Line 26"/>
          <p:cNvSpPr>
            <a:spLocks noChangeShapeType="1"/>
          </p:cNvSpPr>
          <p:nvPr/>
        </p:nvSpPr>
        <p:spPr bwMode="auto">
          <a:xfrm flipV="1">
            <a:off x="4513263" y="3178175"/>
            <a:ext cx="1260475" cy="6746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47" name="Rectangle 27"/>
          <p:cNvSpPr>
            <a:spLocks noChangeArrowheads="1"/>
          </p:cNvSpPr>
          <p:nvPr/>
        </p:nvSpPr>
        <p:spPr bwMode="auto">
          <a:xfrm>
            <a:off x="4121150" y="3836988"/>
            <a:ext cx="515938"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10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solidFill>
                <a:srgbClr val="CC0000"/>
              </a:solidFill>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2</a:t>
            </a:r>
            <a:endParaRPr lang="en-US" altLang="zh-CN" sz="1900">
              <a:solidFill>
                <a:srgbClr val="CC0000"/>
              </a:solidFill>
              <a:latin typeface="Arial" panose="020B0604020202020204" pitchFamily="34" charset="0"/>
              <a:ea typeface="SimSun" panose="02010600030101010101" pitchFamily="2" charset="-122"/>
            </a:endParaRPr>
          </a:p>
        </p:txBody>
      </p:sp>
      <p:sp>
        <p:nvSpPr>
          <p:cNvPr id="1080348" name="Rectangle 28"/>
          <p:cNvSpPr>
            <a:spLocks noChangeArrowheads="1"/>
          </p:cNvSpPr>
          <p:nvPr/>
        </p:nvSpPr>
        <p:spPr bwMode="auto">
          <a:xfrm>
            <a:off x="3375025" y="4760913"/>
            <a:ext cx="4603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30</a:t>
            </a:r>
            <a:endParaRPr lang="en-US" altLang="zh-CN" sz="1900">
              <a:latin typeface="Arial" panose="020B0604020202020204" pitchFamily="34" charset="0"/>
              <a:ea typeface="SimSun" panose="02010600030101010101" pitchFamily="2" charset="-122"/>
            </a:endParaRPr>
          </a:p>
          <a:p>
            <a:pPr defTabSz="586105">
              <a:spcBef>
                <a:spcPct val="0"/>
              </a:spcBef>
              <a:defRPr/>
            </a:pPr>
            <a:r>
              <a:rPr lang="en-US" altLang="zh-CN">
                <a:latin typeface="Arial" panose="020B0604020202020204" pitchFamily="34" charset="0"/>
                <a:ea typeface="SimSun" panose="02010600030101010101" pitchFamily="2" charset="-122"/>
              </a:rPr>
              <a:t> </a:t>
            </a: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4 </a:t>
            </a:r>
            <a:r>
              <a:rPr lang="en-US" altLang="zh-CN" sz="1900">
                <a:latin typeface="Arial" panose="020B0604020202020204" pitchFamily="34" charset="0"/>
                <a:ea typeface="SimSun" panose="02010600030101010101" pitchFamily="2" charset="-122"/>
              </a:rPr>
              <a:t>                </a:t>
            </a:r>
            <a:endParaRPr lang="en-US" altLang="zh-CN" sz="1900">
              <a:latin typeface="Arial" panose="020B0604020202020204" pitchFamily="34" charset="0"/>
              <a:ea typeface="SimSun" panose="02010600030101010101" pitchFamily="2" charset="-122"/>
            </a:endParaRPr>
          </a:p>
        </p:txBody>
      </p:sp>
      <p:sp>
        <p:nvSpPr>
          <p:cNvPr id="1080349" name="Rectangle 29"/>
          <p:cNvSpPr>
            <a:spLocks noChangeArrowheads="1"/>
          </p:cNvSpPr>
          <p:nvPr/>
        </p:nvSpPr>
        <p:spPr bwMode="auto">
          <a:xfrm>
            <a:off x="4668838" y="4737100"/>
            <a:ext cx="688975" cy="474663"/>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50" name="Line 30"/>
          <p:cNvSpPr>
            <a:spLocks noChangeShapeType="1"/>
          </p:cNvSpPr>
          <p:nvPr/>
        </p:nvSpPr>
        <p:spPr bwMode="auto">
          <a:xfrm flipH="1" flipV="1">
            <a:off x="4627563" y="4164013"/>
            <a:ext cx="433387" cy="55403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51" name="Rectangle 31"/>
          <p:cNvSpPr>
            <a:spLocks noChangeArrowheads="1"/>
          </p:cNvSpPr>
          <p:nvPr/>
        </p:nvSpPr>
        <p:spPr bwMode="auto">
          <a:xfrm>
            <a:off x="4816475" y="4767263"/>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40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5</a:t>
            </a:r>
            <a:endParaRPr lang="en-US" altLang="zh-CN" sz="1900">
              <a:solidFill>
                <a:srgbClr val="CC0000"/>
              </a:solidFill>
              <a:latin typeface="Arial" panose="020B0604020202020204" pitchFamily="34" charset="0"/>
              <a:ea typeface="SimSun" panose="02010600030101010101" pitchFamily="2" charset="-122"/>
            </a:endParaRPr>
          </a:p>
        </p:txBody>
      </p:sp>
      <p:sp>
        <p:nvSpPr>
          <p:cNvPr id="1080352" name="Rectangle 32"/>
          <p:cNvSpPr>
            <a:spLocks noChangeArrowheads="1"/>
          </p:cNvSpPr>
          <p:nvPr/>
        </p:nvSpPr>
        <p:spPr bwMode="auto">
          <a:xfrm>
            <a:off x="7307263" y="3856038"/>
            <a:ext cx="703262" cy="446087"/>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53" name="Rectangle 33"/>
          <p:cNvSpPr>
            <a:spLocks noChangeArrowheads="1"/>
          </p:cNvSpPr>
          <p:nvPr/>
        </p:nvSpPr>
        <p:spPr bwMode="auto">
          <a:xfrm>
            <a:off x="6581775" y="4754563"/>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54" name="Rectangle 34"/>
          <p:cNvSpPr>
            <a:spLocks noChangeArrowheads="1"/>
          </p:cNvSpPr>
          <p:nvPr/>
        </p:nvSpPr>
        <p:spPr bwMode="auto">
          <a:xfrm>
            <a:off x="7443788" y="3808413"/>
            <a:ext cx="434975"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12</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3</a:t>
            </a:r>
            <a:endParaRPr lang="en-US" altLang="zh-CN" sz="1900">
              <a:solidFill>
                <a:srgbClr val="CC0000"/>
              </a:solidFill>
              <a:latin typeface="Arial" panose="020B0604020202020204" pitchFamily="34" charset="0"/>
              <a:ea typeface="SimSun" panose="02010600030101010101" pitchFamily="2" charset="-122"/>
            </a:endParaRPr>
          </a:p>
        </p:txBody>
      </p:sp>
      <p:sp>
        <p:nvSpPr>
          <p:cNvPr id="1080355" name="Line 35"/>
          <p:cNvSpPr>
            <a:spLocks noChangeShapeType="1"/>
          </p:cNvSpPr>
          <p:nvPr/>
        </p:nvSpPr>
        <p:spPr bwMode="auto">
          <a:xfrm flipV="1">
            <a:off x="6948488" y="4106863"/>
            <a:ext cx="474662" cy="60960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56" name="Rectangle 36"/>
          <p:cNvSpPr>
            <a:spLocks noChangeArrowheads="1"/>
          </p:cNvSpPr>
          <p:nvPr/>
        </p:nvSpPr>
        <p:spPr bwMode="auto">
          <a:xfrm>
            <a:off x="6605588" y="4770438"/>
            <a:ext cx="557212"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60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solidFill>
                  <a:srgbClr val="CC0000"/>
                </a:solidFill>
                <a:latin typeface="Arial" panose="020B0604020202020204" pitchFamily="34" charset="0"/>
                <a:ea typeface="SimSun" panose="02010600030101010101" pitchFamily="2" charset="-122"/>
              </a:rPr>
              <a:t>  6</a:t>
            </a:r>
            <a:endParaRPr lang="en-US" altLang="zh-CN" sz="1900">
              <a:solidFill>
                <a:srgbClr val="CC0000"/>
              </a:solidFill>
              <a:latin typeface="Arial" panose="020B0604020202020204" pitchFamily="34" charset="0"/>
              <a:ea typeface="SimSun" panose="02010600030101010101" pitchFamily="2" charset="-122"/>
            </a:endParaRPr>
          </a:p>
        </p:txBody>
      </p:sp>
      <p:sp>
        <p:nvSpPr>
          <p:cNvPr id="1080357" name="Line 37"/>
          <p:cNvSpPr>
            <a:spLocks noChangeShapeType="1"/>
          </p:cNvSpPr>
          <p:nvPr/>
        </p:nvSpPr>
        <p:spPr bwMode="auto">
          <a:xfrm flipH="1" flipV="1">
            <a:off x="5678488" y="2252663"/>
            <a:ext cx="244475" cy="487362"/>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58" name="Rectangle 38"/>
          <p:cNvSpPr>
            <a:spLocks noChangeArrowheads="1"/>
          </p:cNvSpPr>
          <p:nvPr/>
        </p:nvSpPr>
        <p:spPr bwMode="auto">
          <a:xfrm>
            <a:off x="4981575" y="2184400"/>
            <a:ext cx="827088" cy="36195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root</a:t>
            </a:r>
            <a:endParaRPr lang="en-US" altLang="zh-CN" sz="1900">
              <a:latin typeface="Arial" panose="020B0604020202020204" pitchFamily="34" charset="0"/>
              <a:ea typeface="SimSun" panose="02010600030101010101" pitchFamily="2" charset="-122"/>
            </a:endParaRPr>
          </a:p>
        </p:txBody>
      </p:sp>
      <p:sp>
        <p:nvSpPr>
          <p:cNvPr id="1080359" name="Rectangle 39"/>
          <p:cNvSpPr>
            <a:spLocks noChangeArrowheads="1"/>
          </p:cNvSpPr>
          <p:nvPr/>
        </p:nvSpPr>
        <p:spPr bwMode="auto">
          <a:xfrm>
            <a:off x="7958138" y="4745038"/>
            <a:ext cx="688975" cy="474662"/>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60" name="Line 40"/>
          <p:cNvSpPr>
            <a:spLocks noChangeShapeType="1"/>
          </p:cNvSpPr>
          <p:nvPr/>
        </p:nvSpPr>
        <p:spPr bwMode="auto">
          <a:xfrm flipH="1" flipV="1">
            <a:off x="7916863" y="4171950"/>
            <a:ext cx="433387" cy="55403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61" name="Rectangle 41"/>
          <p:cNvSpPr>
            <a:spLocks noChangeArrowheads="1"/>
          </p:cNvSpPr>
          <p:nvPr/>
        </p:nvSpPr>
        <p:spPr bwMode="auto">
          <a:xfrm>
            <a:off x="8105775" y="4775200"/>
            <a:ext cx="461963" cy="863600"/>
          </a:xfrm>
          <a:prstGeom prst="rect">
            <a:avLst/>
          </a:prstGeom>
          <a:noFill/>
          <a:ln>
            <a:noFill/>
          </a:ln>
          <a:effectLst/>
        </p:spPr>
        <p:txBody>
          <a:bodyPr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70</a:t>
            </a:r>
            <a:endParaRPr lang="en-US" altLang="zh-CN" sz="1900">
              <a:latin typeface="Arial" panose="020B0604020202020204" pitchFamily="34" charset="0"/>
              <a:ea typeface="SimSun" panose="02010600030101010101" pitchFamily="2" charset="-122"/>
            </a:endParaRPr>
          </a:p>
          <a:p>
            <a:pPr defTabSz="586105">
              <a:spcBef>
                <a:spcPct val="0"/>
              </a:spcBef>
              <a:defRPr/>
            </a:pPr>
            <a:endParaRPr lang="en-US" altLang="zh-CN">
              <a:latin typeface="Arial" panose="020B0604020202020204" pitchFamily="34" charset="0"/>
              <a:ea typeface="SimSun" panose="02010600030101010101" pitchFamily="2" charset="-122"/>
            </a:endParaRPr>
          </a:p>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7</a:t>
            </a:r>
            <a:endParaRPr lang="en-US" altLang="zh-CN" sz="1900">
              <a:solidFill>
                <a:srgbClr val="CC0000"/>
              </a:solidFill>
              <a:latin typeface="Arial" panose="020B0604020202020204" pitchFamily="34" charset="0"/>
              <a:ea typeface="SimSun" panose="02010600030101010101" pitchFamily="2" charset="-122"/>
            </a:endParaRPr>
          </a:p>
        </p:txBody>
      </p:sp>
      <p:sp>
        <p:nvSpPr>
          <p:cNvPr id="1080362" name="Line 42"/>
          <p:cNvSpPr>
            <a:spLocks noChangeShapeType="1"/>
          </p:cNvSpPr>
          <p:nvPr/>
        </p:nvSpPr>
        <p:spPr bwMode="auto">
          <a:xfrm flipH="1" flipV="1">
            <a:off x="6445250" y="3163888"/>
            <a:ext cx="1192213" cy="700087"/>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63" name="Rectangle 43"/>
          <p:cNvSpPr>
            <a:spLocks noChangeArrowheads="1"/>
          </p:cNvSpPr>
          <p:nvPr/>
        </p:nvSpPr>
        <p:spPr bwMode="auto">
          <a:xfrm>
            <a:off x="5759450" y="2720975"/>
            <a:ext cx="715963" cy="457200"/>
          </a:xfrm>
          <a:prstGeom prst="rect">
            <a:avLst/>
          </a:prstGeom>
          <a:solidFill>
            <a:srgbClr val="FAFD00"/>
          </a:solidFill>
          <a:ln w="12700">
            <a:solidFill>
              <a:schemeClr val="tx1"/>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080364" name="Rectangle 44"/>
          <p:cNvSpPr>
            <a:spLocks noChangeArrowheads="1"/>
          </p:cNvSpPr>
          <p:nvPr/>
        </p:nvSpPr>
        <p:spPr bwMode="auto">
          <a:xfrm>
            <a:off x="5953125" y="2744788"/>
            <a:ext cx="357188" cy="371475"/>
          </a:xfrm>
          <a:prstGeom prst="rect">
            <a:avLst/>
          </a:prstGeom>
          <a:solidFill>
            <a:srgbClr val="FAFD00"/>
          </a:solidFill>
          <a:ln w="9525">
            <a:solidFill>
              <a:srgbClr val="FAFD00"/>
            </a:solidFill>
            <a:miter lim="800000"/>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8</a:t>
            </a:r>
            <a:endParaRPr lang="en-US" altLang="zh-CN" sz="1900">
              <a:solidFill>
                <a:srgbClr val="CC0000"/>
              </a:solidFill>
              <a:latin typeface="Arial" panose="020B0604020202020204" pitchFamily="34" charset="0"/>
              <a:ea typeface="SimSun" panose="02010600030101010101" pitchFamily="2" charset="-122"/>
            </a:endParaRPr>
          </a:p>
        </p:txBody>
      </p:sp>
      <p:sp>
        <p:nvSpPr>
          <p:cNvPr id="1080365" name="Rectangle 45"/>
          <p:cNvSpPr>
            <a:spLocks noChangeArrowheads="1"/>
          </p:cNvSpPr>
          <p:nvPr/>
        </p:nvSpPr>
        <p:spPr bwMode="auto">
          <a:xfrm>
            <a:off x="5961063" y="3200400"/>
            <a:ext cx="357187" cy="371475"/>
          </a:xfrm>
          <a:prstGeom prst="rect">
            <a:avLst/>
          </a:prstGeom>
          <a:solidFill>
            <a:srgbClr val="FFFFFF"/>
          </a:solidFill>
          <a:ln w="9525">
            <a:solidFill>
              <a:srgbClr val="FAFD00"/>
            </a:solidFill>
            <a:miter lim="800000"/>
          </a:ln>
          <a:effectLst/>
        </p:spPr>
        <p:txBody>
          <a:bodyPr wrap="none" lIns="73025" tIns="36512" rIns="73025" bIns="36512">
            <a:spAutoFit/>
          </a:bodyPr>
          <a:lstStyle/>
          <a:p>
            <a:pPr defTabSz="586105">
              <a:spcBef>
                <a:spcPct val="0"/>
              </a:spcBef>
              <a:defRPr/>
            </a:pPr>
            <a:r>
              <a:rPr lang="en-US" altLang="zh-CN" sz="1900">
                <a:latin typeface="Arial" panose="020B0604020202020204" pitchFamily="34" charset="0"/>
                <a:ea typeface="SimSun" panose="02010600030101010101" pitchFamily="2" charset="-122"/>
              </a:rPr>
              <a:t> </a:t>
            </a:r>
            <a:r>
              <a:rPr lang="en-US" altLang="zh-CN" sz="1900">
                <a:solidFill>
                  <a:srgbClr val="CC0000"/>
                </a:solidFill>
                <a:latin typeface="Arial" panose="020B0604020202020204" pitchFamily="34" charset="0"/>
                <a:ea typeface="SimSun" panose="02010600030101010101" pitchFamily="2" charset="-122"/>
              </a:rPr>
              <a:t>1</a:t>
            </a:r>
            <a:endParaRPr lang="en-US" altLang="zh-CN" sz="1900">
              <a:solidFill>
                <a:srgbClr val="CC0000"/>
              </a:solidFill>
              <a:latin typeface="Arial" panose="020B0604020202020204" pitchFamily="34" charset="0"/>
              <a:ea typeface="SimSun" panose="02010600030101010101" pitchFamily="2" charset="-122"/>
            </a:endParaRPr>
          </a:p>
        </p:txBody>
      </p:sp>
      <p:sp>
        <p:nvSpPr>
          <p:cNvPr id="48" name="Rectangle 2"/>
          <p:cNvSpPr>
            <a:spLocks noGrp="1" noChangeArrowheads="1"/>
          </p:cNvSpPr>
          <p:nvPr>
            <p:ph type="title"/>
          </p:nvPr>
        </p:nvSpPr>
        <p:spPr>
          <a:xfrm>
            <a:off x="530603" y="61817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堆排序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4202" y="741186"/>
            <a:ext cx="7772400" cy="889000"/>
          </a:xfrm>
        </p:spPr>
        <p:txBody>
          <a:bodyPr/>
          <a:lstStyle/>
          <a:p>
            <a:pPr eaLnBrk="1" hangingPunct="1"/>
            <a:r>
              <a:rPr lang="zh-CN" altLang="en-US" b="1" dirty="0">
                <a:latin typeface="Times New Roman" panose="02020603050405020304" charset="0"/>
                <a:ea typeface="SimSun" panose="02010600030101010101" pitchFamily="2" charset="-122"/>
              </a:rPr>
              <a:t>堆排序算法</a:t>
            </a:r>
            <a:endParaRPr lang="zh-CN" altLang="en-US" b="1" dirty="0">
              <a:latin typeface="Times New Roman" panose="02020603050405020304" charset="0"/>
              <a:ea typeface="SimSun" panose="02010600030101010101" pitchFamily="2" charset="-122"/>
            </a:endParaRPr>
          </a:p>
        </p:txBody>
      </p:sp>
      <p:sp>
        <p:nvSpPr>
          <p:cNvPr id="238595" name="Rectangle 3"/>
          <p:cNvSpPr>
            <a:spLocks noGrp="1" noChangeArrowheads="1"/>
          </p:cNvSpPr>
          <p:nvPr>
            <p:ph type="body" idx="1"/>
          </p:nvPr>
        </p:nvSpPr>
        <p:spPr>
          <a:xfrm>
            <a:off x="454202" y="1630186"/>
            <a:ext cx="8459787" cy="4114800"/>
          </a:xfrm>
        </p:spPr>
        <p:txBody>
          <a:bodyPr>
            <a:noAutofit/>
          </a:bodyPr>
          <a:lstStyle/>
          <a:p>
            <a:pPr>
              <a:lnSpc>
                <a:spcPts val="1920"/>
              </a:lnSpc>
              <a:spcBef>
                <a:spcPct val="0"/>
              </a:spcBef>
              <a:buFontTx/>
              <a:buNone/>
            </a:pPr>
            <a:r>
              <a:rPr lang="en-US" altLang="zh-CN" sz="2000" b="1" dirty="0">
                <a:latin typeface="Times New Roman" panose="02020603050405020304" charset="0"/>
                <a:ea typeface="SimSun" panose="02010600030101010101" pitchFamily="2" charset="-122"/>
              </a:rPr>
              <a:t>template &lt;class KEY, class OTHER&gt;</a:t>
            </a:r>
            <a:endParaRPr lang="zh-CN" sz="2000" b="1" dirty="0">
              <a:latin typeface="Times New Roman" panose="02020603050405020304" charset="0"/>
              <a:ea typeface="SimSun" panose="02010600030101010101" pitchFamily="2" charset="-122"/>
            </a:endParaRPr>
          </a:p>
          <a:p>
            <a:pPr>
              <a:lnSpc>
                <a:spcPts val="1920"/>
              </a:lnSpc>
              <a:spcBef>
                <a:spcPct val="0"/>
              </a:spcBef>
              <a:buFontTx/>
              <a:buNone/>
            </a:pPr>
            <a:r>
              <a:rPr lang="en-US" altLang="zh-CN" sz="2000" b="1" dirty="0">
                <a:latin typeface="Times New Roman" panose="02020603050405020304" charset="0"/>
                <a:ea typeface="SimSun" panose="02010600030101010101" pitchFamily="2" charset="-122"/>
              </a:rPr>
              <a:t>void </a:t>
            </a:r>
            <a:r>
              <a:rPr lang="en-US" altLang="zh-CN" sz="2000" b="1" dirty="0" err="1">
                <a:latin typeface="Times New Roman" panose="02020603050405020304" charset="0"/>
                <a:ea typeface="SimSun" panose="02010600030101010101" pitchFamily="2" charset="-122"/>
              </a:rPr>
              <a:t>heapSort</a:t>
            </a:r>
            <a:r>
              <a:rPr lang="en-US" altLang="zh-CN" sz="2000" b="1" dirty="0">
                <a:latin typeface="Times New Roman" panose="02020603050405020304" charset="0"/>
                <a:ea typeface="SimSun" panose="02010600030101010101" pitchFamily="2" charset="-122"/>
              </a:rPr>
              <a:t>(SET&lt;KEY, OTHER&gt; a[], </a:t>
            </a:r>
            <a:r>
              <a:rPr lang="en-US" altLang="zh-CN" sz="2000" b="1" dirty="0" err="1">
                <a:latin typeface="Times New Roman" panose="02020603050405020304" charset="0"/>
                <a:ea typeface="SimSun" panose="02010600030101010101" pitchFamily="2" charset="-122"/>
              </a:rPr>
              <a:t>int</a:t>
            </a:r>
            <a:r>
              <a:rPr lang="en-US" altLang="zh-CN" sz="2000" b="1" dirty="0">
                <a:latin typeface="Times New Roman" panose="02020603050405020304" charset="0"/>
                <a:ea typeface="SimSun" panose="02010600030101010101" pitchFamily="2" charset="-122"/>
              </a:rPr>
              <a:t> size)</a:t>
            </a:r>
            <a:endParaRPr lang="zh-CN" sz="2000" b="1" dirty="0">
              <a:latin typeface="Times New Roman" panose="02020603050405020304" charset="0"/>
              <a:ea typeface="SimSun" panose="02010600030101010101" pitchFamily="2" charset="-122"/>
            </a:endParaRPr>
          </a:p>
          <a:p>
            <a:pPr>
              <a:lnSpc>
                <a:spcPts val="1920"/>
              </a:lnSpc>
              <a:spcBef>
                <a:spcPct val="0"/>
              </a:spcBef>
              <a:buFontTx/>
              <a:buNone/>
            </a:pPr>
            <a:r>
              <a:rPr lang="en-US" altLang="zh-CN" sz="2000" b="1" dirty="0">
                <a:latin typeface="Times New Roman" panose="02020603050405020304" charset="0"/>
                <a:ea typeface="SimSun" panose="02010600030101010101" pitchFamily="2" charset="-122"/>
              </a:rPr>
              <a:t>{</a:t>
            </a:r>
            <a:endParaRPr lang="zh-CN" sz="2000" b="1" dirty="0">
              <a:latin typeface="Times New Roman" panose="02020603050405020304" charset="0"/>
              <a:ea typeface="SimSun" panose="02010600030101010101" pitchFamily="2" charset="-122"/>
            </a:endParaRPr>
          </a:p>
          <a:p>
            <a:pPr>
              <a:lnSpc>
                <a:spcPts val="1920"/>
              </a:lnSpc>
              <a:spcBef>
                <a:spcPct val="0"/>
              </a:spcBef>
              <a:buFontTx/>
              <a:buNone/>
            </a:pPr>
            <a:r>
              <a:rPr lang="en-US" altLang="zh-CN" sz="2000" b="1" dirty="0">
                <a:latin typeface="Times New Roman" panose="02020603050405020304" charset="0"/>
                <a:ea typeface="SimSun" panose="02010600030101010101" pitchFamily="2" charset="-122"/>
              </a:rPr>
              <a:t>    </a:t>
            </a:r>
            <a:r>
              <a:rPr lang="en-US" altLang="zh-CN" sz="2000" b="1" dirty="0" err="1">
                <a:latin typeface="Times New Roman" panose="02020603050405020304" charset="0"/>
                <a:ea typeface="SimSun" panose="02010600030101010101" pitchFamily="2" charset="-122"/>
              </a:rPr>
              <a:t>int</a:t>
            </a:r>
            <a:r>
              <a:rPr lang="en-US" altLang="zh-CN" sz="2000" b="1" dirty="0">
                <a:latin typeface="Times New Roman" panose="02020603050405020304" charset="0"/>
                <a:ea typeface="SimSun" panose="02010600030101010101" pitchFamily="2" charset="-122"/>
              </a:rPr>
              <a:t>  </a:t>
            </a:r>
            <a:r>
              <a:rPr lang="en-US" altLang="zh-CN" sz="2000" b="1" dirty="0" err="1">
                <a:latin typeface="Times New Roman" panose="02020603050405020304" charset="0"/>
                <a:ea typeface="SimSun" panose="02010600030101010101" pitchFamily="2" charset="-122"/>
              </a:rPr>
              <a:t>i</a:t>
            </a:r>
            <a:r>
              <a:rPr lang="en-US" altLang="zh-CN" sz="2000" b="1" dirty="0">
                <a:latin typeface="Times New Roman" panose="02020603050405020304" charset="0"/>
                <a:ea typeface="SimSun" panose="02010600030101010101" pitchFamily="2" charset="-122"/>
              </a:rPr>
              <a:t>; </a:t>
            </a:r>
            <a:endParaRPr lang="zh-CN" sz="2000" b="1" dirty="0">
              <a:latin typeface="Times New Roman" panose="02020603050405020304" charset="0"/>
              <a:ea typeface="SimSun" panose="02010600030101010101" pitchFamily="2" charset="-122"/>
            </a:endParaRPr>
          </a:p>
          <a:p>
            <a:pPr>
              <a:lnSpc>
                <a:spcPts val="1920"/>
              </a:lnSpc>
              <a:spcBef>
                <a:spcPct val="0"/>
              </a:spcBef>
              <a:buFontTx/>
              <a:buNone/>
            </a:pPr>
            <a:r>
              <a:rPr lang="en-US" altLang="zh-CN" sz="2000" b="1" dirty="0">
                <a:latin typeface="Times New Roman" panose="02020603050405020304" charset="0"/>
                <a:ea typeface="SimSun" panose="02010600030101010101" pitchFamily="2" charset="-122"/>
              </a:rPr>
              <a:t>    SET&lt;KEY, OTHER&gt; </a:t>
            </a:r>
            <a:r>
              <a:rPr lang="en-US" altLang="zh-CN" sz="2000" b="1" dirty="0" err="1">
                <a:latin typeface="Times New Roman" panose="02020603050405020304" charset="0"/>
                <a:ea typeface="SimSun" panose="02010600030101010101" pitchFamily="2" charset="-122"/>
              </a:rPr>
              <a:t>tmp</a:t>
            </a:r>
            <a:r>
              <a:rPr lang="en-US" altLang="zh-CN" sz="2000" b="1" dirty="0">
                <a:latin typeface="Times New Roman" panose="02020603050405020304" charset="0"/>
                <a:ea typeface="SimSun" panose="02010600030101010101" pitchFamily="2" charset="-122"/>
              </a:rPr>
              <a:t>;</a:t>
            </a:r>
            <a:endParaRPr lang="zh-CN" sz="2000" b="1" dirty="0">
              <a:latin typeface="Times New Roman" panose="02020603050405020304" charset="0"/>
              <a:ea typeface="SimSun" panose="02010600030101010101" pitchFamily="2" charset="-122"/>
            </a:endParaRPr>
          </a:p>
          <a:p>
            <a:pPr>
              <a:lnSpc>
                <a:spcPts val="1920"/>
              </a:lnSpc>
              <a:spcBef>
                <a:spcPct val="0"/>
              </a:spcBef>
              <a:buFontTx/>
              <a:buNone/>
            </a:pPr>
            <a:r>
              <a:rPr lang="en-US" altLang="zh-CN" sz="2000" b="1" dirty="0">
                <a:latin typeface="Times New Roman" panose="02020603050405020304" charset="0"/>
                <a:ea typeface="SimSun" panose="02010600030101010101" pitchFamily="2" charset="-122"/>
              </a:rPr>
              <a:t> </a:t>
            </a:r>
            <a:endParaRPr lang="zh-CN" sz="2000" b="1" dirty="0">
              <a:latin typeface="Times New Roman" panose="02020603050405020304" charset="0"/>
              <a:ea typeface="SimSun" panose="02010600030101010101" pitchFamily="2" charset="-122"/>
            </a:endParaRPr>
          </a:p>
          <a:p>
            <a:pPr>
              <a:lnSpc>
                <a:spcPts val="1920"/>
              </a:lnSpc>
              <a:spcBef>
                <a:spcPct val="0"/>
              </a:spcBef>
              <a:buFontTx/>
              <a:buNone/>
            </a:pPr>
            <a:r>
              <a:rPr lang="en-US" altLang="zh-CN" sz="2000" b="1" dirty="0">
                <a:latin typeface="Times New Roman" panose="02020603050405020304" charset="0"/>
                <a:ea typeface="SimSun" panose="02010600030101010101" pitchFamily="2" charset="-122"/>
              </a:rPr>
              <a:t>    // </a:t>
            </a:r>
            <a:r>
              <a:rPr lang="zh-CN" altLang="en-US" sz="2000" b="1" dirty="0">
                <a:latin typeface="Times New Roman" panose="02020603050405020304" charset="0"/>
                <a:ea typeface="SimSun" panose="02010600030101010101" pitchFamily="2" charset="-122"/>
              </a:rPr>
              <a:t>创建初始的堆</a:t>
            </a:r>
            <a:r>
              <a:rPr lang="en-US" altLang="zh-CN" sz="2000" b="1" dirty="0">
                <a:latin typeface="Times New Roman" panose="02020603050405020304" charset="0"/>
                <a:ea typeface="SimSun" panose="02010600030101010101" pitchFamily="2" charset="-122"/>
              </a:rPr>
              <a:t> </a:t>
            </a:r>
            <a:r>
              <a:rPr lang="zh-CN" altLang="en-US" sz="2000" b="1" dirty="0">
                <a:solidFill>
                  <a:srgbClr val="FF0000"/>
                </a:solidFill>
                <a:latin typeface="Times New Roman" panose="02020603050405020304" charset="0"/>
                <a:ea typeface="SimSun" panose="02010600030101010101" pitchFamily="2" charset="-122"/>
              </a:rPr>
              <a:t>存储下标从</a:t>
            </a:r>
            <a:r>
              <a:rPr lang="en-US" altLang="zh-CN" sz="2000" b="1" dirty="0">
                <a:solidFill>
                  <a:srgbClr val="FF0000"/>
                </a:solidFill>
                <a:latin typeface="Times New Roman" panose="02020603050405020304" charset="0"/>
                <a:ea typeface="SimSun" panose="02010600030101010101" pitchFamily="2" charset="-122"/>
              </a:rPr>
              <a:t>0</a:t>
            </a:r>
            <a:r>
              <a:rPr lang="zh-CN" altLang="en-US" sz="2000" b="1" dirty="0">
                <a:solidFill>
                  <a:srgbClr val="FF0000"/>
                </a:solidFill>
                <a:latin typeface="Times New Roman" panose="02020603050405020304" charset="0"/>
                <a:ea typeface="SimSun" panose="02010600030101010101" pitchFamily="2" charset="-122"/>
              </a:rPr>
              <a:t>或者</a:t>
            </a:r>
            <a:r>
              <a:rPr lang="en-US" altLang="zh-CN" sz="2000" b="1" dirty="0">
                <a:solidFill>
                  <a:srgbClr val="FF0000"/>
                </a:solidFill>
                <a:latin typeface="Times New Roman" panose="02020603050405020304" charset="0"/>
                <a:ea typeface="SimSun" panose="02010600030101010101" pitchFamily="2" charset="-122"/>
              </a:rPr>
              <a:t>1</a:t>
            </a:r>
            <a:r>
              <a:rPr lang="zh-CN" altLang="en-US" sz="2000" b="1" dirty="0">
                <a:solidFill>
                  <a:srgbClr val="FF0000"/>
                </a:solidFill>
                <a:latin typeface="Times New Roman" panose="02020603050405020304" charset="0"/>
                <a:ea typeface="SimSun" panose="02010600030101010101" pitchFamily="2" charset="-122"/>
              </a:rPr>
              <a:t>开始都可以</a:t>
            </a:r>
            <a:endParaRPr lang="zh-CN" sz="2000" b="1" dirty="0">
              <a:solidFill>
                <a:srgbClr val="FF0000"/>
              </a:solidFill>
              <a:latin typeface="Times New Roman" panose="02020603050405020304" charset="0"/>
              <a:ea typeface="SimSun" panose="02010600030101010101" pitchFamily="2" charset="-122"/>
            </a:endParaRPr>
          </a:p>
          <a:p>
            <a:pPr>
              <a:lnSpc>
                <a:spcPts val="1920"/>
              </a:lnSpc>
              <a:spcBef>
                <a:spcPct val="0"/>
              </a:spcBef>
              <a:buFontTx/>
              <a:buNone/>
            </a:pPr>
            <a:r>
              <a:rPr lang="en-US" altLang="zh-CN" sz="2000" b="1" dirty="0">
                <a:latin typeface="Times New Roman" panose="02020603050405020304" charset="0"/>
                <a:ea typeface="SimSun" panose="02010600030101010101" pitchFamily="2" charset="-122"/>
              </a:rPr>
              <a:t>    </a:t>
            </a:r>
            <a:r>
              <a:rPr lang="nb-NO" altLang="zh-CN" sz="2000" b="1" dirty="0">
                <a:latin typeface="Times New Roman" panose="02020603050405020304" charset="0"/>
                <a:ea typeface="SimSun" panose="02010600030101010101" pitchFamily="2" charset="-122"/>
              </a:rPr>
              <a:t>for(  i = </a:t>
            </a:r>
            <a:r>
              <a:rPr lang="nb-NO" altLang="zh-CN" sz="2000" b="1" dirty="0" err="1">
                <a:latin typeface="Times New Roman" panose="02020603050405020304" charset="0"/>
                <a:ea typeface="SimSun" panose="02010600030101010101" pitchFamily="2" charset="-122"/>
              </a:rPr>
              <a:t>size</a:t>
            </a:r>
            <a:r>
              <a:rPr lang="nb-NO" altLang="zh-CN" sz="2000" b="1" dirty="0">
                <a:latin typeface="Times New Roman" panose="02020603050405020304" charset="0"/>
                <a:ea typeface="SimSun" panose="02010600030101010101" pitchFamily="2" charset="-122"/>
              </a:rPr>
              <a:t> / 2 - 1; i &gt;= 0; i-- )</a:t>
            </a:r>
            <a:endParaRPr lang="zh-CN" sz="2000" b="1" dirty="0">
              <a:latin typeface="Times New Roman" panose="02020603050405020304" charset="0"/>
              <a:ea typeface="SimSun" panose="02010600030101010101" pitchFamily="2" charset="-122"/>
            </a:endParaRPr>
          </a:p>
          <a:p>
            <a:pPr>
              <a:lnSpc>
                <a:spcPts val="1920"/>
              </a:lnSpc>
              <a:spcBef>
                <a:spcPct val="0"/>
              </a:spcBef>
              <a:buFontTx/>
              <a:buNone/>
            </a:pPr>
            <a:r>
              <a:rPr lang="nb-NO" altLang="zh-CN" sz="2000" b="1" dirty="0">
                <a:latin typeface="Times New Roman" panose="02020603050405020304" charset="0"/>
                <a:ea typeface="SimSun" panose="02010600030101010101" pitchFamily="2" charset="-122"/>
              </a:rPr>
              <a:t>	</a:t>
            </a:r>
            <a:r>
              <a:rPr lang="nb-NO" altLang="zh-CN" sz="2000" b="1" dirty="0">
                <a:solidFill>
                  <a:schemeClr val="accent3"/>
                </a:solidFill>
                <a:latin typeface="Times New Roman" panose="02020603050405020304" charset="0"/>
                <a:ea typeface="SimSun" panose="02010600030101010101" pitchFamily="2" charset="-122"/>
              </a:rPr>
              <a:t> </a:t>
            </a:r>
            <a:r>
              <a:rPr lang="en-US" altLang="zh-CN" sz="2000" b="1" dirty="0">
                <a:solidFill>
                  <a:schemeClr val="accent3"/>
                </a:solidFill>
                <a:latin typeface="Times New Roman" panose="02020603050405020304" charset="0"/>
                <a:ea typeface="SimSun" panose="02010600030101010101" pitchFamily="2" charset="-122"/>
              </a:rPr>
              <a:t>  </a:t>
            </a:r>
            <a:r>
              <a:rPr lang="en-US" altLang="zh-CN" sz="2000" b="1" dirty="0" err="1">
                <a:solidFill>
                  <a:schemeClr val="accent3"/>
                </a:solidFill>
                <a:latin typeface="Times New Roman" panose="02020603050405020304" charset="0"/>
                <a:ea typeface="SimSun" panose="02010600030101010101" pitchFamily="2" charset="-122"/>
              </a:rPr>
              <a:t>percolateDown</a:t>
            </a:r>
            <a:r>
              <a:rPr lang="en-US" altLang="zh-CN" sz="2000" b="1" dirty="0">
                <a:solidFill>
                  <a:schemeClr val="accent3"/>
                </a:solidFill>
                <a:latin typeface="Times New Roman" panose="02020603050405020304" charset="0"/>
                <a:ea typeface="SimSun" panose="02010600030101010101" pitchFamily="2" charset="-122"/>
              </a:rPr>
              <a:t>( a, </a:t>
            </a:r>
            <a:r>
              <a:rPr lang="en-US" altLang="zh-CN" sz="2000" b="1" dirty="0" err="1">
                <a:solidFill>
                  <a:schemeClr val="accent3"/>
                </a:solidFill>
                <a:latin typeface="Times New Roman" panose="02020603050405020304" charset="0"/>
                <a:ea typeface="SimSun" panose="02010600030101010101" pitchFamily="2" charset="-122"/>
              </a:rPr>
              <a:t>i</a:t>
            </a:r>
            <a:r>
              <a:rPr lang="en-US" altLang="zh-CN" sz="2000" b="1" dirty="0">
                <a:solidFill>
                  <a:schemeClr val="accent3"/>
                </a:solidFill>
                <a:latin typeface="Times New Roman" panose="02020603050405020304" charset="0"/>
                <a:ea typeface="SimSun" panose="02010600030101010101" pitchFamily="2" charset="-122"/>
              </a:rPr>
              <a:t>, size );</a:t>
            </a:r>
            <a:r>
              <a:rPr lang="en-US" altLang="zh-CN" sz="2000" b="1" dirty="0">
                <a:solidFill>
                  <a:srgbClr val="FF0000"/>
                </a:solidFill>
                <a:latin typeface="Times New Roman" panose="02020603050405020304" charset="0"/>
                <a:ea typeface="SimSun" panose="02010600030101010101" pitchFamily="2" charset="-122"/>
              </a:rPr>
              <a:t>//</a:t>
            </a:r>
            <a:r>
              <a:rPr lang="zh-CN" altLang="en-US" sz="2000" b="1" dirty="0">
                <a:solidFill>
                  <a:srgbClr val="FF0000"/>
                </a:solidFill>
                <a:latin typeface="Times New Roman" panose="02020603050405020304" charset="0"/>
                <a:ea typeface="SimSun" panose="02010600030101010101" pitchFamily="2" charset="-122"/>
              </a:rPr>
              <a:t>需自行实现，不能直接调用</a:t>
            </a:r>
            <a:endParaRPr lang="zh-CN" sz="2000" b="1" dirty="0">
              <a:solidFill>
                <a:srgbClr val="FF0000"/>
              </a:solidFill>
              <a:latin typeface="Times New Roman" panose="02020603050405020304" charset="0"/>
              <a:ea typeface="SimSun" panose="02010600030101010101" pitchFamily="2" charset="-122"/>
            </a:endParaRPr>
          </a:p>
          <a:p>
            <a:pPr>
              <a:lnSpc>
                <a:spcPts val="1920"/>
              </a:lnSpc>
              <a:spcBef>
                <a:spcPct val="0"/>
              </a:spcBef>
              <a:buFontTx/>
              <a:buNone/>
            </a:pPr>
            <a:r>
              <a:rPr lang="en-US" altLang="zh-CN" sz="2000" b="1" dirty="0">
                <a:latin typeface="Times New Roman" panose="02020603050405020304" charset="0"/>
                <a:ea typeface="SimSun" panose="02010600030101010101" pitchFamily="2" charset="-122"/>
              </a:rPr>
              <a:t> </a:t>
            </a:r>
            <a:endParaRPr lang="zh-CN" sz="2000" b="1" dirty="0">
              <a:latin typeface="Times New Roman" panose="02020603050405020304" charset="0"/>
              <a:ea typeface="SimSun" panose="02010600030101010101" pitchFamily="2" charset="-122"/>
            </a:endParaRPr>
          </a:p>
          <a:p>
            <a:pPr>
              <a:lnSpc>
                <a:spcPts val="1920"/>
              </a:lnSpc>
              <a:spcBef>
                <a:spcPct val="0"/>
              </a:spcBef>
              <a:buFontTx/>
              <a:buNone/>
            </a:pPr>
            <a:r>
              <a:rPr lang="en-US" altLang="zh-CN" sz="2000" b="1" dirty="0">
                <a:latin typeface="Times New Roman" panose="02020603050405020304" charset="0"/>
                <a:ea typeface="SimSun" panose="02010600030101010101" pitchFamily="2" charset="-122"/>
              </a:rPr>
              <a:t>   //</a:t>
            </a:r>
            <a:r>
              <a:rPr lang="zh-CN" altLang="en-US" sz="2000" b="1" dirty="0">
                <a:latin typeface="Times New Roman" panose="02020603050405020304" charset="0"/>
                <a:ea typeface="SimSun" panose="02010600030101010101" pitchFamily="2" charset="-122"/>
              </a:rPr>
              <a:t>执行</a:t>
            </a:r>
            <a:r>
              <a:rPr lang="en-US" altLang="zh-CN" sz="2000" b="1" dirty="0">
                <a:latin typeface="Times New Roman" panose="02020603050405020304" charset="0"/>
                <a:ea typeface="SimSun" panose="02010600030101010101" pitchFamily="2" charset="-122"/>
              </a:rPr>
              <a:t>n-1</a:t>
            </a:r>
            <a:r>
              <a:rPr lang="zh-CN" altLang="en-US" sz="2000" b="1" dirty="0">
                <a:latin typeface="Times New Roman" panose="02020603050405020304" charset="0"/>
                <a:ea typeface="SimSun" panose="02010600030101010101" pitchFamily="2" charset="-122"/>
              </a:rPr>
              <a:t>次</a:t>
            </a:r>
            <a:r>
              <a:rPr lang="en-US" altLang="zh-CN" sz="2000" b="1" dirty="0" err="1">
                <a:latin typeface="Times New Roman" panose="02020603050405020304" charset="0"/>
                <a:ea typeface="SimSun" panose="02010600030101010101" pitchFamily="2" charset="-122"/>
              </a:rPr>
              <a:t>deQueue</a:t>
            </a:r>
            <a:endParaRPr lang="zh-CN" sz="2000" b="1" dirty="0">
              <a:latin typeface="Times New Roman" panose="02020603050405020304" charset="0"/>
              <a:ea typeface="SimSun" panose="02010600030101010101" pitchFamily="2" charset="-122"/>
            </a:endParaRPr>
          </a:p>
          <a:p>
            <a:pPr>
              <a:lnSpc>
                <a:spcPts val="1920"/>
              </a:lnSpc>
              <a:spcBef>
                <a:spcPct val="0"/>
              </a:spcBef>
              <a:buFontTx/>
              <a:buNone/>
            </a:pPr>
            <a:r>
              <a:rPr lang="en-US" altLang="zh-CN" sz="2000" b="1" dirty="0">
                <a:latin typeface="Times New Roman" panose="02020603050405020304" charset="0"/>
                <a:ea typeface="SimSun" panose="02010600030101010101" pitchFamily="2" charset="-122"/>
              </a:rPr>
              <a:t>   </a:t>
            </a:r>
            <a:r>
              <a:rPr lang="nb-NO" altLang="zh-CN" sz="2000" b="1" dirty="0">
                <a:latin typeface="Times New Roman" panose="02020603050405020304" charset="0"/>
                <a:ea typeface="SimSun" panose="02010600030101010101" pitchFamily="2" charset="-122"/>
              </a:rPr>
              <a:t>for ( i = </a:t>
            </a:r>
            <a:r>
              <a:rPr lang="nb-NO" altLang="zh-CN" sz="2000" b="1" dirty="0" err="1">
                <a:latin typeface="Times New Roman" panose="02020603050405020304" charset="0"/>
                <a:ea typeface="SimSun" panose="02010600030101010101" pitchFamily="2" charset="-122"/>
              </a:rPr>
              <a:t>size</a:t>
            </a:r>
            <a:r>
              <a:rPr lang="nb-NO" altLang="zh-CN" sz="2000" b="1" dirty="0">
                <a:latin typeface="Times New Roman" panose="02020603050405020304" charset="0"/>
                <a:ea typeface="SimSun" panose="02010600030101010101" pitchFamily="2" charset="-122"/>
              </a:rPr>
              <a:t> - 1; i &gt; 0; --i) {</a:t>
            </a:r>
            <a:endParaRPr lang="zh-CN" sz="2000" b="1" dirty="0">
              <a:latin typeface="Times New Roman" panose="02020603050405020304" charset="0"/>
              <a:ea typeface="SimSun" panose="02010600030101010101" pitchFamily="2" charset="-122"/>
            </a:endParaRPr>
          </a:p>
          <a:p>
            <a:pPr>
              <a:lnSpc>
                <a:spcPts val="1920"/>
              </a:lnSpc>
              <a:spcBef>
                <a:spcPct val="0"/>
              </a:spcBef>
              <a:buFontTx/>
              <a:buNone/>
            </a:pPr>
            <a:r>
              <a:rPr lang="nb-NO" altLang="zh-CN" sz="2000" b="1" dirty="0">
                <a:latin typeface="Times New Roman" panose="02020603050405020304" charset="0"/>
                <a:ea typeface="SimSun" panose="02010600030101010101" pitchFamily="2" charset="-122"/>
              </a:rPr>
              <a:t>	 </a:t>
            </a:r>
            <a:r>
              <a:rPr lang="en-US" altLang="zh-CN" sz="2000" b="1" dirty="0">
                <a:latin typeface="Times New Roman" panose="02020603050405020304" charset="0"/>
                <a:ea typeface="SimSun" panose="02010600030101010101" pitchFamily="2" charset="-122"/>
              </a:rPr>
              <a:t>    </a:t>
            </a:r>
            <a:r>
              <a:rPr lang="en-US" altLang="zh-CN" sz="2000" b="1" dirty="0" err="1">
                <a:latin typeface="Times New Roman" panose="02020603050405020304" charset="0"/>
                <a:ea typeface="SimSun" panose="02010600030101010101" pitchFamily="2" charset="-122"/>
              </a:rPr>
              <a:t>tmp</a:t>
            </a:r>
            <a:r>
              <a:rPr lang="en-US" altLang="zh-CN" sz="2000" b="1" dirty="0">
                <a:latin typeface="Times New Roman" panose="02020603050405020304" charset="0"/>
                <a:ea typeface="SimSun" panose="02010600030101010101" pitchFamily="2" charset="-122"/>
              </a:rPr>
              <a:t> = a[0]; a[0] = a[</a:t>
            </a:r>
            <a:r>
              <a:rPr lang="en-US" altLang="zh-CN" sz="2000" b="1" dirty="0" err="1">
                <a:latin typeface="Times New Roman" panose="02020603050405020304" charset="0"/>
                <a:ea typeface="SimSun" panose="02010600030101010101" pitchFamily="2" charset="-122"/>
              </a:rPr>
              <a:t>i</a:t>
            </a:r>
            <a:r>
              <a:rPr lang="en-US" altLang="zh-CN" sz="2000" b="1" dirty="0">
                <a:latin typeface="Times New Roman" panose="02020603050405020304" charset="0"/>
                <a:ea typeface="SimSun" panose="02010600030101010101" pitchFamily="2" charset="-122"/>
              </a:rPr>
              <a:t>]; a[</a:t>
            </a:r>
            <a:r>
              <a:rPr lang="en-US" altLang="zh-CN" sz="2000" b="1" dirty="0" err="1">
                <a:latin typeface="Times New Roman" panose="02020603050405020304" charset="0"/>
                <a:ea typeface="SimSun" panose="02010600030101010101" pitchFamily="2" charset="-122"/>
              </a:rPr>
              <a:t>i</a:t>
            </a:r>
            <a:r>
              <a:rPr lang="en-US" altLang="zh-CN" sz="2000" b="1" dirty="0">
                <a:latin typeface="Times New Roman" panose="02020603050405020304" charset="0"/>
                <a:ea typeface="SimSun" panose="02010600030101010101" pitchFamily="2" charset="-122"/>
              </a:rPr>
              <a:t>] = </a:t>
            </a:r>
            <a:r>
              <a:rPr lang="en-US" altLang="zh-CN" sz="2000" b="1" dirty="0" err="1">
                <a:latin typeface="Times New Roman" panose="02020603050405020304" charset="0"/>
                <a:ea typeface="SimSun" panose="02010600030101010101" pitchFamily="2" charset="-122"/>
              </a:rPr>
              <a:t>tmp</a:t>
            </a:r>
            <a:r>
              <a:rPr lang="en-US" altLang="zh-CN" sz="2000" b="1" dirty="0">
                <a:latin typeface="Times New Roman" panose="02020603050405020304" charset="0"/>
                <a:ea typeface="SimSun" panose="02010600030101010101" pitchFamily="2" charset="-122"/>
              </a:rPr>
              <a:t>;       //</a:t>
            </a:r>
            <a:r>
              <a:rPr lang="en-US" altLang="zh-CN" sz="2000" b="1" dirty="0">
                <a:solidFill>
                  <a:srgbClr val="FF0000"/>
                </a:solidFill>
                <a:latin typeface="Times New Roman" panose="02020603050405020304" charset="0"/>
                <a:ea typeface="SimSun" panose="02010600030101010101" pitchFamily="2" charset="-122"/>
              </a:rPr>
              <a:t>delete  a[0] </a:t>
            </a:r>
            <a:r>
              <a:rPr lang="zh-CN" altLang="en-US" sz="2000" b="1" dirty="0">
                <a:solidFill>
                  <a:srgbClr val="FF0000"/>
                </a:solidFill>
                <a:latin typeface="Times New Roman" panose="02020603050405020304" charset="0"/>
                <a:ea typeface="SimSun" panose="02010600030101010101" pitchFamily="2" charset="-122"/>
              </a:rPr>
              <a:t>交换位置</a:t>
            </a:r>
            <a:endParaRPr lang="zh-CN" sz="2000" b="1" dirty="0">
              <a:solidFill>
                <a:srgbClr val="FF0000"/>
              </a:solidFill>
              <a:latin typeface="Times New Roman" panose="02020603050405020304" charset="0"/>
              <a:ea typeface="SimSun" panose="02010600030101010101" pitchFamily="2" charset="-122"/>
            </a:endParaRPr>
          </a:p>
          <a:p>
            <a:pPr>
              <a:lnSpc>
                <a:spcPts val="1920"/>
              </a:lnSpc>
              <a:spcBef>
                <a:spcPct val="0"/>
              </a:spcBef>
              <a:buNone/>
            </a:pPr>
            <a:r>
              <a:rPr lang="en-US" altLang="zh-CN" sz="2000" b="1" dirty="0">
                <a:latin typeface="Times New Roman" panose="02020603050405020304" charset="0"/>
                <a:ea typeface="SimSun" panose="02010600030101010101" pitchFamily="2" charset="-122"/>
              </a:rPr>
              <a:t>	     </a:t>
            </a:r>
            <a:r>
              <a:rPr lang="en-US" altLang="zh-CN" sz="2000" b="1" dirty="0" err="1">
                <a:latin typeface="Times New Roman" panose="02020603050405020304" charset="0"/>
                <a:ea typeface="SimSun" panose="02010600030101010101" pitchFamily="2" charset="-122"/>
              </a:rPr>
              <a:t>percolateDown</a:t>
            </a:r>
            <a:r>
              <a:rPr lang="en-US" altLang="zh-CN" sz="2000" b="1" dirty="0">
                <a:latin typeface="Times New Roman" panose="02020603050405020304" charset="0"/>
                <a:ea typeface="SimSun" panose="02010600030101010101" pitchFamily="2" charset="-122"/>
              </a:rPr>
              <a:t>( a, 0, </a:t>
            </a:r>
            <a:r>
              <a:rPr lang="en-US" altLang="zh-CN" sz="2000" b="1" dirty="0" err="1">
                <a:latin typeface="Times New Roman" panose="02020603050405020304" charset="0"/>
                <a:ea typeface="SimSun" panose="02010600030101010101" pitchFamily="2" charset="-122"/>
              </a:rPr>
              <a:t>i</a:t>
            </a:r>
            <a:r>
              <a:rPr lang="en-US" altLang="zh-CN" sz="2000" b="1" dirty="0">
                <a:latin typeface="Times New Roman" panose="02020603050405020304" charset="0"/>
                <a:ea typeface="SimSun" panose="02010600030101010101" pitchFamily="2" charset="-122"/>
              </a:rPr>
              <a:t> );//</a:t>
            </a:r>
            <a:r>
              <a:rPr lang="zh-CN" altLang="en-US" sz="2000" b="1" dirty="0">
                <a:solidFill>
                  <a:schemeClr val="accent3"/>
                </a:solidFill>
                <a:latin typeface="Times New Roman" panose="02020603050405020304" charset="0"/>
                <a:ea typeface="SimSun" panose="02010600030101010101" pitchFamily="2" charset="-122"/>
              </a:rPr>
              <a:t>需自行实现，不能直接调用</a:t>
            </a:r>
            <a:endParaRPr lang="zh-CN" sz="2000" b="1" dirty="0">
              <a:latin typeface="Times New Roman" panose="02020603050405020304" charset="0"/>
              <a:ea typeface="SimSun" panose="02010600030101010101" pitchFamily="2" charset="-122"/>
            </a:endParaRPr>
          </a:p>
          <a:p>
            <a:pPr>
              <a:lnSpc>
                <a:spcPts val="1920"/>
              </a:lnSpc>
              <a:spcBef>
                <a:spcPct val="0"/>
              </a:spcBef>
              <a:buFontTx/>
              <a:buNone/>
            </a:pPr>
            <a:r>
              <a:rPr lang="en-US" altLang="zh-CN" sz="2000" b="1" dirty="0">
                <a:latin typeface="Times New Roman" panose="02020603050405020304" charset="0"/>
                <a:ea typeface="SimSun" panose="02010600030101010101" pitchFamily="2" charset="-122"/>
              </a:rPr>
              <a:t>   }	</a:t>
            </a:r>
            <a:endParaRPr lang="zh-CN" sz="2000" b="1" dirty="0">
              <a:latin typeface="Times New Roman" panose="02020603050405020304" charset="0"/>
              <a:ea typeface="SimSun" panose="02010600030101010101" pitchFamily="2" charset="-122"/>
            </a:endParaRPr>
          </a:p>
          <a:p>
            <a:pPr>
              <a:lnSpc>
                <a:spcPts val="1920"/>
              </a:lnSpc>
              <a:spcBef>
                <a:spcPct val="0"/>
              </a:spcBef>
              <a:buFontTx/>
              <a:buNone/>
            </a:pPr>
            <a:r>
              <a:rPr lang="en-US" altLang="zh-CN" sz="2000" b="1" dirty="0">
                <a:latin typeface="Times New Roman" panose="02020603050405020304" charset="0"/>
                <a:ea typeface="SimSun" panose="02010600030101010101" pitchFamily="2" charset="-122"/>
              </a:rPr>
              <a:t>}</a:t>
            </a:r>
            <a:endParaRPr lang="en-US" altLang="zh-CN" sz="2000" b="1" dirty="0">
              <a:latin typeface="Times New Roman" panose="02020603050405020304" charset="0"/>
              <a:ea typeface="SimSun" panose="02010600030101010101" pitchFamily="2" charset="-122"/>
            </a:endParaRPr>
          </a:p>
        </p:txBody>
      </p:sp>
      <p:sp>
        <p:nvSpPr>
          <p:cNvPr id="2" name="矩形 1"/>
          <p:cNvSpPr/>
          <p:nvPr/>
        </p:nvSpPr>
        <p:spPr>
          <a:xfrm>
            <a:off x="2342443" y="5530722"/>
            <a:ext cx="5164667" cy="1015663"/>
          </a:xfrm>
          <a:prstGeom prst="rect">
            <a:avLst/>
          </a:prstGeom>
        </p:spPr>
        <p:txBody>
          <a:bodyPr wrap="square">
            <a:spAutoFit/>
          </a:bodyPr>
          <a:lstStyle/>
          <a:p>
            <a:pPr indent="-609600"/>
            <a:r>
              <a:rPr lang="zh-CN" altLang="en-US" sz="2000" b="1" dirty="0">
                <a:latin typeface="楷体_GB2312" charset="0"/>
                <a:ea typeface="楷体_GB2312" charset="0"/>
                <a:cs typeface="楷体_GB2312" charset="0"/>
              </a:rPr>
              <a:t>时间复杂度：建堆</a:t>
            </a:r>
            <a:r>
              <a:rPr lang="en-US" altLang="zh-CN" sz="2000" b="1" dirty="0">
                <a:latin typeface="楷体_GB2312" charset="0"/>
                <a:ea typeface="楷体_GB2312" charset="0"/>
                <a:cs typeface="楷体_GB2312" charset="0"/>
              </a:rPr>
              <a:t>O(n)</a:t>
            </a:r>
            <a:r>
              <a:rPr lang="zh-CN" altLang="en-US" sz="2000" b="1" dirty="0">
                <a:latin typeface="楷体_GB2312" charset="0"/>
                <a:ea typeface="楷体_GB2312" charset="0"/>
                <a:cs typeface="楷体_GB2312" charset="0"/>
              </a:rPr>
              <a:t>。最大元素出堆是对数时间复杂度，总的时间复杂度是</a:t>
            </a:r>
            <a:r>
              <a:rPr lang="en-US" altLang="zh-CN" sz="2000" b="1" dirty="0">
                <a:latin typeface="楷体_GB2312" charset="0"/>
                <a:ea typeface="楷体_GB2312" charset="0"/>
                <a:cs typeface="楷体_GB2312" charset="0"/>
              </a:rPr>
              <a:t>O(</a:t>
            </a:r>
            <a:r>
              <a:rPr lang="en-US" altLang="zh-CN" sz="2000" b="1" dirty="0" err="1">
                <a:latin typeface="楷体_GB2312" charset="0"/>
                <a:ea typeface="楷体_GB2312" charset="0"/>
                <a:cs typeface="楷体_GB2312" charset="0"/>
              </a:rPr>
              <a:t>nlogn</a:t>
            </a:r>
            <a:r>
              <a:rPr lang="en-US" altLang="zh-CN" sz="2000" b="1" dirty="0">
                <a:latin typeface="楷体_GB2312" charset="0"/>
                <a:ea typeface="楷体_GB2312" charset="0"/>
                <a:cs typeface="楷体_GB2312" charset="0"/>
              </a:rPr>
              <a:t>)</a:t>
            </a:r>
            <a:r>
              <a:rPr lang="zh-CN" altLang="en-US" sz="2000" b="1" dirty="0">
                <a:latin typeface="楷体_GB2312" charset="0"/>
                <a:ea typeface="楷体_GB2312" charset="0"/>
                <a:cs typeface="楷体_GB2312" charset="0"/>
              </a:rPr>
              <a:t> 。稳定性？</a:t>
            </a:r>
            <a:endParaRPr lang="zh-CN" altLang="en-US" sz="2000" b="1" dirty="0">
              <a:latin typeface="楷体_GB2312" charset="0"/>
              <a:ea typeface="楷体_GB2312" charset="0"/>
              <a:cs typeface="楷体_GB2312" charset="0"/>
            </a:endParaRPr>
          </a:p>
        </p:txBody>
      </p:sp>
    </p:spTree>
  </p:cSld>
  <p:clrMapOvr>
    <a:masterClrMapping/>
  </p:clrMapOvr>
  <p:transition spd="med">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154885" y="666051"/>
            <a:ext cx="8989114" cy="774478"/>
          </a:xfrm>
        </p:spPr>
        <p:txBody>
          <a:bodyPr/>
          <a:lstStyle/>
          <a:p>
            <a:pPr eaLnBrk="1" hangingPunct="1"/>
            <a:r>
              <a:rPr lang="en-US" altLang="zh-CN" b="1" dirty="0" err="1">
                <a:latin typeface="Times New Roman" panose="02020603050405020304" charset="0"/>
                <a:ea typeface="SimSun" panose="02010600030101010101" pitchFamily="2" charset="-122"/>
              </a:rPr>
              <a:t>percolateDown</a:t>
            </a:r>
            <a:r>
              <a:rPr lang="zh-CN" altLang="en-US" b="1" dirty="0">
                <a:latin typeface="Times New Roman" panose="02020603050405020304" charset="0"/>
                <a:ea typeface="SimSun" panose="02010600030101010101" pitchFamily="2" charset="-122"/>
              </a:rPr>
              <a:t>函数的实现</a:t>
            </a:r>
            <a:r>
              <a:rPr lang="en-US" altLang="zh-CN" b="1" dirty="0">
                <a:latin typeface="Times New Roman" panose="02020603050405020304" charset="0"/>
                <a:ea typeface="SimSun" panose="02010600030101010101" pitchFamily="2" charset="-122"/>
              </a:rPr>
              <a:t>(</a:t>
            </a:r>
            <a:r>
              <a:rPr lang="zh-CN" altLang="en-US" b="1" dirty="0">
                <a:latin typeface="Times New Roman" panose="02020603050405020304" charset="0"/>
                <a:ea typeface="SimSun" panose="02010600030101010101" pitchFamily="2" charset="-122"/>
              </a:rPr>
              <a:t>同优先队列） </a:t>
            </a:r>
            <a:endParaRPr lang="zh-CN" altLang="en-US" b="1" dirty="0">
              <a:latin typeface="Times New Roman" panose="02020603050405020304" charset="0"/>
              <a:ea typeface="SimSun" panose="02010600030101010101" pitchFamily="2" charset="-122"/>
            </a:endParaRPr>
          </a:p>
        </p:txBody>
      </p:sp>
      <p:sp>
        <p:nvSpPr>
          <p:cNvPr id="239619" name="Rectangle 3"/>
          <p:cNvSpPr>
            <a:spLocks noGrp="1" noChangeArrowheads="1"/>
          </p:cNvSpPr>
          <p:nvPr>
            <p:ph type="body" idx="1"/>
          </p:nvPr>
        </p:nvSpPr>
        <p:spPr>
          <a:xfrm>
            <a:off x="323850" y="1530350"/>
            <a:ext cx="8820150" cy="5327650"/>
          </a:xfrm>
        </p:spPr>
        <p:txBody>
          <a:bodyPr>
            <a:normAutofit fontScale="92500" lnSpcReduction="20000"/>
          </a:bodyPr>
          <a:lstStyle/>
          <a:p>
            <a:pPr>
              <a:spcBef>
                <a:spcPct val="0"/>
              </a:spcBef>
              <a:buFontTx/>
              <a:buNone/>
            </a:pPr>
            <a:r>
              <a:rPr lang="en-US" altLang="zh-CN" sz="2400" b="1" dirty="0">
                <a:latin typeface="Times New Roman" panose="02020603050405020304" charset="0"/>
                <a:ea typeface="SimSun" panose="02010600030101010101" pitchFamily="2" charset="-122"/>
              </a:rPr>
              <a:t>template &lt;class KEY, class OTHER&gt;</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void </a:t>
            </a:r>
            <a:r>
              <a:rPr lang="en-US" altLang="zh-CN" sz="2400" b="1" dirty="0" err="1">
                <a:latin typeface="Times New Roman" panose="02020603050405020304" charset="0"/>
                <a:ea typeface="SimSun" panose="02010600030101010101" pitchFamily="2" charset="-122"/>
              </a:rPr>
              <a:t>percolateDown</a:t>
            </a:r>
            <a:r>
              <a:rPr lang="en-US" altLang="zh-CN" sz="2400" b="1" dirty="0">
                <a:latin typeface="Times New Roman" panose="02020603050405020304" charset="0"/>
                <a:ea typeface="SimSun" panose="02010600030101010101" pitchFamily="2" charset="-122"/>
              </a:rPr>
              <a:t>( SET&lt;KEY, OTHER&gt; a[], </a:t>
            </a:r>
            <a:r>
              <a:rPr lang="en-US" altLang="zh-CN" sz="2400" b="1" dirty="0" err="1">
                <a:latin typeface="Times New Roman" panose="02020603050405020304" charset="0"/>
                <a:ea typeface="SimSun" panose="02010600030101010101" pitchFamily="2" charset="-122"/>
              </a:rPr>
              <a:t>int</a:t>
            </a:r>
            <a:r>
              <a:rPr lang="en-US" altLang="zh-CN" sz="2400" b="1" dirty="0">
                <a:latin typeface="Times New Roman" panose="02020603050405020304" charset="0"/>
                <a:ea typeface="SimSun" panose="02010600030101010101" pitchFamily="2" charset="-122"/>
              </a:rPr>
              <a:t> hole, </a:t>
            </a:r>
            <a:r>
              <a:rPr lang="en-US" altLang="zh-CN" sz="2400" b="1" dirty="0" err="1">
                <a:solidFill>
                  <a:srgbClr val="FF0000"/>
                </a:solidFill>
                <a:latin typeface="Times New Roman" panose="02020603050405020304" charset="0"/>
                <a:ea typeface="SimSun" panose="02010600030101010101" pitchFamily="2" charset="-122"/>
              </a:rPr>
              <a:t>int</a:t>
            </a:r>
            <a:r>
              <a:rPr lang="en-US" altLang="zh-CN" sz="2400" b="1" dirty="0">
                <a:solidFill>
                  <a:srgbClr val="FF0000"/>
                </a:solidFill>
                <a:latin typeface="Times New Roman" panose="02020603050405020304" charset="0"/>
                <a:ea typeface="SimSun" panose="02010600030101010101" pitchFamily="2" charset="-122"/>
              </a:rPr>
              <a:t> size </a:t>
            </a:r>
            <a:r>
              <a:rPr lang="en-US" altLang="zh-CN" sz="2400" b="1" dirty="0">
                <a:latin typeface="Times New Roman" panose="02020603050405020304" charset="0"/>
                <a:ea typeface="SimSun" panose="02010600030101010101" pitchFamily="2" charset="-122"/>
              </a:rPr>
              <a:t>)</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a:t>
            </a:r>
            <a:r>
              <a:rPr lang="en-US" altLang="zh-CN" sz="2400" b="1" dirty="0" err="1">
                <a:latin typeface="Times New Roman" panose="02020603050405020304" charset="0"/>
                <a:ea typeface="SimSun" panose="02010600030101010101" pitchFamily="2" charset="-122"/>
              </a:rPr>
              <a:t>int</a:t>
            </a:r>
            <a:r>
              <a:rPr lang="en-US" altLang="zh-CN" sz="2400" b="1" dirty="0">
                <a:latin typeface="Times New Roman" panose="02020603050405020304" charset="0"/>
                <a:ea typeface="SimSun" panose="02010600030101010101" pitchFamily="2" charset="-122"/>
              </a:rPr>
              <a:t> child;</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SET&lt;KEY, OTHER&gt; </a:t>
            </a:r>
            <a:r>
              <a:rPr lang="en-US" altLang="zh-CN" sz="2400" b="1" dirty="0" err="1">
                <a:latin typeface="Times New Roman" panose="02020603050405020304" charset="0"/>
                <a:ea typeface="SimSun" panose="02010600030101010101" pitchFamily="2" charset="-122"/>
              </a:rPr>
              <a:t>tmp</a:t>
            </a:r>
            <a:r>
              <a:rPr lang="en-US" altLang="zh-CN" sz="2400" b="1" dirty="0">
                <a:latin typeface="Times New Roman" panose="02020603050405020304" charset="0"/>
                <a:ea typeface="SimSun" panose="02010600030101010101" pitchFamily="2" charset="-122"/>
              </a:rPr>
              <a:t> = a[hole];</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for( ; hole * 2 + 1 &lt; size; hole = child ) {</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child = hole * 2 + 1;</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if( child != size - 1 &amp;&amp; a[child + 1].key &gt; a[child].key )</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child++;</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if( a[child].key &gt; </a:t>
            </a:r>
            <a:r>
              <a:rPr lang="en-US" altLang="zh-CN" sz="2400" b="1" dirty="0" err="1">
                <a:latin typeface="Times New Roman" panose="02020603050405020304" charset="0"/>
                <a:ea typeface="SimSun" panose="02010600030101010101" pitchFamily="2" charset="-122"/>
              </a:rPr>
              <a:t>tmp.key</a:t>
            </a:r>
            <a:r>
              <a:rPr lang="en-US" altLang="zh-CN" sz="2400" b="1" dirty="0">
                <a:latin typeface="Times New Roman" panose="02020603050405020304" charset="0"/>
                <a:ea typeface="SimSun" panose="02010600030101010101" pitchFamily="2" charset="-122"/>
              </a:rPr>
              <a:t> )   a[hole] = a[child];</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else    break;</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a[hole] = </a:t>
            </a:r>
            <a:r>
              <a:rPr lang="en-US" altLang="zh-CN" sz="2400" b="1" dirty="0" err="1">
                <a:latin typeface="Times New Roman" panose="02020603050405020304" charset="0"/>
                <a:ea typeface="SimSun" panose="02010600030101010101" pitchFamily="2" charset="-122"/>
              </a:rPr>
              <a:t>tmp</a:t>
            </a:r>
            <a:r>
              <a:rPr lang="en-US" altLang="zh-CN" sz="2400" b="1" dirty="0">
                <a:latin typeface="Times New Roman" panose="02020603050405020304" charset="0"/>
                <a:ea typeface="SimSun" panose="02010600030101010101" pitchFamily="2" charset="-122"/>
              </a:rPr>
              <a:t>;</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a:t>
            </a:r>
            <a:endParaRPr lang="en-US" altLang="zh-CN" sz="2400"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684213" y="681539"/>
            <a:ext cx="7772400" cy="635073"/>
          </a:xfrm>
        </p:spPr>
        <p:txBody>
          <a:bodyPr/>
          <a:lstStyle/>
          <a:p>
            <a:pPr eaLnBrk="1" hangingPunct="1"/>
            <a:r>
              <a:rPr lang="zh-CN" altLang="en-US" b="1" dirty="0">
                <a:latin typeface="Times New Roman" panose="02020603050405020304" charset="0"/>
                <a:ea typeface="SimSun" panose="02010600030101010101" pitchFamily="2" charset="-122"/>
              </a:rPr>
              <a:t>交换排序</a:t>
            </a:r>
            <a:endParaRPr lang="zh-CN" altLang="en-US" b="1" dirty="0">
              <a:latin typeface="Times New Roman" panose="02020603050405020304" charset="0"/>
              <a:ea typeface="SimSun" panose="02010600030101010101" pitchFamily="2" charset="-122"/>
            </a:endParaRPr>
          </a:p>
        </p:txBody>
      </p:sp>
      <p:sp>
        <p:nvSpPr>
          <p:cNvPr id="241667" name="Rectangle 3"/>
          <p:cNvSpPr>
            <a:spLocks noGrp="1" noChangeArrowheads="1"/>
          </p:cNvSpPr>
          <p:nvPr>
            <p:ph type="body" idx="1"/>
          </p:nvPr>
        </p:nvSpPr>
        <p:spPr>
          <a:xfrm>
            <a:off x="468313" y="1628775"/>
            <a:ext cx="8280400" cy="3240088"/>
          </a:xfrm>
        </p:spPr>
        <p:txBody>
          <a:bodyPr/>
          <a:lstStyle/>
          <a:p>
            <a:pPr eaLnBrk="1" hangingPunct="1"/>
            <a:r>
              <a:rPr lang="zh-CN" altLang="en-US" b="1">
                <a:latin typeface="楷体_GB2312" charset="0"/>
                <a:ea typeface="楷体_GB2312" charset="0"/>
                <a:cs typeface="楷体_GB2312" charset="0"/>
              </a:rPr>
              <a:t>交换排序就是根据序列中两个数据元素的比较结果来确定是否要交换这两个数据元素在序列中的位置。</a:t>
            </a:r>
            <a:endParaRPr lang="zh-CN" altLang="en-US" b="1">
              <a:latin typeface="楷体_GB2312" charset="0"/>
              <a:ea typeface="楷体_GB2312" charset="0"/>
              <a:cs typeface="楷体_GB2312" charset="0"/>
            </a:endParaRPr>
          </a:p>
          <a:p>
            <a:pPr eaLnBrk="1" hangingPunct="1"/>
            <a:r>
              <a:rPr lang="zh-CN" altLang="en-US" b="1">
                <a:latin typeface="楷体_GB2312" charset="0"/>
                <a:ea typeface="楷体_GB2312" charset="0"/>
                <a:cs typeface="楷体_GB2312" charset="0"/>
              </a:rPr>
              <a:t>交换排序的特点是：通过交换，将关键字值较大的数据元素向序列的尾部移动，关键字值较小的数据元素向序列的头部移动。 </a:t>
            </a:r>
            <a:endParaRPr lang="zh-CN" altLang="en-US" b="1">
              <a:latin typeface="楷体_GB2312" charset="0"/>
              <a:ea typeface="楷体_GB2312" charset="0"/>
              <a:cs typeface="楷体_GB2312" charset="0"/>
            </a:endParaRPr>
          </a:p>
        </p:txBody>
      </p:sp>
      <p:sp>
        <p:nvSpPr>
          <p:cNvPr id="241668" name="Text Box 4"/>
          <p:cNvSpPr txBox="1">
            <a:spLocks noChangeArrowheads="1"/>
          </p:cNvSpPr>
          <p:nvPr/>
        </p:nvSpPr>
        <p:spPr bwMode="auto">
          <a:xfrm>
            <a:off x="2628900" y="4600795"/>
            <a:ext cx="2159000" cy="1160462"/>
          </a:xfrm>
          <a:prstGeom prst="rect">
            <a:avLst/>
          </a:prstGeom>
          <a:noFill/>
          <a:ln>
            <a:noFill/>
          </a:ln>
        </p:spPr>
        <p:txBody>
          <a:bodyPr>
            <a:spAutoFit/>
          </a:bodyPr>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eaLnBrk="1" hangingPunct="1"/>
            <a:r>
              <a:rPr lang="zh-CN" altLang="en-US" dirty="0">
                <a:latin typeface="Times New Roman" panose="02020603050405020304" charset="0"/>
                <a:ea typeface="楷体_GB2312" charset="0"/>
                <a:cs typeface="楷体_GB2312" charset="0"/>
              </a:rPr>
              <a:t>冒泡排序</a:t>
            </a:r>
            <a:endParaRPr lang="zh-CN" altLang="en-US" dirty="0">
              <a:latin typeface="Times New Roman" panose="02020603050405020304" charset="0"/>
              <a:ea typeface="楷体_GB2312" charset="0"/>
              <a:cs typeface="楷体_GB2312" charset="0"/>
            </a:endParaRPr>
          </a:p>
          <a:p>
            <a:pPr eaLnBrk="1" hangingPunct="1"/>
            <a:r>
              <a:rPr lang="zh-CN" altLang="en-US" dirty="0">
                <a:latin typeface="Times New Roman" panose="02020603050405020304" charset="0"/>
                <a:ea typeface="楷体_GB2312" charset="0"/>
                <a:cs typeface="楷体_GB2312" charset="0"/>
              </a:rPr>
              <a:t>快速排序</a:t>
            </a:r>
            <a:endParaRPr lang="zh-CN" altLang="en-US" dirty="0">
              <a:latin typeface="Times New Roman" panose="02020603050405020304" charset="0"/>
              <a:ea typeface="楷体_GB2312" charset="0"/>
              <a:cs typeface="楷体_GB2312" charset="0"/>
            </a:endParaRPr>
          </a:p>
        </p:txBody>
      </p:sp>
    </p:spTree>
  </p:cSld>
  <p:clrMapOvr>
    <a:masterClrMapping/>
  </p:clrMapOvr>
  <p:transition spd="med">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572206" y="465666"/>
            <a:ext cx="7772400" cy="1143000"/>
          </a:xfrm>
        </p:spPr>
        <p:txBody>
          <a:bodyPr/>
          <a:lstStyle/>
          <a:p>
            <a:pPr eaLnBrk="1" hangingPunct="1"/>
            <a:r>
              <a:rPr lang="zh-CN" altLang="en-US" b="1" dirty="0">
                <a:latin typeface="Times New Roman" panose="02020603050405020304" charset="0"/>
                <a:ea typeface="SimSun" panose="02010600030101010101" pitchFamily="2" charset="-122"/>
              </a:rPr>
              <a:t>冒泡排序</a:t>
            </a:r>
            <a:endParaRPr lang="zh-CN" altLang="en-US" b="1" dirty="0">
              <a:latin typeface="Times New Roman" panose="02020603050405020304" charset="0"/>
              <a:ea typeface="SimSun" panose="02010600030101010101" pitchFamily="2" charset="-122"/>
            </a:endParaRPr>
          </a:p>
        </p:txBody>
      </p:sp>
      <p:sp>
        <p:nvSpPr>
          <p:cNvPr id="242691" name="Rectangle 3"/>
          <p:cNvSpPr>
            <a:spLocks noGrp="1" noChangeArrowheads="1"/>
          </p:cNvSpPr>
          <p:nvPr>
            <p:ph type="body" idx="1"/>
          </p:nvPr>
        </p:nvSpPr>
        <p:spPr>
          <a:xfrm>
            <a:off x="381177" y="1548871"/>
            <a:ext cx="8353425" cy="5543550"/>
          </a:xfrm>
        </p:spPr>
        <p:txBody>
          <a:bodyPr/>
          <a:lstStyle/>
          <a:p>
            <a:pPr eaLnBrk="1" hangingPunct="1">
              <a:lnSpc>
                <a:spcPct val="110000"/>
              </a:lnSpc>
            </a:pPr>
            <a:r>
              <a:rPr lang="zh-CN" altLang="en-US" b="1" dirty="0">
                <a:latin typeface="楷体_GB2312" charset="0"/>
                <a:ea typeface="楷体_GB2312" charset="0"/>
                <a:cs typeface="楷体_GB2312" charset="0"/>
              </a:rPr>
              <a:t>从头到尾比较相邻的两个元素，将小的换到前面，大的换到后面。经过了从头到尾的一趟比较，就把最大的元素交换到了最后一个位置。这个过程称为一趟起泡。</a:t>
            </a:r>
            <a:endParaRPr lang="zh-CN" altLang="en-US" b="1" dirty="0">
              <a:latin typeface="楷体_GB2312" charset="0"/>
              <a:ea typeface="楷体_GB2312" charset="0"/>
              <a:cs typeface="楷体_GB2312" charset="0"/>
            </a:endParaRPr>
          </a:p>
          <a:p>
            <a:pPr eaLnBrk="1" hangingPunct="1">
              <a:lnSpc>
                <a:spcPct val="110000"/>
              </a:lnSpc>
            </a:pPr>
            <a:r>
              <a:rPr lang="zh-CN" altLang="en-US" b="1" dirty="0">
                <a:latin typeface="楷体_GB2312" charset="0"/>
                <a:ea typeface="楷体_GB2312" charset="0"/>
                <a:cs typeface="楷体_GB2312" charset="0"/>
              </a:rPr>
              <a:t>然后再从头开始到倒数第二个元素进行第二趟起泡。经过了第二趟比较，又将第二大的元素放到了倒数第二个位置。</a:t>
            </a:r>
            <a:endParaRPr lang="zh-CN" altLang="en-US" b="1" dirty="0">
              <a:latin typeface="楷体_GB2312" charset="0"/>
              <a:ea typeface="楷体_GB2312" charset="0"/>
              <a:cs typeface="楷体_GB2312" charset="0"/>
            </a:endParaRPr>
          </a:p>
          <a:p>
            <a:pPr eaLnBrk="1" hangingPunct="1">
              <a:lnSpc>
                <a:spcPct val="110000"/>
              </a:lnSpc>
            </a:pPr>
            <a:r>
              <a:rPr lang="zh-CN" altLang="en-US" b="1" dirty="0">
                <a:latin typeface="楷体_GB2312" charset="0"/>
                <a:ea typeface="楷体_GB2312" charset="0"/>
                <a:cs typeface="楷体_GB2312" charset="0"/>
              </a:rPr>
              <a:t>依次类推，经过第</a:t>
            </a:r>
            <a:r>
              <a:rPr lang="en-US" altLang="zh-CN" b="1" dirty="0">
                <a:latin typeface="楷体_GB2312" charset="0"/>
                <a:ea typeface="楷体_GB2312" charset="0"/>
                <a:cs typeface="楷体_GB2312" charset="0"/>
              </a:rPr>
              <a:t>n-1</a:t>
            </a:r>
            <a:r>
              <a:rPr lang="zh-CN" altLang="en-US" b="1" dirty="0">
                <a:latin typeface="楷体_GB2312" charset="0"/>
                <a:ea typeface="楷体_GB2312" charset="0"/>
                <a:cs typeface="楷体_GB2312" charset="0"/>
              </a:rPr>
              <a:t>趟起泡，将倒数第</a:t>
            </a:r>
            <a:r>
              <a:rPr lang="en-US" altLang="zh-CN" b="1" dirty="0">
                <a:latin typeface="楷体_GB2312" charset="0"/>
                <a:ea typeface="楷体_GB2312" charset="0"/>
                <a:cs typeface="楷体_GB2312" charset="0"/>
              </a:rPr>
              <a:t>n-1</a:t>
            </a:r>
            <a:r>
              <a:rPr lang="zh-CN" altLang="en-US" b="1" dirty="0">
                <a:latin typeface="楷体_GB2312" charset="0"/>
                <a:ea typeface="楷体_GB2312" charset="0"/>
                <a:cs typeface="楷体_GB2312" charset="0"/>
              </a:rPr>
              <a:t>个大的元素放入第</a:t>
            </a:r>
            <a:r>
              <a:rPr lang="en-US" altLang="zh-CN" b="1" dirty="0">
                <a:latin typeface="楷体_GB2312" charset="0"/>
                <a:ea typeface="楷体_GB2312" charset="0"/>
                <a:cs typeface="楷体_GB2312" charset="0"/>
              </a:rPr>
              <a:t>2</a:t>
            </a:r>
            <a:r>
              <a:rPr lang="zh-CN" altLang="en-US" b="1" dirty="0">
                <a:latin typeface="楷体_GB2312" charset="0"/>
                <a:ea typeface="楷体_GB2312" charset="0"/>
                <a:cs typeface="楷体_GB2312" charset="0"/>
              </a:rPr>
              <a:t>个单元。 </a:t>
            </a:r>
            <a:endParaRPr lang="en-US" altLang="zh-CN" b="1" dirty="0">
              <a:latin typeface="楷体_GB2312" charset="0"/>
              <a:ea typeface="楷体_GB2312" charset="0"/>
              <a:cs typeface="楷体_GB2312" charset="0"/>
            </a:endParaRPr>
          </a:p>
          <a:p>
            <a:pPr eaLnBrk="1" hangingPunct="1">
              <a:lnSpc>
                <a:spcPct val="110000"/>
              </a:lnSpc>
            </a:pPr>
            <a:r>
              <a:rPr lang="zh-CN" altLang="en-US" b="1" dirty="0">
                <a:solidFill>
                  <a:srgbClr val="FF0000"/>
                </a:solidFill>
                <a:latin typeface="楷体_GB2312" charset="0"/>
                <a:ea typeface="楷体_GB2312" charset="0"/>
                <a:cs typeface="楷体_GB2312" charset="0"/>
              </a:rPr>
              <a:t>思考：从尾往前是否可以？</a:t>
            </a:r>
            <a:endParaRPr lang="zh-CN" altLang="en-US" b="1" dirty="0">
              <a:solidFill>
                <a:srgbClr val="FF0000"/>
              </a:solidFill>
              <a:latin typeface="楷体_GB2312" charset="0"/>
              <a:ea typeface="楷体_GB2312" charset="0"/>
              <a:cs typeface="楷体_GB2312" charset="0"/>
            </a:endParaRPr>
          </a:p>
        </p:txBody>
      </p:sp>
    </p:spTree>
  </p:cSld>
  <p:clrMapOvr>
    <a:masterClrMapping/>
  </p:clrMapOvr>
  <p:transition spd="med">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68"/>
          <p:cNvSpPr>
            <a:spLocks noChangeArrowheads="1"/>
          </p:cNvSpPr>
          <p:nvPr/>
        </p:nvSpPr>
        <p:spPr bwMode="auto">
          <a:xfrm>
            <a:off x="7351709" y="1522521"/>
            <a:ext cx="871538" cy="944563"/>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43715" name="Rectangle 67"/>
          <p:cNvSpPr>
            <a:spLocks noChangeArrowheads="1"/>
          </p:cNvSpPr>
          <p:nvPr/>
        </p:nvSpPr>
        <p:spPr bwMode="auto">
          <a:xfrm>
            <a:off x="6484934" y="1522521"/>
            <a:ext cx="866775" cy="944563"/>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43716" name="Rectangle 66"/>
          <p:cNvSpPr>
            <a:spLocks noChangeArrowheads="1"/>
          </p:cNvSpPr>
          <p:nvPr/>
        </p:nvSpPr>
        <p:spPr bwMode="auto">
          <a:xfrm>
            <a:off x="5613397" y="1522521"/>
            <a:ext cx="871537" cy="944563"/>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43717" name="Rectangle 65"/>
          <p:cNvSpPr>
            <a:spLocks noChangeArrowheads="1"/>
          </p:cNvSpPr>
          <p:nvPr/>
        </p:nvSpPr>
        <p:spPr bwMode="auto">
          <a:xfrm>
            <a:off x="4745034" y="1522521"/>
            <a:ext cx="868363" cy="944563"/>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43718" name="Rectangle 64"/>
          <p:cNvSpPr>
            <a:spLocks noChangeArrowheads="1"/>
          </p:cNvSpPr>
          <p:nvPr/>
        </p:nvSpPr>
        <p:spPr bwMode="auto">
          <a:xfrm>
            <a:off x="3873497" y="1522521"/>
            <a:ext cx="871537" cy="944563"/>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43719" name="Rectangle 63"/>
          <p:cNvSpPr>
            <a:spLocks noChangeArrowheads="1"/>
          </p:cNvSpPr>
          <p:nvPr/>
        </p:nvSpPr>
        <p:spPr bwMode="auto">
          <a:xfrm>
            <a:off x="3006722" y="1522521"/>
            <a:ext cx="866775" cy="944563"/>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endParaRPr>
          </a:p>
        </p:txBody>
      </p:sp>
      <p:sp>
        <p:nvSpPr>
          <p:cNvPr id="243720" name="Rectangle 62"/>
          <p:cNvSpPr>
            <a:spLocks noChangeArrowheads="1"/>
          </p:cNvSpPr>
          <p:nvPr/>
        </p:nvSpPr>
        <p:spPr bwMode="auto">
          <a:xfrm>
            <a:off x="2135184" y="1522521"/>
            <a:ext cx="871538" cy="944563"/>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43721" name="Rectangle 61"/>
          <p:cNvSpPr>
            <a:spLocks noChangeArrowheads="1"/>
          </p:cNvSpPr>
          <p:nvPr/>
        </p:nvSpPr>
        <p:spPr bwMode="auto">
          <a:xfrm>
            <a:off x="949322" y="1522521"/>
            <a:ext cx="1185862" cy="944563"/>
          </a:xfrm>
          <a:prstGeom prst="rect">
            <a:avLst/>
          </a:prstGeom>
          <a:noFill/>
          <a:ln>
            <a:noFill/>
          </a:ln>
        </p:spPr>
        <p:txBody>
          <a:bodyPr/>
          <a:lstStyle/>
          <a:p>
            <a:pPr eaLnBrk="1" hangingPunct="1">
              <a:spcBef>
                <a:spcPct val="0"/>
              </a:spcBef>
            </a:pPr>
            <a:r>
              <a:rPr lang="zh-CN" altLang="en-US">
                <a:latin typeface="Times New Roman" panose="02020603050405020304" charset="0"/>
                <a:cs typeface="Times New Roman" panose="02020603050405020304" charset="0"/>
              </a:rPr>
              <a:t>初始时</a:t>
            </a:r>
            <a:endParaRPr lang="zh-CN" altLang="en-US">
              <a:latin typeface="Times New Roman" panose="02020603050405020304" charset="0"/>
            </a:endParaRPr>
          </a:p>
        </p:txBody>
      </p:sp>
      <p:sp>
        <p:nvSpPr>
          <p:cNvPr id="243722" name="Line 125"/>
          <p:cNvSpPr>
            <a:spLocks noChangeShapeType="1"/>
          </p:cNvSpPr>
          <p:nvPr/>
        </p:nvSpPr>
        <p:spPr bwMode="auto">
          <a:xfrm>
            <a:off x="2135184" y="1522521"/>
            <a:ext cx="0" cy="4646613"/>
          </a:xfrm>
          <a:prstGeom prst="line">
            <a:avLst/>
          </a:prstGeom>
          <a:noFill/>
          <a:ln w="12700">
            <a:solidFill>
              <a:schemeClr val="tx1"/>
            </a:solidFill>
            <a:round/>
          </a:ln>
        </p:spPr>
        <p:txBody>
          <a:bodyPr/>
          <a:lstStyle/>
          <a:p>
            <a:endParaRPr lang="zh-CN" altLang="en-US"/>
          </a:p>
        </p:txBody>
      </p:sp>
      <p:sp>
        <p:nvSpPr>
          <p:cNvPr id="243723" name="Line 128"/>
          <p:cNvSpPr>
            <a:spLocks noChangeShapeType="1"/>
          </p:cNvSpPr>
          <p:nvPr/>
        </p:nvSpPr>
        <p:spPr bwMode="auto">
          <a:xfrm>
            <a:off x="3006722" y="1522521"/>
            <a:ext cx="0" cy="4646613"/>
          </a:xfrm>
          <a:prstGeom prst="line">
            <a:avLst/>
          </a:prstGeom>
          <a:noFill/>
          <a:ln w="12700">
            <a:solidFill>
              <a:schemeClr val="tx1"/>
            </a:solidFill>
            <a:round/>
          </a:ln>
        </p:spPr>
        <p:txBody>
          <a:bodyPr/>
          <a:lstStyle/>
          <a:p>
            <a:endParaRPr lang="zh-CN" altLang="en-US"/>
          </a:p>
        </p:txBody>
      </p:sp>
      <p:sp>
        <p:nvSpPr>
          <p:cNvPr id="243724" name="Line 131"/>
          <p:cNvSpPr>
            <a:spLocks noChangeShapeType="1"/>
          </p:cNvSpPr>
          <p:nvPr/>
        </p:nvSpPr>
        <p:spPr bwMode="auto">
          <a:xfrm>
            <a:off x="3873497" y="1522521"/>
            <a:ext cx="0" cy="4646613"/>
          </a:xfrm>
          <a:prstGeom prst="line">
            <a:avLst/>
          </a:prstGeom>
          <a:noFill/>
          <a:ln w="12700">
            <a:solidFill>
              <a:schemeClr val="tx1"/>
            </a:solidFill>
            <a:round/>
          </a:ln>
        </p:spPr>
        <p:txBody>
          <a:bodyPr/>
          <a:lstStyle/>
          <a:p>
            <a:endParaRPr lang="zh-CN" altLang="en-US"/>
          </a:p>
        </p:txBody>
      </p:sp>
      <p:sp>
        <p:nvSpPr>
          <p:cNvPr id="243725" name="Line 134"/>
          <p:cNvSpPr>
            <a:spLocks noChangeShapeType="1"/>
          </p:cNvSpPr>
          <p:nvPr/>
        </p:nvSpPr>
        <p:spPr bwMode="auto">
          <a:xfrm>
            <a:off x="4745034" y="1522521"/>
            <a:ext cx="0" cy="4646613"/>
          </a:xfrm>
          <a:prstGeom prst="line">
            <a:avLst/>
          </a:prstGeom>
          <a:noFill/>
          <a:ln w="12700">
            <a:solidFill>
              <a:schemeClr val="tx1"/>
            </a:solidFill>
            <a:round/>
          </a:ln>
        </p:spPr>
        <p:txBody>
          <a:bodyPr/>
          <a:lstStyle/>
          <a:p>
            <a:endParaRPr lang="zh-CN" altLang="en-US"/>
          </a:p>
        </p:txBody>
      </p:sp>
      <p:sp>
        <p:nvSpPr>
          <p:cNvPr id="243726" name="Line 137"/>
          <p:cNvSpPr>
            <a:spLocks noChangeShapeType="1"/>
          </p:cNvSpPr>
          <p:nvPr/>
        </p:nvSpPr>
        <p:spPr bwMode="auto">
          <a:xfrm>
            <a:off x="5613397" y="1522521"/>
            <a:ext cx="0" cy="4646613"/>
          </a:xfrm>
          <a:prstGeom prst="line">
            <a:avLst/>
          </a:prstGeom>
          <a:noFill/>
          <a:ln w="12700">
            <a:solidFill>
              <a:schemeClr val="tx1"/>
            </a:solidFill>
            <a:round/>
          </a:ln>
        </p:spPr>
        <p:txBody>
          <a:bodyPr/>
          <a:lstStyle/>
          <a:p>
            <a:endParaRPr lang="zh-CN" altLang="en-US"/>
          </a:p>
        </p:txBody>
      </p:sp>
      <p:sp>
        <p:nvSpPr>
          <p:cNvPr id="243727" name="Line 140"/>
          <p:cNvSpPr>
            <a:spLocks noChangeShapeType="1"/>
          </p:cNvSpPr>
          <p:nvPr/>
        </p:nvSpPr>
        <p:spPr bwMode="auto">
          <a:xfrm>
            <a:off x="6484934" y="1522521"/>
            <a:ext cx="0" cy="4646613"/>
          </a:xfrm>
          <a:prstGeom prst="line">
            <a:avLst/>
          </a:prstGeom>
          <a:noFill/>
          <a:ln w="12700">
            <a:solidFill>
              <a:schemeClr val="tx1"/>
            </a:solidFill>
            <a:round/>
          </a:ln>
        </p:spPr>
        <p:txBody>
          <a:bodyPr/>
          <a:lstStyle/>
          <a:p>
            <a:endParaRPr lang="zh-CN" altLang="en-US"/>
          </a:p>
        </p:txBody>
      </p:sp>
      <p:sp>
        <p:nvSpPr>
          <p:cNvPr id="243728" name="Line 143"/>
          <p:cNvSpPr>
            <a:spLocks noChangeShapeType="1"/>
          </p:cNvSpPr>
          <p:nvPr/>
        </p:nvSpPr>
        <p:spPr bwMode="auto">
          <a:xfrm>
            <a:off x="7351709" y="1522521"/>
            <a:ext cx="0" cy="4646613"/>
          </a:xfrm>
          <a:prstGeom prst="line">
            <a:avLst/>
          </a:prstGeom>
          <a:noFill/>
          <a:ln w="12700">
            <a:solidFill>
              <a:schemeClr val="tx1"/>
            </a:solidFill>
            <a:round/>
          </a:ln>
        </p:spPr>
        <p:txBody>
          <a:bodyPr/>
          <a:lstStyle/>
          <a:p>
            <a:endParaRPr lang="zh-CN" altLang="en-US"/>
          </a:p>
        </p:txBody>
      </p:sp>
      <p:grpSp>
        <p:nvGrpSpPr>
          <p:cNvPr id="2" name="Group 484"/>
          <p:cNvGrpSpPr/>
          <p:nvPr/>
        </p:nvGrpSpPr>
        <p:grpSpPr bwMode="auto">
          <a:xfrm>
            <a:off x="949322" y="2467084"/>
            <a:ext cx="7273925" cy="615950"/>
            <a:chOff x="657" y="1349"/>
            <a:chExt cx="4582" cy="388"/>
          </a:xfrm>
        </p:grpSpPr>
        <p:sp>
          <p:nvSpPr>
            <p:cNvPr id="243783" name="Rectangle 76"/>
            <p:cNvSpPr>
              <a:spLocks noChangeArrowheads="1"/>
            </p:cNvSpPr>
            <p:nvPr/>
          </p:nvSpPr>
          <p:spPr bwMode="auto">
            <a:xfrm>
              <a:off x="4690" y="1349"/>
              <a:ext cx="549" cy="388"/>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endParaRPr>
            </a:p>
          </p:txBody>
        </p:sp>
        <p:sp>
          <p:nvSpPr>
            <p:cNvPr id="243784" name="Rectangle 75"/>
            <p:cNvSpPr>
              <a:spLocks noChangeArrowheads="1"/>
            </p:cNvSpPr>
            <p:nvPr/>
          </p:nvSpPr>
          <p:spPr bwMode="auto">
            <a:xfrm>
              <a:off x="4144" y="1349"/>
              <a:ext cx="546" cy="388"/>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43785" name="Rectangle 74"/>
            <p:cNvSpPr>
              <a:spLocks noChangeArrowheads="1"/>
            </p:cNvSpPr>
            <p:nvPr/>
          </p:nvSpPr>
          <p:spPr bwMode="auto">
            <a:xfrm>
              <a:off x="3595" y="1349"/>
              <a:ext cx="549" cy="388"/>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43786" name="Rectangle 73"/>
            <p:cNvSpPr>
              <a:spLocks noChangeArrowheads="1"/>
            </p:cNvSpPr>
            <p:nvPr/>
          </p:nvSpPr>
          <p:spPr bwMode="auto">
            <a:xfrm>
              <a:off x="3048" y="1349"/>
              <a:ext cx="547" cy="388"/>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43787" name="Rectangle 72"/>
            <p:cNvSpPr>
              <a:spLocks noChangeArrowheads="1"/>
            </p:cNvSpPr>
            <p:nvPr/>
          </p:nvSpPr>
          <p:spPr bwMode="auto">
            <a:xfrm>
              <a:off x="2499" y="1349"/>
              <a:ext cx="549" cy="388"/>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43788" name="Rectangle 71"/>
            <p:cNvSpPr>
              <a:spLocks noChangeArrowheads="1"/>
            </p:cNvSpPr>
            <p:nvPr/>
          </p:nvSpPr>
          <p:spPr bwMode="auto">
            <a:xfrm>
              <a:off x="1953" y="1349"/>
              <a:ext cx="546" cy="388"/>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43789" name="Rectangle 70"/>
            <p:cNvSpPr>
              <a:spLocks noChangeArrowheads="1"/>
            </p:cNvSpPr>
            <p:nvPr/>
          </p:nvSpPr>
          <p:spPr bwMode="auto">
            <a:xfrm>
              <a:off x="1404" y="1349"/>
              <a:ext cx="549" cy="388"/>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43790" name="Rectangle 69"/>
            <p:cNvSpPr>
              <a:spLocks noChangeArrowheads="1"/>
            </p:cNvSpPr>
            <p:nvPr/>
          </p:nvSpPr>
          <p:spPr bwMode="auto">
            <a:xfrm>
              <a:off x="657" y="1349"/>
              <a:ext cx="747" cy="388"/>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endParaRPr>
            </a:p>
          </p:txBody>
        </p:sp>
        <p:sp>
          <p:nvSpPr>
            <p:cNvPr id="243791" name="Line 123"/>
            <p:cNvSpPr>
              <a:spLocks noChangeShapeType="1"/>
            </p:cNvSpPr>
            <p:nvPr/>
          </p:nvSpPr>
          <p:spPr bwMode="auto">
            <a:xfrm>
              <a:off x="657" y="1349"/>
              <a:ext cx="4582" cy="0"/>
            </a:xfrm>
            <a:prstGeom prst="line">
              <a:avLst/>
            </a:prstGeom>
            <a:noFill/>
            <a:ln w="12700">
              <a:solidFill>
                <a:schemeClr val="tx1"/>
              </a:solidFill>
              <a:round/>
            </a:ln>
          </p:spPr>
          <p:txBody>
            <a:bodyPr/>
            <a:lstStyle/>
            <a:p>
              <a:endParaRPr lang="zh-CN" altLang="en-US"/>
            </a:p>
          </p:txBody>
        </p:sp>
        <p:sp>
          <p:nvSpPr>
            <p:cNvPr id="243792" name="Line 147"/>
            <p:cNvSpPr>
              <a:spLocks noChangeShapeType="1"/>
            </p:cNvSpPr>
            <p:nvPr/>
          </p:nvSpPr>
          <p:spPr bwMode="auto">
            <a:xfrm>
              <a:off x="657" y="1737"/>
              <a:ext cx="4582" cy="0"/>
            </a:xfrm>
            <a:prstGeom prst="line">
              <a:avLst/>
            </a:prstGeom>
            <a:noFill/>
            <a:ln w="12700">
              <a:solidFill>
                <a:schemeClr val="tx1"/>
              </a:solidFill>
              <a:round/>
            </a:ln>
          </p:spPr>
          <p:txBody>
            <a:bodyPr/>
            <a:lstStyle/>
            <a:p>
              <a:endParaRPr lang="zh-CN" altLang="en-US"/>
            </a:p>
          </p:txBody>
        </p:sp>
      </p:grpSp>
      <p:grpSp>
        <p:nvGrpSpPr>
          <p:cNvPr id="3" name="Group 485"/>
          <p:cNvGrpSpPr/>
          <p:nvPr/>
        </p:nvGrpSpPr>
        <p:grpSpPr bwMode="auto">
          <a:xfrm>
            <a:off x="949322" y="3083034"/>
            <a:ext cx="7273925" cy="617537"/>
            <a:chOff x="657" y="1737"/>
            <a:chExt cx="4582" cy="389"/>
          </a:xfrm>
        </p:grpSpPr>
        <p:sp>
          <p:nvSpPr>
            <p:cNvPr id="243774" name="Rectangle 84"/>
            <p:cNvSpPr>
              <a:spLocks noChangeArrowheads="1"/>
            </p:cNvSpPr>
            <p:nvPr/>
          </p:nvSpPr>
          <p:spPr bwMode="auto">
            <a:xfrm>
              <a:off x="4690" y="1737"/>
              <a:ext cx="549"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endParaRPr>
            </a:p>
          </p:txBody>
        </p:sp>
        <p:sp>
          <p:nvSpPr>
            <p:cNvPr id="243775" name="Rectangle 83"/>
            <p:cNvSpPr>
              <a:spLocks noChangeArrowheads="1"/>
            </p:cNvSpPr>
            <p:nvPr/>
          </p:nvSpPr>
          <p:spPr bwMode="auto">
            <a:xfrm>
              <a:off x="4144" y="1737"/>
              <a:ext cx="546"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43776" name="Rectangle 82"/>
            <p:cNvSpPr>
              <a:spLocks noChangeArrowheads="1"/>
            </p:cNvSpPr>
            <p:nvPr/>
          </p:nvSpPr>
          <p:spPr bwMode="auto">
            <a:xfrm>
              <a:off x="3595" y="1737"/>
              <a:ext cx="549"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43777" name="Rectangle 81"/>
            <p:cNvSpPr>
              <a:spLocks noChangeArrowheads="1"/>
            </p:cNvSpPr>
            <p:nvPr/>
          </p:nvSpPr>
          <p:spPr bwMode="auto">
            <a:xfrm>
              <a:off x="3048" y="1737"/>
              <a:ext cx="547"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43778" name="Rectangle 80"/>
            <p:cNvSpPr>
              <a:spLocks noChangeArrowheads="1"/>
            </p:cNvSpPr>
            <p:nvPr/>
          </p:nvSpPr>
          <p:spPr bwMode="auto">
            <a:xfrm>
              <a:off x="2499" y="1737"/>
              <a:ext cx="549"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43779" name="Rectangle 79"/>
            <p:cNvSpPr>
              <a:spLocks noChangeArrowheads="1"/>
            </p:cNvSpPr>
            <p:nvPr/>
          </p:nvSpPr>
          <p:spPr bwMode="auto">
            <a:xfrm>
              <a:off x="1953" y="1737"/>
              <a:ext cx="546"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43780" name="Rectangle 78"/>
            <p:cNvSpPr>
              <a:spLocks noChangeArrowheads="1"/>
            </p:cNvSpPr>
            <p:nvPr/>
          </p:nvSpPr>
          <p:spPr bwMode="auto">
            <a:xfrm>
              <a:off x="1404" y="1737"/>
              <a:ext cx="549"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43781" name="Rectangle 77"/>
            <p:cNvSpPr>
              <a:spLocks noChangeArrowheads="1"/>
            </p:cNvSpPr>
            <p:nvPr/>
          </p:nvSpPr>
          <p:spPr bwMode="auto">
            <a:xfrm>
              <a:off x="657" y="1737"/>
              <a:ext cx="747"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endParaRPr>
            </a:p>
          </p:txBody>
        </p:sp>
        <p:sp>
          <p:nvSpPr>
            <p:cNvPr id="243782" name="Line 185"/>
            <p:cNvSpPr>
              <a:spLocks noChangeShapeType="1"/>
            </p:cNvSpPr>
            <p:nvPr/>
          </p:nvSpPr>
          <p:spPr bwMode="auto">
            <a:xfrm>
              <a:off x="657" y="2126"/>
              <a:ext cx="4582" cy="0"/>
            </a:xfrm>
            <a:prstGeom prst="line">
              <a:avLst/>
            </a:prstGeom>
            <a:noFill/>
            <a:ln w="12700">
              <a:solidFill>
                <a:schemeClr val="tx1"/>
              </a:solidFill>
              <a:round/>
            </a:ln>
          </p:spPr>
          <p:txBody>
            <a:bodyPr/>
            <a:lstStyle/>
            <a:p>
              <a:endParaRPr lang="zh-CN" altLang="en-US"/>
            </a:p>
          </p:txBody>
        </p:sp>
      </p:grpSp>
      <p:grpSp>
        <p:nvGrpSpPr>
          <p:cNvPr id="4" name="Group 486"/>
          <p:cNvGrpSpPr/>
          <p:nvPr/>
        </p:nvGrpSpPr>
        <p:grpSpPr bwMode="auto">
          <a:xfrm>
            <a:off x="949322" y="3700571"/>
            <a:ext cx="7273925" cy="617538"/>
            <a:chOff x="657" y="2126"/>
            <a:chExt cx="4582" cy="389"/>
          </a:xfrm>
        </p:grpSpPr>
        <p:sp>
          <p:nvSpPr>
            <p:cNvPr id="243765" name="Rectangle 92"/>
            <p:cNvSpPr>
              <a:spLocks noChangeArrowheads="1"/>
            </p:cNvSpPr>
            <p:nvPr/>
          </p:nvSpPr>
          <p:spPr bwMode="auto">
            <a:xfrm>
              <a:off x="4690" y="2126"/>
              <a:ext cx="549"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endParaRPr>
            </a:p>
          </p:txBody>
        </p:sp>
        <p:sp>
          <p:nvSpPr>
            <p:cNvPr id="243766" name="Rectangle 91"/>
            <p:cNvSpPr>
              <a:spLocks noChangeArrowheads="1"/>
            </p:cNvSpPr>
            <p:nvPr/>
          </p:nvSpPr>
          <p:spPr bwMode="auto">
            <a:xfrm>
              <a:off x="4144" y="2126"/>
              <a:ext cx="546"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43767" name="Rectangle 90"/>
            <p:cNvSpPr>
              <a:spLocks noChangeArrowheads="1"/>
            </p:cNvSpPr>
            <p:nvPr/>
          </p:nvSpPr>
          <p:spPr bwMode="auto">
            <a:xfrm>
              <a:off x="3595" y="2126"/>
              <a:ext cx="549"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43768" name="Rectangle 89"/>
            <p:cNvSpPr>
              <a:spLocks noChangeArrowheads="1"/>
            </p:cNvSpPr>
            <p:nvPr/>
          </p:nvSpPr>
          <p:spPr bwMode="auto">
            <a:xfrm>
              <a:off x="3048" y="2126"/>
              <a:ext cx="547"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43769" name="Rectangle 88"/>
            <p:cNvSpPr>
              <a:spLocks noChangeArrowheads="1"/>
            </p:cNvSpPr>
            <p:nvPr/>
          </p:nvSpPr>
          <p:spPr bwMode="auto">
            <a:xfrm>
              <a:off x="2499" y="2126"/>
              <a:ext cx="549"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43770" name="Rectangle 87"/>
            <p:cNvSpPr>
              <a:spLocks noChangeArrowheads="1"/>
            </p:cNvSpPr>
            <p:nvPr/>
          </p:nvSpPr>
          <p:spPr bwMode="auto">
            <a:xfrm>
              <a:off x="1953" y="2126"/>
              <a:ext cx="546"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43771" name="Rectangle 86"/>
            <p:cNvSpPr>
              <a:spLocks noChangeArrowheads="1"/>
            </p:cNvSpPr>
            <p:nvPr/>
          </p:nvSpPr>
          <p:spPr bwMode="auto">
            <a:xfrm>
              <a:off x="1404" y="2126"/>
              <a:ext cx="549"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43772" name="Rectangle 85"/>
            <p:cNvSpPr>
              <a:spLocks noChangeArrowheads="1"/>
            </p:cNvSpPr>
            <p:nvPr/>
          </p:nvSpPr>
          <p:spPr bwMode="auto">
            <a:xfrm>
              <a:off x="657" y="2126"/>
              <a:ext cx="747"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43773" name="Line 223"/>
            <p:cNvSpPr>
              <a:spLocks noChangeShapeType="1"/>
            </p:cNvSpPr>
            <p:nvPr/>
          </p:nvSpPr>
          <p:spPr bwMode="auto">
            <a:xfrm>
              <a:off x="657" y="2515"/>
              <a:ext cx="4582" cy="0"/>
            </a:xfrm>
            <a:prstGeom prst="line">
              <a:avLst/>
            </a:prstGeom>
            <a:noFill/>
            <a:ln w="12700">
              <a:solidFill>
                <a:schemeClr val="tx1"/>
              </a:solidFill>
              <a:round/>
            </a:ln>
          </p:spPr>
          <p:txBody>
            <a:bodyPr/>
            <a:lstStyle/>
            <a:p>
              <a:endParaRPr lang="zh-CN" altLang="en-US"/>
            </a:p>
          </p:txBody>
        </p:sp>
      </p:grpSp>
      <p:grpSp>
        <p:nvGrpSpPr>
          <p:cNvPr id="5" name="Group 487"/>
          <p:cNvGrpSpPr/>
          <p:nvPr/>
        </p:nvGrpSpPr>
        <p:grpSpPr bwMode="auto">
          <a:xfrm>
            <a:off x="949322" y="4318109"/>
            <a:ext cx="7273925" cy="617537"/>
            <a:chOff x="657" y="2515"/>
            <a:chExt cx="4582" cy="389"/>
          </a:xfrm>
        </p:grpSpPr>
        <p:sp>
          <p:nvSpPr>
            <p:cNvPr id="243756" name="Rectangle 100"/>
            <p:cNvSpPr>
              <a:spLocks noChangeArrowheads="1"/>
            </p:cNvSpPr>
            <p:nvPr/>
          </p:nvSpPr>
          <p:spPr bwMode="auto">
            <a:xfrm>
              <a:off x="4690" y="2515"/>
              <a:ext cx="549"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endParaRPr>
            </a:p>
          </p:txBody>
        </p:sp>
        <p:sp>
          <p:nvSpPr>
            <p:cNvPr id="243757" name="Rectangle 99"/>
            <p:cNvSpPr>
              <a:spLocks noChangeArrowheads="1"/>
            </p:cNvSpPr>
            <p:nvPr/>
          </p:nvSpPr>
          <p:spPr bwMode="auto">
            <a:xfrm>
              <a:off x="4144" y="2515"/>
              <a:ext cx="546"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43758" name="Rectangle 98"/>
            <p:cNvSpPr>
              <a:spLocks noChangeArrowheads="1"/>
            </p:cNvSpPr>
            <p:nvPr/>
          </p:nvSpPr>
          <p:spPr bwMode="auto">
            <a:xfrm>
              <a:off x="3595" y="2515"/>
              <a:ext cx="549"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43759" name="Rectangle 97"/>
            <p:cNvSpPr>
              <a:spLocks noChangeArrowheads="1"/>
            </p:cNvSpPr>
            <p:nvPr/>
          </p:nvSpPr>
          <p:spPr bwMode="auto">
            <a:xfrm>
              <a:off x="3048" y="2515"/>
              <a:ext cx="547"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43760" name="Rectangle 96"/>
            <p:cNvSpPr>
              <a:spLocks noChangeArrowheads="1"/>
            </p:cNvSpPr>
            <p:nvPr/>
          </p:nvSpPr>
          <p:spPr bwMode="auto">
            <a:xfrm>
              <a:off x="2499" y="2515"/>
              <a:ext cx="549"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43761" name="Rectangle 95"/>
            <p:cNvSpPr>
              <a:spLocks noChangeArrowheads="1"/>
            </p:cNvSpPr>
            <p:nvPr/>
          </p:nvSpPr>
          <p:spPr bwMode="auto">
            <a:xfrm>
              <a:off x="1953" y="2515"/>
              <a:ext cx="546"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43762" name="Rectangle 94"/>
            <p:cNvSpPr>
              <a:spLocks noChangeArrowheads="1"/>
            </p:cNvSpPr>
            <p:nvPr/>
          </p:nvSpPr>
          <p:spPr bwMode="auto">
            <a:xfrm>
              <a:off x="1404" y="2515"/>
              <a:ext cx="549"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43763" name="Rectangle 93"/>
            <p:cNvSpPr>
              <a:spLocks noChangeArrowheads="1"/>
            </p:cNvSpPr>
            <p:nvPr/>
          </p:nvSpPr>
          <p:spPr bwMode="auto">
            <a:xfrm>
              <a:off x="657" y="2515"/>
              <a:ext cx="747"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endParaRPr>
            </a:p>
          </p:txBody>
        </p:sp>
        <p:sp>
          <p:nvSpPr>
            <p:cNvPr id="243764" name="Line 261"/>
            <p:cNvSpPr>
              <a:spLocks noChangeShapeType="1"/>
            </p:cNvSpPr>
            <p:nvPr/>
          </p:nvSpPr>
          <p:spPr bwMode="auto">
            <a:xfrm>
              <a:off x="657" y="2904"/>
              <a:ext cx="4582" cy="0"/>
            </a:xfrm>
            <a:prstGeom prst="line">
              <a:avLst/>
            </a:prstGeom>
            <a:noFill/>
            <a:ln w="12700">
              <a:solidFill>
                <a:schemeClr val="tx1"/>
              </a:solidFill>
              <a:round/>
            </a:ln>
          </p:spPr>
          <p:txBody>
            <a:bodyPr/>
            <a:lstStyle/>
            <a:p>
              <a:endParaRPr lang="zh-CN" altLang="en-US"/>
            </a:p>
          </p:txBody>
        </p:sp>
      </p:grpSp>
      <p:grpSp>
        <p:nvGrpSpPr>
          <p:cNvPr id="6" name="Group 488"/>
          <p:cNvGrpSpPr/>
          <p:nvPr/>
        </p:nvGrpSpPr>
        <p:grpSpPr bwMode="auto">
          <a:xfrm>
            <a:off x="949322" y="4935646"/>
            <a:ext cx="7273925" cy="615950"/>
            <a:chOff x="657" y="2904"/>
            <a:chExt cx="4582" cy="388"/>
          </a:xfrm>
        </p:grpSpPr>
        <p:sp>
          <p:nvSpPr>
            <p:cNvPr id="243747" name="Rectangle 108"/>
            <p:cNvSpPr>
              <a:spLocks noChangeArrowheads="1"/>
            </p:cNvSpPr>
            <p:nvPr/>
          </p:nvSpPr>
          <p:spPr bwMode="auto">
            <a:xfrm>
              <a:off x="4690" y="2904"/>
              <a:ext cx="549" cy="388"/>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endParaRPr>
            </a:p>
          </p:txBody>
        </p:sp>
        <p:sp>
          <p:nvSpPr>
            <p:cNvPr id="243748" name="Rectangle 107"/>
            <p:cNvSpPr>
              <a:spLocks noChangeArrowheads="1"/>
            </p:cNvSpPr>
            <p:nvPr/>
          </p:nvSpPr>
          <p:spPr bwMode="auto">
            <a:xfrm>
              <a:off x="4144" y="2904"/>
              <a:ext cx="546" cy="388"/>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43749" name="Rectangle 106"/>
            <p:cNvSpPr>
              <a:spLocks noChangeArrowheads="1"/>
            </p:cNvSpPr>
            <p:nvPr/>
          </p:nvSpPr>
          <p:spPr bwMode="auto">
            <a:xfrm>
              <a:off x="3595" y="2904"/>
              <a:ext cx="549" cy="388"/>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43750" name="Rectangle 105"/>
            <p:cNvSpPr>
              <a:spLocks noChangeArrowheads="1"/>
            </p:cNvSpPr>
            <p:nvPr/>
          </p:nvSpPr>
          <p:spPr bwMode="auto">
            <a:xfrm>
              <a:off x="3048" y="2904"/>
              <a:ext cx="547" cy="388"/>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43751" name="Rectangle 104"/>
            <p:cNvSpPr>
              <a:spLocks noChangeArrowheads="1"/>
            </p:cNvSpPr>
            <p:nvPr/>
          </p:nvSpPr>
          <p:spPr bwMode="auto">
            <a:xfrm>
              <a:off x="2499" y="2904"/>
              <a:ext cx="549" cy="388"/>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43752" name="Rectangle 103"/>
            <p:cNvSpPr>
              <a:spLocks noChangeArrowheads="1"/>
            </p:cNvSpPr>
            <p:nvPr/>
          </p:nvSpPr>
          <p:spPr bwMode="auto">
            <a:xfrm>
              <a:off x="1953" y="2904"/>
              <a:ext cx="546" cy="388"/>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43753" name="Rectangle 102"/>
            <p:cNvSpPr>
              <a:spLocks noChangeArrowheads="1"/>
            </p:cNvSpPr>
            <p:nvPr/>
          </p:nvSpPr>
          <p:spPr bwMode="auto">
            <a:xfrm>
              <a:off x="1404" y="2904"/>
              <a:ext cx="549" cy="388"/>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43754" name="Rectangle 101"/>
            <p:cNvSpPr>
              <a:spLocks noChangeArrowheads="1"/>
            </p:cNvSpPr>
            <p:nvPr/>
          </p:nvSpPr>
          <p:spPr bwMode="auto">
            <a:xfrm>
              <a:off x="657" y="2904"/>
              <a:ext cx="747" cy="388"/>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43755" name="Line 299"/>
            <p:cNvSpPr>
              <a:spLocks noChangeShapeType="1"/>
            </p:cNvSpPr>
            <p:nvPr/>
          </p:nvSpPr>
          <p:spPr bwMode="auto">
            <a:xfrm>
              <a:off x="657" y="3292"/>
              <a:ext cx="4582" cy="0"/>
            </a:xfrm>
            <a:prstGeom prst="line">
              <a:avLst/>
            </a:prstGeom>
            <a:noFill/>
            <a:ln w="12700">
              <a:solidFill>
                <a:schemeClr val="tx1"/>
              </a:solidFill>
              <a:round/>
            </a:ln>
          </p:spPr>
          <p:txBody>
            <a:bodyPr/>
            <a:lstStyle/>
            <a:p>
              <a:endParaRPr lang="zh-CN" altLang="en-US"/>
            </a:p>
          </p:txBody>
        </p:sp>
      </p:grpSp>
      <p:sp>
        <p:nvSpPr>
          <p:cNvPr id="243734" name="Line 117"/>
          <p:cNvSpPr>
            <a:spLocks noChangeShapeType="1"/>
          </p:cNvSpPr>
          <p:nvPr/>
        </p:nvSpPr>
        <p:spPr bwMode="auto">
          <a:xfrm>
            <a:off x="949322" y="1522521"/>
            <a:ext cx="7273925" cy="0"/>
          </a:xfrm>
          <a:prstGeom prst="line">
            <a:avLst/>
          </a:prstGeom>
          <a:noFill/>
          <a:ln w="12700" cap="sq">
            <a:solidFill>
              <a:schemeClr val="tx1"/>
            </a:solidFill>
            <a:round/>
          </a:ln>
        </p:spPr>
        <p:txBody>
          <a:bodyPr/>
          <a:lstStyle/>
          <a:p>
            <a:endParaRPr lang="zh-CN" altLang="en-US"/>
          </a:p>
        </p:txBody>
      </p:sp>
      <p:sp>
        <p:nvSpPr>
          <p:cNvPr id="243735" name="Line 119"/>
          <p:cNvSpPr>
            <a:spLocks noChangeShapeType="1"/>
          </p:cNvSpPr>
          <p:nvPr/>
        </p:nvSpPr>
        <p:spPr bwMode="auto">
          <a:xfrm>
            <a:off x="949322" y="1522521"/>
            <a:ext cx="0" cy="4646613"/>
          </a:xfrm>
          <a:prstGeom prst="line">
            <a:avLst/>
          </a:prstGeom>
          <a:noFill/>
          <a:ln w="12700" cap="sq">
            <a:solidFill>
              <a:schemeClr val="tx1"/>
            </a:solidFill>
            <a:round/>
          </a:ln>
        </p:spPr>
        <p:txBody>
          <a:bodyPr/>
          <a:lstStyle/>
          <a:p>
            <a:endParaRPr lang="zh-CN" altLang="en-US"/>
          </a:p>
        </p:txBody>
      </p:sp>
      <p:sp>
        <p:nvSpPr>
          <p:cNvPr id="243736" name="Line 120"/>
          <p:cNvSpPr>
            <a:spLocks noChangeShapeType="1"/>
          </p:cNvSpPr>
          <p:nvPr/>
        </p:nvSpPr>
        <p:spPr bwMode="auto">
          <a:xfrm>
            <a:off x="8223247" y="1522521"/>
            <a:ext cx="0" cy="4646613"/>
          </a:xfrm>
          <a:prstGeom prst="line">
            <a:avLst/>
          </a:prstGeom>
          <a:noFill/>
          <a:ln w="12700" cap="sq">
            <a:solidFill>
              <a:schemeClr val="tx1"/>
            </a:solidFill>
            <a:round/>
          </a:ln>
        </p:spPr>
        <p:txBody>
          <a:bodyPr/>
          <a:lstStyle/>
          <a:p>
            <a:endParaRPr lang="zh-CN" altLang="en-US"/>
          </a:p>
        </p:txBody>
      </p:sp>
      <p:grpSp>
        <p:nvGrpSpPr>
          <p:cNvPr id="7" name="Group 489"/>
          <p:cNvGrpSpPr/>
          <p:nvPr/>
        </p:nvGrpSpPr>
        <p:grpSpPr bwMode="auto">
          <a:xfrm>
            <a:off x="949322" y="5551596"/>
            <a:ext cx="7273925" cy="617538"/>
            <a:chOff x="657" y="3292"/>
            <a:chExt cx="4582" cy="389"/>
          </a:xfrm>
        </p:grpSpPr>
        <p:sp>
          <p:nvSpPr>
            <p:cNvPr id="243738" name="Rectangle 116"/>
            <p:cNvSpPr>
              <a:spLocks noChangeArrowheads="1"/>
            </p:cNvSpPr>
            <p:nvPr/>
          </p:nvSpPr>
          <p:spPr bwMode="auto">
            <a:xfrm>
              <a:off x="4690" y="3292"/>
              <a:ext cx="549"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endParaRPr>
            </a:p>
          </p:txBody>
        </p:sp>
        <p:sp>
          <p:nvSpPr>
            <p:cNvPr id="243739" name="Rectangle 115"/>
            <p:cNvSpPr>
              <a:spLocks noChangeArrowheads="1"/>
            </p:cNvSpPr>
            <p:nvPr/>
          </p:nvSpPr>
          <p:spPr bwMode="auto">
            <a:xfrm>
              <a:off x="4144" y="3292"/>
              <a:ext cx="546"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endParaRPr>
            </a:p>
          </p:txBody>
        </p:sp>
        <p:sp>
          <p:nvSpPr>
            <p:cNvPr id="243740" name="Rectangle 114"/>
            <p:cNvSpPr>
              <a:spLocks noChangeArrowheads="1"/>
            </p:cNvSpPr>
            <p:nvPr/>
          </p:nvSpPr>
          <p:spPr bwMode="auto">
            <a:xfrm>
              <a:off x="3595" y="3292"/>
              <a:ext cx="549"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endParaRPr>
            </a:p>
          </p:txBody>
        </p:sp>
        <p:sp>
          <p:nvSpPr>
            <p:cNvPr id="243741" name="Rectangle 113"/>
            <p:cNvSpPr>
              <a:spLocks noChangeArrowheads="1"/>
            </p:cNvSpPr>
            <p:nvPr/>
          </p:nvSpPr>
          <p:spPr bwMode="auto">
            <a:xfrm>
              <a:off x="3048" y="3292"/>
              <a:ext cx="547"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43742" name="Rectangle 112"/>
            <p:cNvSpPr>
              <a:spLocks noChangeArrowheads="1"/>
            </p:cNvSpPr>
            <p:nvPr/>
          </p:nvSpPr>
          <p:spPr bwMode="auto">
            <a:xfrm>
              <a:off x="2499" y="3292"/>
              <a:ext cx="549"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endParaRPr>
            </a:p>
          </p:txBody>
        </p:sp>
        <p:sp>
          <p:nvSpPr>
            <p:cNvPr id="243743" name="Rectangle 111"/>
            <p:cNvSpPr>
              <a:spLocks noChangeArrowheads="1"/>
            </p:cNvSpPr>
            <p:nvPr/>
          </p:nvSpPr>
          <p:spPr bwMode="auto">
            <a:xfrm>
              <a:off x="1953" y="3292"/>
              <a:ext cx="546" cy="389"/>
            </a:xfrm>
            <a:prstGeom prst="rect">
              <a:avLst/>
            </a:prstGeom>
            <a:solidFill>
              <a:srgbClr val="CCCCCC"/>
            </a:solid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endParaRPr>
            </a:p>
          </p:txBody>
        </p:sp>
        <p:sp>
          <p:nvSpPr>
            <p:cNvPr id="243744" name="Rectangle 110"/>
            <p:cNvSpPr>
              <a:spLocks noChangeArrowheads="1"/>
            </p:cNvSpPr>
            <p:nvPr/>
          </p:nvSpPr>
          <p:spPr bwMode="auto">
            <a:xfrm>
              <a:off x="1404" y="3292"/>
              <a:ext cx="549"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endParaRPr>
            </a:p>
          </p:txBody>
        </p:sp>
        <p:sp>
          <p:nvSpPr>
            <p:cNvPr id="243745" name="Rectangle 109"/>
            <p:cNvSpPr>
              <a:spLocks noChangeArrowheads="1"/>
            </p:cNvSpPr>
            <p:nvPr/>
          </p:nvSpPr>
          <p:spPr bwMode="auto">
            <a:xfrm>
              <a:off x="657" y="3292"/>
              <a:ext cx="747" cy="389"/>
            </a:xfrm>
            <a:prstGeom prst="rect">
              <a:avLst/>
            </a:prstGeom>
            <a:noFill/>
            <a:ln>
              <a:noFill/>
            </a:ln>
          </p:spPr>
          <p:txBody>
            <a:bodyPr/>
            <a:lstStyle/>
            <a:p>
              <a:pPr eaLnBrk="1" hangingPunct="1">
                <a:spcBef>
                  <a:spcPct val="0"/>
                </a:spcBef>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endParaRPr>
            </a:p>
          </p:txBody>
        </p:sp>
        <p:sp>
          <p:nvSpPr>
            <p:cNvPr id="243746" name="Line 118"/>
            <p:cNvSpPr>
              <a:spLocks noChangeShapeType="1"/>
            </p:cNvSpPr>
            <p:nvPr/>
          </p:nvSpPr>
          <p:spPr bwMode="auto">
            <a:xfrm>
              <a:off x="657" y="3681"/>
              <a:ext cx="4582" cy="0"/>
            </a:xfrm>
            <a:prstGeom prst="line">
              <a:avLst/>
            </a:prstGeom>
            <a:noFill/>
            <a:ln w="12700" cap="sq">
              <a:solidFill>
                <a:schemeClr val="tx1"/>
              </a:solidFill>
              <a:round/>
            </a:ln>
          </p:spPr>
          <p:txBody>
            <a:bodyPr/>
            <a:lstStyle/>
            <a:p>
              <a:endParaRPr lang="zh-CN" altLang="en-US"/>
            </a:p>
          </p:txBody>
        </p:sp>
      </p:grpSp>
      <p:sp>
        <p:nvSpPr>
          <p:cNvPr id="82" name="Rectangle 2"/>
          <p:cNvSpPr txBox="1">
            <a:spLocks noChangeArrowheads="1"/>
          </p:cNvSpPr>
          <p:nvPr/>
        </p:nvSpPr>
        <p:spPr>
          <a:xfrm>
            <a:off x="572206" y="665201"/>
            <a:ext cx="7772400" cy="725676"/>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zh-CN" altLang="en-US" b="1" dirty="0">
                <a:latin typeface="Times New Roman" panose="02020603050405020304" charset="0"/>
                <a:ea typeface="SimSun" panose="02010600030101010101" pitchFamily="2" charset="-122"/>
              </a:rPr>
              <a:t>冒泡排序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99547" y="338667"/>
            <a:ext cx="7772400" cy="1143000"/>
          </a:xfrm>
        </p:spPr>
        <p:txBody>
          <a:bodyPr/>
          <a:lstStyle/>
          <a:p>
            <a:pPr eaLnBrk="1" hangingPunct="1"/>
            <a:r>
              <a:rPr lang="zh-CN" altLang="en-US" b="1" dirty="0">
                <a:latin typeface="Times New Roman" panose="02020603050405020304" charset="0"/>
                <a:ea typeface="SimSun" panose="02010600030101010101" pitchFamily="2" charset="-122"/>
              </a:rPr>
              <a:t>冒泡排序算法的实现 </a:t>
            </a:r>
            <a:endParaRPr lang="zh-CN" altLang="en-US" b="1" dirty="0">
              <a:latin typeface="Times New Roman" panose="02020603050405020304" charset="0"/>
              <a:ea typeface="SimSun" panose="02010600030101010101" pitchFamily="2" charset="-122"/>
            </a:endParaRPr>
          </a:p>
        </p:txBody>
      </p:sp>
      <p:sp>
        <p:nvSpPr>
          <p:cNvPr id="244739" name="Rectangle 3"/>
          <p:cNvSpPr>
            <a:spLocks noGrp="1" noChangeArrowheads="1"/>
          </p:cNvSpPr>
          <p:nvPr>
            <p:ph type="body" idx="1"/>
          </p:nvPr>
        </p:nvSpPr>
        <p:spPr>
          <a:xfrm>
            <a:off x="122061" y="1169987"/>
            <a:ext cx="8785225" cy="5688013"/>
          </a:xfrm>
        </p:spPr>
        <p:txBody>
          <a:bodyPr>
            <a:normAutofit fontScale="92500" lnSpcReduction="20000"/>
          </a:bodyPr>
          <a:lstStyle/>
          <a:p>
            <a:pPr>
              <a:spcBef>
                <a:spcPct val="0"/>
              </a:spcBef>
              <a:buFontTx/>
              <a:buNone/>
            </a:pPr>
            <a:r>
              <a:rPr lang="en-US" altLang="zh-CN" sz="2400" b="1" dirty="0">
                <a:latin typeface="Times New Roman" panose="02020603050405020304" charset="0"/>
                <a:ea typeface="SimSun" panose="02010600030101010101" pitchFamily="2" charset="-122"/>
              </a:rPr>
              <a:t>template &lt;class KEY, class OTHER&gt;</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void </a:t>
            </a:r>
            <a:r>
              <a:rPr lang="en-US" altLang="zh-CN" sz="2400" b="1" dirty="0" err="1">
                <a:latin typeface="Times New Roman" panose="02020603050405020304" charset="0"/>
                <a:ea typeface="SimSun" panose="02010600030101010101" pitchFamily="2" charset="-122"/>
              </a:rPr>
              <a:t>bubbleSort</a:t>
            </a:r>
            <a:r>
              <a:rPr lang="en-US" altLang="zh-CN" sz="2400" b="1" dirty="0">
                <a:latin typeface="Times New Roman" panose="02020603050405020304" charset="0"/>
                <a:ea typeface="SimSun" panose="02010600030101010101" pitchFamily="2" charset="-122"/>
              </a:rPr>
              <a:t>(SET&lt;KEY, OTHER&gt; a[], </a:t>
            </a:r>
            <a:r>
              <a:rPr lang="en-US" altLang="zh-CN" sz="2400" b="1" dirty="0" err="1">
                <a:latin typeface="Times New Roman" panose="02020603050405020304" charset="0"/>
                <a:ea typeface="SimSun" panose="02010600030101010101" pitchFamily="2" charset="-122"/>
              </a:rPr>
              <a:t>int</a:t>
            </a:r>
            <a:r>
              <a:rPr lang="en-US" altLang="zh-CN" sz="2400" b="1" dirty="0">
                <a:latin typeface="Times New Roman" panose="02020603050405020304" charset="0"/>
                <a:ea typeface="SimSun" panose="02010600030101010101" pitchFamily="2" charset="-122"/>
              </a:rPr>
              <a:t> size)</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a:t>
            </a:r>
            <a:r>
              <a:rPr lang="en-US" altLang="zh-CN" sz="2400" b="1" dirty="0" err="1">
                <a:latin typeface="Times New Roman" panose="02020603050405020304" charset="0"/>
                <a:ea typeface="SimSun" panose="02010600030101010101" pitchFamily="2" charset="-122"/>
              </a:rPr>
              <a:t>int</a:t>
            </a:r>
            <a:r>
              <a:rPr lang="en-US" altLang="zh-CN" sz="2400" b="1" dirty="0">
                <a:latin typeface="Times New Roman" panose="02020603050405020304" charset="0"/>
                <a:ea typeface="SimSun" panose="02010600030101010101" pitchFamily="2" charset="-122"/>
              </a:rPr>
              <a:t> </a:t>
            </a:r>
            <a:r>
              <a:rPr lang="en-US" altLang="zh-CN" sz="2400" b="1" dirty="0" err="1">
                <a:latin typeface="Times New Roman" panose="02020603050405020304" charset="0"/>
                <a:ea typeface="SimSun" panose="02010600030101010101" pitchFamily="2" charset="-122"/>
              </a:rPr>
              <a:t>i</a:t>
            </a:r>
            <a:r>
              <a:rPr lang="en-US" altLang="zh-CN" sz="2400" b="1" dirty="0">
                <a:latin typeface="Times New Roman" panose="02020603050405020304" charset="0"/>
                <a:ea typeface="SimSun" panose="02010600030101010101" pitchFamily="2" charset="-122"/>
              </a:rPr>
              <a:t>, j;</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SET&lt;KEY, OTHER&gt; </a:t>
            </a:r>
            <a:r>
              <a:rPr lang="en-US" altLang="zh-CN" sz="2400" b="1" dirty="0" err="1">
                <a:latin typeface="Times New Roman" panose="02020603050405020304" charset="0"/>
                <a:ea typeface="SimSun" panose="02010600030101010101" pitchFamily="2" charset="-122"/>
              </a:rPr>
              <a:t>tmp</a:t>
            </a:r>
            <a:r>
              <a:rPr lang="en-US" altLang="zh-CN" sz="2400" b="1" dirty="0">
                <a:latin typeface="Times New Roman" panose="02020603050405020304" charset="0"/>
                <a:ea typeface="SimSun" panose="02010600030101010101" pitchFamily="2" charset="-122"/>
              </a:rPr>
              <a:t>;</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a:t>
            </a:r>
            <a:r>
              <a:rPr lang="en-US" altLang="zh-CN" sz="2400" b="1" dirty="0" err="1">
                <a:latin typeface="Times New Roman" panose="02020603050405020304" charset="0"/>
                <a:ea typeface="SimSun" panose="02010600030101010101" pitchFamily="2" charset="-122"/>
              </a:rPr>
              <a:t>bool</a:t>
            </a:r>
            <a:r>
              <a:rPr lang="en-US" altLang="zh-CN" sz="2400" b="1" dirty="0">
                <a:latin typeface="Times New Roman" panose="02020603050405020304" charset="0"/>
                <a:ea typeface="SimSun" panose="02010600030101010101" pitchFamily="2" charset="-122"/>
              </a:rPr>
              <a:t> flag = true;         //</a:t>
            </a:r>
            <a:r>
              <a:rPr lang="zh-CN" altLang="en-US" sz="2400" b="1" dirty="0">
                <a:latin typeface="Times New Roman" panose="02020603050405020304" charset="0"/>
                <a:ea typeface="SimSun" panose="02010600030101010101" pitchFamily="2" charset="-122"/>
              </a:rPr>
              <a:t>记录一趟冒泡中有没有发生过交换</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a:t>
            </a:r>
            <a:endParaRPr lang="zh-CN" sz="2400" b="1" dirty="0">
              <a:latin typeface="Times New Roman" panose="02020603050405020304" charset="0"/>
              <a:ea typeface="SimSun" panose="02010600030101010101" pitchFamily="2" charset="-122"/>
            </a:endParaRPr>
          </a:p>
          <a:p>
            <a:pPr>
              <a:spcBef>
                <a:spcPct val="0"/>
              </a:spcBef>
              <a:buFontTx/>
              <a:buNone/>
            </a:pPr>
            <a:r>
              <a:rPr lang="nb-NO" altLang="zh-CN" sz="2400" b="1" dirty="0">
                <a:latin typeface="Times New Roman" panose="02020603050405020304" charset="0"/>
                <a:ea typeface="SimSun" panose="02010600030101010101" pitchFamily="2" charset="-122"/>
              </a:rPr>
              <a:t>    for (i = 1; i &lt; </a:t>
            </a:r>
            <a:r>
              <a:rPr lang="nb-NO" altLang="zh-CN" sz="2400" b="1" dirty="0" err="1">
                <a:latin typeface="Times New Roman" panose="02020603050405020304" charset="0"/>
                <a:ea typeface="SimSun" panose="02010600030101010101" pitchFamily="2" charset="-122"/>
              </a:rPr>
              <a:t>size</a:t>
            </a:r>
            <a:r>
              <a:rPr lang="en-US" altLang="zh-CN" sz="2400" b="1" dirty="0">
                <a:latin typeface="Times New Roman" panose="02020603050405020304" charset="0"/>
                <a:ea typeface="SimSun" panose="02010600030101010101" pitchFamily="2" charset="-122"/>
              </a:rPr>
              <a:t> &amp;&amp; flag</a:t>
            </a:r>
            <a:r>
              <a:rPr lang="nb-NO" altLang="zh-CN" sz="2400" b="1" dirty="0">
                <a:latin typeface="Times New Roman" panose="02020603050405020304" charset="0"/>
                <a:ea typeface="SimSun" panose="02010600030101010101" pitchFamily="2" charset="-122"/>
              </a:rPr>
              <a:t>; ++i) {                 //size-1</a:t>
            </a:r>
            <a:r>
              <a:rPr lang="zh-CN" altLang="en-US" sz="2400" b="1" dirty="0">
                <a:latin typeface="Times New Roman" panose="02020603050405020304" charset="0"/>
                <a:ea typeface="SimSun" panose="02010600030101010101" pitchFamily="2" charset="-122"/>
              </a:rPr>
              <a:t>次冒泡</a:t>
            </a:r>
            <a:endParaRPr lang="zh-CN" sz="2400" b="1" dirty="0">
              <a:latin typeface="Times New Roman" panose="02020603050405020304" charset="0"/>
              <a:ea typeface="SimSun" panose="02010600030101010101" pitchFamily="2" charset="-122"/>
            </a:endParaRPr>
          </a:p>
          <a:p>
            <a:pPr>
              <a:spcBef>
                <a:spcPct val="0"/>
              </a:spcBef>
              <a:buFontTx/>
              <a:buNone/>
            </a:pPr>
            <a:r>
              <a:rPr lang="nb-NO" altLang="zh-CN" sz="2400" b="1" dirty="0">
                <a:latin typeface="Times New Roman" panose="02020603050405020304" charset="0"/>
                <a:ea typeface="SimSun" panose="02010600030101010101" pitchFamily="2" charset="-122"/>
              </a:rPr>
              <a:t>        </a:t>
            </a:r>
            <a:r>
              <a:rPr lang="en-US" altLang="zh-CN" sz="2400" b="1" dirty="0">
                <a:latin typeface="Times New Roman" panose="02020603050405020304" charset="0"/>
                <a:ea typeface="SimSun" panose="02010600030101010101" pitchFamily="2" charset="-122"/>
              </a:rPr>
              <a:t>flag = false;</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solidFill>
                  <a:srgbClr val="FF0000"/>
                </a:solidFill>
                <a:latin typeface="Times New Roman" panose="02020603050405020304" charset="0"/>
                <a:ea typeface="SimSun" panose="02010600030101010101" pitchFamily="2" charset="-122"/>
              </a:rPr>
              <a:t>        for (j = 0; j &lt; size-</a:t>
            </a:r>
            <a:r>
              <a:rPr lang="en-US" altLang="zh-CN" sz="2400" b="1" dirty="0" err="1">
                <a:solidFill>
                  <a:srgbClr val="FF0000"/>
                </a:solidFill>
                <a:latin typeface="Times New Roman" panose="02020603050405020304" charset="0"/>
                <a:ea typeface="SimSun" panose="02010600030101010101" pitchFamily="2" charset="-122"/>
              </a:rPr>
              <a:t>i</a:t>
            </a:r>
            <a:r>
              <a:rPr lang="en-US" altLang="zh-CN" sz="2400" b="1" dirty="0">
                <a:solidFill>
                  <a:srgbClr val="FF0000"/>
                </a:solidFill>
                <a:latin typeface="Times New Roman" panose="02020603050405020304" charset="0"/>
                <a:ea typeface="SimSun" panose="02010600030101010101" pitchFamily="2" charset="-122"/>
              </a:rPr>
              <a:t>; ++j)                              //</a:t>
            </a:r>
            <a:r>
              <a:rPr lang="zh-CN" altLang="en-US" sz="2400" b="1" dirty="0">
                <a:solidFill>
                  <a:srgbClr val="FF0000"/>
                </a:solidFill>
                <a:latin typeface="Times New Roman" panose="02020603050405020304" charset="0"/>
                <a:ea typeface="SimSun" panose="02010600030101010101" pitchFamily="2" charset="-122"/>
              </a:rPr>
              <a:t>第</a:t>
            </a:r>
            <a:r>
              <a:rPr lang="en-US" altLang="zh-CN" sz="2400" b="1" dirty="0" err="1">
                <a:solidFill>
                  <a:srgbClr val="FF0000"/>
                </a:solidFill>
                <a:latin typeface="Times New Roman" panose="02020603050405020304" charset="0"/>
                <a:ea typeface="SimSun" panose="02010600030101010101" pitchFamily="2" charset="-122"/>
              </a:rPr>
              <a:t>i</a:t>
            </a:r>
            <a:r>
              <a:rPr lang="zh-CN" altLang="en-US" sz="2400" b="1" dirty="0">
                <a:solidFill>
                  <a:srgbClr val="FF0000"/>
                </a:solidFill>
                <a:latin typeface="Times New Roman" panose="02020603050405020304" charset="0"/>
                <a:ea typeface="SimSun" panose="02010600030101010101" pitchFamily="2" charset="-122"/>
              </a:rPr>
              <a:t>次冒泡</a:t>
            </a:r>
            <a:endParaRPr lang="zh-CN" sz="2400" b="1" dirty="0">
              <a:solidFill>
                <a:srgbClr val="FF0000"/>
              </a:solidFill>
              <a:latin typeface="Times New Roman" panose="02020603050405020304" charset="0"/>
              <a:ea typeface="SimSun" panose="02010600030101010101" pitchFamily="2" charset="-122"/>
            </a:endParaRPr>
          </a:p>
          <a:p>
            <a:pPr>
              <a:spcBef>
                <a:spcPct val="0"/>
              </a:spcBef>
              <a:buFontTx/>
              <a:buNone/>
            </a:pPr>
            <a:r>
              <a:rPr lang="en-US" altLang="zh-CN" sz="2400" b="1" dirty="0">
                <a:solidFill>
                  <a:srgbClr val="FF0000"/>
                </a:solidFill>
                <a:latin typeface="Times New Roman" panose="02020603050405020304" charset="0"/>
                <a:ea typeface="SimSun" panose="02010600030101010101" pitchFamily="2" charset="-122"/>
              </a:rPr>
              <a:t>            if (a[j+1].key &lt; a[j].key) {</a:t>
            </a:r>
            <a:endParaRPr lang="zh-CN" sz="2400" b="1" dirty="0">
              <a:solidFill>
                <a:srgbClr val="FF0000"/>
              </a:solidFill>
              <a:latin typeface="Times New Roman" panose="02020603050405020304" charset="0"/>
              <a:ea typeface="SimSun" panose="02010600030101010101" pitchFamily="2" charset="-122"/>
            </a:endParaRPr>
          </a:p>
          <a:p>
            <a:pPr>
              <a:spcBef>
                <a:spcPct val="0"/>
              </a:spcBef>
              <a:buFontTx/>
              <a:buNone/>
            </a:pPr>
            <a:r>
              <a:rPr lang="en-US" altLang="zh-CN" sz="2400" b="1" dirty="0">
                <a:solidFill>
                  <a:srgbClr val="FF0000"/>
                </a:solidFill>
                <a:latin typeface="Times New Roman" panose="02020603050405020304" charset="0"/>
                <a:ea typeface="SimSun" panose="02010600030101010101" pitchFamily="2" charset="-122"/>
              </a:rPr>
              <a:t>                 </a:t>
            </a:r>
            <a:r>
              <a:rPr lang="en-US" altLang="zh-CN" sz="2400" b="1" dirty="0" err="1">
                <a:solidFill>
                  <a:srgbClr val="FF0000"/>
                </a:solidFill>
                <a:latin typeface="Times New Roman" panose="02020603050405020304" charset="0"/>
                <a:ea typeface="SimSun" panose="02010600030101010101" pitchFamily="2" charset="-122"/>
              </a:rPr>
              <a:t>tmp</a:t>
            </a:r>
            <a:r>
              <a:rPr lang="en-US" altLang="zh-CN" sz="2400" b="1" dirty="0">
                <a:solidFill>
                  <a:srgbClr val="FF0000"/>
                </a:solidFill>
                <a:latin typeface="Times New Roman" panose="02020603050405020304" charset="0"/>
                <a:ea typeface="SimSun" panose="02010600030101010101" pitchFamily="2" charset="-122"/>
              </a:rPr>
              <a:t> = a[j];      a[j] = a[j+1];     a[j+1] = </a:t>
            </a:r>
            <a:r>
              <a:rPr lang="en-US" altLang="zh-CN" sz="2400" b="1" dirty="0" err="1">
                <a:solidFill>
                  <a:srgbClr val="FF0000"/>
                </a:solidFill>
                <a:latin typeface="Times New Roman" panose="02020603050405020304" charset="0"/>
                <a:ea typeface="SimSun" panose="02010600030101010101" pitchFamily="2" charset="-122"/>
              </a:rPr>
              <a:t>tmp</a:t>
            </a:r>
            <a:r>
              <a:rPr lang="en-US" altLang="zh-CN" sz="2400" b="1" dirty="0">
                <a:solidFill>
                  <a:srgbClr val="FF0000"/>
                </a:solidFill>
                <a:latin typeface="Times New Roman" panose="02020603050405020304" charset="0"/>
                <a:ea typeface="SimSun" panose="02010600030101010101" pitchFamily="2" charset="-122"/>
              </a:rPr>
              <a:t>; </a:t>
            </a:r>
            <a:endParaRPr lang="zh-CN" sz="2400" b="1" dirty="0">
              <a:solidFill>
                <a:srgbClr val="FF0000"/>
              </a:solidFill>
              <a:latin typeface="Times New Roman" panose="02020603050405020304" charset="0"/>
              <a:ea typeface="SimSun" panose="02010600030101010101" pitchFamily="2" charset="-122"/>
            </a:endParaRPr>
          </a:p>
          <a:p>
            <a:pPr>
              <a:spcBef>
                <a:spcPct val="0"/>
              </a:spcBef>
              <a:buFontTx/>
              <a:buNone/>
            </a:pPr>
            <a:r>
              <a:rPr lang="en-US" altLang="zh-CN" sz="2400" b="1" dirty="0">
                <a:solidFill>
                  <a:srgbClr val="FF0000"/>
                </a:solidFill>
                <a:latin typeface="Times New Roman" panose="02020603050405020304" charset="0"/>
                <a:ea typeface="SimSun" panose="02010600030101010101" pitchFamily="2" charset="-122"/>
              </a:rPr>
              <a:t>                 flag = true;</a:t>
            </a:r>
            <a:endParaRPr lang="zh-CN" sz="2400" b="1" dirty="0">
              <a:solidFill>
                <a:srgbClr val="FF0000"/>
              </a:solidFill>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a:t>
            </a:r>
            <a:endParaRPr lang="zh-CN" sz="2400" b="1" dirty="0">
              <a:latin typeface="Times New Roman" panose="02020603050405020304" charset="0"/>
              <a:ea typeface="SimSun" panose="02010600030101010101" pitchFamily="2" charset="-122"/>
            </a:endParaRPr>
          </a:p>
          <a:p>
            <a:pPr>
              <a:spcBef>
                <a:spcPct val="0"/>
              </a:spcBef>
              <a:buFontTx/>
              <a:buNone/>
            </a:pPr>
            <a:r>
              <a:rPr lang="en-US" altLang="zh-CN" sz="2400" b="1" dirty="0">
                <a:latin typeface="Times New Roman" panose="02020603050405020304" charset="0"/>
                <a:ea typeface="SimSun" panose="02010600030101010101" pitchFamily="2" charset="-122"/>
              </a:rPr>
              <a:t>  }</a:t>
            </a:r>
            <a:endParaRPr lang="zh-CN" sz="2400" b="1" dirty="0">
              <a:latin typeface="Times New Roman" panose="02020603050405020304" charset="0"/>
              <a:ea typeface="SimSun" panose="02010600030101010101" pitchFamily="2" charset="-122"/>
            </a:endParaRPr>
          </a:p>
        </p:txBody>
      </p:sp>
      <p:sp>
        <p:nvSpPr>
          <p:cNvPr id="2" name="文本框 1"/>
          <p:cNvSpPr txBox="1"/>
          <p:nvPr/>
        </p:nvSpPr>
        <p:spPr>
          <a:xfrm>
            <a:off x="3001818" y="5941458"/>
            <a:ext cx="5253865" cy="830997"/>
          </a:xfrm>
          <a:prstGeom prst="rect">
            <a:avLst/>
          </a:prstGeom>
          <a:solidFill>
            <a:schemeClr val="bg2">
              <a:lumMod val="60000"/>
              <a:lumOff val="40000"/>
            </a:schemeClr>
          </a:solidFill>
        </p:spPr>
        <p:txBody>
          <a:bodyPr wrap="square" rtlCol="0">
            <a:spAutoFit/>
          </a:bodyPr>
          <a:lstStyle/>
          <a:p>
            <a:r>
              <a:rPr kumimoji="1" lang="zh-CN" altLang="en-US" sz="2400" dirty="0">
                <a:solidFill>
                  <a:srgbClr val="FF0000"/>
                </a:solidFill>
              </a:rPr>
              <a:t>性能分析？？适用情况？冒泡程序的进一步优化？</a:t>
            </a:r>
            <a:endParaRPr kumimoji="1" lang="zh-CN" altLang="en-US" sz="2400" dirty="0">
              <a:solidFill>
                <a:srgbClr val="FF0000"/>
              </a:solidFill>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52336" y="1389666"/>
            <a:ext cx="8656549" cy="5004943"/>
            <a:chOff x="251619" y="1724293"/>
            <a:chExt cx="8656549" cy="5004943"/>
          </a:xfrm>
        </p:grpSpPr>
        <p:sp>
          <p:nvSpPr>
            <p:cNvPr id="212994" name="Rectangle 104"/>
            <p:cNvSpPr>
              <a:spLocks noChangeArrowheads="1"/>
            </p:cNvSpPr>
            <p:nvPr/>
          </p:nvSpPr>
          <p:spPr bwMode="auto">
            <a:xfrm>
              <a:off x="8058855" y="1724293"/>
              <a:ext cx="849313" cy="523431"/>
            </a:xfrm>
            <a:prstGeom prst="rect">
              <a:avLst/>
            </a:prstGeom>
            <a:noFill/>
            <a:ln>
              <a:noFill/>
            </a:ln>
          </p:spPr>
          <p:txBody>
            <a:bodyPr/>
            <a:lstStyle/>
            <a:p>
              <a:pPr eaLnBrk="1" hangingPunct="1">
                <a:spcBef>
                  <a:spcPct val="0"/>
                </a:spcBef>
              </a:pPr>
              <a:r>
                <a:rPr lang="en-US" altLang="zh-CN" dirty="0">
                  <a:solidFill>
                    <a:srgbClr val="000000"/>
                  </a:solidFill>
                  <a:latin typeface="Times New Roman" panose="02020603050405020304" charset="0"/>
                  <a:cs typeface="Times New Roman" panose="02020603050405020304" charset="0"/>
                </a:rPr>
                <a:t>34</a:t>
              </a:r>
              <a:endParaRPr lang="en-US" altLang="zh-CN" dirty="0">
                <a:solidFill>
                  <a:srgbClr val="000000"/>
                </a:solidFill>
                <a:latin typeface="Times New Roman" panose="02020603050405020304" charset="0"/>
              </a:endParaRPr>
            </a:p>
          </p:txBody>
        </p:sp>
        <p:sp>
          <p:nvSpPr>
            <p:cNvPr id="212995" name="Rectangle 103"/>
            <p:cNvSpPr>
              <a:spLocks noChangeArrowheads="1"/>
            </p:cNvSpPr>
            <p:nvPr/>
          </p:nvSpPr>
          <p:spPr bwMode="auto">
            <a:xfrm>
              <a:off x="7211130" y="1724294"/>
              <a:ext cx="847725" cy="523430"/>
            </a:xfrm>
            <a:prstGeom prst="rect">
              <a:avLst/>
            </a:prstGeom>
            <a:noFill/>
            <a:ln>
              <a:noFill/>
            </a:ln>
          </p:spPr>
          <p:txBody>
            <a:bodyPr/>
            <a:lstStyle/>
            <a:p>
              <a:pPr eaLnBrk="1" hangingPunct="1">
                <a:spcBef>
                  <a:spcPct val="0"/>
                </a:spcBef>
              </a:pPr>
              <a:r>
                <a:rPr lang="en-US" altLang="zh-CN" dirty="0">
                  <a:solidFill>
                    <a:srgbClr val="000000"/>
                  </a:solidFill>
                  <a:latin typeface="Times New Roman" panose="02020603050405020304" charset="0"/>
                  <a:cs typeface="Times New Roman" panose="02020603050405020304" charset="0"/>
                </a:rPr>
                <a:t>12</a:t>
              </a:r>
              <a:endParaRPr lang="en-US" altLang="zh-CN" dirty="0">
                <a:solidFill>
                  <a:srgbClr val="000000"/>
                </a:solidFill>
                <a:latin typeface="Times New Roman" panose="02020603050405020304" charset="0"/>
              </a:endParaRPr>
            </a:p>
          </p:txBody>
        </p:sp>
        <p:sp>
          <p:nvSpPr>
            <p:cNvPr id="212996" name="Rectangle 102"/>
            <p:cNvSpPr>
              <a:spLocks noChangeArrowheads="1"/>
            </p:cNvSpPr>
            <p:nvPr/>
          </p:nvSpPr>
          <p:spPr bwMode="auto">
            <a:xfrm>
              <a:off x="6360230" y="1724295"/>
              <a:ext cx="850900" cy="523429"/>
            </a:xfrm>
            <a:prstGeom prst="rect">
              <a:avLst/>
            </a:prstGeom>
            <a:noFill/>
            <a:ln>
              <a:noFill/>
            </a:ln>
          </p:spPr>
          <p:txBody>
            <a:bodyPr/>
            <a:lstStyle/>
            <a:p>
              <a:pPr eaLnBrk="1" hangingPunct="1">
                <a:spcBef>
                  <a:spcPct val="0"/>
                </a:spcBef>
              </a:pPr>
              <a:r>
                <a:rPr lang="en-US" altLang="zh-CN" dirty="0">
                  <a:solidFill>
                    <a:srgbClr val="000000"/>
                  </a:solidFill>
                  <a:latin typeface="Times New Roman" panose="02020603050405020304" charset="0"/>
                  <a:cs typeface="Times New Roman" panose="02020603050405020304" charset="0"/>
                </a:rPr>
                <a:t>87</a:t>
              </a:r>
              <a:endParaRPr lang="en-US" altLang="zh-CN" dirty="0">
                <a:solidFill>
                  <a:srgbClr val="000000"/>
                </a:solidFill>
                <a:latin typeface="Times New Roman" panose="02020603050405020304" charset="0"/>
              </a:endParaRPr>
            </a:p>
          </p:txBody>
        </p:sp>
        <p:sp>
          <p:nvSpPr>
            <p:cNvPr id="212997" name="Rectangle 101"/>
            <p:cNvSpPr>
              <a:spLocks noChangeArrowheads="1"/>
            </p:cNvSpPr>
            <p:nvPr/>
          </p:nvSpPr>
          <p:spPr bwMode="auto">
            <a:xfrm>
              <a:off x="5510918" y="1724295"/>
              <a:ext cx="849312" cy="523429"/>
            </a:xfrm>
            <a:prstGeom prst="rect">
              <a:avLst/>
            </a:prstGeom>
            <a:noFill/>
            <a:ln>
              <a:noFill/>
            </a:ln>
          </p:spPr>
          <p:txBody>
            <a:bodyPr/>
            <a:lstStyle/>
            <a:p>
              <a:pPr eaLnBrk="1" hangingPunct="1">
                <a:spcBef>
                  <a:spcPct val="0"/>
                </a:spcBef>
              </a:pPr>
              <a:r>
                <a:rPr lang="en-US" altLang="zh-CN" dirty="0">
                  <a:solidFill>
                    <a:srgbClr val="000000"/>
                  </a:solidFill>
                  <a:latin typeface="Times New Roman" panose="02020603050405020304" charset="0"/>
                  <a:cs typeface="Times New Roman" panose="02020603050405020304" charset="0"/>
                </a:rPr>
                <a:t>66</a:t>
              </a:r>
              <a:endParaRPr lang="en-US" altLang="zh-CN" dirty="0">
                <a:solidFill>
                  <a:srgbClr val="000000"/>
                </a:solidFill>
                <a:latin typeface="Times New Roman" panose="02020603050405020304" charset="0"/>
              </a:endParaRPr>
            </a:p>
          </p:txBody>
        </p:sp>
        <p:sp>
          <p:nvSpPr>
            <p:cNvPr id="212998" name="Rectangle 100"/>
            <p:cNvSpPr>
              <a:spLocks noChangeArrowheads="1"/>
            </p:cNvSpPr>
            <p:nvPr/>
          </p:nvSpPr>
          <p:spPr bwMode="auto">
            <a:xfrm>
              <a:off x="4663193" y="1724296"/>
              <a:ext cx="847725" cy="523428"/>
            </a:xfrm>
            <a:prstGeom prst="rect">
              <a:avLst/>
            </a:prstGeom>
            <a:noFill/>
            <a:ln>
              <a:noFill/>
            </a:ln>
          </p:spPr>
          <p:txBody>
            <a:bodyPr/>
            <a:lstStyle/>
            <a:p>
              <a:pPr eaLnBrk="1" hangingPunct="1">
                <a:spcBef>
                  <a:spcPct val="0"/>
                </a:spcBef>
              </a:pPr>
              <a:r>
                <a:rPr lang="en-US" altLang="zh-CN" dirty="0">
                  <a:solidFill>
                    <a:srgbClr val="000000"/>
                  </a:solidFill>
                  <a:latin typeface="Times New Roman" panose="02020603050405020304" charset="0"/>
                  <a:cs typeface="Times New Roman" panose="02020603050405020304" charset="0"/>
                </a:rPr>
                <a:t>45</a:t>
              </a:r>
              <a:endParaRPr lang="en-US" altLang="zh-CN" dirty="0">
                <a:solidFill>
                  <a:srgbClr val="000000"/>
                </a:solidFill>
                <a:latin typeface="Times New Roman" panose="02020603050405020304" charset="0"/>
              </a:endParaRPr>
            </a:p>
          </p:txBody>
        </p:sp>
        <p:sp>
          <p:nvSpPr>
            <p:cNvPr id="212999" name="Rectangle 99"/>
            <p:cNvSpPr>
              <a:spLocks noChangeArrowheads="1"/>
            </p:cNvSpPr>
            <p:nvPr/>
          </p:nvSpPr>
          <p:spPr bwMode="auto">
            <a:xfrm>
              <a:off x="3813880" y="1724296"/>
              <a:ext cx="849313" cy="523428"/>
            </a:xfrm>
            <a:prstGeom prst="rect">
              <a:avLst/>
            </a:prstGeom>
            <a:noFill/>
            <a:ln>
              <a:noFill/>
            </a:ln>
          </p:spPr>
          <p:txBody>
            <a:bodyPr/>
            <a:lstStyle/>
            <a:p>
              <a:pPr eaLnBrk="1" hangingPunct="1">
                <a:spcBef>
                  <a:spcPct val="0"/>
                </a:spcBef>
              </a:pPr>
              <a:r>
                <a:rPr lang="en-US" altLang="zh-CN" dirty="0">
                  <a:solidFill>
                    <a:srgbClr val="000000"/>
                  </a:solidFill>
                  <a:latin typeface="Times New Roman" panose="02020603050405020304" charset="0"/>
                  <a:cs typeface="Times New Roman" panose="02020603050405020304" charset="0"/>
                </a:rPr>
                <a:t>93</a:t>
              </a:r>
              <a:endParaRPr lang="en-US" altLang="zh-CN" dirty="0">
                <a:solidFill>
                  <a:srgbClr val="000000"/>
                </a:solidFill>
                <a:latin typeface="Times New Roman" panose="02020603050405020304" charset="0"/>
              </a:endParaRPr>
            </a:p>
          </p:txBody>
        </p:sp>
        <p:sp>
          <p:nvSpPr>
            <p:cNvPr id="213000" name="Rectangle 98"/>
            <p:cNvSpPr>
              <a:spLocks noChangeArrowheads="1"/>
            </p:cNvSpPr>
            <p:nvPr/>
          </p:nvSpPr>
          <p:spPr bwMode="auto">
            <a:xfrm>
              <a:off x="2962980" y="1724297"/>
              <a:ext cx="850900" cy="523427"/>
            </a:xfrm>
            <a:prstGeom prst="rect">
              <a:avLst/>
            </a:prstGeom>
            <a:noFill/>
            <a:ln>
              <a:noFill/>
            </a:ln>
          </p:spPr>
          <p:txBody>
            <a:bodyPr/>
            <a:lstStyle/>
            <a:p>
              <a:pPr eaLnBrk="1" hangingPunct="1">
                <a:spcBef>
                  <a:spcPct val="0"/>
                </a:spcBef>
              </a:pPr>
              <a:r>
                <a:rPr lang="en-US" altLang="zh-CN" dirty="0">
                  <a:solidFill>
                    <a:srgbClr val="000000"/>
                  </a:solidFill>
                  <a:latin typeface="Times New Roman" panose="02020603050405020304" charset="0"/>
                  <a:cs typeface="Times New Roman" panose="02020603050405020304" charset="0"/>
                </a:rPr>
                <a:t>88</a:t>
              </a:r>
              <a:endParaRPr lang="en-US" altLang="zh-CN" dirty="0">
                <a:solidFill>
                  <a:srgbClr val="000000"/>
                </a:solidFill>
                <a:latin typeface="Times New Roman" panose="02020603050405020304" charset="0"/>
              </a:endParaRPr>
            </a:p>
          </p:txBody>
        </p:sp>
        <p:sp>
          <p:nvSpPr>
            <p:cNvPr id="213001" name="Rectangle 97"/>
            <p:cNvSpPr>
              <a:spLocks noChangeArrowheads="1"/>
            </p:cNvSpPr>
            <p:nvPr/>
          </p:nvSpPr>
          <p:spPr bwMode="auto">
            <a:xfrm>
              <a:off x="2115255" y="1724297"/>
              <a:ext cx="847725" cy="523427"/>
            </a:xfrm>
            <a:prstGeom prst="rect">
              <a:avLst/>
            </a:prstGeom>
            <a:noFill/>
            <a:ln>
              <a:noFill/>
            </a:ln>
          </p:spPr>
          <p:txBody>
            <a:bodyPr/>
            <a:lstStyle/>
            <a:p>
              <a:pPr eaLnBrk="1" hangingPunct="1">
                <a:spcBef>
                  <a:spcPct val="0"/>
                </a:spcBef>
              </a:pPr>
              <a:r>
                <a:rPr lang="en-US" altLang="zh-CN" dirty="0">
                  <a:solidFill>
                    <a:srgbClr val="000000"/>
                  </a:solidFill>
                  <a:latin typeface="Times New Roman" panose="02020603050405020304" charset="0"/>
                  <a:cs typeface="Times New Roman" panose="02020603050405020304" charset="0"/>
                </a:rPr>
                <a:t>27</a:t>
              </a:r>
              <a:endParaRPr lang="en-US" altLang="zh-CN" dirty="0">
                <a:solidFill>
                  <a:srgbClr val="000000"/>
                </a:solidFill>
                <a:latin typeface="Times New Roman" panose="02020603050405020304" charset="0"/>
              </a:endParaRPr>
            </a:p>
          </p:txBody>
        </p:sp>
        <p:sp>
          <p:nvSpPr>
            <p:cNvPr id="213002" name="Rectangle 96"/>
            <p:cNvSpPr>
              <a:spLocks noChangeArrowheads="1"/>
            </p:cNvSpPr>
            <p:nvPr/>
          </p:nvSpPr>
          <p:spPr bwMode="auto">
            <a:xfrm>
              <a:off x="1265943" y="1724299"/>
              <a:ext cx="849312" cy="523425"/>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54</a:t>
              </a:r>
              <a:endParaRPr lang="en-US" altLang="zh-CN">
                <a:solidFill>
                  <a:srgbClr val="000000"/>
                </a:solidFill>
                <a:latin typeface="Times New Roman" panose="02020603050405020304" charset="0"/>
              </a:endParaRPr>
            </a:p>
          </p:txBody>
        </p:sp>
        <p:sp>
          <p:nvSpPr>
            <p:cNvPr id="213003" name="Rectangle 95"/>
            <p:cNvSpPr>
              <a:spLocks noChangeArrowheads="1"/>
            </p:cNvSpPr>
            <p:nvPr/>
          </p:nvSpPr>
          <p:spPr bwMode="auto">
            <a:xfrm>
              <a:off x="267405" y="1724298"/>
              <a:ext cx="998538" cy="523426"/>
            </a:xfrm>
            <a:prstGeom prst="rect">
              <a:avLst/>
            </a:prstGeom>
            <a:noFill/>
            <a:ln>
              <a:noFill/>
            </a:ln>
          </p:spPr>
          <p:txBody>
            <a:bodyPr/>
            <a:lstStyle/>
            <a:p>
              <a:pPr eaLnBrk="1" hangingPunct="1">
                <a:spcBef>
                  <a:spcPct val="0"/>
                </a:spcBef>
              </a:pPr>
              <a:r>
                <a:rPr lang="zh-CN" altLang="en-US" dirty="0">
                  <a:solidFill>
                    <a:srgbClr val="000000"/>
                  </a:solidFill>
                  <a:latin typeface="Times New Roman" panose="02020603050405020304" charset="0"/>
                  <a:cs typeface="Times New Roman" panose="02020603050405020304" charset="0"/>
                </a:rPr>
                <a:t>初始时</a:t>
              </a:r>
              <a:endParaRPr lang="zh-CN" altLang="en-US" dirty="0">
                <a:solidFill>
                  <a:srgbClr val="000000"/>
                </a:solidFill>
                <a:latin typeface="Times New Roman" panose="02020603050405020304" charset="0"/>
              </a:endParaRPr>
            </a:p>
          </p:txBody>
        </p:sp>
        <p:sp>
          <p:nvSpPr>
            <p:cNvPr id="213004" name="Line 193"/>
            <p:cNvSpPr>
              <a:spLocks noChangeShapeType="1"/>
            </p:cNvSpPr>
            <p:nvPr/>
          </p:nvSpPr>
          <p:spPr bwMode="auto">
            <a:xfrm>
              <a:off x="1265943" y="1724298"/>
              <a:ext cx="0" cy="5004938"/>
            </a:xfrm>
            <a:prstGeom prst="line">
              <a:avLst/>
            </a:prstGeom>
            <a:noFill/>
            <a:ln w="12700">
              <a:solidFill>
                <a:schemeClr val="tx1"/>
              </a:solidFill>
              <a:round/>
            </a:ln>
          </p:spPr>
          <p:txBody>
            <a:bodyPr/>
            <a:lstStyle/>
            <a:p>
              <a:endParaRPr lang="zh-CN" altLang="en-US">
                <a:solidFill>
                  <a:srgbClr val="000000"/>
                </a:solidFill>
              </a:endParaRPr>
            </a:p>
          </p:txBody>
        </p:sp>
        <p:sp>
          <p:nvSpPr>
            <p:cNvPr id="213005" name="Line 196"/>
            <p:cNvSpPr>
              <a:spLocks noChangeShapeType="1"/>
            </p:cNvSpPr>
            <p:nvPr/>
          </p:nvSpPr>
          <p:spPr bwMode="auto">
            <a:xfrm>
              <a:off x="2115255" y="1724298"/>
              <a:ext cx="0" cy="5004938"/>
            </a:xfrm>
            <a:prstGeom prst="line">
              <a:avLst/>
            </a:prstGeom>
            <a:noFill/>
            <a:ln w="12700">
              <a:solidFill>
                <a:schemeClr val="tx1"/>
              </a:solidFill>
              <a:round/>
            </a:ln>
          </p:spPr>
          <p:txBody>
            <a:bodyPr/>
            <a:lstStyle/>
            <a:p>
              <a:endParaRPr lang="zh-CN" altLang="en-US">
                <a:solidFill>
                  <a:srgbClr val="000000"/>
                </a:solidFill>
              </a:endParaRPr>
            </a:p>
          </p:txBody>
        </p:sp>
        <p:sp>
          <p:nvSpPr>
            <p:cNvPr id="213006" name="Line 199"/>
            <p:cNvSpPr>
              <a:spLocks noChangeShapeType="1"/>
            </p:cNvSpPr>
            <p:nvPr/>
          </p:nvSpPr>
          <p:spPr bwMode="auto">
            <a:xfrm>
              <a:off x="2962980" y="1724297"/>
              <a:ext cx="0" cy="5004939"/>
            </a:xfrm>
            <a:prstGeom prst="line">
              <a:avLst/>
            </a:prstGeom>
            <a:noFill/>
            <a:ln w="12700">
              <a:solidFill>
                <a:schemeClr val="tx1"/>
              </a:solidFill>
              <a:round/>
            </a:ln>
          </p:spPr>
          <p:txBody>
            <a:bodyPr/>
            <a:lstStyle/>
            <a:p>
              <a:endParaRPr lang="zh-CN" altLang="en-US">
                <a:solidFill>
                  <a:srgbClr val="000000"/>
                </a:solidFill>
              </a:endParaRPr>
            </a:p>
          </p:txBody>
        </p:sp>
        <p:sp>
          <p:nvSpPr>
            <p:cNvPr id="213007" name="Line 202"/>
            <p:cNvSpPr>
              <a:spLocks noChangeShapeType="1"/>
            </p:cNvSpPr>
            <p:nvPr/>
          </p:nvSpPr>
          <p:spPr bwMode="auto">
            <a:xfrm>
              <a:off x="3813880" y="1724297"/>
              <a:ext cx="0" cy="5004939"/>
            </a:xfrm>
            <a:prstGeom prst="line">
              <a:avLst/>
            </a:prstGeom>
            <a:noFill/>
            <a:ln w="12700">
              <a:solidFill>
                <a:schemeClr val="tx1"/>
              </a:solidFill>
              <a:round/>
            </a:ln>
          </p:spPr>
          <p:txBody>
            <a:bodyPr/>
            <a:lstStyle/>
            <a:p>
              <a:endParaRPr lang="zh-CN" altLang="en-US">
                <a:solidFill>
                  <a:srgbClr val="000000"/>
                </a:solidFill>
              </a:endParaRPr>
            </a:p>
          </p:txBody>
        </p:sp>
        <p:sp>
          <p:nvSpPr>
            <p:cNvPr id="213008" name="Line 205"/>
            <p:cNvSpPr>
              <a:spLocks noChangeShapeType="1"/>
            </p:cNvSpPr>
            <p:nvPr/>
          </p:nvSpPr>
          <p:spPr bwMode="auto">
            <a:xfrm>
              <a:off x="4663193" y="1724296"/>
              <a:ext cx="0" cy="5004940"/>
            </a:xfrm>
            <a:prstGeom prst="line">
              <a:avLst/>
            </a:prstGeom>
            <a:noFill/>
            <a:ln w="12700">
              <a:solidFill>
                <a:schemeClr val="tx1"/>
              </a:solidFill>
              <a:round/>
            </a:ln>
          </p:spPr>
          <p:txBody>
            <a:bodyPr/>
            <a:lstStyle/>
            <a:p>
              <a:endParaRPr lang="zh-CN" altLang="en-US">
                <a:solidFill>
                  <a:srgbClr val="000000"/>
                </a:solidFill>
              </a:endParaRPr>
            </a:p>
          </p:txBody>
        </p:sp>
        <p:sp>
          <p:nvSpPr>
            <p:cNvPr id="213009" name="Line 208"/>
            <p:cNvSpPr>
              <a:spLocks noChangeShapeType="1"/>
            </p:cNvSpPr>
            <p:nvPr/>
          </p:nvSpPr>
          <p:spPr bwMode="auto">
            <a:xfrm>
              <a:off x="5510918" y="1724296"/>
              <a:ext cx="0" cy="5004940"/>
            </a:xfrm>
            <a:prstGeom prst="line">
              <a:avLst/>
            </a:prstGeom>
            <a:noFill/>
            <a:ln w="12700">
              <a:solidFill>
                <a:schemeClr val="tx1"/>
              </a:solidFill>
              <a:round/>
            </a:ln>
          </p:spPr>
          <p:txBody>
            <a:bodyPr/>
            <a:lstStyle/>
            <a:p>
              <a:endParaRPr lang="zh-CN" altLang="en-US">
                <a:solidFill>
                  <a:srgbClr val="000000"/>
                </a:solidFill>
              </a:endParaRPr>
            </a:p>
          </p:txBody>
        </p:sp>
        <p:sp>
          <p:nvSpPr>
            <p:cNvPr id="213010" name="Line 211"/>
            <p:cNvSpPr>
              <a:spLocks noChangeShapeType="1"/>
            </p:cNvSpPr>
            <p:nvPr/>
          </p:nvSpPr>
          <p:spPr bwMode="auto">
            <a:xfrm>
              <a:off x="6360230" y="1724295"/>
              <a:ext cx="0" cy="5004941"/>
            </a:xfrm>
            <a:prstGeom prst="line">
              <a:avLst/>
            </a:prstGeom>
            <a:noFill/>
            <a:ln w="12700">
              <a:solidFill>
                <a:schemeClr val="tx1"/>
              </a:solidFill>
              <a:round/>
            </a:ln>
          </p:spPr>
          <p:txBody>
            <a:bodyPr/>
            <a:lstStyle/>
            <a:p>
              <a:endParaRPr lang="zh-CN" altLang="en-US">
                <a:solidFill>
                  <a:srgbClr val="000000"/>
                </a:solidFill>
              </a:endParaRPr>
            </a:p>
          </p:txBody>
        </p:sp>
        <p:sp>
          <p:nvSpPr>
            <p:cNvPr id="213011" name="Line 214"/>
            <p:cNvSpPr>
              <a:spLocks noChangeShapeType="1"/>
            </p:cNvSpPr>
            <p:nvPr/>
          </p:nvSpPr>
          <p:spPr bwMode="auto">
            <a:xfrm>
              <a:off x="7211130" y="1724295"/>
              <a:ext cx="0" cy="5004941"/>
            </a:xfrm>
            <a:prstGeom prst="line">
              <a:avLst/>
            </a:prstGeom>
            <a:noFill/>
            <a:ln w="12700">
              <a:solidFill>
                <a:schemeClr val="tx1"/>
              </a:solidFill>
              <a:round/>
            </a:ln>
          </p:spPr>
          <p:txBody>
            <a:bodyPr/>
            <a:lstStyle/>
            <a:p>
              <a:endParaRPr lang="zh-CN" altLang="en-US">
                <a:solidFill>
                  <a:srgbClr val="000000"/>
                </a:solidFill>
              </a:endParaRPr>
            </a:p>
          </p:txBody>
        </p:sp>
        <p:sp>
          <p:nvSpPr>
            <p:cNvPr id="213012" name="Line 217"/>
            <p:cNvSpPr>
              <a:spLocks noChangeShapeType="1"/>
            </p:cNvSpPr>
            <p:nvPr/>
          </p:nvSpPr>
          <p:spPr bwMode="auto">
            <a:xfrm>
              <a:off x="8058855" y="1724294"/>
              <a:ext cx="0" cy="5004942"/>
            </a:xfrm>
            <a:prstGeom prst="line">
              <a:avLst/>
            </a:prstGeom>
            <a:noFill/>
            <a:ln w="12700">
              <a:solidFill>
                <a:schemeClr val="tx1"/>
              </a:solidFill>
              <a:round/>
            </a:ln>
          </p:spPr>
          <p:txBody>
            <a:bodyPr/>
            <a:lstStyle/>
            <a:p>
              <a:endParaRPr lang="zh-CN" altLang="en-US">
                <a:solidFill>
                  <a:srgbClr val="000000"/>
                </a:solidFill>
              </a:endParaRPr>
            </a:p>
          </p:txBody>
        </p:sp>
        <p:grpSp>
          <p:nvGrpSpPr>
            <p:cNvPr id="2" name="Group 783"/>
            <p:cNvGrpSpPr/>
            <p:nvPr/>
          </p:nvGrpSpPr>
          <p:grpSpPr bwMode="auto">
            <a:xfrm>
              <a:off x="267405" y="2247724"/>
              <a:ext cx="8640763" cy="560387"/>
              <a:chOff x="204" y="1167"/>
              <a:chExt cx="5443" cy="353"/>
            </a:xfrm>
          </p:grpSpPr>
          <p:sp>
            <p:nvSpPr>
              <p:cNvPr id="213101" name="Rectangle 114"/>
              <p:cNvSpPr>
                <a:spLocks noChangeArrowheads="1"/>
              </p:cNvSpPr>
              <p:nvPr/>
            </p:nvSpPr>
            <p:spPr bwMode="auto">
              <a:xfrm>
                <a:off x="5112" y="1167"/>
                <a:ext cx="535"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34</a:t>
                </a:r>
                <a:endParaRPr lang="en-US" altLang="zh-CN">
                  <a:solidFill>
                    <a:srgbClr val="000000"/>
                  </a:solidFill>
                  <a:latin typeface="Times New Roman" panose="02020603050405020304" charset="0"/>
                </a:endParaRPr>
              </a:p>
            </p:txBody>
          </p:sp>
          <p:sp>
            <p:nvSpPr>
              <p:cNvPr id="213102" name="Rectangle 113"/>
              <p:cNvSpPr>
                <a:spLocks noChangeArrowheads="1"/>
              </p:cNvSpPr>
              <p:nvPr/>
            </p:nvSpPr>
            <p:spPr bwMode="auto">
              <a:xfrm>
                <a:off x="4578" y="1167"/>
                <a:ext cx="534"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12</a:t>
                </a:r>
                <a:endParaRPr lang="en-US" altLang="zh-CN">
                  <a:solidFill>
                    <a:srgbClr val="000000"/>
                  </a:solidFill>
                  <a:latin typeface="Times New Roman" panose="02020603050405020304" charset="0"/>
                </a:endParaRPr>
              </a:p>
            </p:txBody>
          </p:sp>
          <p:sp>
            <p:nvSpPr>
              <p:cNvPr id="213103" name="Rectangle 112"/>
              <p:cNvSpPr>
                <a:spLocks noChangeArrowheads="1"/>
              </p:cNvSpPr>
              <p:nvPr/>
            </p:nvSpPr>
            <p:spPr bwMode="auto">
              <a:xfrm>
                <a:off x="4042" y="1167"/>
                <a:ext cx="536"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87</a:t>
                </a:r>
                <a:endParaRPr lang="en-US" altLang="zh-CN">
                  <a:solidFill>
                    <a:srgbClr val="000000"/>
                  </a:solidFill>
                  <a:latin typeface="Times New Roman" panose="02020603050405020304" charset="0"/>
                </a:endParaRPr>
              </a:p>
            </p:txBody>
          </p:sp>
          <p:sp>
            <p:nvSpPr>
              <p:cNvPr id="213104" name="Rectangle 111"/>
              <p:cNvSpPr>
                <a:spLocks noChangeArrowheads="1"/>
              </p:cNvSpPr>
              <p:nvPr/>
            </p:nvSpPr>
            <p:spPr bwMode="auto">
              <a:xfrm>
                <a:off x="3507" y="1167"/>
                <a:ext cx="535"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66</a:t>
                </a:r>
                <a:endParaRPr lang="en-US" altLang="zh-CN">
                  <a:solidFill>
                    <a:srgbClr val="000000"/>
                  </a:solidFill>
                  <a:latin typeface="Times New Roman" panose="02020603050405020304" charset="0"/>
                </a:endParaRPr>
              </a:p>
            </p:txBody>
          </p:sp>
          <p:sp>
            <p:nvSpPr>
              <p:cNvPr id="213105" name="Rectangle 110"/>
              <p:cNvSpPr>
                <a:spLocks noChangeArrowheads="1"/>
              </p:cNvSpPr>
              <p:nvPr/>
            </p:nvSpPr>
            <p:spPr bwMode="auto">
              <a:xfrm>
                <a:off x="2973" y="1167"/>
                <a:ext cx="534"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45</a:t>
                </a:r>
                <a:endParaRPr lang="en-US" altLang="zh-CN">
                  <a:solidFill>
                    <a:srgbClr val="000000"/>
                  </a:solidFill>
                  <a:latin typeface="Times New Roman" panose="02020603050405020304" charset="0"/>
                </a:endParaRPr>
              </a:p>
            </p:txBody>
          </p:sp>
          <p:sp>
            <p:nvSpPr>
              <p:cNvPr id="213106" name="Rectangle 109"/>
              <p:cNvSpPr>
                <a:spLocks noChangeArrowheads="1"/>
              </p:cNvSpPr>
              <p:nvPr/>
            </p:nvSpPr>
            <p:spPr bwMode="auto">
              <a:xfrm>
                <a:off x="2438" y="1167"/>
                <a:ext cx="535"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93</a:t>
                </a:r>
                <a:endParaRPr lang="en-US" altLang="zh-CN">
                  <a:solidFill>
                    <a:srgbClr val="000000"/>
                  </a:solidFill>
                  <a:latin typeface="Times New Roman" panose="02020603050405020304" charset="0"/>
                </a:endParaRPr>
              </a:p>
            </p:txBody>
          </p:sp>
          <p:sp>
            <p:nvSpPr>
              <p:cNvPr id="213107" name="Rectangle 108"/>
              <p:cNvSpPr>
                <a:spLocks noChangeArrowheads="1"/>
              </p:cNvSpPr>
              <p:nvPr/>
            </p:nvSpPr>
            <p:spPr bwMode="auto">
              <a:xfrm>
                <a:off x="1902" y="1167"/>
                <a:ext cx="536"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88</a:t>
                </a:r>
                <a:endParaRPr lang="en-US" altLang="zh-CN">
                  <a:solidFill>
                    <a:srgbClr val="000000"/>
                  </a:solidFill>
                  <a:latin typeface="Times New Roman" panose="02020603050405020304" charset="0"/>
                </a:endParaRPr>
              </a:p>
            </p:txBody>
          </p:sp>
          <p:sp>
            <p:nvSpPr>
              <p:cNvPr id="213108" name="Rectangle 107"/>
              <p:cNvSpPr>
                <a:spLocks noChangeArrowheads="1"/>
              </p:cNvSpPr>
              <p:nvPr/>
            </p:nvSpPr>
            <p:spPr bwMode="auto">
              <a:xfrm>
                <a:off x="1368" y="1167"/>
                <a:ext cx="534"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54</a:t>
                </a:r>
                <a:endParaRPr lang="en-US" altLang="zh-CN">
                  <a:solidFill>
                    <a:srgbClr val="000000"/>
                  </a:solidFill>
                  <a:latin typeface="Times New Roman" panose="02020603050405020304" charset="0"/>
                </a:endParaRPr>
              </a:p>
            </p:txBody>
          </p:sp>
          <p:sp>
            <p:nvSpPr>
              <p:cNvPr id="213109" name="Rectangle 106"/>
              <p:cNvSpPr>
                <a:spLocks noChangeArrowheads="1"/>
              </p:cNvSpPr>
              <p:nvPr/>
            </p:nvSpPr>
            <p:spPr bwMode="auto">
              <a:xfrm>
                <a:off x="833" y="1167"/>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27</a:t>
                </a:r>
                <a:endParaRPr lang="en-US" altLang="zh-CN">
                  <a:solidFill>
                    <a:srgbClr val="000000"/>
                  </a:solidFill>
                  <a:latin typeface="Times New Roman" panose="02020603050405020304" charset="0"/>
                </a:endParaRPr>
              </a:p>
            </p:txBody>
          </p:sp>
          <p:sp>
            <p:nvSpPr>
              <p:cNvPr id="213110" name="Rectangle 105"/>
              <p:cNvSpPr>
                <a:spLocks noChangeArrowheads="1"/>
              </p:cNvSpPr>
              <p:nvPr/>
            </p:nvSpPr>
            <p:spPr bwMode="auto">
              <a:xfrm>
                <a:off x="204" y="1167"/>
                <a:ext cx="629"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1</a:t>
                </a:r>
                <a:endParaRPr lang="en-US" altLang="zh-CN">
                  <a:solidFill>
                    <a:srgbClr val="000000"/>
                  </a:solidFill>
                  <a:latin typeface="Times New Roman" panose="02020603050405020304" charset="0"/>
                </a:endParaRPr>
              </a:p>
            </p:txBody>
          </p:sp>
          <p:sp>
            <p:nvSpPr>
              <p:cNvPr id="213111" name="Line 191"/>
              <p:cNvSpPr>
                <a:spLocks noChangeShapeType="1"/>
              </p:cNvSpPr>
              <p:nvPr/>
            </p:nvSpPr>
            <p:spPr bwMode="auto">
              <a:xfrm>
                <a:off x="204" y="1167"/>
                <a:ext cx="5443" cy="0"/>
              </a:xfrm>
              <a:prstGeom prst="line">
                <a:avLst/>
              </a:prstGeom>
              <a:noFill/>
              <a:ln w="12700">
                <a:solidFill>
                  <a:schemeClr val="tx1"/>
                </a:solidFill>
                <a:round/>
              </a:ln>
            </p:spPr>
            <p:txBody>
              <a:bodyPr/>
              <a:lstStyle/>
              <a:p>
                <a:endParaRPr lang="zh-CN" altLang="en-US">
                  <a:solidFill>
                    <a:srgbClr val="000000"/>
                  </a:solidFill>
                </a:endParaRPr>
              </a:p>
            </p:txBody>
          </p:sp>
          <p:sp>
            <p:nvSpPr>
              <p:cNvPr id="213112" name="Line 221"/>
              <p:cNvSpPr>
                <a:spLocks noChangeShapeType="1"/>
              </p:cNvSpPr>
              <p:nvPr/>
            </p:nvSpPr>
            <p:spPr bwMode="auto">
              <a:xfrm>
                <a:off x="204" y="1520"/>
                <a:ext cx="5443" cy="0"/>
              </a:xfrm>
              <a:prstGeom prst="line">
                <a:avLst/>
              </a:prstGeom>
              <a:noFill/>
              <a:ln w="12700">
                <a:solidFill>
                  <a:schemeClr val="tx1"/>
                </a:solidFill>
                <a:round/>
              </a:ln>
            </p:spPr>
            <p:txBody>
              <a:bodyPr/>
              <a:lstStyle/>
              <a:p>
                <a:endParaRPr lang="zh-CN" altLang="en-US">
                  <a:solidFill>
                    <a:srgbClr val="000000"/>
                  </a:solidFill>
                </a:endParaRPr>
              </a:p>
            </p:txBody>
          </p:sp>
        </p:grpSp>
        <p:grpSp>
          <p:nvGrpSpPr>
            <p:cNvPr id="3" name="Group 784"/>
            <p:cNvGrpSpPr/>
            <p:nvPr/>
          </p:nvGrpSpPr>
          <p:grpSpPr bwMode="auto">
            <a:xfrm>
              <a:off x="267405" y="2808111"/>
              <a:ext cx="8640763" cy="560388"/>
              <a:chOff x="204" y="1520"/>
              <a:chExt cx="5443" cy="353"/>
            </a:xfrm>
          </p:grpSpPr>
          <p:sp>
            <p:nvSpPr>
              <p:cNvPr id="213090" name="Rectangle 124"/>
              <p:cNvSpPr>
                <a:spLocks noChangeArrowheads="1"/>
              </p:cNvSpPr>
              <p:nvPr/>
            </p:nvSpPr>
            <p:spPr bwMode="auto">
              <a:xfrm>
                <a:off x="5112" y="1520"/>
                <a:ext cx="535"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34</a:t>
                </a:r>
                <a:endParaRPr lang="en-US" altLang="zh-CN">
                  <a:solidFill>
                    <a:srgbClr val="000000"/>
                  </a:solidFill>
                  <a:latin typeface="Times New Roman" panose="02020603050405020304" charset="0"/>
                </a:endParaRPr>
              </a:p>
            </p:txBody>
          </p:sp>
          <p:sp>
            <p:nvSpPr>
              <p:cNvPr id="213091" name="Rectangle 123"/>
              <p:cNvSpPr>
                <a:spLocks noChangeArrowheads="1"/>
              </p:cNvSpPr>
              <p:nvPr/>
            </p:nvSpPr>
            <p:spPr bwMode="auto">
              <a:xfrm>
                <a:off x="4578" y="1520"/>
                <a:ext cx="534"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12</a:t>
                </a:r>
                <a:endParaRPr lang="en-US" altLang="zh-CN">
                  <a:solidFill>
                    <a:srgbClr val="000000"/>
                  </a:solidFill>
                  <a:latin typeface="Times New Roman" panose="02020603050405020304" charset="0"/>
                </a:endParaRPr>
              </a:p>
            </p:txBody>
          </p:sp>
          <p:sp>
            <p:nvSpPr>
              <p:cNvPr id="213092" name="Rectangle 122"/>
              <p:cNvSpPr>
                <a:spLocks noChangeArrowheads="1"/>
              </p:cNvSpPr>
              <p:nvPr/>
            </p:nvSpPr>
            <p:spPr bwMode="auto">
              <a:xfrm>
                <a:off x="4042" y="1520"/>
                <a:ext cx="536"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87</a:t>
                </a:r>
                <a:endParaRPr lang="en-US" altLang="zh-CN">
                  <a:solidFill>
                    <a:srgbClr val="000000"/>
                  </a:solidFill>
                  <a:latin typeface="Times New Roman" panose="02020603050405020304" charset="0"/>
                </a:endParaRPr>
              </a:p>
            </p:txBody>
          </p:sp>
          <p:sp>
            <p:nvSpPr>
              <p:cNvPr id="213093" name="Rectangle 121"/>
              <p:cNvSpPr>
                <a:spLocks noChangeArrowheads="1"/>
              </p:cNvSpPr>
              <p:nvPr/>
            </p:nvSpPr>
            <p:spPr bwMode="auto">
              <a:xfrm>
                <a:off x="3507" y="1520"/>
                <a:ext cx="535"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66</a:t>
                </a:r>
                <a:endParaRPr lang="en-US" altLang="zh-CN">
                  <a:solidFill>
                    <a:srgbClr val="000000"/>
                  </a:solidFill>
                  <a:latin typeface="Times New Roman" panose="02020603050405020304" charset="0"/>
                </a:endParaRPr>
              </a:p>
            </p:txBody>
          </p:sp>
          <p:sp>
            <p:nvSpPr>
              <p:cNvPr id="213094" name="Rectangle 120"/>
              <p:cNvSpPr>
                <a:spLocks noChangeArrowheads="1"/>
              </p:cNvSpPr>
              <p:nvPr/>
            </p:nvSpPr>
            <p:spPr bwMode="auto">
              <a:xfrm>
                <a:off x="2973" y="1520"/>
                <a:ext cx="534"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45</a:t>
                </a:r>
                <a:endParaRPr lang="en-US" altLang="zh-CN">
                  <a:solidFill>
                    <a:srgbClr val="000000"/>
                  </a:solidFill>
                  <a:latin typeface="Times New Roman" panose="02020603050405020304" charset="0"/>
                </a:endParaRPr>
              </a:p>
            </p:txBody>
          </p:sp>
          <p:sp>
            <p:nvSpPr>
              <p:cNvPr id="213095" name="Rectangle 119"/>
              <p:cNvSpPr>
                <a:spLocks noChangeArrowheads="1"/>
              </p:cNvSpPr>
              <p:nvPr/>
            </p:nvSpPr>
            <p:spPr bwMode="auto">
              <a:xfrm>
                <a:off x="2438" y="1520"/>
                <a:ext cx="535"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93</a:t>
                </a:r>
                <a:endParaRPr lang="en-US" altLang="zh-CN">
                  <a:solidFill>
                    <a:srgbClr val="000000"/>
                  </a:solidFill>
                  <a:latin typeface="Times New Roman" panose="02020603050405020304" charset="0"/>
                </a:endParaRPr>
              </a:p>
            </p:txBody>
          </p:sp>
          <p:sp>
            <p:nvSpPr>
              <p:cNvPr id="213096" name="Rectangle 118"/>
              <p:cNvSpPr>
                <a:spLocks noChangeArrowheads="1"/>
              </p:cNvSpPr>
              <p:nvPr/>
            </p:nvSpPr>
            <p:spPr bwMode="auto">
              <a:xfrm>
                <a:off x="1902" y="1520"/>
                <a:ext cx="536"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88</a:t>
                </a:r>
                <a:endParaRPr lang="en-US" altLang="zh-CN">
                  <a:solidFill>
                    <a:srgbClr val="000000"/>
                  </a:solidFill>
                  <a:latin typeface="Times New Roman" panose="02020603050405020304" charset="0"/>
                </a:endParaRPr>
              </a:p>
            </p:txBody>
          </p:sp>
          <p:sp>
            <p:nvSpPr>
              <p:cNvPr id="213097" name="Rectangle 117"/>
              <p:cNvSpPr>
                <a:spLocks noChangeArrowheads="1"/>
              </p:cNvSpPr>
              <p:nvPr/>
            </p:nvSpPr>
            <p:spPr bwMode="auto">
              <a:xfrm>
                <a:off x="1368" y="1520"/>
                <a:ext cx="534"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54</a:t>
                </a:r>
                <a:endParaRPr lang="en-US" altLang="zh-CN">
                  <a:solidFill>
                    <a:srgbClr val="000000"/>
                  </a:solidFill>
                  <a:latin typeface="Times New Roman" panose="02020603050405020304" charset="0"/>
                </a:endParaRPr>
              </a:p>
            </p:txBody>
          </p:sp>
          <p:sp>
            <p:nvSpPr>
              <p:cNvPr id="213098" name="Rectangle 116"/>
              <p:cNvSpPr>
                <a:spLocks noChangeArrowheads="1"/>
              </p:cNvSpPr>
              <p:nvPr/>
            </p:nvSpPr>
            <p:spPr bwMode="auto">
              <a:xfrm>
                <a:off x="833" y="1520"/>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27</a:t>
                </a:r>
                <a:endParaRPr lang="en-US" altLang="zh-CN">
                  <a:solidFill>
                    <a:srgbClr val="000000"/>
                  </a:solidFill>
                  <a:latin typeface="Times New Roman" panose="02020603050405020304" charset="0"/>
                </a:endParaRPr>
              </a:p>
            </p:txBody>
          </p:sp>
          <p:sp>
            <p:nvSpPr>
              <p:cNvPr id="213099" name="Rectangle 115"/>
              <p:cNvSpPr>
                <a:spLocks noChangeArrowheads="1"/>
              </p:cNvSpPr>
              <p:nvPr/>
            </p:nvSpPr>
            <p:spPr bwMode="auto">
              <a:xfrm>
                <a:off x="204" y="1520"/>
                <a:ext cx="629"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2</a:t>
                </a:r>
                <a:endParaRPr lang="en-US" altLang="zh-CN">
                  <a:solidFill>
                    <a:srgbClr val="000000"/>
                  </a:solidFill>
                  <a:latin typeface="Times New Roman" panose="02020603050405020304" charset="0"/>
                </a:endParaRPr>
              </a:p>
            </p:txBody>
          </p:sp>
          <p:sp>
            <p:nvSpPr>
              <p:cNvPr id="213100" name="Line 269"/>
              <p:cNvSpPr>
                <a:spLocks noChangeShapeType="1"/>
              </p:cNvSpPr>
              <p:nvPr/>
            </p:nvSpPr>
            <p:spPr bwMode="auto">
              <a:xfrm>
                <a:off x="204" y="1873"/>
                <a:ext cx="5443" cy="0"/>
              </a:xfrm>
              <a:prstGeom prst="line">
                <a:avLst/>
              </a:prstGeom>
              <a:noFill/>
              <a:ln w="12700">
                <a:solidFill>
                  <a:schemeClr val="tx1"/>
                </a:solidFill>
                <a:round/>
              </a:ln>
            </p:spPr>
            <p:txBody>
              <a:bodyPr/>
              <a:lstStyle/>
              <a:p>
                <a:endParaRPr lang="zh-CN" altLang="en-US">
                  <a:solidFill>
                    <a:srgbClr val="000000"/>
                  </a:solidFill>
                </a:endParaRPr>
              </a:p>
            </p:txBody>
          </p:sp>
        </p:grpSp>
        <p:grpSp>
          <p:nvGrpSpPr>
            <p:cNvPr id="4" name="Group 785"/>
            <p:cNvGrpSpPr/>
            <p:nvPr/>
          </p:nvGrpSpPr>
          <p:grpSpPr bwMode="auto">
            <a:xfrm>
              <a:off x="267405" y="3368499"/>
              <a:ext cx="8640763" cy="560387"/>
              <a:chOff x="204" y="1873"/>
              <a:chExt cx="5443" cy="353"/>
            </a:xfrm>
          </p:grpSpPr>
          <p:sp>
            <p:nvSpPr>
              <p:cNvPr id="213079" name="Rectangle 134"/>
              <p:cNvSpPr>
                <a:spLocks noChangeArrowheads="1"/>
              </p:cNvSpPr>
              <p:nvPr/>
            </p:nvSpPr>
            <p:spPr bwMode="auto">
              <a:xfrm>
                <a:off x="5112" y="1873"/>
                <a:ext cx="535"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34</a:t>
                </a:r>
                <a:endParaRPr lang="en-US" altLang="zh-CN">
                  <a:solidFill>
                    <a:srgbClr val="000000"/>
                  </a:solidFill>
                  <a:latin typeface="Times New Roman" panose="02020603050405020304" charset="0"/>
                </a:endParaRPr>
              </a:p>
            </p:txBody>
          </p:sp>
          <p:sp>
            <p:nvSpPr>
              <p:cNvPr id="213080" name="Rectangle 133"/>
              <p:cNvSpPr>
                <a:spLocks noChangeArrowheads="1"/>
              </p:cNvSpPr>
              <p:nvPr/>
            </p:nvSpPr>
            <p:spPr bwMode="auto">
              <a:xfrm>
                <a:off x="4578" y="1873"/>
                <a:ext cx="534"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12</a:t>
                </a:r>
                <a:endParaRPr lang="en-US" altLang="zh-CN">
                  <a:solidFill>
                    <a:srgbClr val="000000"/>
                  </a:solidFill>
                  <a:latin typeface="Times New Roman" panose="02020603050405020304" charset="0"/>
                </a:endParaRPr>
              </a:p>
            </p:txBody>
          </p:sp>
          <p:sp>
            <p:nvSpPr>
              <p:cNvPr id="213081" name="Rectangle 132"/>
              <p:cNvSpPr>
                <a:spLocks noChangeArrowheads="1"/>
              </p:cNvSpPr>
              <p:nvPr/>
            </p:nvSpPr>
            <p:spPr bwMode="auto">
              <a:xfrm>
                <a:off x="4042" y="1873"/>
                <a:ext cx="536"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87</a:t>
                </a:r>
                <a:endParaRPr lang="en-US" altLang="zh-CN">
                  <a:solidFill>
                    <a:srgbClr val="000000"/>
                  </a:solidFill>
                  <a:latin typeface="Times New Roman" panose="02020603050405020304" charset="0"/>
                </a:endParaRPr>
              </a:p>
            </p:txBody>
          </p:sp>
          <p:sp>
            <p:nvSpPr>
              <p:cNvPr id="213082" name="Rectangle 131"/>
              <p:cNvSpPr>
                <a:spLocks noChangeArrowheads="1"/>
              </p:cNvSpPr>
              <p:nvPr/>
            </p:nvSpPr>
            <p:spPr bwMode="auto">
              <a:xfrm>
                <a:off x="3507" y="1873"/>
                <a:ext cx="535"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66</a:t>
                </a:r>
                <a:endParaRPr lang="en-US" altLang="zh-CN">
                  <a:solidFill>
                    <a:srgbClr val="000000"/>
                  </a:solidFill>
                  <a:latin typeface="Times New Roman" panose="02020603050405020304" charset="0"/>
                </a:endParaRPr>
              </a:p>
            </p:txBody>
          </p:sp>
          <p:sp>
            <p:nvSpPr>
              <p:cNvPr id="213083" name="Rectangle 130"/>
              <p:cNvSpPr>
                <a:spLocks noChangeArrowheads="1"/>
              </p:cNvSpPr>
              <p:nvPr/>
            </p:nvSpPr>
            <p:spPr bwMode="auto">
              <a:xfrm>
                <a:off x="2973" y="1873"/>
                <a:ext cx="534"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45</a:t>
                </a:r>
                <a:endParaRPr lang="en-US" altLang="zh-CN">
                  <a:solidFill>
                    <a:srgbClr val="000000"/>
                  </a:solidFill>
                  <a:latin typeface="Times New Roman" panose="02020603050405020304" charset="0"/>
                </a:endParaRPr>
              </a:p>
            </p:txBody>
          </p:sp>
          <p:sp>
            <p:nvSpPr>
              <p:cNvPr id="213084" name="Rectangle 129"/>
              <p:cNvSpPr>
                <a:spLocks noChangeArrowheads="1"/>
              </p:cNvSpPr>
              <p:nvPr/>
            </p:nvSpPr>
            <p:spPr bwMode="auto">
              <a:xfrm>
                <a:off x="2438" y="1873"/>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93</a:t>
                </a:r>
                <a:endParaRPr lang="en-US" altLang="zh-CN">
                  <a:solidFill>
                    <a:srgbClr val="000000"/>
                  </a:solidFill>
                  <a:latin typeface="Times New Roman" panose="02020603050405020304" charset="0"/>
                </a:endParaRPr>
              </a:p>
            </p:txBody>
          </p:sp>
          <p:sp>
            <p:nvSpPr>
              <p:cNvPr id="213085" name="Rectangle 128"/>
              <p:cNvSpPr>
                <a:spLocks noChangeArrowheads="1"/>
              </p:cNvSpPr>
              <p:nvPr/>
            </p:nvSpPr>
            <p:spPr bwMode="auto">
              <a:xfrm>
                <a:off x="1902" y="1873"/>
                <a:ext cx="536"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88</a:t>
                </a:r>
                <a:endParaRPr lang="en-US" altLang="zh-CN">
                  <a:solidFill>
                    <a:srgbClr val="000000"/>
                  </a:solidFill>
                  <a:latin typeface="Times New Roman" panose="02020603050405020304" charset="0"/>
                </a:endParaRPr>
              </a:p>
            </p:txBody>
          </p:sp>
          <p:sp>
            <p:nvSpPr>
              <p:cNvPr id="213086" name="Rectangle 127"/>
              <p:cNvSpPr>
                <a:spLocks noChangeArrowheads="1"/>
              </p:cNvSpPr>
              <p:nvPr/>
            </p:nvSpPr>
            <p:spPr bwMode="auto">
              <a:xfrm>
                <a:off x="1368" y="1873"/>
                <a:ext cx="534"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54</a:t>
                </a:r>
                <a:endParaRPr lang="en-US" altLang="zh-CN">
                  <a:solidFill>
                    <a:srgbClr val="000000"/>
                  </a:solidFill>
                  <a:latin typeface="Times New Roman" panose="02020603050405020304" charset="0"/>
                </a:endParaRPr>
              </a:p>
            </p:txBody>
          </p:sp>
          <p:sp>
            <p:nvSpPr>
              <p:cNvPr id="213087" name="Rectangle 126"/>
              <p:cNvSpPr>
                <a:spLocks noChangeArrowheads="1"/>
              </p:cNvSpPr>
              <p:nvPr/>
            </p:nvSpPr>
            <p:spPr bwMode="auto">
              <a:xfrm>
                <a:off x="833" y="1873"/>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27</a:t>
                </a:r>
                <a:endParaRPr lang="en-US" altLang="zh-CN">
                  <a:solidFill>
                    <a:srgbClr val="000000"/>
                  </a:solidFill>
                  <a:latin typeface="Times New Roman" panose="02020603050405020304" charset="0"/>
                </a:endParaRPr>
              </a:p>
            </p:txBody>
          </p:sp>
          <p:sp>
            <p:nvSpPr>
              <p:cNvPr id="213088" name="Rectangle 125"/>
              <p:cNvSpPr>
                <a:spLocks noChangeArrowheads="1"/>
              </p:cNvSpPr>
              <p:nvPr/>
            </p:nvSpPr>
            <p:spPr bwMode="auto">
              <a:xfrm>
                <a:off x="204" y="1873"/>
                <a:ext cx="629"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3</a:t>
                </a:r>
                <a:endParaRPr lang="en-US" altLang="zh-CN">
                  <a:solidFill>
                    <a:srgbClr val="000000"/>
                  </a:solidFill>
                  <a:latin typeface="Times New Roman" panose="02020603050405020304" charset="0"/>
                </a:endParaRPr>
              </a:p>
            </p:txBody>
          </p:sp>
          <p:sp>
            <p:nvSpPr>
              <p:cNvPr id="213089" name="Line 317"/>
              <p:cNvSpPr>
                <a:spLocks noChangeShapeType="1"/>
              </p:cNvSpPr>
              <p:nvPr/>
            </p:nvSpPr>
            <p:spPr bwMode="auto">
              <a:xfrm>
                <a:off x="204" y="2226"/>
                <a:ext cx="5443" cy="0"/>
              </a:xfrm>
              <a:prstGeom prst="line">
                <a:avLst/>
              </a:prstGeom>
              <a:noFill/>
              <a:ln w="12700">
                <a:solidFill>
                  <a:schemeClr val="tx1"/>
                </a:solidFill>
                <a:round/>
              </a:ln>
            </p:spPr>
            <p:txBody>
              <a:bodyPr/>
              <a:lstStyle/>
              <a:p>
                <a:endParaRPr lang="zh-CN" altLang="en-US">
                  <a:solidFill>
                    <a:srgbClr val="000000"/>
                  </a:solidFill>
                </a:endParaRPr>
              </a:p>
            </p:txBody>
          </p:sp>
        </p:grpSp>
        <p:grpSp>
          <p:nvGrpSpPr>
            <p:cNvPr id="5" name="Group 786"/>
            <p:cNvGrpSpPr/>
            <p:nvPr/>
          </p:nvGrpSpPr>
          <p:grpSpPr bwMode="auto">
            <a:xfrm>
              <a:off x="267405" y="3928886"/>
              <a:ext cx="8640763" cy="558800"/>
              <a:chOff x="204" y="2226"/>
              <a:chExt cx="5443" cy="352"/>
            </a:xfrm>
          </p:grpSpPr>
          <p:sp>
            <p:nvSpPr>
              <p:cNvPr id="213068" name="Rectangle 144"/>
              <p:cNvSpPr>
                <a:spLocks noChangeArrowheads="1"/>
              </p:cNvSpPr>
              <p:nvPr/>
            </p:nvSpPr>
            <p:spPr bwMode="auto">
              <a:xfrm>
                <a:off x="5112" y="2226"/>
                <a:ext cx="535" cy="352"/>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34</a:t>
                </a:r>
                <a:endParaRPr lang="en-US" altLang="zh-CN">
                  <a:solidFill>
                    <a:srgbClr val="000000"/>
                  </a:solidFill>
                  <a:latin typeface="Times New Roman" panose="02020603050405020304" charset="0"/>
                </a:endParaRPr>
              </a:p>
            </p:txBody>
          </p:sp>
          <p:sp>
            <p:nvSpPr>
              <p:cNvPr id="213069" name="Rectangle 143"/>
              <p:cNvSpPr>
                <a:spLocks noChangeArrowheads="1"/>
              </p:cNvSpPr>
              <p:nvPr/>
            </p:nvSpPr>
            <p:spPr bwMode="auto">
              <a:xfrm>
                <a:off x="4578" y="2226"/>
                <a:ext cx="534" cy="352"/>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12</a:t>
                </a:r>
                <a:endParaRPr lang="en-US" altLang="zh-CN">
                  <a:solidFill>
                    <a:srgbClr val="000000"/>
                  </a:solidFill>
                  <a:latin typeface="Times New Roman" panose="02020603050405020304" charset="0"/>
                </a:endParaRPr>
              </a:p>
            </p:txBody>
          </p:sp>
          <p:sp>
            <p:nvSpPr>
              <p:cNvPr id="213070" name="Rectangle 142"/>
              <p:cNvSpPr>
                <a:spLocks noChangeArrowheads="1"/>
              </p:cNvSpPr>
              <p:nvPr/>
            </p:nvSpPr>
            <p:spPr bwMode="auto">
              <a:xfrm>
                <a:off x="4042" y="2226"/>
                <a:ext cx="536" cy="352"/>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87</a:t>
                </a:r>
                <a:endParaRPr lang="en-US" altLang="zh-CN">
                  <a:solidFill>
                    <a:srgbClr val="000000"/>
                  </a:solidFill>
                  <a:latin typeface="Times New Roman" panose="02020603050405020304" charset="0"/>
                </a:endParaRPr>
              </a:p>
            </p:txBody>
          </p:sp>
          <p:sp>
            <p:nvSpPr>
              <p:cNvPr id="213071" name="Rectangle 141"/>
              <p:cNvSpPr>
                <a:spLocks noChangeArrowheads="1"/>
              </p:cNvSpPr>
              <p:nvPr/>
            </p:nvSpPr>
            <p:spPr bwMode="auto">
              <a:xfrm>
                <a:off x="3507" y="2226"/>
                <a:ext cx="535" cy="352"/>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66</a:t>
                </a:r>
                <a:endParaRPr lang="en-US" altLang="zh-CN">
                  <a:solidFill>
                    <a:srgbClr val="000000"/>
                  </a:solidFill>
                  <a:latin typeface="Times New Roman" panose="02020603050405020304" charset="0"/>
                </a:endParaRPr>
              </a:p>
            </p:txBody>
          </p:sp>
          <p:sp>
            <p:nvSpPr>
              <p:cNvPr id="213072" name="Rectangle 140"/>
              <p:cNvSpPr>
                <a:spLocks noChangeArrowheads="1"/>
              </p:cNvSpPr>
              <p:nvPr/>
            </p:nvSpPr>
            <p:spPr bwMode="auto">
              <a:xfrm>
                <a:off x="2973" y="2226"/>
                <a:ext cx="534" cy="352"/>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93</a:t>
                </a:r>
                <a:endParaRPr lang="en-US" altLang="zh-CN">
                  <a:solidFill>
                    <a:srgbClr val="000000"/>
                  </a:solidFill>
                  <a:latin typeface="Times New Roman" panose="02020603050405020304" charset="0"/>
                </a:endParaRPr>
              </a:p>
            </p:txBody>
          </p:sp>
          <p:sp>
            <p:nvSpPr>
              <p:cNvPr id="213073" name="Rectangle 139"/>
              <p:cNvSpPr>
                <a:spLocks noChangeArrowheads="1"/>
              </p:cNvSpPr>
              <p:nvPr/>
            </p:nvSpPr>
            <p:spPr bwMode="auto">
              <a:xfrm>
                <a:off x="2438" y="2226"/>
                <a:ext cx="535" cy="352"/>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88</a:t>
                </a:r>
                <a:endParaRPr lang="en-US" altLang="zh-CN">
                  <a:solidFill>
                    <a:srgbClr val="000000"/>
                  </a:solidFill>
                  <a:latin typeface="Times New Roman" panose="02020603050405020304" charset="0"/>
                </a:endParaRPr>
              </a:p>
            </p:txBody>
          </p:sp>
          <p:sp>
            <p:nvSpPr>
              <p:cNvPr id="213074" name="Rectangle 138"/>
              <p:cNvSpPr>
                <a:spLocks noChangeArrowheads="1"/>
              </p:cNvSpPr>
              <p:nvPr/>
            </p:nvSpPr>
            <p:spPr bwMode="auto">
              <a:xfrm>
                <a:off x="1902" y="2226"/>
                <a:ext cx="536" cy="352"/>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54</a:t>
                </a:r>
                <a:endParaRPr lang="en-US" altLang="zh-CN">
                  <a:solidFill>
                    <a:srgbClr val="000000"/>
                  </a:solidFill>
                  <a:latin typeface="Times New Roman" panose="02020603050405020304" charset="0"/>
                </a:endParaRPr>
              </a:p>
            </p:txBody>
          </p:sp>
          <p:sp>
            <p:nvSpPr>
              <p:cNvPr id="213075" name="Rectangle 137"/>
              <p:cNvSpPr>
                <a:spLocks noChangeArrowheads="1"/>
              </p:cNvSpPr>
              <p:nvPr/>
            </p:nvSpPr>
            <p:spPr bwMode="auto">
              <a:xfrm>
                <a:off x="1368" y="2226"/>
                <a:ext cx="534" cy="352"/>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45</a:t>
                </a:r>
                <a:endParaRPr lang="en-US" altLang="zh-CN">
                  <a:solidFill>
                    <a:srgbClr val="000000"/>
                  </a:solidFill>
                  <a:latin typeface="Times New Roman" panose="02020603050405020304" charset="0"/>
                </a:endParaRPr>
              </a:p>
            </p:txBody>
          </p:sp>
          <p:sp>
            <p:nvSpPr>
              <p:cNvPr id="213076" name="Rectangle 136"/>
              <p:cNvSpPr>
                <a:spLocks noChangeArrowheads="1"/>
              </p:cNvSpPr>
              <p:nvPr/>
            </p:nvSpPr>
            <p:spPr bwMode="auto">
              <a:xfrm>
                <a:off x="833" y="2226"/>
                <a:ext cx="535" cy="352"/>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27</a:t>
                </a:r>
                <a:endParaRPr lang="en-US" altLang="zh-CN">
                  <a:solidFill>
                    <a:srgbClr val="000000"/>
                  </a:solidFill>
                  <a:latin typeface="Times New Roman" panose="02020603050405020304" charset="0"/>
                </a:endParaRPr>
              </a:p>
            </p:txBody>
          </p:sp>
          <p:sp>
            <p:nvSpPr>
              <p:cNvPr id="213077" name="Rectangle 135"/>
              <p:cNvSpPr>
                <a:spLocks noChangeArrowheads="1"/>
              </p:cNvSpPr>
              <p:nvPr/>
            </p:nvSpPr>
            <p:spPr bwMode="auto">
              <a:xfrm>
                <a:off x="204" y="2226"/>
                <a:ext cx="629" cy="352"/>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4</a:t>
                </a:r>
                <a:endParaRPr lang="en-US" altLang="zh-CN">
                  <a:solidFill>
                    <a:srgbClr val="000000"/>
                  </a:solidFill>
                  <a:latin typeface="Times New Roman" panose="02020603050405020304" charset="0"/>
                </a:endParaRPr>
              </a:p>
            </p:txBody>
          </p:sp>
          <p:sp>
            <p:nvSpPr>
              <p:cNvPr id="213078" name="Line 365"/>
              <p:cNvSpPr>
                <a:spLocks noChangeShapeType="1"/>
              </p:cNvSpPr>
              <p:nvPr/>
            </p:nvSpPr>
            <p:spPr bwMode="auto">
              <a:xfrm>
                <a:off x="204" y="2578"/>
                <a:ext cx="5443" cy="0"/>
              </a:xfrm>
              <a:prstGeom prst="line">
                <a:avLst/>
              </a:prstGeom>
              <a:noFill/>
              <a:ln w="12700">
                <a:solidFill>
                  <a:schemeClr val="tx1"/>
                </a:solidFill>
                <a:round/>
              </a:ln>
            </p:spPr>
            <p:txBody>
              <a:bodyPr/>
              <a:lstStyle/>
              <a:p>
                <a:endParaRPr lang="zh-CN" altLang="en-US">
                  <a:solidFill>
                    <a:srgbClr val="000000"/>
                  </a:solidFill>
                </a:endParaRPr>
              </a:p>
            </p:txBody>
          </p:sp>
        </p:grpSp>
        <p:grpSp>
          <p:nvGrpSpPr>
            <p:cNvPr id="6" name="Group 787"/>
            <p:cNvGrpSpPr/>
            <p:nvPr/>
          </p:nvGrpSpPr>
          <p:grpSpPr bwMode="auto">
            <a:xfrm>
              <a:off x="267405" y="4487686"/>
              <a:ext cx="8640763" cy="560388"/>
              <a:chOff x="204" y="2578"/>
              <a:chExt cx="5443" cy="353"/>
            </a:xfrm>
          </p:grpSpPr>
          <p:sp>
            <p:nvSpPr>
              <p:cNvPr id="213057" name="Rectangle 154"/>
              <p:cNvSpPr>
                <a:spLocks noChangeArrowheads="1"/>
              </p:cNvSpPr>
              <p:nvPr/>
            </p:nvSpPr>
            <p:spPr bwMode="auto">
              <a:xfrm>
                <a:off x="5112" y="2578"/>
                <a:ext cx="535"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34</a:t>
                </a:r>
                <a:endParaRPr lang="en-US" altLang="zh-CN">
                  <a:solidFill>
                    <a:srgbClr val="000000"/>
                  </a:solidFill>
                  <a:latin typeface="Times New Roman" panose="02020603050405020304" charset="0"/>
                </a:endParaRPr>
              </a:p>
            </p:txBody>
          </p:sp>
          <p:sp>
            <p:nvSpPr>
              <p:cNvPr id="213058" name="Rectangle 153"/>
              <p:cNvSpPr>
                <a:spLocks noChangeArrowheads="1"/>
              </p:cNvSpPr>
              <p:nvPr/>
            </p:nvSpPr>
            <p:spPr bwMode="auto">
              <a:xfrm>
                <a:off x="4578" y="2578"/>
                <a:ext cx="534"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12</a:t>
                </a:r>
                <a:endParaRPr lang="en-US" altLang="zh-CN">
                  <a:solidFill>
                    <a:srgbClr val="000000"/>
                  </a:solidFill>
                  <a:latin typeface="Times New Roman" panose="02020603050405020304" charset="0"/>
                </a:endParaRPr>
              </a:p>
            </p:txBody>
          </p:sp>
          <p:sp>
            <p:nvSpPr>
              <p:cNvPr id="213059" name="Rectangle 152"/>
              <p:cNvSpPr>
                <a:spLocks noChangeArrowheads="1"/>
              </p:cNvSpPr>
              <p:nvPr/>
            </p:nvSpPr>
            <p:spPr bwMode="auto">
              <a:xfrm>
                <a:off x="4042" y="2578"/>
                <a:ext cx="536"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87</a:t>
                </a:r>
                <a:endParaRPr lang="en-US" altLang="zh-CN">
                  <a:solidFill>
                    <a:srgbClr val="000000"/>
                  </a:solidFill>
                  <a:latin typeface="Times New Roman" panose="02020603050405020304" charset="0"/>
                </a:endParaRPr>
              </a:p>
            </p:txBody>
          </p:sp>
          <p:sp>
            <p:nvSpPr>
              <p:cNvPr id="213060" name="Rectangle 151"/>
              <p:cNvSpPr>
                <a:spLocks noChangeArrowheads="1"/>
              </p:cNvSpPr>
              <p:nvPr/>
            </p:nvSpPr>
            <p:spPr bwMode="auto">
              <a:xfrm>
                <a:off x="3507" y="2578"/>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93</a:t>
                </a:r>
                <a:endParaRPr lang="en-US" altLang="zh-CN">
                  <a:solidFill>
                    <a:srgbClr val="000000"/>
                  </a:solidFill>
                  <a:latin typeface="Times New Roman" panose="02020603050405020304" charset="0"/>
                </a:endParaRPr>
              </a:p>
            </p:txBody>
          </p:sp>
          <p:sp>
            <p:nvSpPr>
              <p:cNvPr id="213061" name="Rectangle 150"/>
              <p:cNvSpPr>
                <a:spLocks noChangeArrowheads="1"/>
              </p:cNvSpPr>
              <p:nvPr/>
            </p:nvSpPr>
            <p:spPr bwMode="auto">
              <a:xfrm>
                <a:off x="2973" y="2578"/>
                <a:ext cx="534"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88</a:t>
                </a:r>
                <a:endParaRPr lang="en-US" altLang="zh-CN">
                  <a:solidFill>
                    <a:srgbClr val="000000"/>
                  </a:solidFill>
                  <a:latin typeface="Times New Roman" panose="02020603050405020304" charset="0"/>
                </a:endParaRPr>
              </a:p>
            </p:txBody>
          </p:sp>
          <p:sp>
            <p:nvSpPr>
              <p:cNvPr id="213062" name="Rectangle 149"/>
              <p:cNvSpPr>
                <a:spLocks noChangeArrowheads="1"/>
              </p:cNvSpPr>
              <p:nvPr/>
            </p:nvSpPr>
            <p:spPr bwMode="auto">
              <a:xfrm>
                <a:off x="2438" y="2578"/>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66</a:t>
                </a:r>
                <a:endParaRPr lang="en-US" altLang="zh-CN">
                  <a:solidFill>
                    <a:srgbClr val="000000"/>
                  </a:solidFill>
                  <a:latin typeface="Times New Roman" panose="02020603050405020304" charset="0"/>
                </a:endParaRPr>
              </a:p>
            </p:txBody>
          </p:sp>
          <p:sp>
            <p:nvSpPr>
              <p:cNvPr id="213063" name="Rectangle 148"/>
              <p:cNvSpPr>
                <a:spLocks noChangeArrowheads="1"/>
              </p:cNvSpPr>
              <p:nvPr/>
            </p:nvSpPr>
            <p:spPr bwMode="auto">
              <a:xfrm>
                <a:off x="1902" y="2578"/>
                <a:ext cx="536"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54</a:t>
                </a:r>
                <a:endParaRPr lang="en-US" altLang="zh-CN">
                  <a:solidFill>
                    <a:srgbClr val="000000"/>
                  </a:solidFill>
                  <a:latin typeface="Times New Roman" panose="02020603050405020304" charset="0"/>
                </a:endParaRPr>
              </a:p>
            </p:txBody>
          </p:sp>
          <p:sp>
            <p:nvSpPr>
              <p:cNvPr id="213064" name="Rectangle 147"/>
              <p:cNvSpPr>
                <a:spLocks noChangeArrowheads="1"/>
              </p:cNvSpPr>
              <p:nvPr/>
            </p:nvSpPr>
            <p:spPr bwMode="auto">
              <a:xfrm>
                <a:off x="1368" y="2578"/>
                <a:ext cx="534"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45</a:t>
                </a:r>
                <a:endParaRPr lang="en-US" altLang="zh-CN">
                  <a:solidFill>
                    <a:srgbClr val="000000"/>
                  </a:solidFill>
                  <a:latin typeface="Times New Roman" panose="02020603050405020304" charset="0"/>
                </a:endParaRPr>
              </a:p>
            </p:txBody>
          </p:sp>
          <p:sp>
            <p:nvSpPr>
              <p:cNvPr id="213065" name="Rectangle 146"/>
              <p:cNvSpPr>
                <a:spLocks noChangeArrowheads="1"/>
              </p:cNvSpPr>
              <p:nvPr/>
            </p:nvSpPr>
            <p:spPr bwMode="auto">
              <a:xfrm>
                <a:off x="833" y="2578"/>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27</a:t>
                </a:r>
                <a:endParaRPr lang="en-US" altLang="zh-CN">
                  <a:solidFill>
                    <a:srgbClr val="000000"/>
                  </a:solidFill>
                  <a:latin typeface="Times New Roman" panose="02020603050405020304" charset="0"/>
                </a:endParaRPr>
              </a:p>
            </p:txBody>
          </p:sp>
          <p:sp>
            <p:nvSpPr>
              <p:cNvPr id="213066" name="Rectangle 145"/>
              <p:cNvSpPr>
                <a:spLocks noChangeArrowheads="1"/>
              </p:cNvSpPr>
              <p:nvPr/>
            </p:nvSpPr>
            <p:spPr bwMode="auto">
              <a:xfrm>
                <a:off x="204" y="2578"/>
                <a:ext cx="629"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5</a:t>
                </a:r>
                <a:endParaRPr lang="en-US" altLang="zh-CN">
                  <a:solidFill>
                    <a:srgbClr val="000000"/>
                  </a:solidFill>
                  <a:latin typeface="Times New Roman" panose="02020603050405020304" charset="0"/>
                </a:endParaRPr>
              </a:p>
            </p:txBody>
          </p:sp>
          <p:sp>
            <p:nvSpPr>
              <p:cNvPr id="213067" name="Line 413"/>
              <p:cNvSpPr>
                <a:spLocks noChangeShapeType="1"/>
              </p:cNvSpPr>
              <p:nvPr/>
            </p:nvSpPr>
            <p:spPr bwMode="auto">
              <a:xfrm>
                <a:off x="204" y="2931"/>
                <a:ext cx="5443" cy="0"/>
              </a:xfrm>
              <a:prstGeom prst="line">
                <a:avLst/>
              </a:prstGeom>
              <a:noFill/>
              <a:ln w="12700">
                <a:solidFill>
                  <a:schemeClr val="tx1"/>
                </a:solidFill>
                <a:round/>
              </a:ln>
            </p:spPr>
            <p:txBody>
              <a:bodyPr/>
              <a:lstStyle/>
              <a:p>
                <a:endParaRPr lang="zh-CN" altLang="en-US">
                  <a:solidFill>
                    <a:srgbClr val="000000"/>
                  </a:solidFill>
                </a:endParaRPr>
              </a:p>
            </p:txBody>
          </p:sp>
        </p:grpSp>
        <p:grpSp>
          <p:nvGrpSpPr>
            <p:cNvPr id="7" name="Group 788"/>
            <p:cNvGrpSpPr/>
            <p:nvPr/>
          </p:nvGrpSpPr>
          <p:grpSpPr bwMode="auto">
            <a:xfrm>
              <a:off x="267405" y="5048074"/>
              <a:ext cx="8640763" cy="560387"/>
              <a:chOff x="204" y="2931"/>
              <a:chExt cx="5443" cy="353"/>
            </a:xfrm>
          </p:grpSpPr>
          <p:sp>
            <p:nvSpPr>
              <p:cNvPr id="213046" name="Rectangle 164"/>
              <p:cNvSpPr>
                <a:spLocks noChangeArrowheads="1"/>
              </p:cNvSpPr>
              <p:nvPr/>
            </p:nvSpPr>
            <p:spPr bwMode="auto">
              <a:xfrm>
                <a:off x="5112" y="2931"/>
                <a:ext cx="535"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34</a:t>
                </a:r>
                <a:endParaRPr lang="en-US" altLang="zh-CN">
                  <a:solidFill>
                    <a:srgbClr val="000000"/>
                  </a:solidFill>
                  <a:latin typeface="Times New Roman" panose="02020603050405020304" charset="0"/>
                </a:endParaRPr>
              </a:p>
            </p:txBody>
          </p:sp>
          <p:sp>
            <p:nvSpPr>
              <p:cNvPr id="213047" name="Rectangle 163"/>
              <p:cNvSpPr>
                <a:spLocks noChangeArrowheads="1"/>
              </p:cNvSpPr>
              <p:nvPr/>
            </p:nvSpPr>
            <p:spPr bwMode="auto">
              <a:xfrm>
                <a:off x="4578" y="2931"/>
                <a:ext cx="534"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12</a:t>
                </a:r>
                <a:endParaRPr lang="en-US" altLang="zh-CN">
                  <a:solidFill>
                    <a:srgbClr val="000000"/>
                  </a:solidFill>
                  <a:latin typeface="Times New Roman" panose="02020603050405020304" charset="0"/>
                </a:endParaRPr>
              </a:p>
            </p:txBody>
          </p:sp>
          <p:sp>
            <p:nvSpPr>
              <p:cNvPr id="213048" name="Rectangle 162"/>
              <p:cNvSpPr>
                <a:spLocks noChangeArrowheads="1"/>
              </p:cNvSpPr>
              <p:nvPr/>
            </p:nvSpPr>
            <p:spPr bwMode="auto">
              <a:xfrm>
                <a:off x="4042" y="2931"/>
                <a:ext cx="536"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93</a:t>
                </a:r>
                <a:endParaRPr lang="en-US" altLang="zh-CN">
                  <a:solidFill>
                    <a:srgbClr val="000000"/>
                  </a:solidFill>
                  <a:latin typeface="Times New Roman" panose="02020603050405020304" charset="0"/>
                </a:endParaRPr>
              </a:p>
            </p:txBody>
          </p:sp>
          <p:sp>
            <p:nvSpPr>
              <p:cNvPr id="213049" name="Rectangle 161"/>
              <p:cNvSpPr>
                <a:spLocks noChangeArrowheads="1"/>
              </p:cNvSpPr>
              <p:nvPr/>
            </p:nvSpPr>
            <p:spPr bwMode="auto">
              <a:xfrm>
                <a:off x="3507" y="2931"/>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88</a:t>
                </a:r>
                <a:endParaRPr lang="en-US" altLang="zh-CN">
                  <a:solidFill>
                    <a:srgbClr val="000000"/>
                  </a:solidFill>
                  <a:latin typeface="Times New Roman" panose="02020603050405020304" charset="0"/>
                </a:endParaRPr>
              </a:p>
            </p:txBody>
          </p:sp>
          <p:sp>
            <p:nvSpPr>
              <p:cNvPr id="213050" name="Rectangle 160"/>
              <p:cNvSpPr>
                <a:spLocks noChangeArrowheads="1"/>
              </p:cNvSpPr>
              <p:nvPr/>
            </p:nvSpPr>
            <p:spPr bwMode="auto">
              <a:xfrm>
                <a:off x="2973" y="2931"/>
                <a:ext cx="534"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87</a:t>
                </a:r>
                <a:endParaRPr lang="en-US" altLang="zh-CN">
                  <a:solidFill>
                    <a:srgbClr val="000000"/>
                  </a:solidFill>
                  <a:latin typeface="Times New Roman" panose="02020603050405020304" charset="0"/>
                </a:endParaRPr>
              </a:p>
            </p:txBody>
          </p:sp>
          <p:sp>
            <p:nvSpPr>
              <p:cNvPr id="213051" name="Rectangle 159"/>
              <p:cNvSpPr>
                <a:spLocks noChangeArrowheads="1"/>
              </p:cNvSpPr>
              <p:nvPr/>
            </p:nvSpPr>
            <p:spPr bwMode="auto">
              <a:xfrm>
                <a:off x="2438" y="2931"/>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66</a:t>
                </a:r>
                <a:endParaRPr lang="en-US" altLang="zh-CN">
                  <a:solidFill>
                    <a:srgbClr val="000000"/>
                  </a:solidFill>
                  <a:latin typeface="Times New Roman" panose="02020603050405020304" charset="0"/>
                </a:endParaRPr>
              </a:p>
            </p:txBody>
          </p:sp>
          <p:sp>
            <p:nvSpPr>
              <p:cNvPr id="213052" name="Rectangle 158"/>
              <p:cNvSpPr>
                <a:spLocks noChangeArrowheads="1"/>
              </p:cNvSpPr>
              <p:nvPr/>
            </p:nvSpPr>
            <p:spPr bwMode="auto">
              <a:xfrm>
                <a:off x="1902" y="2931"/>
                <a:ext cx="536"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54</a:t>
                </a:r>
                <a:endParaRPr lang="en-US" altLang="zh-CN">
                  <a:solidFill>
                    <a:srgbClr val="000000"/>
                  </a:solidFill>
                  <a:latin typeface="Times New Roman" panose="02020603050405020304" charset="0"/>
                </a:endParaRPr>
              </a:p>
            </p:txBody>
          </p:sp>
          <p:sp>
            <p:nvSpPr>
              <p:cNvPr id="213053" name="Rectangle 157"/>
              <p:cNvSpPr>
                <a:spLocks noChangeArrowheads="1"/>
              </p:cNvSpPr>
              <p:nvPr/>
            </p:nvSpPr>
            <p:spPr bwMode="auto">
              <a:xfrm>
                <a:off x="1368" y="2931"/>
                <a:ext cx="534"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45</a:t>
                </a:r>
                <a:endParaRPr lang="en-US" altLang="zh-CN">
                  <a:solidFill>
                    <a:srgbClr val="000000"/>
                  </a:solidFill>
                  <a:latin typeface="Times New Roman" panose="02020603050405020304" charset="0"/>
                </a:endParaRPr>
              </a:p>
            </p:txBody>
          </p:sp>
          <p:sp>
            <p:nvSpPr>
              <p:cNvPr id="213054" name="Rectangle 156"/>
              <p:cNvSpPr>
                <a:spLocks noChangeArrowheads="1"/>
              </p:cNvSpPr>
              <p:nvPr/>
            </p:nvSpPr>
            <p:spPr bwMode="auto">
              <a:xfrm>
                <a:off x="833" y="2931"/>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27</a:t>
                </a:r>
                <a:endParaRPr lang="en-US" altLang="zh-CN">
                  <a:solidFill>
                    <a:srgbClr val="000000"/>
                  </a:solidFill>
                  <a:latin typeface="Times New Roman" panose="02020603050405020304" charset="0"/>
                </a:endParaRPr>
              </a:p>
            </p:txBody>
          </p:sp>
          <p:sp>
            <p:nvSpPr>
              <p:cNvPr id="213055" name="Rectangle 155"/>
              <p:cNvSpPr>
                <a:spLocks noChangeArrowheads="1"/>
              </p:cNvSpPr>
              <p:nvPr/>
            </p:nvSpPr>
            <p:spPr bwMode="auto">
              <a:xfrm>
                <a:off x="204" y="2931"/>
                <a:ext cx="629"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6</a:t>
                </a:r>
                <a:endParaRPr lang="en-US" altLang="zh-CN">
                  <a:solidFill>
                    <a:srgbClr val="000000"/>
                  </a:solidFill>
                  <a:latin typeface="Times New Roman" panose="02020603050405020304" charset="0"/>
                </a:endParaRPr>
              </a:p>
            </p:txBody>
          </p:sp>
          <p:sp>
            <p:nvSpPr>
              <p:cNvPr id="213056" name="Line 461"/>
              <p:cNvSpPr>
                <a:spLocks noChangeShapeType="1"/>
              </p:cNvSpPr>
              <p:nvPr/>
            </p:nvSpPr>
            <p:spPr bwMode="auto">
              <a:xfrm>
                <a:off x="204" y="3284"/>
                <a:ext cx="5443" cy="0"/>
              </a:xfrm>
              <a:prstGeom prst="line">
                <a:avLst/>
              </a:prstGeom>
              <a:noFill/>
              <a:ln w="12700">
                <a:solidFill>
                  <a:schemeClr val="tx1"/>
                </a:solidFill>
                <a:round/>
              </a:ln>
            </p:spPr>
            <p:txBody>
              <a:bodyPr/>
              <a:lstStyle/>
              <a:p>
                <a:endParaRPr lang="zh-CN" altLang="en-US">
                  <a:solidFill>
                    <a:srgbClr val="000000"/>
                  </a:solidFill>
                </a:endParaRPr>
              </a:p>
            </p:txBody>
          </p:sp>
        </p:grpSp>
        <p:grpSp>
          <p:nvGrpSpPr>
            <p:cNvPr id="8" name="Group 789"/>
            <p:cNvGrpSpPr/>
            <p:nvPr/>
          </p:nvGrpSpPr>
          <p:grpSpPr bwMode="auto">
            <a:xfrm>
              <a:off x="267405" y="5608461"/>
              <a:ext cx="8640763" cy="560388"/>
              <a:chOff x="204" y="3284"/>
              <a:chExt cx="5443" cy="353"/>
            </a:xfrm>
          </p:grpSpPr>
          <p:sp>
            <p:nvSpPr>
              <p:cNvPr id="213035" name="Rectangle 174"/>
              <p:cNvSpPr>
                <a:spLocks noChangeArrowheads="1"/>
              </p:cNvSpPr>
              <p:nvPr/>
            </p:nvSpPr>
            <p:spPr bwMode="auto">
              <a:xfrm>
                <a:off x="5112" y="3284"/>
                <a:ext cx="535"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34</a:t>
                </a:r>
                <a:endParaRPr lang="en-US" altLang="zh-CN">
                  <a:solidFill>
                    <a:srgbClr val="000000"/>
                  </a:solidFill>
                  <a:latin typeface="Times New Roman" panose="02020603050405020304" charset="0"/>
                </a:endParaRPr>
              </a:p>
            </p:txBody>
          </p:sp>
          <p:sp>
            <p:nvSpPr>
              <p:cNvPr id="213036" name="Rectangle 173"/>
              <p:cNvSpPr>
                <a:spLocks noChangeArrowheads="1"/>
              </p:cNvSpPr>
              <p:nvPr/>
            </p:nvSpPr>
            <p:spPr bwMode="auto">
              <a:xfrm>
                <a:off x="4578" y="3284"/>
                <a:ext cx="534"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93</a:t>
                </a:r>
                <a:endParaRPr lang="en-US" altLang="zh-CN">
                  <a:solidFill>
                    <a:srgbClr val="000000"/>
                  </a:solidFill>
                  <a:latin typeface="Times New Roman" panose="02020603050405020304" charset="0"/>
                </a:endParaRPr>
              </a:p>
            </p:txBody>
          </p:sp>
          <p:sp>
            <p:nvSpPr>
              <p:cNvPr id="213037" name="Rectangle 172"/>
              <p:cNvSpPr>
                <a:spLocks noChangeArrowheads="1"/>
              </p:cNvSpPr>
              <p:nvPr/>
            </p:nvSpPr>
            <p:spPr bwMode="auto">
              <a:xfrm>
                <a:off x="4042" y="3284"/>
                <a:ext cx="536"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88</a:t>
                </a:r>
                <a:endParaRPr lang="en-US" altLang="zh-CN">
                  <a:solidFill>
                    <a:srgbClr val="000000"/>
                  </a:solidFill>
                  <a:latin typeface="Times New Roman" panose="02020603050405020304" charset="0"/>
                </a:endParaRPr>
              </a:p>
            </p:txBody>
          </p:sp>
          <p:sp>
            <p:nvSpPr>
              <p:cNvPr id="213038" name="Rectangle 171"/>
              <p:cNvSpPr>
                <a:spLocks noChangeArrowheads="1"/>
              </p:cNvSpPr>
              <p:nvPr/>
            </p:nvSpPr>
            <p:spPr bwMode="auto">
              <a:xfrm>
                <a:off x="3507" y="3284"/>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87</a:t>
                </a:r>
                <a:endParaRPr lang="en-US" altLang="zh-CN">
                  <a:solidFill>
                    <a:srgbClr val="000000"/>
                  </a:solidFill>
                  <a:latin typeface="Times New Roman" panose="02020603050405020304" charset="0"/>
                </a:endParaRPr>
              </a:p>
            </p:txBody>
          </p:sp>
          <p:sp>
            <p:nvSpPr>
              <p:cNvPr id="213039" name="Rectangle 170"/>
              <p:cNvSpPr>
                <a:spLocks noChangeArrowheads="1"/>
              </p:cNvSpPr>
              <p:nvPr/>
            </p:nvSpPr>
            <p:spPr bwMode="auto">
              <a:xfrm>
                <a:off x="2973" y="3284"/>
                <a:ext cx="534"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66</a:t>
                </a:r>
                <a:endParaRPr lang="en-US" altLang="zh-CN">
                  <a:solidFill>
                    <a:srgbClr val="000000"/>
                  </a:solidFill>
                  <a:latin typeface="Times New Roman" panose="02020603050405020304" charset="0"/>
                </a:endParaRPr>
              </a:p>
            </p:txBody>
          </p:sp>
          <p:sp>
            <p:nvSpPr>
              <p:cNvPr id="213040" name="Rectangle 169"/>
              <p:cNvSpPr>
                <a:spLocks noChangeArrowheads="1"/>
              </p:cNvSpPr>
              <p:nvPr/>
            </p:nvSpPr>
            <p:spPr bwMode="auto">
              <a:xfrm>
                <a:off x="2438" y="3284"/>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54</a:t>
                </a:r>
                <a:endParaRPr lang="en-US" altLang="zh-CN">
                  <a:solidFill>
                    <a:srgbClr val="000000"/>
                  </a:solidFill>
                  <a:latin typeface="Times New Roman" panose="02020603050405020304" charset="0"/>
                </a:endParaRPr>
              </a:p>
            </p:txBody>
          </p:sp>
          <p:sp>
            <p:nvSpPr>
              <p:cNvPr id="213041" name="Rectangle 168"/>
              <p:cNvSpPr>
                <a:spLocks noChangeArrowheads="1"/>
              </p:cNvSpPr>
              <p:nvPr/>
            </p:nvSpPr>
            <p:spPr bwMode="auto">
              <a:xfrm>
                <a:off x="1902" y="3284"/>
                <a:ext cx="536"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45</a:t>
                </a:r>
                <a:endParaRPr lang="en-US" altLang="zh-CN">
                  <a:solidFill>
                    <a:srgbClr val="000000"/>
                  </a:solidFill>
                  <a:latin typeface="Times New Roman" panose="02020603050405020304" charset="0"/>
                </a:endParaRPr>
              </a:p>
            </p:txBody>
          </p:sp>
          <p:sp>
            <p:nvSpPr>
              <p:cNvPr id="213042" name="Rectangle 167"/>
              <p:cNvSpPr>
                <a:spLocks noChangeArrowheads="1"/>
              </p:cNvSpPr>
              <p:nvPr/>
            </p:nvSpPr>
            <p:spPr bwMode="auto">
              <a:xfrm>
                <a:off x="1368" y="3284"/>
                <a:ext cx="534"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27</a:t>
                </a:r>
                <a:endParaRPr lang="en-US" altLang="zh-CN">
                  <a:solidFill>
                    <a:srgbClr val="000000"/>
                  </a:solidFill>
                  <a:latin typeface="Times New Roman" panose="02020603050405020304" charset="0"/>
                </a:endParaRPr>
              </a:p>
            </p:txBody>
          </p:sp>
          <p:sp>
            <p:nvSpPr>
              <p:cNvPr id="213043" name="Rectangle 166"/>
              <p:cNvSpPr>
                <a:spLocks noChangeArrowheads="1"/>
              </p:cNvSpPr>
              <p:nvPr/>
            </p:nvSpPr>
            <p:spPr bwMode="auto">
              <a:xfrm>
                <a:off x="833" y="3284"/>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12</a:t>
                </a:r>
                <a:endParaRPr lang="en-US" altLang="zh-CN">
                  <a:solidFill>
                    <a:srgbClr val="000000"/>
                  </a:solidFill>
                  <a:latin typeface="Times New Roman" panose="02020603050405020304" charset="0"/>
                </a:endParaRPr>
              </a:p>
            </p:txBody>
          </p:sp>
          <p:sp>
            <p:nvSpPr>
              <p:cNvPr id="213044" name="Rectangle 165"/>
              <p:cNvSpPr>
                <a:spLocks noChangeArrowheads="1"/>
              </p:cNvSpPr>
              <p:nvPr/>
            </p:nvSpPr>
            <p:spPr bwMode="auto">
              <a:xfrm>
                <a:off x="204" y="3284"/>
                <a:ext cx="629"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7</a:t>
                </a:r>
                <a:endParaRPr lang="en-US" altLang="zh-CN">
                  <a:solidFill>
                    <a:srgbClr val="000000"/>
                  </a:solidFill>
                  <a:latin typeface="Times New Roman" panose="02020603050405020304" charset="0"/>
                </a:endParaRPr>
              </a:p>
            </p:txBody>
          </p:sp>
          <p:sp>
            <p:nvSpPr>
              <p:cNvPr id="213045" name="Line 509"/>
              <p:cNvSpPr>
                <a:spLocks noChangeShapeType="1"/>
              </p:cNvSpPr>
              <p:nvPr/>
            </p:nvSpPr>
            <p:spPr bwMode="auto">
              <a:xfrm>
                <a:off x="204" y="3637"/>
                <a:ext cx="5443" cy="0"/>
              </a:xfrm>
              <a:prstGeom prst="line">
                <a:avLst/>
              </a:prstGeom>
              <a:noFill/>
              <a:ln w="12700">
                <a:solidFill>
                  <a:schemeClr val="tx1"/>
                </a:solidFill>
                <a:round/>
              </a:ln>
            </p:spPr>
            <p:txBody>
              <a:bodyPr/>
              <a:lstStyle/>
              <a:p>
                <a:endParaRPr lang="zh-CN" altLang="en-US">
                  <a:solidFill>
                    <a:srgbClr val="000000"/>
                  </a:solidFill>
                </a:endParaRPr>
              </a:p>
            </p:txBody>
          </p:sp>
        </p:grpSp>
        <p:sp>
          <p:nvSpPr>
            <p:cNvPr id="213020" name="Line 185"/>
            <p:cNvSpPr>
              <a:spLocks noChangeShapeType="1"/>
            </p:cNvSpPr>
            <p:nvPr/>
          </p:nvSpPr>
          <p:spPr bwMode="auto">
            <a:xfrm flipV="1">
              <a:off x="251619" y="1724299"/>
              <a:ext cx="8640762" cy="0"/>
            </a:xfrm>
            <a:prstGeom prst="line">
              <a:avLst/>
            </a:prstGeom>
            <a:noFill/>
            <a:ln w="12700" cap="sq">
              <a:solidFill>
                <a:schemeClr val="tx1"/>
              </a:solidFill>
              <a:round/>
            </a:ln>
          </p:spPr>
          <p:txBody>
            <a:bodyPr/>
            <a:lstStyle/>
            <a:p>
              <a:endParaRPr lang="zh-CN" altLang="en-US">
                <a:solidFill>
                  <a:srgbClr val="000000"/>
                </a:solidFill>
              </a:endParaRPr>
            </a:p>
          </p:txBody>
        </p:sp>
        <p:sp>
          <p:nvSpPr>
            <p:cNvPr id="213021" name="Line 187"/>
            <p:cNvSpPr>
              <a:spLocks noChangeShapeType="1"/>
            </p:cNvSpPr>
            <p:nvPr/>
          </p:nvSpPr>
          <p:spPr bwMode="auto">
            <a:xfrm>
              <a:off x="267404" y="1724298"/>
              <a:ext cx="1" cy="5004938"/>
            </a:xfrm>
            <a:prstGeom prst="line">
              <a:avLst/>
            </a:prstGeom>
            <a:noFill/>
            <a:ln w="12700" cap="sq">
              <a:solidFill>
                <a:schemeClr val="tx1"/>
              </a:solidFill>
              <a:round/>
            </a:ln>
          </p:spPr>
          <p:txBody>
            <a:bodyPr/>
            <a:lstStyle/>
            <a:p>
              <a:endParaRPr lang="zh-CN" altLang="en-US">
                <a:solidFill>
                  <a:srgbClr val="000000"/>
                </a:solidFill>
              </a:endParaRPr>
            </a:p>
          </p:txBody>
        </p:sp>
        <p:sp>
          <p:nvSpPr>
            <p:cNvPr id="213022" name="Line 188"/>
            <p:cNvSpPr>
              <a:spLocks noChangeShapeType="1"/>
            </p:cNvSpPr>
            <p:nvPr/>
          </p:nvSpPr>
          <p:spPr bwMode="auto">
            <a:xfrm>
              <a:off x="8906579" y="1724293"/>
              <a:ext cx="1589" cy="5004943"/>
            </a:xfrm>
            <a:prstGeom prst="line">
              <a:avLst/>
            </a:prstGeom>
            <a:noFill/>
            <a:ln w="12700" cap="sq">
              <a:solidFill>
                <a:schemeClr val="tx1"/>
              </a:solidFill>
              <a:round/>
            </a:ln>
          </p:spPr>
          <p:txBody>
            <a:bodyPr/>
            <a:lstStyle/>
            <a:p>
              <a:endParaRPr lang="zh-CN" altLang="en-US">
                <a:solidFill>
                  <a:srgbClr val="000000"/>
                </a:solidFill>
              </a:endParaRPr>
            </a:p>
          </p:txBody>
        </p:sp>
        <p:grpSp>
          <p:nvGrpSpPr>
            <p:cNvPr id="9" name="Group 790"/>
            <p:cNvGrpSpPr/>
            <p:nvPr/>
          </p:nvGrpSpPr>
          <p:grpSpPr bwMode="auto">
            <a:xfrm>
              <a:off x="267405" y="6168849"/>
              <a:ext cx="8640763" cy="560387"/>
              <a:chOff x="204" y="3637"/>
              <a:chExt cx="5443" cy="353"/>
            </a:xfrm>
          </p:grpSpPr>
          <p:sp>
            <p:nvSpPr>
              <p:cNvPr id="213024" name="Rectangle 184"/>
              <p:cNvSpPr>
                <a:spLocks noChangeArrowheads="1"/>
              </p:cNvSpPr>
              <p:nvPr/>
            </p:nvSpPr>
            <p:spPr bwMode="auto">
              <a:xfrm>
                <a:off x="5112" y="3637"/>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93</a:t>
                </a:r>
                <a:endParaRPr lang="en-US" altLang="zh-CN">
                  <a:solidFill>
                    <a:srgbClr val="000000"/>
                  </a:solidFill>
                  <a:latin typeface="Times New Roman" panose="02020603050405020304" charset="0"/>
                </a:endParaRPr>
              </a:p>
            </p:txBody>
          </p:sp>
          <p:sp>
            <p:nvSpPr>
              <p:cNvPr id="213025" name="Rectangle 183"/>
              <p:cNvSpPr>
                <a:spLocks noChangeArrowheads="1"/>
              </p:cNvSpPr>
              <p:nvPr/>
            </p:nvSpPr>
            <p:spPr bwMode="auto">
              <a:xfrm>
                <a:off x="4578" y="3637"/>
                <a:ext cx="534"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88</a:t>
                </a:r>
                <a:endParaRPr lang="en-US" altLang="zh-CN">
                  <a:solidFill>
                    <a:srgbClr val="000000"/>
                  </a:solidFill>
                  <a:latin typeface="Times New Roman" panose="02020603050405020304" charset="0"/>
                </a:endParaRPr>
              </a:p>
            </p:txBody>
          </p:sp>
          <p:sp>
            <p:nvSpPr>
              <p:cNvPr id="213026" name="Rectangle 182"/>
              <p:cNvSpPr>
                <a:spLocks noChangeArrowheads="1"/>
              </p:cNvSpPr>
              <p:nvPr/>
            </p:nvSpPr>
            <p:spPr bwMode="auto">
              <a:xfrm>
                <a:off x="4042" y="3637"/>
                <a:ext cx="536"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87</a:t>
                </a:r>
                <a:endParaRPr lang="en-US" altLang="zh-CN">
                  <a:solidFill>
                    <a:srgbClr val="000000"/>
                  </a:solidFill>
                  <a:latin typeface="Times New Roman" panose="02020603050405020304" charset="0"/>
                </a:endParaRPr>
              </a:p>
            </p:txBody>
          </p:sp>
          <p:sp>
            <p:nvSpPr>
              <p:cNvPr id="213027" name="Rectangle 181"/>
              <p:cNvSpPr>
                <a:spLocks noChangeArrowheads="1"/>
              </p:cNvSpPr>
              <p:nvPr/>
            </p:nvSpPr>
            <p:spPr bwMode="auto">
              <a:xfrm>
                <a:off x="3507" y="3637"/>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66</a:t>
                </a:r>
                <a:endParaRPr lang="en-US" altLang="zh-CN">
                  <a:solidFill>
                    <a:srgbClr val="000000"/>
                  </a:solidFill>
                  <a:latin typeface="Times New Roman" panose="02020603050405020304" charset="0"/>
                </a:endParaRPr>
              </a:p>
            </p:txBody>
          </p:sp>
          <p:sp>
            <p:nvSpPr>
              <p:cNvPr id="213028" name="Rectangle 180"/>
              <p:cNvSpPr>
                <a:spLocks noChangeArrowheads="1"/>
              </p:cNvSpPr>
              <p:nvPr/>
            </p:nvSpPr>
            <p:spPr bwMode="auto">
              <a:xfrm>
                <a:off x="2973" y="3637"/>
                <a:ext cx="534"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54</a:t>
                </a:r>
                <a:endParaRPr lang="en-US" altLang="zh-CN">
                  <a:solidFill>
                    <a:srgbClr val="000000"/>
                  </a:solidFill>
                  <a:latin typeface="Times New Roman" panose="02020603050405020304" charset="0"/>
                </a:endParaRPr>
              </a:p>
            </p:txBody>
          </p:sp>
          <p:sp>
            <p:nvSpPr>
              <p:cNvPr id="213029" name="Rectangle 179"/>
              <p:cNvSpPr>
                <a:spLocks noChangeArrowheads="1"/>
              </p:cNvSpPr>
              <p:nvPr/>
            </p:nvSpPr>
            <p:spPr bwMode="auto">
              <a:xfrm>
                <a:off x="2438" y="3637"/>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45</a:t>
                </a:r>
                <a:endParaRPr lang="en-US" altLang="zh-CN">
                  <a:solidFill>
                    <a:srgbClr val="000000"/>
                  </a:solidFill>
                  <a:latin typeface="Times New Roman" panose="02020603050405020304" charset="0"/>
                </a:endParaRPr>
              </a:p>
            </p:txBody>
          </p:sp>
          <p:sp>
            <p:nvSpPr>
              <p:cNvPr id="213030" name="Rectangle 178"/>
              <p:cNvSpPr>
                <a:spLocks noChangeArrowheads="1"/>
              </p:cNvSpPr>
              <p:nvPr/>
            </p:nvSpPr>
            <p:spPr bwMode="auto">
              <a:xfrm>
                <a:off x="1902" y="3637"/>
                <a:ext cx="536"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34</a:t>
                </a:r>
                <a:endParaRPr lang="en-US" altLang="zh-CN">
                  <a:solidFill>
                    <a:srgbClr val="000000"/>
                  </a:solidFill>
                  <a:latin typeface="Times New Roman" panose="02020603050405020304" charset="0"/>
                </a:endParaRPr>
              </a:p>
            </p:txBody>
          </p:sp>
          <p:sp>
            <p:nvSpPr>
              <p:cNvPr id="213031" name="Rectangle 177"/>
              <p:cNvSpPr>
                <a:spLocks noChangeArrowheads="1"/>
              </p:cNvSpPr>
              <p:nvPr/>
            </p:nvSpPr>
            <p:spPr bwMode="auto">
              <a:xfrm>
                <a:off x="1368" y="3637"/>
                <a:ext cx="534"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27</a:t>
                </a:r>
                <a:endParaRPr lang="en-US" altLang="zh-CN">
                  <a:solidFill>
                    <a:srgbClr val="000000"/>
                  </a:solidFill>
                  <a:latin typeface="Times New Roman" panose="02020603050405020304" charset="0"/>
                </a:endParaRPr>
              </a:p>
            </p:txBody>
          </p:sp>
          <p:sp>
            <p:nvSpPr>
              <p:cNvPr id="213032" name="Rectangle 176"/>
              <p:cNvSpPr>
                <a:spLocks noChangeArrowheads="1"/>
              </p:cNvSpPr>
              <p:nvPr/>
            </p:nvSpPr>
            <p:spPr bwMode="auto">
              <a:xfrm>
                <a:off x="833" y="3637"/>
                <a:ext cx="535" cy="353"/>
              </a:xfrm>
              <a:prstGeom prst="rect">
                <a:avLst/>
              </a:prstGeom>
              <a:solidFill>
                <a:srgbClr val="BFBFBF"/>
              </a:solid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12</a:t>
                </a:r>
                <a:endParaRPr lang="en-US" altLang="zh-CN">
                  <a:solidFill>
                    <a:srgbClr val="000000"/>
                  </a:solidFill>
                  <a:latin typeface="Times New Roman" panose="02020603050405020304" charset="0"/>
                </a:endParaRPr>
              </a:p>
            </p:txBody>
          </p:sp>
          <p:sp>
            <p:nvSpPr>
              <p:cNvPr id="213033" name="Rectangle 175"/>
              <p:cNvSpPr>
                <a:spLocks noChangeArrowheads="1"/>
              </p:cNvSpPr>
              <p:nvPr/>
            </p:nvSpPr>
            <p:spPr bwMode="auto">
              <a:xfrm>
                <a:off x="204" y="3637"/>
                <a:ext cx="629" cy="353"/>
              </a:xfrm>
              <a:prstGeom prst="rect">
                <a:avLst/>
              </a:prstGeom>
              <a:noFill/>
              <a:ln>
                <a:noFill/>
              </a:ln>
            </p:spPr>
            <p:txBody>
              <a:bodyPr/>
              <a:lstStyle/>
              <a:p>
                <a:pPr eaLnBrk="1" hangingPunct="1">
                  <a:spcBef>
                    <a:spcPct val="0"/>
                  </a:spcBef>
                </a:pPr>
                <a:r>
                  <a:rPr lang="en-US" altLang="zh-CN">
                    <a:solidFill>
                      <a:srgbClr val="000000"/>
                    </a:solidFill>
                    <a:latin typeface="Times New Roman" panose="02020603050405020304" charset="0"/>
                    <a:cs typeface="Times New Roman" panose="02020603050405020304" charset="0"/>
                  </a:rPr>
                  <a:t>8</a:t>
                </a:r>
                <a:endParaRPr lang="en-US" altLang="zh-CN">
                  <a:solidFill>
                    <a:srgbClr val="000000"/>
                  </a:solidFill>
                  <a:latin typeface="Times New Roman" panose="02020603050405020304" charset="0"/>
                </a:endParaRPr>
              </a:p>
            </p:txBody>
          </p:sp>
          <p:sp>
            <p:nvSpPr>
              <p:cNvPr id="213034" name="Line 186"/>
              <p:cNvSpPr>
                <a:spLocks noChangeShapeType="1"/>
              </p:cNvSpPr>
              <p:nvPr/>
            </p:nvSpPr>
            <p:spPr bwMode="auto">
              <a:xfrm>
                <a:off x="204" y="3990"/>
                <a:ext cx="5443" cy="0"/>
              </a:xfrm>
              <a:prstGeom prst="line">
                <a:avLst/>
              </a:prstGeom>
              <a:noFill/>
              <a:ln w="12700" cap="sq">
                <a:solidFill>
                  <a:schemeClr val="tx1"/>
                </a:solidFill>
                <a:round/>
              </a:ln>
            </p:spPr>
            <p:txBody>
              <a:bodyPr/>
              <a:lstStyle/>
              <a:p>
                <a:endParaRPr lang="zh-CN" altLang="en-US">
                  <a:solidFill>
                    <a:srgbClr val="000000"/>
                  </a:solidFill>
                </a:endParaRPr>
              </a:p>
            </p:txBody>
          </p:sp>
        </p:grpSp>
      </p:grpSp>
      <p:sp>
        <p:nvSpPr>
          <p:cNvPr id="122" name="Rectangle 2"/>
          <p:cNvSpPr txBox="1">
            <a:spLocks noChangeArrowheads="1"/>
          </p:cNvSpPr>
          <p:nvPr/>
        </p:nvSpPr>
        <p:spPr>
          <a:xfrm>
            <a:off x="352336" y="689150"/>
            <a:ext cx="7772400" cy="52341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zh-CN" altLang="en-US" sz="3200" b="1" dirty="0">
                <a:solidFill>
                  <a:schemeClr val="accent1"/>
                </a:solidFill>
              </a:rPr>
              <a:t>插入排序：直接插入排序</a:t>
            </a:r>
            <a:endParaRPr lang="zh-CN" altLang="en-US" sz="3200" b="1" dirty="0">
              <a:solidFill>
                <a:schemeClr val="accent1"/>
              </a:solidFill>
            </a:endParaRPr>
          </a:p>
        </p:txBody>
      </p:sp>
    </p:spTree>
  </p:cSld>
  <p:clrMapOvr>
    <a:masterClrMapping/>
  </p:clrMapOvr>
  <p:transition spd="med">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3"/>
          <p:cNvSpPr>
            <a:spLocks noGrp="1" noChangeArrowheads="1"/>
          </p:cNvSpPr>
          <p:nvPr>
            <p:ph type="body" idx="1"/>
          </p:nvPr>
        </p:nvSpPr>
        <p:spPr>
          <a:xfrm>
            <a:off x="225778" y="1572294"/>
            <a:ext cx="8636000" cy="5177228"/>
          </a:xfrm>
        </p:spPr>
        <p:txBody>
          <a:bodyPr>
            <a:normAutofit fontScale="92500"/>
          </a:bodyPr>
          <a:lstStyle/>
          <a:p>
            <a:pPr>
              <a:lnSpc>
                <a:spcPct val="110000"/>
              </a:lnSpc>
              <a:buFontTx/>
              <a:buNone/>
            </a:pPr>
            <a:r>
              <a:rPr lang="en-US" altLang="zh-CN" b="1" dirty="0">
                <a:latin typeface="Times New Roman" panose="02020603050405020304" charset="0"/>
                <a:ea typeface="SimSun" panose="02010600030101010101" pitchFamily="2" charset="-122"/>
              </a:rPr>
              <a:t>template &lt;class KEY, class OTHER&gt;</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void </a:t>
            </a:r>
            <a:r>
              <a:rPr lang="en-US" altLang="zh-CN" b="1" dirty="0" err="1">
                <a:latin typeface="Times New Roman" panose="02020603050405020304" charset="0"/>
                <a:ea typeface="SimSun" panose="02010600030101010101" pitchFamily="2" charset="-122"/>
              </a:rPr>
              <a:t>quickSort</a:t>
            </a:r>
            <a:r>
              <a:rPr lang="en-US" altLang="zh-CN" b="1" dirty="0">
                <a:latin typeface="Times New Roman" panose="02020603050405020304" charset="0"/>
                <a:ea typeface="SimSun" panose="02010600030101010101" pitchFamily="2" charset="-122"/>
              </a:rPr>
              <a:t>(SET&lt;KEY, OTHER&gt; a[], </a:t>
            </a:r>
            <a:r>
              <a:rPr lang="en-US" altLang="zh-CN" b="1" dirty="0" err="1">
                <a:latin typeface="Times New Roman" panose="02020603050405020304" charset="0"/>
                <a:ea typeface="SimSun" panose="02010600030101010101" pitchFamily="2" charset="-122"/>
              </a:rPr>
              <a:t>int</a:t>
            </a:r>
            <a:r>
              <a:rPr lang="en-US" altLang="zh-CN" b="1" dirty="0">
                <a:latin typeface="Times New Roman" panose="02020603050405020304" charset="0"/>
                <a:ea typeface="SimSun" panose="02010600030101010101" pitchFamily="2" charset="-122"/>
              </a:rPr>
              <a:t> low, </a:t>
            </a:r>
            <a:r>
              <a:rPr lang="en-US" altLang="zh-CN" b="1" dirty="0" err="1">
                <a:latin typeface="Times New Roman" panose="02020603050405020304" charset="0"/>
                <a:ea typeface="SimSun" panose="02010600030101010101" pitchFamily="2" charset="-122"/>
              </a:rPr>
              <a:t>int</a:t>
            </a:r>
            <a:r>
              <a:rPr lang="en-US" altLang="zh-CN" b="1" dirty="0">
                <a:latin typeface="Times New Roman" panose="02020603050405020304" charset="0"/>
                <a:ea typeface="SimSun" panose="02010600030101010101" pitchFamily="2" charset="-122"/>
              </a:rPr>
              <a:t> high)</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 </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   </a:t>
            </a:r>
            <a:r>
              <a:rPr lang="en-US" altLang="zh-CN" b="1" dirty="0" err="1">
                <a:latin typeface="Times New Roman" panose="02020603050405020304" charset="0"/>
                <a:ea typeface="SimSun" panose="02010600030101010101" pitchFamily="2" charset="-122"/>
              </a:rPr>
              <a:t>int</a:t>
            </a:r>
            <a:r>
              <a:rPr lang="en-US" altLang="zh-CN" b="1" dirty="0">
                <a:latin typeface="Times New Roman" panose="02020603050405020304" charset="0"/>
                <a:ea typeface="SimSun" panose="02010600030101010101" pitchFamily="2" charset="-122"/>
              </a:rPr>
              <a:t> mid;</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    if (low &gt;= high) return; </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    mid = divide(a, low, high); </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    </a:t>
            </a:r>
            <a:r>
              <a:rPr lang="en-US" altLang="zh-CN" b="1" dirty="0" err="1">
                <a:latin typeface="Times New Roman" panose="02020603050405020304" charset="0"/>
                <a:ea typeface="SimSun" panose="02010600030101010101" pitchFamily="2" charset="-122"/>
              </a:rPr>
              <a:t>quickSort</a:t>
            </a:r>
            <a:r>
              <a:rPr lang="en-US" altLang="zh-CN" b="1" dirty="0">
                <a:latin typeface="Times New Roman" panose="02020603050405020304" charset="0"/>
                <a:ea typeface="SimSun" panose="02010600030101010101" pitchFamily="2" charset="-122"/>
              </a:rPr>
              <a:t>( a, low, mid-1);//</a:t>
            </a:r>
            <a:r>
              <a:rPr lang="zh-CN" altLang="en-US" b="1" dirty="0">
                <a:latin typeface="Times New Roman" panose="02020603050405020304" charset="0"/>
                <a:ea typeface="SimSun" panose="02010600030101010101" pitchFamily="2" charset="-122"/>
              </a:rPr>
              <a:t>排序左一半</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    </a:t>
            </a:r>
            <a:r>
              <a:rPr lang="en-US" altLang="zh-CN" b="1" dirty="0" err="1">
                <a:latin typeface="Times New Roman" panose="02020603050405020304" charset="0"/>
                <a:ea typeface="SimSun" panose="02010600030101010101" pitchFamily="2" charset="-122"/>
              </a:rPr>
              <a:t>quickSort</a:t>
            </a:r>
            <a:r>
              <a:rPr lang="en-US" altLang="zh-CN" b="1" dirty="0">
                <a:latin typeface="Times New Roman" panose="02020603050405020304" charset="0"/>
                <a:ea typeface="SimSun" panose="02010600030101010101" pitchFamily="2" charset="-122"/>
              </a:rPr>
              <a:t>( a, mid+1, high);//</a:t>
            </a:r>
            <a:r>
              <a:rPr lang="zh-CN" altLang="en-US" b="1" dirty="0">
                <a:latin typeface="Times New Roman" panose="02020603050405020304" charset="0"/>
                <a:ea typeface="SimSun" panose="02010600030101010101" pitchFamily="2" charset="-122"/>
              </a:rPr>
              <a:t>排序右一半</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a:t>
            </a:r>
            <a:endParaRPr lang="zh-CN" b="1" dirty="0">
              <a:latin typeface="Times New Roman" panose="02020603050405020304" charset="0"/>
              <a:ea typeface="SimSun" panose="02010600030101010101" pitchFamily="2" charset="-122"/>
            </a:endParaRPr>
          </a:p>
        </p:txBody>
      </p:sp>
      <p:sp>
        <p:nvSpPr>
          <p:cNvPr id="4" name="Rectangle 2"/>
          <p:cNvSpPr>
            <a:spLocks noGrp="1" noChangeArrowheads="1"/>
          </p:cNvSpPr>
          <p:nvPr>
            <p:ph type="title"/>
          </p:nvPr>
        </p:nvSpPr>
        <p:spPr>
          <a:xfrm>
            <a:off x="413468" y="863020"/>
            <a:ext cx="8410492" cy="701375"/>
          </a:xfrm>
        </p:spPr>
        <p:txBody>
          <a:bodyPr/>
          <a:lstStyle/>
          <a:p>
            <a:pPr eaLnBrk="1" hangingPunct="1"/>
            <a:r>
              <a:rPr lang="zh-CN" altLang="en-US" b="1" dirty="0">
                <a:latin typeface="Times New Roman" panose="02020603050405020304" charset="0"/>
                <a:ea typeface="SimSun" panose="02010600030101010101" pitchFamily="2" charset="-122"/>
              </a:rPr>
              <a:t>快速排序 </a:t>
            </a:r>
            <a:endParaRPr lang="zh-CN" altLang="en-US" b="1" dirty="0">
              <a:latin typeface="Times New Roman" panose="02020603050405020304" charset="0"/>
              <a:ea typeface="SimSun" panose="02010600030101010101" pitchFamily="2" charset="-122"/>
            </a:endParaRPr>
          </a:p>
        </p:txBody>
      </p:sp>
      <p:sp>
        <p:nvSpPr>
          <p:cNvPr id="6" name="Rectangle 2"/>
          <p:cNvSpPr txBox="1">
            <a:spLocks noChangeArrowheads="1"/>
          </p:cNvSpPr>
          <p:nvPr/>
        </p:nvSpPr>
        <p:spPr>
          <a:xfrm>
            <a:off x="4646538" y="2927928"/>
            <a:ext cx="3823208" cy="1542472"/>
          </a:xfrm>
          <a:prstGeom prst="rect">
            <a:avLst/>
          </a:prstGeom>
          <a:solidFill>
            <a:schemeClr val="bg2">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zh-CN" altLang="en-US" sz="3000" b="1" dirty="0">
                <a:solidFill>
                  <a:srgbClr val="FF0000"/>
                </a:solidFill>
                <a:latin typeface="Times New Roman" panose="02020603050405020304" charset="0"/>
                <a:ea typeface="SimSun" panose="02010600030101010101" pitchFamily="2" charset="-122"/>
              </a:rPr>
              <a:t>思考：</a:t>
            </a:r>
            <a:endParaRPr lang="en-US" altLang="zh-CN" sz="3000" b="1" dirty="0">
              <a:solidFill>
                <a:srgbClr val="FF0000"/>
              </a:solidFill>
              <a:latin typeface="Times New Roman" panose="02020603050405020304" charset="0"/>
              <a:ea typeface="SimSun" panose="02010600030101010101" pitchFamily="2" charset="-122"/>
            </a:endParaRPr>
          </a:p>
          <a:p>
            <a:r>
              <a:rPr lang="zh-CN" altLang="en-US" sz="3000" b="1" dirty="0">
                <a:solidFill>
                  <a:srgbClr val="FF0000"/>
                </a:solidFill>
                <a:latin typeface="Times New Roman" panose="02020603050405020304" charset="0"/>
                <a:ea typeface="SimSun" panose="02010600030101010101" pitchFamily="2" charset="-122"/>
              </a:rPr>
              <a:t>如何转换成非递归</a:t>
            </a:r>
            <a:r>
              <a:rPr lang="zh-CN" altLang="en-US" b="1" dirty="0">
                <a:solidFill>
                  <a:srgbClr val="FF0000"/>
                </a:solidFill>
                <a:latin typeface="Times New Roman" panose="02020603050405020304" charset="0"/>
                <a:ea typeface="SimSun" panose="02010600030101010101" pitchFamily="2" charset="-122"/>
              </a:rPr>
              <a:t>？</a:t>
            </a:r>
            <a:endParaRPr lang="en-US" altLang="zh-CN" b="1" dirty="0">
              <a:solidFill>
                <a:srgbClr val="FF0000"/>
              </a:solidFill>
              <a:latin typeface="Times New Roman" panose="02020603050405020304" charset="0"/>
              <a:ea typeface="SimSun" panose="02010600030101010101" pitchFamily="2" charset="-122"/>
            </a:endParaRPr>
          </a:p>
          <a:p>
            <a:r>
              <a:rPr lang="zh-CN" altLang="en-US" sz="3000" b="1" dirty="0">
                <a:solidFill>
                  <a:srgbClr val="FF0000"/>
                </a:solidFill>
                <a:latin typeface="Times New Roman" panose="02020603050405020304" charset="0"/>
                <a:ea typeface="SimSun" panose="02010600030101010101" pitchFamily="2" charset="-122"/>
              </a:rPr>
              <a:t>如果从大到小排序？</a:t>
            </a:r>
            <a:endParaRPr lang="en-US" altLang="zh-CN" sz="3000" b="1" dirty="0">
              <a:solidFill>
                <a:srgbClr val="FF0000"/>
              </a:solidFill>
              <a:latin typeface="Times New Roman" panose="02020603050405020304" charset="0"/>
              <a:ea typeface="SimSun" panose="02010600030101010101" pitchFamily="2" charset="-122"/>
            </a:endParaRPr>
          </a:p>
          <a:p>
            <a:r>
              <a:rPr lang="zh-CN" altLang="en-US" sz="3000" b="1" dirty="0">
                <a:solidFill>
                  <a:srgbClr val="FF0000"/>
                </a:solidFill>
                <a:latin typeface="Times New Roman" panose="02020603050405020304" charset="0"/>
                <a:ea typeface="SimSun" panose="02010600030101010101" pitchFamily="2" charset="-122"/>
              </a:rPr>
              <a:t>最坏情况如何优化？</a:t>
            </a:r>
            <a:endParaRPr lang="en-US" altLang="zh-CN" sz="3000" b="1" dirty="0">
              <a:solidFill>
                <a:srgbClr val="FF0000"/>
              </a:solidFill>
              <a:latin typeface="Times New Roman" panose="02020603050405020304" charset="0"/>
              <a:ea typeface="SimSun" panose="02010600030101010101" pitchFamily="2" charset="-122"/>
            </a:endParaRPr>
          </a:p>
          <a:p>
            <a:r>
              <a:rPr lang="zh-CN" altLang="en-US" sz="3000" b="1" dirty="0">
                <a:solidFill>
                  <a:srgbClr val="FF0000"/>
                </a:solidFill>
                <a:latin typeface="Times New Roman" panose="02020603050405020304" charset="0"/>
                <a:ea typeface="SimSun" panose="02010600030101010101" pitchFamily="2" charset="-122"/>
              </a:rPr>
              <a:t>空间复杂度如何改善？</a:t>
            </a:r>
            <a:endParaRPr lang="zh-CN" altLang="en-US" sz="3000" b="1" dirty="0">
              <a:solidFill>
                <a:srgbClr val="FF0000"/>
              </a:solidFill>
              <a:latin typeface="Times New Roman" panose="02020603050405020304" charset="0"/>
              <a:ea typeface="SimSun" panose="02010600030101010101" pitchFamily="2" charset="-122"/>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3" name="Rectangle 5"/>
          <p:cNvSpPr>
            <a:spLocks noChangeArrowheads="1"/>
          </p:cNvSpPr>
          <p:nvPr/>
        </p:nvSpPr>
        <p:spPr bwMode="auto">
          <a:xfrm>
            <a:off x="846160" y="1782034"/>
            <a:ext cx="7954939" cy="646331"/>
          </a:xfrm>
          <a:prstGeom prst="rect">
            <a:avLst/>
          </a:prstGeom>
          <a:noFill/>
          <a:ln>
            <a:noFill/>
          </a:ln>
          <a:effectLst/>
        </p:spPr>
        <p:txBody>
          <a:bodyPr wrap="square">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850900" indent="5715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marL="0" lvl="3" indent="0" eaLnBrk="0" hangingPunct="0">
              <a:lnSpc>
                <a:spcPct val="90000"/>
              </a:lnSpc>
            </a:pPr>
            <a:r>
              <a:rPr lang="zh-CN" altLang="en-US" sz="2000" dirty="0"/>
              <a:t>将序列</a:t>
            </a:r>
            <a:r>
              <a:rPr lang="en-US" altLang="zh-CN" sz="2000" dirty="0"/>
              <a:t>  49</a:t>
            </a:r>
            <a:r>
              <a:rPr lang="zh-CN" altLang="en-US" sz="2000" dirty="0"/>
              <a:t>、</a:t>
            </a:r>
            <a:r>
              <a:rPr lang="en-US" altLang="zh-CN" sz="2000" dirty="0"/>
              <a:t>38</a:t>
            </a:r>
            <a:r>
              <a:rPr lang="zh-CN" altLang="en-US" sz="2000" dirty="0"/>
              <a:t>、</a:t>
            </a:r>
            <a:r>
              <a:rPr lang="en-US" altLang="zh-CN" sz="2000" dirty="0"/>
              <a:t>65</a:t>
            </a:r>
            <a:r>
              <a:rPr lang="zh-CN" altLang="en-US" sz="2000" dirty="0"/>
              <a:t>、</a:t>
            </a:r>
            <a:r>
              <a:rPr lang="en-US" altLang="zh-CN" sz="2000" dirty="0"/>
              <a:t>97</a:t>
            </a:r>
            <a:r>
              <a:rPr lang="zh-CN" altLang="en-US" sz="2000" dirty="0"/>
              <a:t>、</a:t>
            </a:r>
            <a:r>
              <a:rPr lang="en-US" altLang="zh-CN" sz="2000" dirty="0"/>
              <a:t>76</a:t>
            </a:r>
            <a:r>
              <a:rPr lang="zh-CN" altLang="en-US" sz="2000" dirty="0"/>
              <a:t>、</a:t>
            </a:r>
            <a:r>
              <a:rPr lang="en-US" altLang="zh-CN" sz="2000" dirty="0"/>
              <a:t>13</a:t>
            </a:r>
            <a:r>
              <a:rPr lang="zh-CN" altLang="en-US" sz="2000" dirty="0"/>
              <a:t>、</a:t>
            </a:r>
            <a:r>
              <a:rPr lang="en-US" altLang="zh-CN" sz="2000" dirty="0"/>
              <a:t>27</a:t>
            </a:r>
            <a:r>
              <a:rPr lang="zh-CN" altLang="en-US" sz="2000" dirty="0"/>
              <a:t>、</a:t>
            </a:r>
            <a:r>
              <a:rPr lang="en-US" altLang="zh-CN" sz="2000" dirty="0"/>
              <a:t>59 </a:t>
            </a:r>
            <a:r>
              <a:rPr lang="zh-CN" altLang="en-US" sz="2000" dirty="0"/>
              <a:t>进行一趟划分</a:t>
            </a:r>
            <a:endParaRPr lang="en-US" altLang="zh-CN" sz="2000" dirty="0"/>
          </a:p>
          <a:p>
            <a:pPr marL="0" lvl="3" indent="0" eaLnBrk="0" hangingPunct="0">
              <a:lnSpc>
                <a:spcPct val="90000"/>
              </a:lnSpc>
            </a:pPr>
            <a:r>
              <a:rPr lang="zh-CN" altLang="en-US" sz="2000" dirty="0"/>
              <a:t>（</a:t>
            </a:r>
            <a:r>
              <a:rPr lang="en-US" altLang="zh-CN" sz="2000" dirty="0"/>
              <a:t>49</a:t>
            </a:r>
            <a:r>
              <a:rPr lang="zh-CN" altLang="en-US" sz="2000" dirty="0"/>
              <a:t>为界点或称基准元素或称枢纽元素）</a:t>
            </a:r>
            <a:endParaRPr lang="zh-CN" altLang="en-US" sz="2000" dirty="0"/>
          </a:p>
        </p:txBody>
      </p:sp>
      <p:grpSp>
        <p:nvGrpSpPr>
          <p:cNvPr id="103430" name="Group 6"/>
          <p:cNvGrpSpPr/>
          <p:nvPr/>
        </p:nvGrpSpPr>
        <p:grpSpPr bwMode="auto">
          <a:xfrm>
            <a:off x="1219200" y="4191000"/>
            <a:ext cx="6781800" cy="533400"/>
            <a:chOff x="1200" y="2928"/>
            <a:chExt cx="4272" cy="336"/>
          </a:xfrm>
        </p:grpSpPr>
        <p:sp>
          <p:nvSpPr>
            <p:cNvPr id="1159175" name="Rectangle 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59176" name="Line 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77" name="Line 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78" name="Line 1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79" name="Line 1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80" name="Line 1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81" name="Line 1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82" name="Line 1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83" name="Line 1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grpSp>
        <p:nvGrpSpPr>
          <p:cNvPr id="103431" name="Group 16"/>
          <p:cNvGrpSpPr/>
          <p:nvPr/>
        </p:nvGrpSpPr>
        <p:grpSpPr bwMode="auto">
          <a:xfrm>
            <a:off x="1219200" y="3124200"/>
            <a:ext cx="6781800" cy="533400"/>
            <a:chOff x="1200" y="2928"/>
            <a:chExt cx="4272" cy="336"/>
          </a:xfrm>
        </p:grpSpPr>
        <p:sp>
          <p:nvSpPr>
            <p:cNvPr id="1159185" name="Rectangle 1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59186" name="Line 1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87" name="Line 1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88" name="Line 2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89" name="Line 2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90" name="Line 2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91" name="Line 2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92" name="Line 2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193" name="Line 2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159194" name="Text Box 26"/>
          <p:cNvSpPr txBox="1">
            <a:spLocks noChangeArrowheads="1"/>
          </p:cNvSpPr>
          <p:nvPr/>
        </p:nvSpPr>
        <p:spPr bwMode="auto">
          <a:xfrm>
            <a:off x="1219199" y="2743200"/>
            <a:ext cx="6705601" cy="369332"/>
          </a:xfrm>
          <a:prstGeom prst="rect">
            <a:avLst/>
          </a:prstGeom>
          <a:noFill/>
          <a:ln>
            <a:noFill/>
          </a:ln>
          <a:effectLst/>
        </p:spPr>
        <p:txBody>
          <a:bodyPr wrap="square">
            <a:spAutoFit/>
          </a:bodyPr>
          <a:lstStyle/>
          <a:p>
            <a:pPr eaLnBrk="0" hangingPunct="0">
              <a:defRPr/>
            </a:pPr>
            <a:r>
              <a:rPr lang="en-US" altLang="zh-CN" dirty="0">
                <a:latin typeface="Arial" panose="020B0604020202020204" pitchFamily="34" charset="0"/>
                <a:ea typeface="SimSun" panose="02010600030101010101" pitchFamily="2" charset="-122"/>
              </a:rPr>
              <a:t>0         1           2           3	       4          5            6          7         8</a:t>
            </a:r>
            <a:endParaRPr lang="en-US" altLang="zh-CN" dirty="0">
              <a:latin typeface="Arial" panose="020B0604020202020204" pitchFamily="34" charset="0"/>
              <a:ea typeface="SimSun" panose="02010600030101010101" pitchFamily="2" charset="-122"/>
            </a:endParaRPr>
          </a:p>
        </p:txBody>
      </p:sp>
      <p:sp>
        <p:nvSpPr>
          <p:cNvPr id="1159195" name="Text Box 27"/>
          <p:cNvSpPr txBox="1">
            <a:spLocks noChangeArrowheads="1"/>
          </p:cNvSpPr>
          <p:nvPr/>
        </p:nvSpPr>
        <p:spPr bwMode="auto">
          <a:xfrm>
            <a:off x="2057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49</a:t>
            </a:r>
            <a:endParaRPr lang="en-US" altLang="zh-CN">
              <a:latin typeface="Arial" panose="020B0604020202020204" pitchFamily="34" charset="0"/>
              <a:ea typeface="SimSun" panose="02010600030101010101" pitchFamily="2" charset="-122"/>
            </a:endParaRPr>
          </a:p>
        </p:txBody>
      </p:sp>
      <p:sp>
        <p:nvSpPr>
          <p:cNvPr id="1159196" name="Text Box 28"/>
          <p:cNvSpPr txBox="1">
            <a:spLocks noChangeArrowheads="1"/>
          </p:cNvSpPr>
          <p:nvPr/>
        </p:nvSpPr>
        <p:spPr bwMode="auto">
          <a:xfrm>
            <a:off x="2819400" y="41910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38</a:t>
            </a:r>
            <a:endParaRPr lang="en-US" altLang="zh-CN" dirty="0">
              <a:latin typeface="Arial" panose="020B0604020202020204" pitchFamily="34" charset="0"/>
              <a:ea typeface="SimSun" panose="02010600030101010101" pitchFamily="2" charset="-122"/>
            </a:endParaRPr>
          </a:p>
        </p:txBody>
      </p:sp>
      <p:sp>
        <p:nvSpPr>
          <p:cNvPr id="1159197" name="Text Box 29"/>
          <p:cNvSpPr txBox="1">
            <a:spLocks noChangeArrowheads="1"/>
          </p:cNvSpPr>
          <p:nvPr/>
        </p:nvSpPr>
        <p:spPr bwMode="auto">
          <a:xfrm>
            <a:off x="2819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38</a:t>
            </a:r>
            <a:endParaRPr lang="en-US" altLang="zh-CN">
              <a:latin typeface="Arial" panose="020B0604020202020204" pitchFamily="34" charset="0"/>
              <a:ea typeface="SimSun" panose="02010600030101010101" pitchFamily="2" charset="-122"/>
            </a:endParaRPr>
          </a:p>
        </p:txBody>
      </p:sp>
      <p:sp>
        <p:nvSpPr>
          <p:cNvPr id="1159198" name="Text Box 30"/>
          <p:cNvSpPr txBox="1">
            <a:spLocks noChangeArrowheads="1"/>
          </p:cNvSpPr>
          <p:nvPr/>
        </p:nvSpPr>
        <p:spPr bwMode="auto">
          <a:xfrm>
            <a:off x="3581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59199" name="Text Box 31"/>
          <p:cNvSpPr txBox="1">
            <a:spLocks noChangeArrowheads="1"/>
          </p:cNvSpPr>
          <p:nvPr/>
        </p:nvSpPr>
        <p:spPr bwMode="auto">
          <a:xfrm>
            <a:off x="3581400" y="4175125"/>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65</a:t>
            </a:r>
            <a:endParaRPr lang="en-US" altLang="zh-CN" dirty="0">
              <a:latin typeface="Arial" panose="020B0604020202020204" pitchFamily="34" charset="0"/>
              <a:ea typeface="SimSun" panose="02010600030101010101" pitchFamily="2" charset="-122"/>
            </a:endParaRPr>
          </a:p>
        </p:txBody>
      </p:sp>
      <p:sp>
        <p:nvSpPr>
          <p:cNvPr id="1159200" name="Text Box 32"/>
          <p:cNvSpPr txBox="1">
            <a:spLocks noChangeArrowheads="1"/>
          </p:cNvSpPr>
          <p:nvPr/>
        </p:nvSpPr>
        <p:spPr bwMode="auto">
          <a:xfrm>
            <a:off x="4343400" y="41910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97</a:t>
            </a:r>
            <a:endParaRPr lang="en-US" altLang="zh-CN" dirty="0">
              <a:latin typeface="Arial" panose="020B0604020202020204" pitchFamily="34" charset="0"/>
              <a:ea typeface="SimSun" panose="02010600030101010101" pitchFamily="2" charset="-122"/>
            </a:endParaRPr>
          </a:p>
        </p:txBody>
      </p:sp>
      <p:sp>
        <p:nvSpPr>
          <p:cNvPr id="1159201" name="Text Box 33"/>
          <p:cNvSpPr txBox="1">
            <a:spLocks noChangeArrowheads="1"/>
          </p:cNvSpPr>
          <p:nvPr/>
        </p:nvSpPr>
        <p:spPr bwMode="auto">
          <a:xfrm>
            <a:off x="4343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59202" name="Text Box 34"/>
          <p:cNvSpPr txBox="1">
            <a:spLocks noChangeArrowheads="1"/>
          </p:cNvSpPr>
          <p:nvPr/>
        </p:nvSpPr>
        <p:spPr bwMode="auto">
          <a:xfrm>
            <a:off x="5105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76</a:t>
            </a:r>
            <a:endParaRPr lang="en-US" altLang="zh-CN">
              <a:latin typeface="Arial" panose="020B0604020202020204" pitchFamily="34" charset="0"/>
              <a:ea typeface="SimSun" panose="02010600030101010101" pitchFamily="2" charset="-122"/>
            </a:endParaRPr>
          </a:p>
        </p:txBody>
      </p:sp>
      <p:sp>
        <p:nvSpPr>
          <p:cNvPr id="1159203" name="Text Box 35"/>
          <p:cNvSpPr txBox="1">
            <a:spLocks noChangeArrowheads="1"/>
          </p:cNvSpPr>
          <p:nvPr/>
        </p:nvSpPr>
        <p:spPr bwMode="auto">
          <a:xfrm>
            <a:off x="5105400" y="4175125"/>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76</a:t>
            </a:r>
            <a:endParaRPr lang="en-US" altLang="zh-CN">
              <a:latin typeface="Arial" panose="020B0604020202020204" pitchFamily="34" charset="0"/>
              <a:ea typeface="SimSun" panose="02010600030101010101" pitchFamily="2" charset="-122"/>
            </a:endParaRPr>
          </a:p>
        </p:txBody>
      </p:sp>
      <p:sp>
        <p:nvSpPr>
          <p:cNvPr id="1159204" name="Text Box 36"/>
          <p:cNvSpPr txBox="1">
            <a:spLocks noChangeArrowheads="1"/>
          </p:cNvSpPr>
          <p:nvPr/>
        </p:nvSpPr>
        <p:spPr bwMode="auto">
          <a:xfrm>
            <a:off x="5791200" y="41910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13</a:t>
            </a:r>
            <a:endParaRPr lang="en-US" altLang="zh-CN" dirty="0">
              <a:latin typeface="Arial" panose="020B0604020202020204" pitchFamily="34" charset="0"/>
              <a:ea typeface="SimSun" panose="02010600030101010101" pitchFamily="2" charset="-122"/>
            </a:endParaRPr>
          </a:p>
        </p:txBody>
      </p:sp>
      <p:sp>
        <p:nvSpPr>
          <p:cNvPr id="1159205" name="Text Box 37"/>
          <p:cNvSpPr txBox="1">
            <a:spLocks noChangeArrowheads="1"/>
          </p:cNvSpPr>
          <p:nvPr/>
        </p:nvSpPr>
        <p:spPr bwMode="auto">
          <a:xfrm>
            <a:off x="5791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13</a:t>
            </a:r>
            <a:endParaRPr lang="en-US" altLang="zh-CN">
              <a:latin typeface="Arial" panose="020B0604020202020204" pitchFamily="34" charset="0"/>
              <a:ea typeface="SimSun" panose="02010600030101010101" pitchFamily="2" charset="-122"/>
            </a:endParaRPr>
          </a:p>
        </p:txBody>
      </p:sp>
      <p:sp>
        <p:nvSpPr>
          <p:cNvPr id="1159206" name="Text Box 38"/>
          <p:cNvSpPr txBox="1">
            <a:spLocks noChangeArrowheads="1"/>
          </p:cNvSpPr>
          <p:nvPr/>
        </p:nvSpPr>
        <p:spPr bwMode="auto">
          <a:xfrm>
            <a:off x="6553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27</a:t>
            </a:r>
            <a:endParaRPr lang="en-US" altLang="zh-CN">
              <a:latin typeface="Arial" panose="020B0604020202020204" pitchFamily="34" charset="0"/>
              <a:ea typeface="SimSun" panose="02010600030101010101" pitchFamily="2" charset="-122"/>
            </a:endParaRPr>
          </a:p>
        </p:txBody>
      </p:sp>
      <p:sp>
        <p:nvSpPr>
          <p:cNvPr id="1159207" name="Text Box 39"/>
          <p:cNvSpPr txBox="1">
            <a:spLocks noChangeArrowheads="1"/>
          </p:cNvSpPr>
          <p:nvPr/>
        </p:nvSpPr>
        <p:spPr bwMode="auto">
          <a:xfrm>
            <a:off x="6553200" y="4175125"/>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27</a:t>
            </a:r>
            <a:endParaRPr lang="en-US" altLang="zh-CN" dirty="0">
              <a:latin typeface="Arial" panose="020B0604020202020204" pitchFamily="34" charset="0"/>
              <a:ea typeface="SimSun" panose="02010600030101010101" pitchFamily="2" charset="-122"/>
            </a:endParaRPr>
          </a:p>
        </p:txBody>
      </p:sp>
      <p:sp>
        <p:nvSpPr>
          <p:cNvPr id="1159208" name="Text Box 40"/>
          <p:cNvSpPr txBox="1">
            <a:spLocks noChangeArrowheads="1"/>
          </p:cNvSpPr>
          <p:nvPr/>
        </p:nvSpPr>
        <p:spPr bwMode="auto">
          <a:xfrm>
            <a:off x="7315200" y="41910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sp>
        <p:nvSpPr>
          <p:cNvPr id="1159209" name="Text Box 41"/>
          <p:cNvSpPr txBox="1">
            <a:spLocks noChangeArrowheads="1"/>
          </p:cNvSpPr>
          <p:nvPr/>
        </p:nvSpPr>
        <p:spPr bwMode="auto">
          <a:xfrm>
            <a:off x="7315200" y="31242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grpSp>
        <p:nvGrpSpPr>
          <p:cNvPr id="103448" name="Group 42"/>
          <p:cNvGrpSpPr/>
          <p:nvPr/>
        </p:nvGrpSpPr>
        <p:grpSpPr bwMode="auto">
          <a:xfrm>
            <a:off x="7391400" y="4724400"/>
            <a:ext cx="838200" cy="641350"/>
            <a:chOff x="2448" y="3456"/>
            <a:chExt cx="528" cy="404"/>
          </a:xfrm>
        </p:grpSpPr>
        <p:sp>
          <p:nvSpPr>
            <p:cNvPr id="1159211" name="Line 43"/>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212" name="Text Box 44"/>
            <p:cNvSpPr txBox="1">
              <a:spLocks noChangeArrowheads="1"/>
            </p:cNvSpPr>
            <p:nvPr/>
          </p:nvSpPr>
          <p:spPr bwMode="auto">
            <a:xfrm>
              <a:off x="2448" y="3648"/>
              <a:ext cx="528" cy="212"/>
            </a:xfrm>
            <a:prstGeom prst="rect">
              <a:avLst/>
            </a:prstGeom>
            <a:noFill/>
            <a:ln>
              <a:noFill/>
            </a:ln>
            <a:effectLst/>
          </p:spPr>
          <p:txBody>
            <a:bodyPr>
              <a:spAutoFit/>
            </a:bodyPr>
            <a:lstStyle/>
            <a:p>
              <a:pPr eaLnBrk="0" hangingPunct="0">
                <a:defRPr/>
              </a:pPr>
              <a:r>
                <a:rPr lang="en-US" altLang="zh-CN" sz="1600" dirty="0">
                  <a:solidFill>
                    <a:schemeClr val="folHlink"/>
                  </a:solidFill>
                  <a:latin typeface="Arial" panose="020B0604020202020204" pitchFamily="34" charset="0"/>
                  <a:ea typeface="SimSun" panose="02010600030101010101" pitchFamily="2" charset="-122"/>
                </a:rPr>
                <a:t>high</a:t>
              </a:r>
              <a:endParaRPr lang="en-US" altLang="zh-CN" dirty="0">
                <a:latin typeface="Arial" panose="020B0604020202020204" pitchFamily="34" charset="0"/>
                <a:ea typeface="SimSun" panose="02010600030101010101" pitchFamily="2" charset="-122"/>
              </a:endParaRPr>
            </a:p>
          </p:txBody>
        </p:sp>
      </p:grpSp>
      <p:grpSp>
        <p:nvGrpSpPr>
          <p:cNvPr id="103449" name="Group 45"/>
          <p:cNvGrpSpPr/>
          <p:nvPr/>
        </p:nvGrpSpPr>
        <p:grpSpPr bwMode="auto">
          <a:xfrm>
            <a:off x="2209800" y="4724400"/>
            <a:ext cx="838200" cy="609600"/>
            <a:chOff x="1680" y="3456"/>
            <a:chExt cx="528" cy="384"/>
          </a:xfrm>
        </p:grpSpPr>
        <p:sp>
          <p:nvSpPr>
            <p:cNvPr id="1159214" name="Line 46"/>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59215" name="Text Box 47"/>
            <p:cNvSpPr txBox="1">
              <a:spLocks noChangeArrowheads="1"/>
            </p:cNvSpPr>
            <p:nvPr/>
          </p:nvSpPr>
          <p:spPr bwMode="auto">
            <a:xfrm>
              <a:off x="1680" y="362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low</a:t>
              </a:r>
              <a:endParaRPr lang="en-US" altLang="zh-CN">
                <a:latin typeface="Arial" panose="020B0604020202020204" pitchFamily="34" charset="0"/>
                <a:ea typeface="SimSun" panose="02010600030101010101" pitchFamily="2" charset="-122"/>
              </a:endParaRPr>
            </a:p>
          </p:txBody>
        </p:sp>
      </p:grpSp>
      <p:sp>
        <p:nvSpPr>
          <p:cNvPr id="1159216" name="Text Box 48"/>
          <p:cNvSpPr txBox="1">
            <a:spLocks noChangeArrowheads="1"/>
          </p:cNvSpPr>
          <p:nvPr/>
        </p:nvSpPr>
        <p:spPr bwMode="auto">
          <a:xfrm>
            <a:off x="1219200" y="41910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49</a:t>
            </a:r>
            <a:endParaRPr lang="en-US" altLang="zh-CN" dirty="0">
              <a:latin typeface="Arial" panose="020B0604020202020204" pitchFamily="34" charset="0"/>
              <a:ea typeface="SimSun" panose="02010600030101010101" pitchFamily="2" charset="-122"/>
            </a:endParaRPr>
          </a:p>
        </p:txBody>
      </p:sp>
      <p:sp>
        <p:nvSpPr>
          <p:cNvPr id="1159217" name="Text Box 49"/>
          <p:cNvSpPr txBox="1">
            <a:spLocks noChangeArrowheads="1"/>
          </p:cNvSpPr>
          <p:nvPr/>
        </p:nvSpPr>
        <p:spPr bwMode="auto">
          <a:xfrm>
            <a:off x="381000" y="5181600"/>
            <a:ext cx="762000" cy="304800"/>
          </a:xfrm>
          <a:prstGeom prst="rect">
            <a:avLst/>
          </a:prstGeom>
          <a:noFill/>
          <a:ln>
            <a:noFill/>
          </a:ln>
          <a:effectLst/>
        </p:spPr>
        <p:txBody>
          <a:bodyPr>
            <a:spAutoFit/>
          </a:bodyPr>
          <a:lstStyle/>
          <a:p>
            <a:pPr eaLnBrk="0" hangingPunct="0">
              <a:defRPr/>
            </a:pPr>
            <a:r>
              <a:rPr lang="zh-CN" altLang="en-US">
                <a:latin typeface="Arial" panose="020B0604020202020204" pitchFamily="34" charset="0"/>
                <a:ea typeface="SimSun" panose="02010600030101010101" pitchFamily="2" charset="-122"/>
              </a:rPr>
              <a:t>界点</a:t>
            </a:r>
            <a:endParaRPr lang="zh-CN" altLang="en-US">
              <a:latin typeface="Arial" panose="020B0604020202020204" pitchFamily="34" charset="0"/>
              <a:ea typeface="SimSun" panose="02010600030101010101" pitchFamily="2" charset="-122"/>
            </a:endParaRPr>
          </a:p>
        </p:txBody>
      </p:sp>
      <p:sp>
        <p:nvSpPr>
          <p:cNvPr id="1159218" name="Line 50"/>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nvGrpSpPr>
          <p:cNvPr id="50" name="Group 42"/>
          <p:cNvGrpSpPr/>
          <p:nvPr/>
        </p:nvGrpSpPr>
        <p:grpSpPr bwMode="auto">
          <a:xfrm>
            <a:off x="6710149" y="4740275"/>
            <a:ext cx="838200" cy="641350"/>
            <a:chOff x="2448" y="3456"/>
            <a:chExt cx="528" cy="404"/>
          </a:xfrm>
        </p:grpSpPr>
        <p:sp>
          <p:nvSpPr>
            <p:cNvPr id="51" name="Line 43"/>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52" name="Text Box 44"/>
            <p:cNvSpPr txBox="1">
              <a:spLocks noChangeArrowheads="1"/>
            </p:cNvSpPr>
            <p:nvPr/>
          </p:nvSpPr>
          <p:spPr bwMode="auto">
            <a:xfrm>
              <a:off x="2448" y="3648"/>
              <a:ext cx="528" cy="212"/>
            </a:xfrm>
            <a:prstGeom prst="rect">
              <a:avLst/>
            </a:prstGeom>
            <a:noFill/>
            <a:ln>
              <a:noFill/>
            </a:ln>
            <a:effectLst/>
          </p:spPr>
          <p:txBody>
            <a:bodyPr>
              <a:spAutoFit/>
            </a:bodyPr>
            <a:lstStyle/>
            <a:p>
              <a:pPr eaLnBrk="0" hangingPunct="0">
                <a:defRPr/>
              </a:pPr>
              <a:r>
                <a:rPr lang="en-US" altLang="zh-CN" sz="1600" dirty="0">
                  <a:solidFill>
                    <a:schemeClr val="folHlink"/>
                  </a:solidFill>
                  <a:latin typeface="Arial" panose="020B0604020202020204" pitchFamily="34" charset="0"/>
                  <a:ea typeface="SimSun" panose="02010600030101010101" pitchFamily="2" charset="-122"/>
                </a:rPr>
                <a:t>high</a:t>
              </a:r>
              <a:endParaRPr lang="en-US" altLang="zh-CN" dirty="0">
                <a:latin typeface="Arial" panose="020B0604020202020204" pitchFamily="34" charset="0"/>
                <a:ea typeface="SimSun" panose="02010600030101010101" pitchFamily="2" charset="-122"/>
              </a:endParaRPr>
            </a:p>
          </p:txBody>
        </p:sp>
      </p:grpSp>
      <p:sp>
        <p:nvSpPr>
          <p:cNvPr id="53" name="Text Box 39"/>
          <p:cNvSpPr txBox="1">
            <a:spLocks noChangeArrowheads="1"/>
          </p:cNvSpPr>
          <p:nvPr/>
        </p:nvSpPr>
        <p:spPr bwMode="auto">
          <a:xfrm>
            <a:off x="2206625" y="4206875"/>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27</a:t>
            </a:r>
            <a:endParaRPr lang="en-US" altLang="zh-CN" dirty="0">
              <a:latin typeface="Arial" panose="020B0604020202020204" pitchFamily="34" charset="0"/>
              <a:ea typeface="SimSun" panose="02010600030101010101" pitchFamily="2" charset="-122"/>
            </a:endParaRPr>
          </a:p>
        </p:txBody>
      </p:sp>
      <p:grpSp>
        <p:nvGrpSpPr>
          <p:cNvPr id="54" name="Group 45"/>
          <p:cNvGrpSpPr/>
          <p:nvPr/>
        </p:nvGrpSpPr>
        <p:grpSpPr bwMode="auto">
          <a:xfrm>
            <a:off x="2703512" y="4724400"/>
            <a:ext cx="838200" cy="609600"/>
            <a:chOff x="1680" y="3456"/>
            <a:chExt cx="528" cy="384"/>
          </a:xfrm>
        </p:grpSpPr>
        <p:sp>
          <p:nvSpPr>
            <p:cNvPr id="55" name="Line 46"/>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56" name="Text Box 47"/>
            <p:cNvSpPr txBox="1">
              <a:spLocks noChangeArrowheads="1"/>
            </p:cNvSpPr>
            <p:nvPr/>
          </p:nvSpPr>
          <p:spPr bwMode="auto">
            <a:xfrm>
              <a:off x="1680" y="3628"/>
              <a:ext cx="528" cy="212"/>
            </a:xfrm>
            <a:prstGeom prst="rect">
              <a:avLst/>
            </a:prstGeom>
            <a:noFill/>
            <a:ln>
              <a:noFill/>
            </a:ln>
            <a:effectLst/>
          </p:spPr>
          <p:txBody>
            <a:bodyPr>
              <a:spAutoFit/>
            </a:bodyPr>
            <a:lstStyle/>
            <a:p>
              <a:pPr eaLnBrk="0" hangingPunct="0">
                <a:defRPr/>
              </a:pPr>
              <a:r>
                <a:rPr lang="en-US" altLang="zh-CN" sz="1600" dirty="0">
                  <a:solidFill>
                    <a:schemeClr val="folHlink"/>
                  </a:solidFill>
                  <a:latin typeface="Arial" panose="020B0604020202020204" pitchFamily="34" charset="0"/>
                  <a:ea typeface="SimSun" panose="02010600030101010101" pitchFamily="2" charset="-122"/>
                </a:rPr>
                <a:t>low</a:t>
              </a:r>
              <a:endParaRPr lang="en-US" altLang="zh-CN" dirty="0">
                <a:latin typeface="Arial" panose="020B0604020202020204" pitchFamily="34" charset="0"/>
                <a:ea typeface="SimSun" panose="02010600030101010101" pitchFamily="2" charset="-122"/>
              </a:endParaRPr>
            </a:p>
          </p:txBody>
        </p:sp>
      </p:grpSp>
      <p:grpSp>
        <p:nvGrpSpPr>
          <p:cNvPr id="57" name="Group 45"/>
          <p:cNvGrpSpPr/>
          <p:nvPr/>
        </p:nvGrpSpPr>
        <p:grpSpPr bwMode="auto">
          <a:xfrm>
            <a:off x="3429000" y="4711747"/>
            <a:ext cx="838200" cy="609600"/>
            <a:chOff x="1680" y="3456"/>
            <a:chExt cx="528" cy="384"/>
          </a:xfrm>
        </p:grpSpPr>
        <p:sp>
          <p:nvSpPr>
            <p:cNvPr id="58" name="Line 46"/>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59" name="Text Box 47"/>
            <p:cNvSpPr txBox="1">
              <a:spLocks noChangeArrowheads="1"/>
            </p:cNvSpPr>
            <p:nvPr/>
          </p:nvSpPr>
          <p:spPr bwMode="auto">
            <a:xfrm>
              <a:off x="1680" y="3628"/>
              <a:ext cx="528" cy="212"/>
            </a:xfrm>
            <a:prstGeom prst="rect">
              <a:avLst/>
            </a:prstGeom>
            <a:noFill/>
            <a:ln>
              <a:noFill/>
            </a:ln>
            <a:effectLst/>
          </p:spPr>
          <p:txBody>
            <a:bodyPr>
              <a:spAutoFit/>
            </a:bodyPr>
            <a:lstStyle/>
            <a:p>
              <a:pPr eaLnBrk="0" hangingPunct="0">
                <a:defRPr/>
              </a:pPr>
              <a:r>
                <a:rPr lang="en-US" altLang="zh-CN" sz="1600" dirty="0">
                  <a:solidFill>
                    <a:schemeClr val="folHlink"/>
                  </a:solidFill>
                  <a:latin typeface="Arial" panose="020B0604020202020204" pitchFamily="34" charset="0"/>
                  <a:ea typeface="SimSun" panose="02010600030101010101" pitchFamily="2" charset="-122"/>
                </a:rPr>
                <a:t>low</a:t>
              </a:r>
              <a:endParaRPr lang="en-US" altLang="zh-CN" dirty="0">
                <a:latin typeface="Arial" panose="020B0604020202020204" pitchFamily="34" charset="0"/>
                <a:ea typeface="SimSun" panose="02010600030101010101" pitchFamily="2" charset="-122"/>
              </a:endParaRPr>
            </a:p>
          </p:txBody>
        </p:sp>
      </p:grpSp>
      <p:sp>
        <p:nvSpPr>
          <p:cNvPr id="60" name="Text Box 31"/>
          <p:cNvSpPr txBox="1">
            <a:spLocks noChangeArrowheads="1"/>
          </p:cNvSpPr>
          <p:nvPr/>
        </p:nvSpPr>
        <p:spPr bwMode="auto">
          <a:xfrm>
            <a:off x="6591300" y="41910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65</a:t>
            </a:r>
            <a:endParaRPr lang="en-US" altLang="zh-CN" dirty="0">
              <a:latin typeface="Arial" panose="020B0604020202020204" pitchFamily="34" charset="0"/>
              <a:ea typeface="SimSun" panose="02010600030101010101" pitchFamily="2" charset="-122"/>
            </a:endParaRPr>
          </a:p>
        </p:txBody>
      </p:sp>
      <p:grpSp>
        <p:nvGrpSpPr>
          <p:cNvPr id="61" name="Group 42"/>
          <p:cNvGrpSpPr/>
          <p:nvPr/>
        </p:nvGrpSpPr>
        <p:grpSpPr bwMode="auto">
          <a:xfrm>
            <a:off x="5946561" y="4752975"/>
            <a:ext cx="838200" cy="641350"/>
            <a:chOff x="2448" y="3456"/>
            <a:chExt cx="528" cy="404"/>
          </a:xfrm>
        </p:grpSpPr>
        <p:sp>
          <p:nvSpPr>
            <p:cNvPr id="62" name="Line 43"/>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63" name="Text Box 44"/>
            <p:cNvSpPr txBox="1">
              <a:spLocks noChangeArrowheads="1"/>
            </p:cNvSpPr>
            <p:nvPr/>
          </p:nvSpPr>
          <p:spPr bwMode="auto">
            <a:xfrm>
              <a:off x="2448" y="3648"/>
              <a:ext cx="528" cy="212"/>
            </a:xfrm>
            <a:prstGeom prst="rect">
              <a:avLst/>
            </a:prstGeom>
            <a:noFill/>
            <a:ln>
              <a:noFill/>
            </a:ln>
            <a:effectLst/>
          </p:spPr>
          <p:txBody>
            <a:bodyPr>
              <a:spAutoFit/>
            </a:bodyPr>
            <a:lstStyle/>
            <a:p>
              <a:pPr eaLnBrk="0" hangingPunct="0">
                <a:defRPr/>
              </a:pPr>
              <a:r>
                <a:rPr lang="en-US" altLang="zh-CN" sz="1600" dirty="0">
                  <a:solidFill>
                    <a:schemeClr val="folHlink"/>
                  </a:solidFill>
                  <a:latin typeface="Arial" panose="020B0604020202020204" pitchFamily="34" charset="0"/>
                  <a:ea typeface="SimSun" panose="02010600030101010101" pitchFamily="2" charset="-122"/>
                </a:rPr>
                <a:t>high</a:t>
              </a:r>
              <a:endParaRPr lang="en-US" altLang="zh-CN" dirty="0">
                <a:latin typeface="Arial" panose="020B0604020202020204" pitchFamily="34" charset="0"/>
                <a:ea typeface="SimSun" panose="02010600030101010101" pitchFamily="2" charset="-122"/>
              </a:endParaRPr>
            </a:p>
          </p:txBody>
        </p:sp>
      </p:grpSp>
      <p:sp>
        <p:nvSpPr>
          <p:cNvPr id="67" name="Text Box 36"/>
          <p:cNvSpPr txBox="1">
            <a:spLocks noChangeArrowheads="1"/>
          </p:cNvSpPr>
          <p:nvPr/>
        </p:nvSpPr>
        <p:spPr bwMode="auto">
          <a:xfrm>
            <a:off x="3612460" y="4183062"/>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13</a:t>
            </a:r>
            <a:endParaRPr lang="en-US" altLang="zh-CN" dirty="0">
              <a:latin typeface="Arial" panose="020B0604020202020204" pitchFamily="34" charset="0"/>
              <a:ea typeface="SimSun" panose="02010600030101010101" pitchFamily="2" charset="-122"/>
            </a:endParaRPr>
          </a:p>
        </p:txBody>
      </p:sp>
      <p:grpSp>
        <p:nvGrpSpPr>
          <p:cNvPr id="68" name="Group 45"/>
          <p:cNvGrpSpPr/>
          <p:nvPr/>
        </p:nvGrpSpPr>
        <p:grpSpPr bwMode="auto">
          <a:xfrm>
            <a:off x="4113211" y="4752974"/>
            <a:ext cx="838200" cy="609600"/>
            <a:chOff x="1680" y="3456"/>
            <a:chExt cx="528" cy="384"/>
          </a:xfrm>
        </p:grpSpPr>
        <p:sp>
          <p:nvSpPr>
            <p:cNvPr id="69" name="Line 46"/>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70" name="Text Box 47"/>
            <p:cNvSpPr txBox="1">
              <a:spLocks noChangeArrowheads="1"/>
            </p:cNvSpPr>
            <p:nvPr/>
          </p:nvSpPr>
          <p:spPr bwMode="auto">
            <a:xfrm>
              <a:off x="1680" y="362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low</a:t>
              </a:r>
              <a:endParaRPr lang="en-US" altLang="zh-CN">
                <a:latin typeface="Arial" panose="020B0604020202020204" pitchFamily="34" charset="0"/>
                <a:ea typeface="SimSun" panose="02010600030101010101" pitchFamily="2" charset="-122"/>
              </a:endParaRPr>
            </a:p>
          </p:txBody>
        </p:sp>
      </p:grpSp>
      <p:sp>
        <p:nvSpPr>
          <p:cNvPr id="71" name="Text Box 32"/>
          <p:cNvSpPr txBox="1">
            <a:spLocks noChangeArrowheads="1"/>
          </p:cNvSpPr>
          <p:nvPr/>
        </p:nvSpPr>
        <p:spPr bwMode="auto">
          <a:xfrm>
            <a:off x="5848350" y="4193274"/>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97</a:t>
            </a:r>
            <a:endParaRPr lang="en-US" altLang="zh-CN" dirty="0">
              <a:latin typeface="Arial" panose="020B0604020202020204" pitchFamily="34" charset="0"/>
              <a:ea typeface="SimSun" panose="02010600030101010101" pitchFamily="2" charset="-122"/>
            </a:endParaRPr>
          </a:p>
        </p:txBody>
      </p:sp>
      <p:grpSp>
        <p:nvGrpSpPr>
          <p:cNvPr id="72" name="Group 42"/>
          <p:cNvGrpSpPr/>
          <p:nvPr/>
        </p:nvGrpSpPr>
        <p:grpSpPr bwMode="auto">
          <a:xfrm>
            <a:off x="4707233" y="4752975"/>
            <a:ext cx="838200" cy="641350"/>
            <a:chOff x="2448" y="3456"/>
            <a:chExt cx="528" cy="404"/>
          </a:xfrm>
        </p:grpSpPr>
        <p:sp>
          <p:nvSpPr>
            <p:cNvPr id="73" name="Line 43"/>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74" name="Text Box 44"/>
            <p:cNvSpPr txBox="1">
              <a:spLocks noChangeArrowheads="1"/>
            </p:cNvSpPr>
            <p:nvPr/>
          </p:nvSpPr>
          <p:spPr bwMode="auto">
            <a:xfrm>
              <a:off x="2448" y="3648"/>
              <a:ext cx="528" cy="212"/>
            </a:xfrm>
            <a:prstGeom prst="rect">
              <a:avLst/>
            </a:prstGeom>
            <a:noFill/>
            <a:ln>
              <a:noFill/>
            </a:ln>
            <a:effectLst/>
          </p:spPr>
          <p:txBody>
            <a:bodyPr>
              <a:spAutoFit/>
            </a:bodyPr>
            <a:lstStyle/>
            <a:p>
              <a:pPr eaLnBrk="0" hangingPunct="0">
                <a:defRPr/>
              </a:pPr>
              <a:r>
                <a:rPr lang="en-US" altLang="zh-CN" sz="1600" dirty="0">
                  <a:solidFill>
                    <a:schemeClr val="folHlink"/>
                  </a:solidFill>
                  <a:latin typeface="Arial" panose="020B0604020202020204" pitchFamily="34" charset="0"/>
                  <a:ea typeface="SimSun" panose="02010600030101010101" pitchFamily="2" charset="-122"/>
                </a:rPr>
                <a:t>high</a:t>
              </a:r>
              <a:endParaRPr lang="en-US" altLang="zh-CN" dirty="0">
                <a:latin typeface="Arial" panose="020B0604020202020204" pitchFamily="34" charset="0"/>
                <a:ea typeface="SimSun" panose="02010600030101010101" pitchFamily="2" charset="-122"/>
              </a:endParaRPr>
            </a:p>
          </p:txBody>
        </p:sp>
      </p:grpSp>
      <p:grpSp>
        <p:nvGrpSpPr>
          <p:cNvPr id="84" name="Group 42"/>
          <p:cNvGrpSpPr/>
          <p:nvPr/>
        </p:nvGrpSpPr>
        <p:grpSpPr bwMode="auto">
          <a:xfrm>
            <a:off x="5313872" y="4768850"/>
            <a:ext cx="838200" cy="641350"/>
            <a:chOff x="2448" y="3456"/>
            <a:chExt cx="528" cy="404"/>
          </a:xfrm>
        </p:grpSpPr>
        <p:sp>
          <p:nvSpPr>
            <p:cNvPr id="85" name="Line 43"/>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86" name="Text Box 44"/>
            <p:cNvSpPr txBox="1">
              <a:spLocks noChangeArrowheads="1"/>
            </p:cNvSpPr>
            <p:nvPr/>
          </p:nvSpPr>
          <p:spPr bwMode="auto">
            <a:xfrm>
              <a:off x="2448" y="3648"/>
              <a:ext cx="528" cy="212"/>
            </a:xfrm>
            <a:prstGeom prst="rect">
              <a:avLst/>
            </a:prstGeom>
            <a:noFill/>
            <a:ln>
              <a:noFill/>
            </a:ln>
            <a:effectLst/>
          </p:spPr>
          <p:txBody>
            <a:bodyPr>
              <a:spAutoFit/>
            </a:bodyPr>
            <a:lstStyle/>
            <a:p>
              <a:pPr eaLnBrk="0" hangingPunct="0">
                <a:defRPr/>
              </a:pPr>
              <a:r>
                <a:rPr lang="en-US" altLang="zh-CN" sz="1600" dirty="0">
                  <a:solidFill>
                    <a:schemeClr val="folHlink"/>
                  </a:solidFill>
                  <a:latin typeface="Arial" panose="020B0604020202020204" pitchFamily="34" charset="0"/>
                  <a:ea typeface="SimSun" panose="02010600030101010101" pitchFamily="2" charset="-122"/>
                </a:rPr>
                <a:t>high</a:t>
              </a:r>
              <a:endParaRPr lang="en-US" altLang="zh-CN" dirty="0">
                <a:latin typeface="Arial" panose="020B0604020202020204" pitchFamily="34" charset="0"/>
                <a:ea typeface="SimSun" panose="02010600030101010101" pitchFamily="2" charset="-122"/>
              </a:endParaRPr>
            </a:p>
          </p:txBody>
        </p:sp>
      </p:grpSp>
      <p:sp>
        <p:nvSpPr>
          <p:cNvPr id="87" name="Text Box 48"/>
          <p:cNvSpPr txBox="1">
            <a:spLocks noChangeArrowheads="1"/>
          </p:cNvSpPr>
          <p:nvPr/>
        </p:nvSpPr>
        <p:spPr bwMode="auto">
          <a:xfrm>
            <a:off x="4346636" y="4193226"/>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49</a:t>
            </a:r>
            <a:endParaRPr lang="en-US" altLang="zh-CN" dirty="0">
              <a:latin typeface="Arial" panose="020B0604020202020204" pitchFamily="34" charset="0"/>
              <a:ea typeface="SimSun" panose="02010600030101010101" pitchFamily="2" charset="-122"/>
            </a:endParaRPr>
          </a:p>
        </p:txBody>
      </p:sp>
      <p:sp>
        <p:nvSpPr>
          <p:cNvPr id="92" name="Rectangle 2"/>
          <p:cNvSpPr>
            <a:spLocks noGrp="1" noChangeArrowheads="1"/>
          </p:cNvSpPr>
          <p:nvPr>
            <p:ph type="title"/>
          </p:nvPr>
        </p:nvSpPr>
        <p:spPr>
          <a:xfrm>
            <a:off x="255347" y="692727"/>
            <a:ext cx="7772400" cy="764566"/>
          </a:xfrm>
        </p:spPr>
        <p:txBody>
          <a:bodyPr/>
          <a:lstStyle/>
          <a:p>
            <a:pPr eaLnBrk="1" hangingPunct="1"/>
            <a:r>
              <a:rPr lang="zh-CN" altLang="en-US" b="1" dirty="0">
                <a:latin typeface="Times New Roman" panose="02020603050405020304" charset="0"/>
                <a:ea typeface="SimSun" panose="02010600030101010101" pitchFamily="2" charset="-122"/>
              </a:rPr>
              <a:t>快速排序一趟划分的实现 </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344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15920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344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4"/>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5919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50"/>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59204"/>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7"/>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159200"/>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61"/>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84"/>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1159216"/>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99" grpId="0"/>
      <p:bldP spid="1159200" grpId="0"/>
      <p:bldP spid="1159204" grpId="0"/>
      <p:bldP spid="1159207" grpId="0"/>
      <p:bldP spid="1159216" grpId="0"/>
      <p:bldP spid="53" grpId="0"/>
      <p:bldP spid="60" grpId="0"/>
      <p:bldP spid="67" grpId="0"/>
      <p:bldP spid="71" grpId="0"/>
      <p:bldP spid="8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255347" y="692727"/>
            <a:ext cx="7772400" cy="764566"/>
          </a:xfrm>
        </p:spPr>
        <p:txBody>
          <a:bodyPr/>
          <a:lstStyle/>
          <a:p>
            <a:pPr eaLnBrk="1" hangingPunct="1"/>
            <a:r>
              <a:rPr lang="zh-CN" altLang="en-US" b="1" dirty="0">
                <a:latin typeface="Times New Roman" panose="02020603050405020304" charset="0"/>
                <a:ea typeface="SimSun" panose="02010600030101010101" pitchFamily="2" charset="-122"/>
              </a:rPr>
              <a:t>快速排序一趟划分的实现 </a:t>
            </a:r>
            <a:endParaRPr lang="zh-CN" altLang="en-US" b="1" dirty="0">
              <a:latin typeface="Times New Roman" panose="02020603050405020304" charset="0"/>
              <a:ea typeface="SimSun" panose="02010600030101010101" pitchFamily="2" charset="-122"/>
            </a:endParaRPr>
          </a:p>
        </p:txBody>
      </p:sp>
      <p:sp>
        <p:nvSpPr>
          <p:cNvPr id="252931" name="Rectangle 3"/>
          <p:cNvSpPr>
            <a:spLocks noGrp="1" noChangeArrowheads="1"/>
          </p:cNvSpPr>
          <p:nvPr>
            <p:ph type="body" idx="1"/>
          </p:nvPr>
        </p:nvSpPr>
        <p:spPr>
          <a:xfrm>
            <a:off x="165277" y="1588654"/>
            <a:ext cx="8640762" cy="5495123"/>
          </a:xfrm>
        </p:spPr>
        <p:txBody>
          <a:bodyPr>
            <a:normAutofit/>
          </a:bodyPr>
          <a:lstStyle/>
          <a:p>
            <a:pPr>
              <a:lnSpc>
                <a:spcPct val="100000"/>
              </a:lnSpc>
              <a:spcBef>
                <a:spcPts val="0"/>
              </a:spcBef>
              <a:buFontTx/>
              <a:buNone/>
            </a:pPr>
            <a:r>
              <a:rPr lang="en-US" altLang="zh-CN" sz="2400" b="1" dirty="0">
                <a:latin typeface="Times New Roman" panose="02020603050405020304" charset="0"/>
                <a:ea typeface="SimSun" panose="02010600030101010101" pitchFamily="2" charset="-122"/>
              </a:rPr>
              <a:t>template &lt;class KEY, class OTHER&gt;</a:t>
            </a:r>
            <a:endParaRPr lang="zh-CN" sz="24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400" b="1" dirty="0" err="1">
                <a:latin typeface="Times New Roman" panose="02020603050405020304" charset="0"/>
                <a:ea typeface="SimSun" panose="02010600030101010101" pitchFamily="2" charset="-122"/>
              </a:rPr>
              <a:t>int</a:t>
            </a:r>
            <a:r>
              <a:rPr lang="en-US" altLang="zh-CN" sz="2400" b="1" dirty="0">
                <a:latin typeface="Times New Roman" panose="02020603050405020304" charset="0"/>
                <a:ea typeface="SimSun" panose="02010600030101010101" pitchFamily="2" charset="-122"/>
              </a:rPr>
              <a:t> divide( SET&lt;KEY, OTHER&gt; a[], </a:t>
            </a:r>
            <a:r>
              <a:rPr lang="en-US" altLang="zh-CN" sz="2400" b="1" dirty="0" err="1">
                <a:latin typeface="Times New Roman" panose="02020603050405020304" charset="0"/>
                <a:ea typeface="SimSun" panose="02010600030101010101" pitchFamily="2" charset="-122"/>
              </a:rPr>
              <a:t>int</a:t>
            </a:r>
            <a:r>
              <a:rPr lang="en-US" altLang="zh-CN" sz="2400" b="1" dirty="0">
                <a:latin typeface="Times New Roman" panose="02020603050405020304" charset="0"/>
                <a:ea typeface="SimSun" panose="02010600030101010101" pitchFamily="2" charset="-122"/>
              </a:rPr>
              <a:t> low, </a:t>
            </a:r>
            <a:r>
              <a:rPr lang="en-US" altLang="zh-CN" sz="2400" b="1" dirty="0" err="1">
                <a:latin typeface="Times New Roman" panose="02020603050405020304" charset="0"/>
                <a:ea typeface="SimSun" panose="02010600030101010101" pitchFamily="2" charset="-122"/>
              </a:rPr>
              <a:t>int</a:t>
            </a:r>
            <a:r>
              <a:rPr lang="en-US" altLang="zh-CN" sz="2400" b="1" dirty="0">
                <a:latin typeface="Times New Roman" panose="02020603050405020304" charset="0"/>
                <a:ea typeface="SimSun" panose="02010600030101010101" pitchFamily="2" charset="-122"/>
              </a:rPr>
              <a:t> high)</a:t>
            </a:r>
            <a:endParaRPr lang="zh-CN" sz="24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400" b="1" dirty="0">
                <a:latin typeface="Times New Roman" panose="02020603050405020304" charset="0"/>
                <a:ea typeface="SimSun" panose="02010600030101010101" pitchFamily="2" charset="-122"/>
              </a:rPr>
              <a:t>{</a:t>
            </a:r>
            <a:endParaRPr lang="zh-CN" sz="24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400" b="1" dirty="0">
                <a:latin typeface="Times New Roman" panose="02020603050405020304" charset="0"/>
                <a:ea typeface="SimSun" panose="02010600030101010101" pitchFamily="2" charset="-122"/>
              </a:rPr>
              <a:t>     SET&lt;KEY, OTHER&gt;  k = a[low];</a:t>
            </a:r>
            <a:endParaRPr lang="zh-CN" sz="24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400" b="1" dirty="0">
                <a:latin typeface="Times New Roman" panose="02020603050405020304" charset="0"/>
                <a:ea typeface="SimSun" panose="02010600030101010101" pitchFamily="2" charset="-122"/>
              </a:rPr>
              <a:t>     do  {</a:t>
            </a:r>
            <a:endParaRPr lang="zh-CN" sz="24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400" b="1" dirty="0">
                <a:latin typeface="Times New Roman" panose="02020603050405020304" charset="0"/>
                <a:ea typeface="SimSun" panose="02010600030101010101" pitchFamily="2" charset="-122"/>
              </a:rPr>
              <a:t>          while (low &lt; high &amp;&amp; a[high].key &gt;= </a:t>
            </a:r>
            <a:r>
              <a:rPr lang="en-US" altLang="zh-CN" sz="2400" b="1" dirty="0" err="1">
                <a:latin typeface="Times New Roman" panose="02020603050405020304" charset="0"/>
                <a:ea typeface="SimSun" panose="02010600030101010101" pitchFamily="2" charset="-122"/>
              </a:rPr>
              <a:t>k.key</a:t>
            </a:r>
            <a:r>
              <a:rPr lang="en-US" altLang="zh-CN" sz="2400" b="1" dirty="0">
                <a:latin typeface="Times New Roman" panose="02020603050405020304" charset="0"/>
                <a:ea typeface="SimSun" panose="02010600030101010101" pitchFamily="2" charset="-122"/>
              </a:rPr>
              <a:t>) --high;</a:t>
            </a:r>
            <a:endParaRPr lang="zh-CN" sz="24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400" b="1" dirty="0">
                <a:latin typeface="Times New Roman" panose="02020603050405020304" charset="0"/>
                <a:ea typeface="SimSun" panose="02010600030101010101" pitchFamily="2" charset="-122"/>
              </a:rPr>
              <a:t>          if (low &lt; high) { a[low] = a[high]; ++low;}</a:t>
            </a:r>
            <a:endParaRPr lang="zh-CN" sz="24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400" b="1" dirty="0">
                <a:latin typeface="Times New Roman" panose="02020603050405020304" charset="0"/>
                <a:ea typeface="SimSun" panose="02010600030101010101" pitchFamily="2" charset="-122"/>
              </a:rPr>
              <a:t>          while (low &lt; high &amp;&amp; a[low].key &lt;= </a:t>
            </a:r>
            <a:r>
              <a:rPr lang="en-US" altLang="zh-CN" sz="2400" b="1" dirty="0" err="1">
                <a:latin typeface="Times New Roman" panose="02020603050405020304" charset="0"/>
                <a:ea typeface="SimSun" panose="02010600030101010101" pitchFamily="2" charset="-122"/>
              </a:rPr>
              <a:t>k.key</a:t>
            </a:r>
            <a:r>
              <a:rPr lang="en-US" altLang="zh-CN" sz="2400" b="1" dirty="0">
                <a:latin typeface="Times New Roman" panose="02020603050405020304" charset="0"/>
                <a:ea typeface="SimSun" panose="02010600030101010101" pitchFamily="2" charset="-122"/>
              </a:rPr>
              <a:t>) ++low;</a:t>
            </a:r>
            <a:endParaRPr lang="zh-CN" sz="24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400" b="1" dirty="0">
                <a:latin typeface="Times New Roman" panose="02020603050405020304" charset="0"/>
                <a:ea typeface="SimSun" panose="02010600030101010101" pitchFamily="2" charset="-122"/>
              </a:rPr>
              <a:t>          if (low &lt; high)  {a[high] = a[low]; --high;}</a:t>
            </a:r>
            <a:endParaRPr lang="zh-CN" sz="24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400" b="1" dirty="0">
                <a:latin typeface="Times New Roman" panose="02020603050405020304" charset="0"/>
                <a:ea typeface="SimSun" panose="02010600030101010101" pitchFamily="2" charset="-122"/>
              </a:rPr>
              <a:t>     } while (low != high);</a:t>
            </a:r>
            <a:endParaRPr lang="zh-CN" sz="24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400" b="1" dirty="0">
                <a:latin typeface="Times New Roman" panose="02020603050405020304" charset="0"/>
                <a:ea typeface="SimSun" panose="02010600030101010101" pitchFamily="2" charset="-122"/>
              </a:rPr>
              <a:t>     a[low] = k;</a:t>
            </a:r>
            <a:endParaRPr lang="zh-CN" sz="24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400" b="1" dirty="0">
                <a:latin typeface="Times New Roman" panose="02020603050405020304" charset="0"/>
                <a:ea typeface="SimSun" panose="02010600030101010101" pitchFamily="2" charset="-122"/>
              </a:rPr>
              <a:t>     return low;</a:t>
            </a:r>
            <a:endParaRPr lang="zh-CN" sz="24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400" b="1" dirty="0">
                <a:latin typeface="Times New Roman" panose="02020603050405020304" charset="0"/>
                <a:ea typeface="SimSun" panose="02010600030101010101" pitchFamily="2" charset="-122"/>
              </a:rPr>
              <a:t>}</a:t>
            </a:r>
            <a:endParaRPr lang="en-US" altLang="zh-CN" sz="2400" b="1" dirty="0">
              <a:latin typeface="Times New Roman" panose="02020603050405020304" charset="0"/>
              <a:ea typeface="SimSun" panose="02010600030101010101" pitchFamily="2" charset="-122"/>
            </a:endParaRPr>
          </a:p>
        </p:txBody>
      </p:sp>
      <p:sp>
        <p:nvSpPr>
          <p:cNvPr id="5" name="文本框 4"/>
          <p:cNvSpPr txBox="1"/>
          <p:nvPr/>
        </p:nvSpPr>
        <p:spPr>
          <a:xfrm>
            <a:off x="4732653" y="5941458"/>
            <a:ext cx="3523030" cy="461665"/>
          </a:xfrm>
          <a:prstGeom prst="rect">
            <a:avLst/>
          </a:prstGeom>
          <a:solidFill>
            <a:schemeClr val="bg2">
              <a:lumMod val="60000"/>
              <a:lumOff val="40000"/>
            </a:schemeClr>
          </a:solidFill>
        </p:spPr>
        <p:txBody>
          <a:bodyPr wrap="square" rtlCol="0">
            <a:spAutoFit/>
          </a:bodyPr>
          <a:lstStyle/>
          <a:p>
            <a:r>
              <a:rPr kumimoji="1" lang="zh-CN" altLang="en-US" sz="2400" dirty="0">
                <a:solidFill>
                  <a:srgbClr val="FF0000"/>
                </a:solidFill>
              </a:rPr>
              <a:t>一趟划分的性能分析？？</a:t>
            </a:r>
            <a:endParaRPr kumimoji="1" lang="zh-CN" altLang="en-US" sz="2400" dirty="0">
              <a:solidFill>
                <a:srgbClr val="FF0000"/>
              </a:solidFill>
            </a:endParaRPr>
          </a:p>
        </p:txBody>
      </p:sp>
    </p:spTree>
  </p:cSld>
  <p:clrMapOvr>
    <a:masterClrMapping/>
  </p:clrMapOvr>
  <p:transition spd="med">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4" name="Rectangle 4"/>
          <p:cNvSpPr>
            <a:spLocks noChangeArrowheads="1"/>
          </p:cNvSpPr>
          <p:nvPr/>
        </p:nvSpPr>
        <p:spPr bwMode="auto">
          <a:xfrm>
            <a:off x="762000" y="5701042"/>
            <a:ext cx="8123829" cy="923330"/>
          </a:xfrm>
          <a:prstGeom prst="rect">
            <a:avLst/>
          </a:prstGeom>
          <a:noFill/>
          <a:ln>
            <a:noFill/>
          </a:ln>
          <a:effectLst/>
        </p:spPr>
        <p:txBody>
          <a:bodyPr wrap="square">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850900" indent="5715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marL="0" lvl="3" indent="0" eaLnBrk="0" hangingPunct="0"/>
            <a:r>
              <a:rPr lang="zh-CN" altLang="en-US" sz="1800" dirty="0"/>
              <a:t>快速排序思路：任选一个关键字作为界点，将序列分成两部分。其中左半部分的关键字</a:t>
            </a:r>
            <a:r>
              <a:rPr lang="zh-CN" altLang="en-US" sz="1800" dirty="0">
                <a:highlight>
                  <a:srgbClr val="FF0000"/>
                </a:highlight>
              </a:rPr>
              <a:t>小于等于</a:t>
            </a:r>
            <a:r>
              <a:rPr lang="zh-CN" altLang="en-US" sz="1800" dirty="0"/>
              <a:t>界点，右半部分的结点的关键字</a:t>
            </a:r>
            <a:r>
              <a:rPr lang="zh-CN" altLang="en-US" sz="1800" dirty="0">
                <a:highlight>
                  <a:srgbClr val="FF0000"/>
                </a:highlight>
              </a:rPr>
              <a:t>大于等于</a:t>
            </a:r>
            <a:r>
              <a:rPr lang="zh-CN" altLang="en-US" sz="1800" dirty="0"/>
              <a:t>界点。然后，对左右两部分分别进行递归排序。</a:t>
            </a:r>
            <a:r>
              <a:rPr lang="zh-CN" altLang="en-US" sz="1800" dirty="0">
                <a:highlight>
                  <a:srgbClr val="FF0000"/>
                </a:highlight>
              </a:rPr>
              <a:t>不稳定的排序方法。</a:t>
            </a:r>
            <a:endParaRPr lang="zh-CN" altLang="en-US" sz="1800" dirty="0">
              <a:highlight>
                <a:srgbClr val="FF0000"/>
              </a:highlight>
            </a:endParaRPr>
          </a:p>
        </p:txBody>
      </p:sp>
      <p:grpSp>
        <p:nvGrpSpPr>
          <p:cNvPr id="116742" name="Group 6"/>
          <p:cNvGrpSpPr/>
          <p:nvPr/>
        </p:nvGrpSpPr>
        <p:grpSpPr bwMode="auto">
          <a:xfrm>
            <a:off x="1219200" y="4191000"/>
            <a:ext cx="6781800" cy="533400"/>
            <a:chOff x="1200" y="2928"/>
            <a:chExt cx="4272" cy="336"/>
          </a:xfrm>
        </p:grpSpPr>
        <p:sp>
          <p:nvSpPr>
            <p:cNvPr id="1172487" name="Rectangle 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72488" name="Line 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489" name="Line 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490" name="Line 1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491" name="Line 1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492" name="Line 1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493" name="Line 1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494" name="Line 1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495" name="Line 1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grpSp>
        <p:nvGrpSpPr>
          <p:cNvPr id="116743" name="Group 16"/>
          <p:cNvGrpSpPr/>
          <p:nvPr/>
        </p:nvGrpSpPr>
        <p:grpSpPr bwMode="auto">
          <a:xfrm>
            <a:off x="1219200" y="3124200"/>
            <a:ext cx="6781800" cy="533400"/>
            <a:chOff x="1200" y="2928"/>
            <a:chExt cx="4272" cy="336"/>
          </a:xfrm>
        </p:grpSpPr>
        <p:sp>
          <p:nvSpPr>
            <p:cNvPr id="1172497" name="Rectangle 1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72498" name="Line 1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499" name="Line 1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500" name="Line 2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501" name="Line 2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502" name="Line 2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503" name="Line 2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504" name="Line 2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505" name="Line 2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172507" name="Text Box 27"/>
          <p:cNvSpPr txBox="1">
            <a:spLocks noChangeArrowheads="1"/>
          </p:cNvSpPr>
          <p:nvPr/>
        </p:nvSpPr>
        <p:spPr bwMode="auto">
          <a:xfrm>
            <a:off x="2057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27</a:t>
            </a:r>
            <a:endParaRPr lang="en-US" altLang="zh-CN">
              <a:latin typeface="Arial" panose="020B0604020202020204" pitchFamily="34" charset="0"/>
              <a:ea typeface="SimSun" panose="02010600030101010101" pitchFamily="2" charset="-122"/>
            </a:endParaRPr>
          </a:p>
        </p:txBody>
      </p:sp>
      <p:sp>
        <p:nvSpPr>
          <p:cNvPr id="1172508" name="Text Box 28"/>
          <p:cNvSpPr txBox="1">
            <a:spLocks noChangeArrowheads="1"/>
          </p:cNvSpPr>
          <p:nvPr/>
        </p:nvSpPr>
        <p:spPr bwMode="auto">
          <a:xfrm>
            <a:off x="2819400" y="41910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38</a:t>
            </a:r>
            <a:endParaRPr lang="en-US" altLang="zh-CN">
              <a:latin typeface="Arial" panose="020B0604020202020204" pitchFamily="34" charset="0"/>
              <a:ea typeface="SimSun" panose="02010600030101010101" pitchFamily="2" charset="-122"/>
            </a:endParaRPr>
          </a:p>
        </p:txBody>
      </p:sp>
      <p:sp>
        <p:nvSpPr>
          <p:cNvPr id="1172509" name="Text Box 29"/>
          <p:cNvSpPr txBox="1">
            <a:spLocks noChangeArrowheads="1"/>
          </p:cNvSpPr>
          <p:nvPr/>
        </p:nvSpPr>
        <p:spPr bwMode="auto">
          <a:xfrm>
            <a:off x="2819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38</a:t>
            </a:r>
            <a:endParaRPr lang="en-US" altLang="zh-CN">
              <a:latin typeface="Arial" panose="020B0604020202020204" pitchFamily="34" charset="0"/>
              <a:ea typeface="SimSun" panose="02010600030101010101" pitchFamily="2" charset="-122"/>
            </a:endParaRPr>
          </a:p>
        </p:txBody>
      </p:sp>
      <p:sp>
        <p:nvSpPr>
          <p:cNvPr id="1172510" name="Text Box 30"/>
          <p:cNvSpPr txBox="1">
            <a:spLocks noChangeArrowheads="1"/>
          </p:cNvSpPr>
          <p:nvPr/>
        </p:nvSpPr>
        <p:spPr bwMode="auto">
          <a:xfrm>
            <a:off x="3581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13</a:t>
            </a:r>
            <a:endParaRPr lang="en-US" altLang="zh-CN">
              <a:latin typeface="Arial" panose="020B0604020202020204" pitchFamily="34" charset="0"/>
              <a:ea typeface="SimSun" panose="02010600030101010101" pitchFamily="2" charset="-122"/>
            </a:endParaRPr>
          </a:p>
        </p:txBody>
      </p:sp>
      <p:sp>
        <p:nvSpPr>
          <p:cNvPr id="1172511" name="Text Box 31"/>
          <p:cNvSpPr txBox="1">
            <a:spLocks noChangeArrowheads="1"/>
          </p:cNvSpPr>
          <p:nvPr/>
        </p:nvSpPr>
        <p:spPr bwMode="auto">
          <a:xfrm>
            <a:off x="6553200" y="4175125"/>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72512" name="Text Box 32"/>
          <p:cNvSpPr txBox="1">
            <a:spLocks noChangeArrowheads="1"/>
          </p:cNvSpPr>
          <p:nvPr/>
        </p:nvSpPr>
        <p:spPr bwMode="auto">
          <a:xfrm>
            <a:off x="5791200" y="41910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72513" name="Text Box 33"/>
          <p:cNvSpPr txBox="1">
            <a:spLocks noChangeArrowheads="1"/>
          </p:cNvSpPr>
          <p:nvPr/>
        </p:nvSpPr>
        <p:spPr bwMode="auto">
          <a:xfrm>
            <a:off x="4343400" y="31242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49</a:t>
            </a:r>
            <a:endParaRPr lang="en-US" altLang="zh-CN" dirty="0">
              <a:highlight>
                <a:srgbClr val="FF0000"/>
              </a:highlight>
              <a:latin typeface="Arial" panose="020B0604020202020204" pitchFamily="34" charset="0"/>
              <a:ea typeface="SimSun" panose="02010600030101010101" pitchFamily="2" charset="-122"/>
            </a:endParaRPr>
          </a:p>
        </p:txBody>
      </p:sp>
      <p:sp>
        <p:nvSpPr>
          <p:cNvPr id="1172514" name="Text Box 34"/>
          <p:cNvSpPr txBox="1">
            <a:spLocks noChangeArrowheads="1"/>
          </p:cNvSpPr>
          <p:nvPr/>
        </p:nvSpPr>
        <p:spPr bwMode="auto">
          <a:xfrm>
            <a:off x="5105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76</a:t>
            </a:r>
            <a:endParaRPr lang="en-US" altLang="zh-CN">
              <a:latin typeface="Arial" panose="020B0604020202020204" pitchFamily="34" charset="0"/>
              <a:ea typeface="SimSun" panose="02010600030101010101" pitchFamily="2" charset="-122"/>
            </a:endParaRPr>
          </a:p>
        </p:txBody>
      </p:sp>
      <p:sp>
        <p:nvSpPr>
          <p:cNvPr id="1172515" name="Text Box 35"/>
          <p:cNvSpPr txBox="1">
            <a:spLocks noChangeArrowheads="1"/>
          </p:cNvSpPr>
          <p:nvPr/>
        </p:nvSpPr>
        <p:spPr bwMode="auto">
          <a:xfrm>
            <a:off x="5105400" y="4175125"/>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76</a:t>
            </a:r>
            <a:endParaRPr lang="en-US" altLang="zh-CN">
              <a:latin typeface="Arial" panose="020B0604020202020204" pitchFamily="34" charset="0"/>
              <a:ea typeface="SimSun" panose="02010600030101010101" pitchFamily="2" charset="-122"/>
            </a:endParaRPr>
          </a:p>
        </p:txBody>
      </p:sp>
      <p:sp>
        <p:nvSpPr>
          <p:cNvPr id="1172516" name="Text Box 36"/>
          <p:cNvSpPr txBox="1">
            <a:spLocks noChangeArrowheads="1"/>
          </p:cNvSpPr>
          <p:nvPr/>
        </p:nvSpPr>
        <p:spPr bwMode="auto">
          <a:xfrm>
            <a:off x="3581400" y="41910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13</a:t>
            </a:r>
            <a:endParaRPr lang="en-US" altLang="zh-CN">
              <a:latin typeface="Arial" panose="020B0604020202020204" pitchFamily="34" charset="0"/>
              <a:ea typeface="SimSun" panose="02010600030101010101" pitchFamily="2" charset="-122"/>
            </a:endParaRPr>
          </a:p>
        </p:txBody>
      </p:sp>
      <p:sp>
        <p:nvSpPr>
          <p:cNvPr id="1172517" name="Text Box 37"/>
          <p:cNvSpPr txBox="1">
            <a:spLocks noChangeArrowheads="1"/>
          </p:cNvSpPr>
          <p:nvPr/>
        </p:nvSpPr>
        <p:spPr bwMode="auto">
          <a:xfrm>
            <a:off x="5791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72518" name="Text Box 38"/>
          <p:cNvSpPr txBox="1">
            <a:spLocks noChangeArrowheads="1"/>
          </p:cNvSpPr>
          <p:nvPr/>
        </p:nvSpPr>
        <p:spPr bwMode="auto">
          <a:xfrm>
            <a:off x="6553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72519" name="Text Box 39"/>
          <p:cNvSpPr txBox="1">
            <a:spLocks noChangeArrowheads="1"/>
          </p:cNvSpPr>
          <p:nvPr/>
        </p:nvSpPr>
        <p:spPr bwMode="auto">
          <a:xfrm>
            <a:off x="1219200" y="4175125"/>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27</a:t>
            </a:r>
            <a:endParaRPr lang="en-US" altLang="zh-CN">
              <a:latin typeface="Arial" panose="020B0604020202020204" pitchFamily="34" charset="0"/>
              <a:ea typeface="SimSun" panose="02010600030101010101" pitchFamily="2" charset="-122"/>
            </a:endParaRPr>
          </a:p>
        </p:txBody>
      </p:sp>
      <p:sp>
        <p:nvSpPr>
          <p:cNvPr id="1172520" name="Text Box 40"/>
          <p:cNvSpPr txBox="1">
            <a:spLocks noChangeArrowheads="1"/>
          </p:cNvSpPr>
          <p:nvPr/>
        </p:nvSpPr>
        <p:spPr bwMode="auto">
          <a:xfrm>
            <a:off x="7315200" y="41910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sp>
        <p:nvSpPr>
          <p:cNvPr id="1172521" name="Text Box 41"/>
          <p:cNvSpPr txBox="1">
            <a:spLocks noChangeArrowheads="1"/>
          </p:cNvSpPr>
          <p:nvPr/>
        </p:nvSpPr>
        <p:spPr bwMode="auto">
          <a:xfrm>
            <a:off x="7315200" y="31242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grpSp>
        <p:nvGrpSpPr>
          <p:cNvPr id="116760" name="Group 42"/>
          <p:cNvGrpSpPr/>
          <p:nvPr/>
        </p:nvGrpSpPr>
        <p:grpSpPr bwMode="auto">
          <a:xfrm>
            <a:off x="4038600" y="4724400"/>
            <a:ext cx="838200" cy="641350"/>
            <a:chOff x="2448" y="3456"/>
            <a:chExt cx="528" cy="404"/>
          </a:xfrm>
        </p:grpSpPr>
        <p:sp>
          <p:nvSpPr>
            <p:cNvPr id="1172523" name="Line 43"/>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524" name="Text Box 44"/>
            <p:cNvSpPr txBox="1">
              <a:spLocks noChangeArrowheads="1"/>
            </p:cNvSpPr>
            <p:nvPr/>
          </p:nvSpPr>
          <p:spPr bwMode="auto">
            <a:xfrm>
              <a:off x="2448" y="364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high</a:t>
              </a:r>
              <a:endParaRPr lang="en-US" altLang="zh-CN">
                <a:latin typeface="Arial" panose="020B0604020202020204" pitchFamily="34" charset="0"/>
                <a:ea typeface="SimSun" panose="02010600030101010101" pitchFamily="2" charset="-122"/>
              </a:endParaRPr>
            </a:p>
          </p:txBody>
        </p:sp>
      </p:grpSp>
      <p:grpSp>
        <p:nvGrpSpPr>
          <p:cNvPr id="116761" name="Group 45"/>
          <p:cNvGrpSpPr/>
          <p:nvPr/>
        </p:nvGrpSpPr>
        <p:grpSpPr bwMode="auto">
          <a:xfrm>
            <a:off x="1752600" y="4724400"/>
            <a:ext cx="838200" cy="609600"/>
            <a:chOff x="1680" y="3456"/>
            <a:chExt cx="528" cy="384"/>
          </a:xfrm>
        </p:grpSpPr>
        <p:sp>
          <p:nvSpPr>
            <p:cNvPr id="1172526" name="Line 46"/>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2527" name="Text Box 47"/>
            <p:cNvSpPr txBox="1">
              <a:spLocks noChangeArrowheads="1"/>
            </p:cNvSpPr>
            <p:nvPr/>
          </p:nvSpPr>
          <p:spPr bwMode="auto">
            <a:xfrm>
              <a:off x="1680" y="362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low</a:t>
              </a:r>
              <a:endParaRPr lang="en-US" altLang="zh-CN">
                <a:latin typeface="Arial" panose="020B0604020202020204" pitchFamily="34" charset="0"/>
                <a:ea typeface="SimSun" panose="02010600030101010101" pitchFamily="2" charset="-122"/>
              </a:endParaRPr>
            </a:p>
          </p:txBody>
        </p:sp>
      </p:grpSp>
      <p:sp>
        <p:nvSpPr>
          <p:cNvPr id="1172528" name="Text Box 48"/>
          <p:cNvSpPr txBox="1">
            <a:spLocks noChangeArrowheads="1"/>
          </p:cNvSpPr>
          <p:nvPr/>
        </p:nvSpPr>
        <p:spPr bwMode="auto">
          <a:xfrm>
            <a:off x="4343400" y="41910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49</a:t>
            </a:r>
            <a:endParaRPr lang="en-US" altLang="zh-CN" dirty="0">
              <a:highlight>
                <a:srgbClr val="FF0000"/>
              </a:highlight>
              <a:latin typeface="Arial" panose="020B0604020202020204" pitchFamily="34" charset="0"/>
              <a:ea typeface="SimSun" panose="02010600030101010101" pitchFamily="2" charset="-122"/>
            </a:endParaRPr>
          </a:p>
        </p:txBody>
      </p:sp>
      <p:sp>
        <p:nvSpPr>
          <p:cNvPr id="1172529" name="Text Box 49"/>
          <p:cNvSpPr txBox="1">
            <a:spLocks noChangeArrowheads="1"/>
          </p:cNvSpPr>
          <p:nvPr/>
        </p:nvSpPr>
        <p:spPr bwMode="auto">
          <a:xfrm>
            <a:off x="381000" y="5181600"/>
            <a:ext cx="762000" cy="304800"/>
          </a:xfrm>
          <a:prstGeom prst="rect">
            <a:avLst/>
          </a:prstGeom>
          <a:noFill/>
          <a:ln>
            <a:noFill/>
          </a:ln>
          <a:effectLst/>
        </p:spPr>
        <p:txBody>
          <a:bodyPr>
            <a:spAutoFit/>
          </a:bodyPr>
          <a:lstStyle/>
          <a:p>
            <a:pPr eaLnBrk="0" hangingPunct="0">
              <a:defRPr/>
            </a:pPr>
            <a:r>
              <a:rPr lang="zh-CN" altLang="en-US">
                <a:latin typeface="Arial" panose="020B0604020202020204" pitchFamily="34" charset="0"/>
                <a:ea typeface="SimSun" panose="02010600030101010101" pitchFamily="2" charset="-122"/>
              </a:rPr>
              <a:t>界点</a:t>
            </a:r>
            <a:endParaRPr lang="zh-CN" altLang="en-US">
              <a:latin typeface="Arial" panose="020B0604020202020204" pitchFamily="34" charset="0"/>
              <a:ea typeface="SimSun" panose="02010600030101010101" pitchFamily="2" charset="-122"/>
            </a:endParaRPr>
          </a:p>
        </p:txBody>
      </p:sp>
      <p:sp>
        <p:nvSpPr>
          <p:cNvPr id="1172530" name="Line 50"/>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53" name="Text Box 26"/>
          <p:cNvSpPr txBox="1">
            <a:spLocks noChangeArrowheads="1"/>
          </p:cNvSpPr>
          <p:nvPr/>
        </p:nvSpPr>
        <p:spPr bwMode="auto">
          <a:xfrm>
            <a:off x="1219199" y="2743200"/>
            <a:ext cx="6705601" cy="369332"/>
          </a:xfrm>
          <a:prstGeom prst="rect">
            <a:avLst/>
          </a:prstGeom>
          <a:noFill/>
          <a:ln>
            <a:noFill/>
          </a:ln>
          <a:effectLst/>
        </p:spPr>
        <p:txBody>
          <a:bodyPr wrap="square">
            <a:spAutoFit/>
          </a:bodyPr>
          <a:lstStyle/>
          <a:p>
            <a:pPr eaLnBrk="0" hangingPunct="0">
              <a:defRPr/>
            </a:pPr>
            <a:r>
              <a:rPr lang="en-US" altLang="zh-CN" dirty="0">
                <a:latin typeface="Arial" panose="020B0604020202020204" pitchFamily="34" charset="0"/>
                <a:ea typeface="SimSun" panose="02010600030101010101" pitchFamily="2" charset="-122"/>
              </a:rPr>
              <a:t>0         1           2           3	       4          5            6          7         8</a:t>
            </a:r>
            <a:endParaRPr lang="en-US" altLang="zh-CN" dirty="0">
              <a:latin typeface="Arial" panose="020B0604020202020204" pitchFamily="34" charset="0"/>
              <a:ea typeface="SimSun" panose="02010600030101010101" pitchFamily="2" charset="-122"/>
            </a:endParaRPr>
          </a:p>
        </p:txBody>
      </p:sp>
      <p:sp>
        <p:nvSpPr>
          <p:cNvPr id="50" name="Rectangle 5"/>
          <p:cNvSpPr>
            <a:spLocks noChangeArrowheads="1"/>
          </p:cNvSpPr>
          <p:nvPr/>
        </p:nvSpPr>
        <p:spPr bwMode="auto">
          <a:xfrm>
            <a:off x="480230" y="1792069"/>
            <a:ext cx="7954939" cy="646331"/>
          </a:xfrm>
          <a:prstGeom prst="rect">
            <a:avLst/>
          </a:prstGeom>
          <a:noFill/>
          <a:ln>
            <a:noFill/>
          </a:ln>
          <a:effectLst/>
        </p:spPr>
        <p:txBody>
          <a:bodyPr wrap="square">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850900" indent="5715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marL="0" lvl="3" indent="0" eaLnBrk="0" hangingPunct="0">
              <a:lnSpc>
                <a:spcPct val="90000"/>
              </a:lnSpc>
            </a:pPr>
            <a:r>
              <a:rPr lang="zh-CN" altLang="en-US" sz="2000" dirty="0"/>
              <a:t>将序列</a:t>
            </a:r>
            <a:r>
              <a:rPr lang="en-US" altLang="zh-CN" sz="2000" dirty="0"/>
              <a:t>  49</a:t>
            </a:r>
            <a:r>
              <a:rPr lang="zh-CN" altLang="en-US" sz="2000" dirty="0"/>
              <a:t>、</a:t>
            </a:r>
            <a:r>
              <a:rPr lang="en-US" altLang="zh-CN" sz="2000" dirty="0"/>
              <a:t>38</a:t>
            </a:r>
            <a:r>
              <a:rPr lang="zh-CN" altLang="en-US" sz="2000" dirty="0"/>
              <a:t>、</a:t>
            </a:r>
            <a:r>
              <a:rPr lang="en-US" altLang="zh-CN" sz="2000" dirty="0"/>
              <a:t>65</a:t>
            </a:r>
            <a:r>
              <a:rPr lang="zh-CN" altLang="en-US" sz="2000" dirty="0"/>
              <a:t>、</a:t>
            </a:r>
            <a:r>
              <a:rPr lang="en-US" altLang="zh-CN" sz="2000" dirty="0"/>
              <a:t>97</a:t>
            </a:r>
            <a:r>
              <a:rPr lang="zh-CN" altLang="en-US" sz="2000" dirty="0"/>
              <a:t>、</a:t>
            </a:r>
            <a:r>
              <a:rPr lang="en-US" altLang="zh-CN" sz="2000" dirty="0"/>
              <a:t>76</a:t>
            </a:r>
            <a:r>
              <a:rPr lang="zh-CN" altLang="en-US" sz="2000" dirty="0"/>
              <a:t>、</a:t>
            </a:r>
            <a:r>
              <a:rPr lang="en-US" altLang="zh-CN" sz="2000" dirty="0"/>
              <a:t>13</a:t>
            </a:r>
            <a:r>
              <a:rPr lang="zh-CN" altLang="en-US" sz="2000" dirty="0"/>
              <a:t>、</a:t>
            </a:r>
            <a:r>
              <a:rPr lang="en-US" altLang="zh-CN" sz="2000" dirty="0"/>
              <a:t>27</a:t>
            </a:r>
            <a:r>
              <a:rPr lang="zh-CN" altLang="en-US" sz="2000" dirty="0"/>
              <a:t>、</a:t>
            </a:r>
            <a:r>
              <a:rPr lang="en-US" altLang="zh-CN" sz="2000" dirty="0"/>
              <a:t>59 </a:t>
            </a:r>
            <a:r>
              <a:rPr lang="zh-CN" altLang="en-US" sz="2000" dirty="0"/>
              <a:t>进行一趟划分后，</a:t>
            </a:r>
            <a:r>
              <a:rPr lang="en-US" altLang="zh-CN" sz="2000" dirty="0"/>
              <a:t>49</a:t>
            </a:r>
            <a:r>
              <a:rPr lang="zh-CN" altLang="en-US" sz="2000" dirty="0"/>
              <a:t>位置确定。 前半部分（</a:t>
            </a:r>
            <a:r>
              <a:rPr lang="en-US" altLang="zh-CN" sz="2000" dirty="0"/>
              <a:t>27</a:t>
            </a:r>
            <a:r>
              <a:rPr lang="zh-CN" altLang="en-US" sz="2000" dirty="0"/>
              <a:t>、</a:t>
            </a:r>
            <a:r>
              <a:rPr lang="en-US" altLang="zh-CN" sz="2000" dirty="0"/>
              <a:t>38</a:t>
            </a:r>
            <a:r>
              <a:rPr lang="zh-CN" altLang="en-US" sz="2000" dirty="0"/>
              <a:t>、</a:t>
            </a:r>
            <a:r>
              <a:rPr lang="en-US" altLang="zh-CN" sz="2000" dirty="0"/>
              <a:t>13</a:t>
            </a:r>
            <a:r>
              <a:rPr lang="zh-CN" altLang="en-US" sz="2000" dirty="0"/>
              <a:t>）递归快速排序。</a:t>
            </a:r>
            <a:endParaRPr lang="zh-CN" altLang="en-US" sz="2000" dirty="0"/>
          </a:p>
        </p:txBody>
      </p:sp>
      <p:sp>
        <p:nvSpPr>
          <p:cNvPr id="51" name="Rectangle 2"/>
          <p:cNvSpPr>
            <a:spLocks noGrp="1" noChangeArrowheads="1"/>
          </p:cNvSpPr>
          <p:nvPr>
            <p:ph type="title"/>
          </p:nvPr>
        </p:nvSpPr>
        <p:spPr>
          <a:xfrm>
            <a:off x="255347" y="692727"/>
            <a:ext cx="7772400" cy="764566"/>
          </a:xfrm>
        </p:spPr>
        <p:txBody>
          <a:bodyPr/>
          <a:lstStyle/>
          <a:p>
            <a:pPr eaLnBrk="1" hangingPunct="1"/>
            <a:r>
              <a:rPr lang="zh-CN" altLang="en-US" b="1" dirty="0">
                <a:latin typeface="Times New Roman" panose="02020603050405020304" charset="0"/>
                <a:ea typeface="SimSun" panose="02010600030101010101" pitchFamily="2" charset="-122"/>
              </a:rPr>
              <a:t>快速排序递归过程 </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6" name="Group 6"/>
          <p:cNvGrpSpPr/>
          <p:nvPr/>
        </p:nvGrpSpPr>
        <p:grpSpPr bwMode="auto">
          <a:xfrm>
            <a:off x="1219200" y="4191000"/>
            <a:ext cx="6781800" cy="533400"/>
            <a:chOff x="1200" y="2928"/>
            <a:chExt cx="4272" cy="336"/>
          </a:xfrm>
        </p:grpSpPr>
        <p:sp>
          <p:nvSpPr>
            <p:cNvPr id="1173511" name="Rectangle 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73512" name="Line 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3" name="Line 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4" name="Line 1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5" name="Line 1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6" name="Line 1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7" name="Line 1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8" name="Line 1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9" name="Line 1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grpSp>
        <p:nvGrpSpPr>
          <p:cNvPr id="117767" name="Group 16"/>
          <p:cNvGrpSpPr/>
          <p:nvPr/>
        </p:nvGrpSpPr>
        <p:grpSpPr bwMode="auto">
          <a:xfrm>
            <a:off x="1219200" y="3124200"/>
            <a:ext cx="6781800" cy="533400"/>
            <a:chOff x="1200" y="2928"/>
            <a:chExt cx="4272" cy="336"/>
          </a:xfrm>
        </p:grpSpPr>
        <p:sp>
          <p:nvSpPr>
            <p:cNvPr id="1173521" name="Rectangle 1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73522" name="Line 1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3" name="Line 1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4" name="Line 2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5" name="Line 2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6" name="Line 2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7" name="Line 2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8" name="Line 2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9" name="Line 2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173531" name="Text Box 27"/>
          <p:cNvSpPr txBox="1">
            <a:spLocks noChangeArrowheads="1"/>
          </p:cNvSpPr>
          <p:nvPr/>
        </p:nvSpPr>
        <p:spPr bwMode="auto">
          <a:xfrm>
            <a:off x="2057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27</a:t>
            </a:r>
            <a:endParaRPr lang="en-US" altLang="zh-CN">
              <a:latin typeface="Arial" panose="020B0604020202020204" pitchFamily="34" charset="0"/>
              <a:ea typeface="SimSun" panose="02010600030101010101" pitchFamily="2" charset="-122"/>
            </a:endParaRPr>
          </a:p>
        </p:txBody>
      </p:sp>
      <p:sp>
        <p:nvSpPr>
          <p:cNvPr id="1173532" name="Text Box 28"/>
          <p:cNvSpPr txBox="1">
            <a:spLocks noChangeArrowheads="1"/>
          </p:cNvSpPr>
          <p:nvPr/>
        </p:nvSpPr>
        <p:spPr bwMode="auto">
          <a:xfrm>
            <a:off x="3695701" y="4221161"/>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38</a:t>
            </a:r>
            <a:endParaRPr lang="en-US" altLang="zh-CN">
              <a:latin typeface="Arial" panose="020B0604020202020204" pitchFamily="34" charset="0"/>
              <a:ea typeface="SimSun" panose="02010600030101010101" pitchFamily="2" charset="-122"/>
            </a:endParaRPr>
          </a:p>
        </p:txBody>
      </p:sp>
      <p:sp>
        <p:nvSpPr>
          <p:cNvPr id="1173533" name="Text Box 29"/>
          <p:cNvSpPr txBox="1">
            <a:spLocks noChangeArrowheads="1"/>
          </p:cNvSpPr>
          <p:nvPr/>
        </p:nvSpPr>
        <p:spPr bwMode="auto">
          <a:xfrm>
            <a:off x="2819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38</a:t>
            </a:r>
            <a:endParaRPr lang="en-US" altLang="zh-CN">
              <a:latin typeface="Arial" panose="020B0604020202020204" pitchFamily="34" charset="0"/>
              <a:ea typeface="SimSun" panose="02010600030101010101" pitchFamily="2" charset="-122"/>
            </a:endParaRPr>
          </a:p>
        </p:txBody>
      </p:sp>
      <p:sp>
        <p:nvSpPr>
          <p:cNvPr id="1173534" name="Text Box 30"/>
          <p:cNvSpPr txBox="1">
            <a:spLocks noChangeArrowheads="1"/>
          </p:cNvSpPr>
          <p:nvPr/>
        </p:nvSpPr>
        <p:spPr bwMode="auto">
          <a:xfrm>
            <a:off x="3581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13</a:t>
            </a:r>
            <a:endParaRPr lang="en-US" altLang="zh-CN">
              <a:latin typeface="Arial" panose="020B0604020202020204" pitchFamily="34" charset="0"/>
              <a:ea typeface="SimSun" panose="02010600030101010101" pitchFamily="2" charset="-122"/>
            </a:endParaRPr>
          </a:p>
        </p:txBody>
      </p:sp>
      <p:sp>
        <p:nvSpPr>
          <p:cNvPr id="1173535" name="Text Box 31"/>
          <p:cNvSpPr txBox="1">
            <a:spLocks noChangeArrowheads="1"/>
          </p:cNvSpPr>
          <p:nvPr/>
        </p:nvSpPr>
        <p:spPr bwMode="auto">
          <a:xfrm>
            <a:off x="6553200" y="4175125"/>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73536" name="Text Box 32"/>
          <p:cNvSpPr txBox="1">
            <a:spLocks noChangeArrowheads="1"/>
          </p:cNvSpPr>
          <p:nvPr/>
        </p:nvSpPr>
        <p:spPr bwMode="auto">
          <a:xfrm>
            <a:off x="5791200" y="41910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73537" name="Text Box 33"/>
          <p:cNvSpPr txBox="1">
            <a:spLocks noChangeArrowheads="1"/>
          </p:cNvSpPr>
          <p:nvPr/>
        </p:nvSpPr>
        <p:spPr bwMode="auto">
          <a:xfrm>
            <a:off x="4343400" y="31242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49</a:t>
            </a:r>
            <a:endParaRPr lang="en-US" altLang="zh-CN" dirty="0">
              <a:highlight>
                <a:srgbClr val="FF0000"/>
              </a:highlight>
              <a:latin typeface="Arial" panose="020B0604020202020204" pitchFamily="34" charset="0"/>
              <a:ea typeface="SimSun" panose="02010600030101010101" pitchFamily="2" charset="-122"/>
            </a:endParaRPr>
          </a:p>
        </p:txBody>
      </p:sp>
      <p:sp>
        <p:nvSpPr>
          <p:cNvPr id="1173538" name="Text Box 34"/>
          <p:cNvSpPr txBox="1">
            <a:spLocks noChangeArrowheads="1"/>
          </p:cNvSpPr>
          <p:nvPr/>
        </p:nvSpPr>
        <p:spPr bwMode="auto">
          <a:xfrm>
            <a:off x="5105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76</a:t>
            </a:r>
            <a:endParaRPr lang="en-US" altLang="zh-CN">
              <a:latin typeface="Arial" panose="020B0604020202020204" pitchFamily="34" charset="0"/>
              <a:ea typeface="SimSun" panose="02010600030101010101" pitchFamily="2" charset="-122"/>
            </a:endParaRPr>
          </a:p>
        </p:txBody>
      </p:sp>
      <p:sp>
        <p:nvSpPr>
          <p:cNvPr id="1173539" name="Text Box 35"/>
          <p:cNvSpPr txBox="1">
            <a:spLocks noChangeArrowheads="1"/>
          </p:cNvSpPr>
          <p:nvPr/>
        </p:nvSpPr>
        <p:spPr bwMode="auto">
          <a:xfrm>
            <a:off x="5105400" y="4175125"/>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76</a:t>
            </a:r>
            <a:endParaRPr lang="en-US" altLang="zh-CN">
              <a:latin typeface="Arial" panose="020B0604020202020204" pitchFamily="34" charset="0"/>
              <a:ea typeface="SimSun" panose="02010600030101010101" pitchFamily="2" charset="-122"/>
            </a:endParaRPr>
          </a:p>
        </p:txBody>
      </p:sp>
      <p:sp>
        <p:nvSpPr>
          <p:cNvPr id="1173540" name="Text Box 36"/>
          <p:cNvSpPr txBox="1">
            <a:spLocks noChangeArrowheads="1"/>
          </p:cNvSpPr>
          <p:nvPr/>
        </p:nvSpPr>
        <p:spPr bwMode="auto">
          <a:xfrm>
            <a:off x="2057400" y="41910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13</a:t>
            </a:r>
            <a:endParaRPr lang="en-US" altLang="zh-CN">
              <a:latin typeface="Arial" panose="020B0604020202020204" pitchFamily="34" charset="0"/>
              <a:ea typeface="SimSun" panose="02010600030101010101" pitchFamily="2" charset="-122"/>
            </a:endParaRPr>
          </a:p>
        </p:txBody>
      </p:sp>
      <p:sp>
        <p:nvSpPr>
          <p:cNvPr id="1173541" name="Text Box 37"/>
          <p:cNvSpPr txBox="1">
            <a:spLocks noChangeArrowheads="1"/>
          </p:cNvSpPr>
          <p:nvPr/>
        </p:nvSpPr>
        <p:spPr bwMode="auto">
          <a:xfrm>
            <a:off x="5791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73542" name="Text Box 38"/>
          <p:cNvSpPr txBox="1">
            <a:spLocks noChangeArrowheads="1"/>
          </p:cNvSpPr>
          <p:nvPr/>
        </p:nvSpPr>
        <p:spPr bwMode="auto">
          <a:xfrm>
            <a:off x="6553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73543" name="Text Box 39"/>
          <p:cNvSpPr txBox="1">
            <a:spLocks noChangeArrowheads="1"/>
          </p:cNvSpPr>
          <p:nvPr/>
        </p:nvSpPr>
        <p:spPr bwMode="auto">
          <a:xfrm>
            <a:off x="1219200" y="4175125"/>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27</a:t>
            </a:r>
            <a:endParaRPr lang="en-US" altLang="zh-CN">
              <a:latin typeface="Arial" panose="020B0604020202020204" pitchFamily="34" charset="0"/>
              <a:ea typeface="SimSun" panose="02010600030101010101" pitchFamily="2" charset="-122"/>
            </a:endParaRPr>
          </a:p>
        </p:txBody>
      </p:sp>
      <p:sp>
        <p:nvSpPr>
          <p:cNvPr id="1173544" name="Text Box 40"/>
          <p:cNvSpPr txBox="1">
            <a:spLocks noChangeArrowheads="1"/>
          </p:cNvSpPr>
          <p:nvPr/>
        </p:nvSpPr>
        <p:spPr bwMode="auto">
          <a:xfrm>
            <a:off x="7315200" y="41910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sp>
        <p:nvSpPr>
          <p:cNvPr id="1173545" name="Text Box 41"/>
          <p:cNvSpPr txBox="1">
            <a:spLocks noChangeArrowheads="1"/>
          </p:cNvSpPr>
          <p:nvPr/>
        </p:nvSpPr>
        <p:spPr bwMode="auto">
          <a:xfrm>
            <a:off x="7315200" y="31242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grpSp>
        <p:nvGrpSpPr>
          <p:cNvPr id="117784" name="Group 42"/>
          <p:cNvGrpSpPr/>
          <p:nvPr/>
        </p:nvGrpSpPr>
        <p:grpSpPr bwMode="auto">
          <a:xfrm>
            <a:off x="3290259" y="4754561"/>
            <a:ext cx="838200" cy="641350"/>
            <a:chOff x="2448" y="3456"/>
            <a:chExt cx="528" cy="404"/>
          </a:xfrm>
        </p:grpSpPr>
        <p:sp>
          <p:nvSpPr>
            <p:cNvPr id="1173547" name="Line 43"/>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48" name="Text Box 44"/>
            <p:cNvSpPr txBox="1">
              <a:spLocks noChangeArrowheads="1"/>
            </p:cNvSpPr>
            <p:nvPr/>
          </p:nvSpPr>
          <p:spPr bwMode="auto">
            <a:xfrm>
              <a:off x="2448" y="3648"/>
              <a:ext cx="528" cy="212"/>
            </a:xfrm>
            <a:prstGeom prst="rect">
              <a:avLst/>
            </a:prstGeom>
            <a:noFill/>
            <a:ln>
              <a:noFill/>
            </a:ln>
            <a:effectLst/>
          </p:spPr>
          <p:txBody>
            <a:bodyPr>
              <a:spAutoFit/>
            </a:bodyPr>
            <a:lstStyle/>
            <a:p>
              <a:pPr eaLnBrk="0" hangingPunct="0">
                <a:defRPr/>
              </a:pPr>
              <a:r>
                <a:rPr lang="en-US" altLang="zh-CN" sz="1600" dirty="0">
                  <a:solidFill>
                    <a:schemeClr val="folHlink"/>
                  </a:solidFill>
                  <a:latin typeface="Arial" panose="020B0604020202020204" pitchFamily="34" charset="0"/>
                  <a:ea typeface="SimSun" panose="02010600030101010101" pitchFamily="2" charset="-122"/>
                </a:rPr>
                <a:t>high</a:t>
              </a:r>
              <a:endParaRPr lang="en-US" altLang="zh-CN" dirty="0">
                <a:latin typeface="Arial" panose="020B0604020202020204" pitchFamily="34" charset="0"/>
                <a:ea typeface="SimSun" panose="02010600030101010101" pitchFamily="2" charset="-122"/>
              </a:endParaRPr>
            </a:p>
          </p:txBody>
        </p:sp>
      </p:grpSp>
      <p:grpSp>
        <p:nvGrpSpPr>
          <p:cNvPr id="117785" name="Group 45"/>
          <p:cNvGrpSpPr/>
          <p:nvPr/>
        </p:nvGrpSpPr>
        <p:grpSpPr bwMode="auto">
          <a:xfrm>
            <a:off x="2628107" y="4756150"/>
            <a:ext cx="838200" cy="609600"/>
            <a:chOff x="1680" y="3456"/>
            <a:chExt cx="528" cy="384"/>
          </a:xfrm>
        </p:grpSpPr>
        <p:sp>
          <p:nvSpPr>
            <p:cNvPr id="1173550" name="Line 46"/>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51" name="Text Box 47"/>
            <p:cNvSpPr txBox="1">
              <a:spLocks noChangeArrowheads="1"/>
            </p:cNvSpPr>
            <p:nvPr/>
          </p:nvSpPr>
          <p:spPr bwMode="auto">
            <a:xfrm>
              <a:off x="1680" y="362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low</a:t>
              </a:r>
              <a:endParaRPr lang="en-US" altLang="zh-CN">
                <a:latin typeface="Arial" panose="020B0604020202020204" pitchFamily="34" charset="0"/>
                <a:ea typeface="SimSun" panose="02010600030101010101" pitchFamily="2" charset="-122"/>
              </a:endParaRPr>
            </a:p>
          </p:txBody>
        </p:sp>
      </p:grpSp>
      <p:sp>
        <p:nvSpPr>
          <p:cNvPr id="1173552" name="Text Box 48"/>
          <p:cNvSpPr txBox="1">
            <a:spLocks noChangeArrowheads="1"/>
          </p:cNvSpPr>
          <p:nvPr/>
        </p:nvSpPr>
        <p:spPr bwMode="auto">
          <a:xfrm>
            <a:off x="4343400" y="41910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49</a:t>
            </a:r>
            <a:endParaRPr lang="en-US" altLang="zh-CN" dirty="0">
              <a:highlight>
                <a:srgbClr val="FF0000"/>
              </a:highlight>
              <a:latin typeface="Arial" panose="020B0604020202020204" pitchFamily="34" charset="0"/>
              <a:ea typeface="SimSun" panose="02010600030101010101" pitchFamily="2" charset="-122"/>
            </a:endParaRPr>
          </a:p>
        </p:txBody>
      </p:sp>
      <p:sp>
        <p:nvSpPr>
          <p:cNvPr id="1173553" name="Text Box 49"/>
          <p:cNvSpPr txBox="1">
            <a:spLocks noChangeArrowheads="1"/>
          </p:cNvSpPr>
          <p:nvPr/>
        </p:nvSpPr>
        <p:spPr bwMode="auto">
          <a:xfrm>
            <a:off x="381000" y="5181600"/>
            <a:ext cx="762000" cy="304800"/>
          </a:xfrm>
          <a:prstGeom prst="rect">
            <a:avLst/>
          </a:prstGeom>
          <a:noFill/>
          <a:ln>
            <a:noFill/>
          </a:ln>
          <a:effectLst/>
        </p:spPr>
        <p:txBody>
          <a:bodyPr>
            <a:spAutoFit/>
          </a:bodyPr>
          <a:lstStyle/>
          <a:p>
            <a:pPr eaLnBrk="0" hangingPunct="0">
              <a:defRPr/>
            </a:pPr>
            <a:r>
              <a:rPr lang="zh-CN" altLang="en-US">
                <a:latin typeface="Arial" panose="020B0604020202020204" pitchFamily="34" charset="0"/>
                <a:ea typeface="SimSun" panose="02010600030101010101" pitchFamily="2" charset="-122"/>
              </a:rPr>
              <a:t>界点</a:t>
            </a:r>
            <a:endParaRPr lang="zh-CN" altLang="en-US">
              <a:latin typeface="Arial" panose="020B0604020202020204" pitchFamily="34" charset="0"/>
              <a:ea typeface="SimSun" panose="02010600030101010101" pitchFamily="2" charset="-122"/>
            </a:endParaRPr>
          </a:p>
        </p:txBody>
      </p:sp>
      <p:sp>
        <p:nvSpPr>
          <p:cNvPr id="1173554" name="Line 50"/>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53" name="Text Box 26"/>
          <p:cNvSpPr txBox="1">
            <a:spLocks noChangeArrowheads="1"/>
          </p:cNvSpPr>
          <p:nvPr/>
        </p:nvSpPr>
        <p:spPr bwMode="auto">
          <a:xfrm>
            <a:off x="1219199" y="2743200"/>
            <a:ext cx="6705601" cy="369332"/>
          </a:xfrm>
          <a:prstGeom prst="rect">
            <a:avLst/>
          </a:prstGeom>
          <a:noFill/>
          <a:ln>
            <a:noFill/>
          </a:ln>
          <a:effectLst/>
        </p:spPr>
        <p:txBody>
          <a:bodyPr wrap="square">
            <a:spAutoFit/>
          </a:bodyPr>
          <a:lstStyle/>
          <a:p>
            <a:pPr eaLnBrk="0" hangingPunct="0">
              <a:defRPr/>
            </a:pPr>
            <a:r>
              <a:rPr lang="en-US" altLang="zh-CN" dirty="0">
                <a:latin typeface="Arial" panose="020B0604020202020204" pitchFamily="34" charset="0"/>
                <a:ea typeface="SimSun" panose="02010600030101010101" pitchFamily="2" charset="-122"/>
              </a:rPr>
              <a:t>0         1           2           3	       4          5            6          7         8</a:t>
            </a:r>
            <a:endParaRPr lang="en-US" altLang="zh-CN" dirty="0">
              <a:latin typeface="Arial" panose="020B0604020202020204" pitchFamily="34" charset="0"/>
              <a:ea typeface="SimSun" panose="02010600030101010101" pitchFamily="2" charset="-122"/>
            </a:endParaRPr>
          </a:p>
        </p:txBody>
      </p:sp>
      <p:sp>
        <p:nvSpPr>
          <p:cNvPr id="50" name="Rectangle 5"/>
          <p:cNvSpPr>
            <a:spLocks noChangeArrowheads="1"/>
          </p:cNvSpPr>
          <p:nvPr/>
        </p:nvSpPr>
        <p:spPr bwMode="auto">
          <a:xfrm>
            <a:off x="480230" y="1792069"/>
            <a:ext cx="7954939" cy="923330"/>
          </a:xfrm>
          <a:prstGeom prst="rect">
            <a:avLst/>
          </a:prstGeom>
          <a:noFill/>
          <a:ln>
            <a:noFill/>
          </a:ln>
          <a:effectLst/>
        </p:spPr>
        <p:txBody>
          <a:bodyPr wrap="square">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850900" indent="5715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marL="0" lvl="3" indent="0" eaLnBrk="0" hangingPunct="0">
              <a:lnSpc>
                <a:spcPct val="90000"/>
              </a:lnSpc>
            </a:pPr>
            <a:r>
              <a:rPr lang="zh-CN" altLang="en-US" sz="2000" dirty="0"/>
              <a:t>将序列</a:t>
            </a:r>
            <a:r>
              <a:rPr lang="en-US" altLang="zh-CN" sz="2000" dirty="0"/>
              <a:t>  49</a:t>
            </a:r>
            <a:r>
              <a:rPr lang="zh-CN" altLang="en-US" sz="2000" dirty="0"/>
              <a:t>、</a:t>
            </a:r>
            <a:r>
              <a:rPr lang="en-US" altLang="zh-CN" sz="2000" dirty="0"/>
              <a:t>38</a:t>
            </a:r>
            <a:r>
              <a:rPr lang="zh-CN" altLang="en-US" sz="2000" dirty="0"/>
              <a:t>、</a:t>
            </a:r>
            <a:r>
              <a:rPr lang="en-US" altLang="zh-CN" sz="2000" dirty="0"/>
              <a:t>65</a:t>
            </a:r>
            <a:r>
              <a:rPr lang="zh-CN" altLang="en-US" sz="2000" dirty="0"/>
              <a:t>、</a:t>
            </a:r>
            <a:r>
              <a:rPr lang="en-US" altLang="zh-CN" sz="2000" dirty="0"/>
              <a:t>97</a:t>
            </a:r>
            <a:r>
              <a:rPr lang="zh-CN" altLang="en-US" sz="2000" dirty="0"/>
              <a:t>、</a:t>
            </a:r>
            <a:r>
              <a:rPr lang="en-US" altLang="zh-CN" sz="2000" dirty="0"/>
              <a:t>76</a:t>
            </a:r>
            <a:r>
              <a:rPr lang="zh-CN" altLang="en-US" sz="2000" dirty="0"/>
              <a:t>、</a:t>
            </a:r>
            <a:r>
              <a:rPr lang="en-US" altLang="zh-CN" sz="2000" dirty="0"/>
              <a:t>13</a:t>
            </a:r>
            <a:r>
              <a:rPr lang="zh-CN" altLang="en-US" sz="2000" dirty="0"/>
              <a:t>、</a:t>
            </a:r>
            <a:r>
              <a:rPr lang="en-US" altLang="zh-CN" sz="2000" dirty="0"/>
              <a:t>27</a:t>
            </a:r>
            <a:r>
              <a:rPr lang="zh-CN" altLang="en-US" sz="2000" dirty="0"/>
              <a:t>、</a:t>
            </a:r>
            <a:r>
              <a:rPr lang="en-US" altLang="zh-CN" sz="2000" dirty="0"/>
              <a:t>59 </a:t>
            </a:r>
            <a:r>
              <a:rPr lang="zh-CN" altLang="en-US" sz="2000" dirty="0"/>
              <a:t>进行一趟划分后，</a:t>
            </a:r>
            <a:r>
              <a:rPr lang="en-US" altLang="zh-CN" sz="2000" dirty="0"/>
              <a:t>49</a:t>
            </a:r>
            <a:r>
              <a:rPr lang="zh-CN" altLang="en-US" sz="2000" dirty="0"/>
              <a:t>位置确定。前半部分（</a:t>
            </a:r>
            <a:r>
              <a:rPr lang="en-US" altLang="zh-CN" sz="2000" dirty="0"/>
              <a:t>27</a:t>
            </a:r>
            <a:r>
              <a:rPr lang="zh-CN" altLang="en-US" sz="2000" dirty="0"/>
              <a:t>、</a:t>
            </a:r>
            <a:r>
              <a:rPr lang="en-US" altLang="zh-CN" sz="2000" dirty="0"/>
              <a:t>38</a:t>
            </a:r>
            <a:r>
              <a:rPr lang="zh-CN" altLang="en-US" sz="2000" dirty="0"/>
              <a:t>、</a:t>
            </a:r>
            <a:r>
              <a:rPr lang="en-US" altLang="zh-CN" sz="2000" dirty="0"/>
              <a:t>13</a:t>
            </a:r>
            <a:r>
              <a:rPr lang="zh-CN" altLang="en-US" sz="2000" dirty="0"/>
              <a:t>）递归快速排序，</a:t>
            </a:r>
            <a:r>
              <a:rPr lang="en-US" altLang="zh-CN" sz="2000" dirty="0"/>
              <a:t>27</a:t>
            </a:r>
            <a:r>
              <a:rPr lang="zh-CN" altLang="en-US" sz="2000" dirty="0"/>
              <a:t>为界点（基准元素或枢纽元素）进行一趟划分后，得出</a:t>
            </a:r>
            <a:r>
              <a:rPr lang="en-US" altLang="zh-CN" sz="2000" dirty="0"/>
              <a:t>27</a:t>
            </a:r>
            <a:r>
              <a:rPr lang="zh-CN" altLang="en-US" sz="2000" dirty="0"/>
              <a:t>的最终位置。</a:t>
            </a:r>
            <a:endParaRPr lang="zh-CN" altLang="en-US" sz="2000" dirty="0"/>
          </a:p>
        </p:txBody>
      </p:sp>
      <p:sp>
        <p:nvSpPr>
          <p:cNvPr id="51" name="Rectangle 2"/>
          <p:cNvSpPr>
            <a:spLocks noGrp="1" noChangeArrowheads="1"/>
          </p:cNvSpPr>
          <p:nvPr>
            <p:ph type="title"/>
          </p:nvPr>
        </p:nvSpPr>
        <p:spPr>
          <a:xfrm>
            <a:off x="255347" y="692727"/>
            <a:ext cx="7772400" cy="764566"/>
          </a:xfrm>
        </p:spPr>
        <p:txBody>
          <a:bodyPr/>
          <a:lstStyle/>
          <a:p>
            <a:pPr eaLnBrk="1" hangingPunct="1"/>
            <a:r>
              <a:rPr lang="zh-CN" altLang="en-US" b="1" dirty="0">
                <a:latin typeface="Times New Roman" panose="02020603050405020304" charset="0"/>
                <a:ea typeface="SimSun" panose="02010600030101010101" pitchFamily="2" charset="-122"/>
              </a:rPr>
              <a:t>快速排序递归过程 </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6" name="Group 6"/>
          <p:cNvGrpSpPr/>
          <p:nvPr/>
        </p:nvGrpSpPr>
        <p:grpSpPr bwMode="auto">
          <a:xfrm>
            <a:off x="1219200" y="4191000"/>
            <a:ext cx="6781800" cy="533400"/>
            <a:chOff x="1200" y="2928"/>
            <a:chExt cx="4272" cy="336"/>
          </a:xfrm>
        </p:grpSpPr>
        <p:sp>
          <p:nvSpPr>
            <p:cNvPr id="1173511" name="Rectangle 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73512" name="Line 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3" name="Line 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4" name="Line 1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5" name="Line 1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6" name="Line 1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7" name="Line 1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8" name="Line 1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19" name="Line 1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grpSp>
        <p:nvGrpSpPr>
          <p:cNvPr id="117767" name="Group 16"/>
          <p:cNvGrpSpPr/>
          <p:nvPr/>
        </p:nvGrpSpPr>
        <p:grpSpPr bwMode="auto">
          <a:xfrm>
            <a:off x="1219200" y="3124200"/>
            <a:ext cx="6781800" cy="533400"/>
            <a:chOff x="1200" y="2928"/>
            <a:chExt cx="4272" cy="336"/>
          </a:xfrm>
        </p:grpSpPr>
        <p:sp>
          <p:nvSpPr>
            <p:cNvPr id="1173521" name="Rectangle 1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73522" name="Line 1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3" name="Line 1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4" name="Line 2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5" name="Line 2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6" name="Line 2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7" name="Line 2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8" name="Line 2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29" name="Line 2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173531" name="Text Box 27"/>
          <p:cNvSpPr txBox="1">
            <a:spLocks noChangeArrowheads="1"/>
          </p:cNvSpPr>
          <p:nvPr/>
        </p:nvSpPr>
        <p:spPr bwMode="auto">
          <a:xfrm>
            <a:off x="2057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27</a:t>
            </a:r>
            <a:endParaRPr lang="en-US" altLang="zh-CN">
              <a:latin typeface="Arial" panose="020B0604020202020204" pitchFamily="34" charset="0"/>
              <a:ea typeface="SimSun" panose="02010600030101010101" pitchFamily="2" charset="-122"/>
            </a:endParaRPr>
          </a:p>
        </p:txBody>
      </p:sp>
      <p:sp>
        <p:nvSpPr>
          <p:cNvPr id="1173532" name="Text Box 28"/>
          <p:cNvSpPr txBox="1">
            <a:spLocks noChangeArrowheads="1"/>
          </p:cNvSpPr>
          <p:nvPr/>
        </p:nvSpPr>
        <p:spPr bwMode="auto">
          <a:xfrm>
            <a:off x="3695701" y="4221161"/>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38</a:t>
            </a:r>
            <a:endParaRPr lang="en-US" altLang="zh-CN">
              <a:latin typeface="Arial" panose="020B0604020202020204" pitchFamily="34" charset="0"/>
              <a:ea typeface="SimSun" panose="02010600030101010101" pitchFamily="2" charset="-122"/>
            </a:endParaRPr>
          </a:p>
        </p:txBody>
      </p:sp>
      <p:sp>
        <p:nvSpPr>
          <p:cNvPr id="1173533" name="Text Box 29"/>
          <p:cNvSpPr txBox="1">
            <a:spLocks noChangeArrowheads="1"/>
          </p:cNvSpPr>
          <p:nvPr/>
        </p:nvSpPr>
        <p:spPr bwMode="auto">
          <a:xfrm>
            <a:off x="2819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38</a:t>
            </a:r>
            <a:endParaRPr lang="en-US" altLang="zh-CN">
              <a:latin typeface="Arial" panose="020B0604020202020204" pitchFamily="34" charset="0"/>
              <a:ea typeface="SimSun" panose="02010600030101010101" pitchFamily="2" charset="-122"/>
            </a:endParaRPr>
          </a:p>
        </p:txBody>
      </p:sp>
      <p:sp>
        <p:nvSpPr>
          <p:cNvPr id="1173534" name="Text Box 30"/>
          <p:cNvSpPr txBox="1">
            <a:spLocks noChangeArrowheads="1"/>
          </p:cNvSpPr>
          <p:nvPr/>
        </p:nvSpPr>
        <p:spPr bwMode="auto">
          <a:xfrm>
            <a:off x="3581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13</a:t>
            </a:r>
            <a:endParaRPr lang="en-US" altLang="zh-CN">
              <a:latin typeface="Arial" panose="020B0604020202020204" pitchFamily="34" charset="0"/>
              <a:ea typeface="SimSun" panose="02010600030101010101" pitchFamily="2" charset="-122"/>
            </a:endParaRPr>
          </a:p>
        </p:txBody>
      </p:sp>
      <p:sp>
        <p:nvSpPr>
          <p:cNvPr id="1173535" name="Text Box 31"/>
          <p:cNvSpPr txBox="1">
            <a:spLocks noChangeArrowheads="1"/>
          </p:cNvSpPr>
          <p:nvPr/>
        </p:nvSpPr>
        <p:spPr bwMode="auto">
          <a:xfrm>
            <a:off x="6553200" y="4175125"/>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73536" name="Text Box 32"/>
          <p:cNvSpPr txBox="1">
            <a:spLocks noChangeArrowheads="1"/>
          </p:cNvSpPr>
          <p:nvPr/>
        </p:nvSpPr>
        <p:spPr bwMode="auto">
          <a:xfrm>
            <a:off x="5791200" y="41910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73537" name="Text Box 33"/>
          <p:cNvSpPr txBox="1">
            <a:spLocks noChangeArrowheads="1"/>
          </p:cNvSpPr>
          <p:nvPr/>
        </p:nvSpPr>
        <p:spPr bwMode="auto">
          <a:xfrm>
            <a:off x="4343400" y="31242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49</a:t>
            </a:r>
            <a:endParaRPr lang="en-US" altLang="zh-CN" dirty="0">
              <a:highlight>
                <a:srgbClr val="FF0000"/>
              </a:highlight>
              <a:latin typeface="Arial" panose="020B0604020202020204" pitchFamily="34" charset="0"/>
              <a:ea typeface="SimSun" panose="02010600030101010101" pitchFamily="2" charset="-122"/>
            </a:endParaRPr>
          </a:p>
        </p:txBody>
      </p:sp>
      <p:sp>
        <p:nvSpPr>
          <p:cNvPr id="1173538" name="Text Box 34"/>
          <p:cNvSpPr txBox="1">
            <a:spLocks noChangeArrowheads="1"/>
          </p:cNvSpPr>
          <p:nvPr/>
        </p:nvSpPr>
        <p:spPr bwMode="auto">
          <a:xfrm>
            <a:off x="5105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76</a:t>
            </a:r>
            <a:endParaRPr lang="en-US" altLang="zh-CN">
              <a:latin typeface="Arial" panose="020B0604020202020204" pitchFamily="34" charset="0"/>
              <a:ea typeface="SimSun" panose="02010600030101010101" pitchFamily="2" charset="-122"/>
            </a:endParaRPr>
          </a:p>
        </p:txBody>
      </p:sp>
      <p:sp>
        <p:nvSpPr>
          <p:cNvPr id="1173539" name="Text Box 35"/>
          <p:cNvSpPr txBox="1">
            <a:spLocks noChangeArrowheads="1"/>
          </p:cNvSpPr>
          <p:nvPr/>
        </p:nvSpPr>
        <p:spPr bwMode="auto">
          <a:xfrm>
            <a:off x="5105400" y="4175125"/>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76</a:t>
            </a:r>
            <a:endParaRPr lang="en-US" altLang="zh-CN">
              <a:latin typeface="Arial" panose="020B0604020202020204" pitchFamily="34" charset="0"/>
              <a:ea typeface="SimSun" panose="02010600030101010101" pitchFamily="2" charset="-122"/>
            </a:endParaRPr>
          </a:p>
        </p:txBody>
      </p:sp>
      <p:sp>
        <p:nvSpPr>
          <p:cNvPr id="1173540" name="Text Box 36"/>
          <p:cNvSpPr txBox="1">
            <a:spLocks noChangeArrowheads="1"/>
          </p:cNvSpPr>
          <p:nvPr/>
        </p:nvSpPr>
        <p:spPr bwMode="auto">
          <a:xfrm>
            <a:off x="2057400" y="41910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13</a:t>
            </a:r>
            <a:endParaRPr lang="en-US" altLang="zh-CN">
              <a:latin typeface="Arial" panose="020B0604020202020204" pitchFamily="34" charset="0"/>
              <a:ea typeface="SimSun" panose="02010600030101010101" pitchFamily="2" charset="-122"/>
            </a:endParaRPr>
          </a:p>
        </p:txBody>
      </p:sp>
      <p:sp>
        <p:nvSpPr>
          <p:cNvPr id="1173541" name="Text Box 37"/>
          <p:cNvSpPr txBox="1">
            <a:spLocks noChangeArrowheads="1"/>
          </p:cNvSpPr>
          <p:nvPr/>
        </p:nvSpPr>
        <p:spPr bwMode="auto">
          <a:xfrm>
            <a:off x="5791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73542" name="Text Box 38"/>
          <p:cNvSpPr txBox="1">
            <a:spLocks noChangeArrowheads="1"/>
          </p:cNvSpPr>
          <p:nvPr/>
        </p:nvSpPr>
        <p:spPr bwMode="auto">
          <a:xfrm>
            <a:off x="6553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73543" name="Text Box 39"/>
          <p:cNvSpPr txBox="1">
            <a:spLocks noChangeArrowheads="1"/>
          </p:cNvSpPr>
          <p:nvPr/>
        </p:nvSpPr>
        <p:spPr bwMode="auto">
          <a:xfrm>
            <a:off x="2910386" y="4202421"/>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27</a:t>
            </a:r>
            <a:endParaRPr lang="en-US" altLang="zh-CN" dirty="0">
              <a:highlight>
                <a:srgbClr val="FF0000"/>
              </a:highlight>
              <a:latin typeface="Arial" panose="020B0604020202020204" pitchFamily="34" charset="0"/>
              <a:ea typeface="SimSun" panose="02010600030101010101" pitchFamily="2" charset="-122"/>
            </a:endParaRPr>
          </a:p>
        </p:txBody>
      </p:sp>
      <p:sp>
        <p:nvSpPr>
          <p:cNvPr id="1173544" name="Text Box 40"/>
          <p:cNvSpPr txBox="1">
            <a:spLocks noChangeArrowheads="1"/>
          </p:cNvSpPr>
          <p:nvPr/>
        </p:nvSpPr>
        <p:spPr bwMode="auto">
          <a:xfrm>
            <a:off x="7315200" y="41910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sp>
        <p:nvSpPr>
          <p:cNvPr id="1173545" name="Text Box 41"/>
          <p:cNvSpPr txBox="1">
            <a:spLocks noChangeArrowheads="1"/>
          </p:cNvSpPr>
          <p:nvPr/>
        </p:nvSpPr>
        <p:spPr bwMode="auto">
          <a:xfrm>
            <a:off x="7315200" y="31242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grpSp>
        <p:nvGrpSpPr>
          <p:cNvPr id="117784" name="Group 42"/>
          <p:cNvGrpSpPr/>
          <p:nvPr/>
        </p:nvGrpSpPr>
        <p:grpSpPr bwMode="auto">
          <a:xfrm>
            <a:off x="3290259" y="4754561"/>
            <a:ext cx="838200" cy="641350"/>
            <a:chOff x="2448" y="3456"/>
            <a:chExt cx="528" cy="404"/>
          </a:xfrm>
        </p:grpSpPr>
        <p:sp>
          <p:nvSpPr>
            <p:cNvPr id="1173547" name="Line 43"/>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48" name="Text Box 44"/>
            <p:cNvSpPr txBox="1">
              <a:spLocks noChangeArrowheads="1"/>
            </p:cNvSpPr>
            <p:nvPr/>
          </p:nvSpPr>
          <p:spPr bwMode="auto">
            <a:xfrm>
              <a:off x="2448" y="3648"/>
              <a:ext cx="528" cy="212"/>
            </a:xfrm>
            <a:prstGeom prst="rect">
              <a:avLst/>
            </a:prstGeom>
            <a:noFill/>
            <a:ln>
              <a:noFill/>
            </a:ln>
            <a:effectLst/>
          </p:spPr>
          <p:txBody>
            <a:bodyPr>
              <a:spAutoFit/>
            </a:bodyPr>
            <a:lstStyle/>
            <a:p>
              <a:pPr eaLnBrk="0" hangingPunct="0">
                <a:defRPr/>
              </a:pPr>
              <a:r>
                <a:rPr lang="en-US" altLang="zh-CN" sz="1600" dirty="0">
                  <a:solidFill>
                    <a:schemeClr val="folHlink"/>
                  </a:solidFill>
                  <a:latin typeface="Arial" panose="020B0604020202020204" pitchFamily="34" charset="0"/>
                  <a:ea typeface="SimSun" panose="02010600030101010101" pitchFamily="2" charset="-122"/>
                </a:rPr>
                <a:t>high</a:t>
              </a:r>
              <a:endParaRPr lang="en-US" altLang="zh-CN" dirty="0">
                <a:latin typeface="Arial" panose="020B0604020202020204" pitchFamily="34" charset="0"/>
                <a:ea typeface="SimSun" panose="02010600030101010101" pitchFamily="2" charset="-122"/>
              </a:endParaRPr>
            </a:p>
          </p:txBody>
        </p:sp>
      </p:grpSp>
      <p:grpSp>
        <p:nvGrpSpPr>
          <p:cNvPr id="117785" name="Group 45"/>
          <p:cNvGrpSpPr/>
          <p:nvPr/>
        </p:nvGrpSpPr>
        <p:grpSpPr bwMode="auto">
          <a:xfrm>
            <a:off x="2628107" y="4756150"/>
            <a:ext cx="838200" cy="609600"/>
            <a:chOff x="1680" y="3456"/>
            <a:chExt cx="528" cy="384"/>
          </a:xfrm>
        </p:grpSpPr>
        <p:sp>
          <p:nvSpPr>
            <p:cNvPr id="1173550" name="Line 46"/>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3551" name="Text Box 47"/>
            <p:cNvSpPr txBox="1">
              <a:spLocks noChangeArrowheads="1"/>
            </p:cNvSpPr>
            <p:nvPr/>
          </p:nvSpPr>
          <p:spPr bwMode="auto">
            <a:xfrm>
              <a:off x="1680" y="362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low</a:t>
              </a:r>
              <a:endParaRPr lang="en-US" altLang="zh-CN">
                <a:latin typeface="Arial" panose="020B0604020202020204" pitchFamily="34" charset="0"/>
                <a:ea typeface="SimSun" panose="02010600030101010101" pitchFamily="2" charset="-122"/>
              </a:endParaRPr>
            </a:p>
          </p:txBody>
        </p:sp>
      </p:grpSp>
      <p:sp>
        <p:nvSpPr>
          <p:cNvPr id="1173552" name="Text Box 48"/>
          <p:cNvSpPr txBox="1">
            <a:spLocks noChangeArrowheads="1"/>
          </p:cNvSpPr>
          <p:nvPr/>
        </p:nvSpPr>
        <p:spPr bwMode="auto">
          <a:xfrm>
            <a:off x="4343400" y="41910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49</a:t>
            </a:r>
            <a:endParaRPr lang="en-US" altLang="zh-CN" dirty="0">
              <a:highlight>
                <a:srgbClr val="FF0000"/>
              </a:highlight>
              <a:latin typeface="Arial" panose="020B0604020202020204" pitchFamily="34" charset="0"/>
              <a:ea typeface="SimSun" panose="02010600030101010101" pitchFamily="2" charset="-122"/>
            </a:endParaRPr>
          </a:p>
        </p:txBody>
      </p:sp>
      <p:sp>
        <p:nvSpPr>
          <p:cNvPr id="1173553" name="Text Box 49"/>
          <p:cNvSpPr txBox="1">
            <a:spLocks noChangeArrowheads="1"/>
          </p:cNvSpPr>
          <p:nvPr/>
        </p:nvSpPr>
        <p:spPr bwMode="auto">
          <a:xfrm>
            <a:off x="381000" y="5181600"/>
            <a:ext cx="762000" cy="304800"/>
          </a:xfrm>
          <a:prstGeom prst="rect">
            <a:avLst/>
          </a:prstGeom>
          <a:noFill/>
          <a:ln>
            <a:noFill/>
          </a:ln>
          <a:effectLst/>
        </p:spPr>
        <p:txBody>
          <a:bodyPr>
            <a:spAutoFit/>
          </a:bodyPr>
          <a:lstStyle/>
          <a:p>
            <a:pPr eaLnBrk="0" hangingPunct="0">
              <a:defRPr/>
            </a:pPr>
            <a:r>
              <a:rPr lang="zh-CN" altLang="en-US">
                <a:latin typeface="Arial" panose="020B0604020202020204" pitchFamily="34" charset="0"/>
                <a:ea typeface="SimSun" panose="02010600030101010101" pitchFamily="2" charset="-122"/>
              </a:rPr>
              <a:t>界点</a:t>
            </a:r>
            <a:endParaRPr lang="zh-CN" altLang="en-US">
              <a:latin typeface="Arial" panose="020B0604020202020204" pitchFamily="34" charset="0"/>
              <a:ea typeface="SimSun" panose="02010600030101010101" pitchFamily="2" charset="-122"/>
            </a:endParaRPr>
          </a:p>
        </p:txBody>
      </p:sp>
      <p:sp>
        <p:nvSpPr>
          <p:cNvPr id="1173554" name="Line 50"/>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53" name="Text Box 26"/>
          <p:cNvSpPr txBox="1">
            <a:spLocks noChangeArrowheads="1"/>
          </p:cNvSpPr>
          <p:nvPr/>
        </p:nvSpPr>
        <p:spPr bwMode="auto">
          <a:xfrm>
            <a:off x="1219199" y="2743200"/>
            <a:ext cx="6705601" cy="369332"/>
          </a:xfrm>
          <a:prstGeom prst="rect">
            <a:avLst/>
          </a:prstGeom>
          <a:noFill/>
          <a:ln>
            <a:noFill/>
          </a:ln>
          <a:effectLst/>
        </p:spPr>
        <p:txBody>
          <a:bodyPr wrap="square">
            <a:spAutoFit/>
          </a:bodyPr>
          <a:lstStyle/>
          <a:p>
            <a:pPr eaLnBrk="0" hangingPunct="0">
              <a:defRPr/>
            </a:pPr>
            <a:r>
              <a:rPr lang="en-US" altLang="zh-CN" dirty="0">
                <a:latin typeface="Arial" panose="020B0604020202020204" pitchFamily="34" charset="0"/>
                <a:ea typeface="SimSun" panose="02010600030101010101" pitchFamily="2" charset="-122"/>
              </a:rPr>
              <a:t>0         1           2           3	       4          5            6          7         8</a:t>
            </a:r>
            <a:endParaRPr lang="en-US" altLang="zh-CN" dirty="0">
              <a:latin typeface="Arial" panose="020B0604020202020204" pitchFamily="34" charset="0"/>
              <a:ea typeface="SimSun" panose="02010600030101010101" pitchFamily="2" charset="-122"/>
            </a:endParaRPr>
          </a:p>
        </p:txBody>
      </p:sp>
      <p:sp>
        <p:nvSpPr>
          <p:cNvPr id="50" name="Rectangle 5"/>
          <p:cNvSpPr>
            <a:spLocks noChangeArrowheads="1"/>
          </p:cNvSpPr>
          <p:nvPr/>
        </p:nvSpPr>
        <p:spPr bwMode="auto">
          <a:xfrm>
            <a:off x="480230" y="1792069"/>
            <a:ext cx="7954939" cy="923330"/>
          </a:xfrm>
          <a:prstGeom prst="rect">
            <a:avLst/>
          </a:prstGeom>
          <a:noFill/>
          <a:ln>
            <a:noFill/>
          </a:ln>
          <a:effectLst/>
        </p:spPr>
        <p:txBody>
          <a:bodyPr wrap="square">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850900" indent="5715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marL="0" lvl="3" indent="0" eaLnBrk="0" hangingPunct="0">
              <a:lnSpc>
                <a:spcPct val="90000"/>
              </a:lnSpc>
            </a:pPr>
            <a:r>
              <a:rPr lang="zh-CN" altLang="en-US" sz="2000" dirty="0"/>
              <a:t>将序列</a:t>
            </a:r>
            <a:r>
              <a:rPr lang="en-US" altLang="zh-CN" sz="2000" dirty="0"/>
              <a:t>  49</a:t>
            </a:r>
            <a:r>
              <a:rPr lang="zh-CN" altLang="en-US" sz="2000" dirty="0"/>
              <a:t>、</a:t>
            </a:r>
            <a:r>
              <a:rPr lang="en-US" altLang="zh-CN" sz="2000" dirty="0"/>
              <a:t>38</a:t>
            </a:r>
            <a:r>
              <a:rPr lang="zh-CN" altLang="en-US" sz="2000" dirty="0"/>
              <a:t>、</a:t>
            </a:r>
            <a:r>
              <a:rPr lang="en-US" altLang="zh-CN" sz="2000" dirty="0"/>
              <a:t>65</a:t>
            </a:r>
            <a:r>
              <a:rPr lang="zh-CN" altLang="en-US" sz="2000" dirty="0"/>
              <a:t>、</a:t>
            </a:r>
            <a:r>
              <a:rPr lang="en-US" altLang="zh-CN" sz="2000" dirty="0"/>
              <a:t>97</a:t>
            </a:r>
            <a:r>
              <a:rPr lang="zh-CN" altLang="en-US" sz="2000" dirty="0"/>
              <a:t>、</a:t>
            </a:r>
            <a:r>
              <a:rPr lang="en-US" altLang="zh-CN" sz="2000" dirty="0"/>
              <a:t>76</a:t>
            </a:r>
            <a:r>
              <a:rPr lang="zh-CN" altLang="en-US" sz="2000" dirty="0"/>
              <a:t>、</a:t>
            </a:r>
            <a:r>
              <a:rPr lang="en-US" altLang="zh-CN" sz="2000" dirty="0"/>
              <a:t>13</a:t>
            </a:r>
            <a:r>
              <a:rPr lang="zh-CN" altLang="en-US" sz="2000" dirty="0"/>
              <a:t>、</a:t>
            </a:r>
            <a:r>
              <a:rPr lang="en-US" altLang="zh-CN" sz="2000" dirty="0"/>
              <a:t>27</a:t>
            </a:r>
            <a:r>
              <a:rPr lang="zh-CN" altLang="en-US" sz="2000" dirty="0"/>
              <a:t>、</a:t>
            </a:r>
            <a:r>
              <a:rPr lang="en-US" altLang="zh-CN" sz="2000" dirty="0"/>
              <a:t>59 </a:t>
            </a:r>
            <a:r>
              <a:rPr lang="zh-CN" altLang="en-US" sz="2000" dirty="0"/>
              <a:t>进行一趟划分后，</a:t>
            </a:r>
            <a:r>
              <a:rPr lang="en-US" altLang="zh-CN" sz="2000" dirty="0"/>
              <a:t>49</a:t>
            </a:r>
            <a:r>
              <a:rPr lang="zh-CN" altLang="en-US" sz="2000" dirty="0"/>
              <a:t>位置确定。前半部分（</a:t>
            </a:r>
            <a:r>
              <a:rPr lang="en-US" altLang="zh-CN" sz="2000" dirty="0"/>
              <a:t>27</a:t>
            </a:r>
            <a:r>
              <a:rPr lang="zh-CN" altLang="en-US" sz="2000" dirty="0"/>
              <a:t>、</a:t>
            </a:r>
            <a:r>
              <a:rPr lang="en-US" altLang="zh-CN" sz="2000" dirty="0"/>
              <a:t>38</a:t>
            </a:r>
            <a:r>
              <a:rPr lang="zh-CN" altLang="en-US" sz="2000" dirty="0"/>
              <a:t>、</a:t>
            </a:r>
            <a:r>
              <a:rPr lang="en-US" altLang="zh-CN" sz="2000" dirty="0"/>
              <a:t>13</a:t>
            </a:r>
            <a:r>
              <a:rPr lang="zh-CN" altLang="en-US" sz="2000" dirty="0"/>
              <a:t>）递归快速排序，</a:t>
            </a:r>
            <a:r>
              <a:rPr lang="en-US" altLang="zh-CN" sz="2000" dirty="0"/>
              <a:t>27</a:t>
            </a:r>
            <a:r>
              <a:rPr lang="zh-CN" altLang="en-US" sz="2000" dirty="0"/>
              <a:t>为界点（基准元素或枢纽元素）进行一趟划分后，得出</a:t>
            </a:r>
            <a:r>
              <a:rPr lang="en-US" altLang="zh-CN" sz="2000" dirty="0"/>
              <a:t>27</a:t>
            </a:r>
            <a:r>
              <a:rPr lang="zh-CN" altLang="en-US" sz="2000" dirty="0"/>
              <a:t>的最终位置。</a:t>
            </a:r>
            <a:endParaRPr lang="zh-CN" altLang="en-US" sz="2000" dirty="0"/>
          </a:p>
        </p:txBody>
      </p:sp>
      <p:sp>
        <p:nvSpPr>
          <p:cNvPr id="51" name="Rectangle 2"/>
          <p:cNvSpPr>
            <a:spLocks noGrp="1" noChangeArrowheads="1"/>
          </p:cNvSpPr>
          <p:nvPr>
            <p:ph type="title"/>
          </p:nvPr>
        </p:nvSpPr>
        <p:spPr>
          <a:xfrm>
            <a:off x="255347" y="692727"/>
            <a:ext cx="7772400" cy="764566"/>
          </a:xfrm>
        </p:spPr>
        <p:txBody>
          <a:bodyPr/>
          <a:lstStyle/>
          <a:p>
            <a:pPr eaLnBrk="1" hangingPunct="1"/>
            <a:r>
              <a:rPr lang="zh-CN" altLang="en-US" b="1" dirty="0">
                <a:latin typeface="Times New Roman" panose="02020603050405020304" charset="0"/>
                <a:ea typeface="SimSun" panose="02010600030101010101" pitchFamily="2" charset="-122"/>
              </a:rPr>
              <a:t>快速排序递归过程 </a:t>
            </a:r>
            <a:endParaRPr lang="zh-CN" altLang="en-US" b="1" dirty="0">
              <a:latin typeface="Times New Roman" panose="02020603050405020304" charset="0"/>
              <a:ea typeface="SimSun" panose="02010600030101010101" pitchFamily="2" charset="-122"/>
            </a:endParaRPr>
          </a:p>
        </p:txBody>
      </p:sp>
      <p:sp>
        <p:nvSpPr>
          <p:cNvPr id="52" name="Rectangle 5"/>
          <p:cNvSpPr>
            <a:spLocks noChangeArrowheads="1"/>
          </p:cNvSpPr>
          <p:nvPr/>
        </p:nvSpPr>
        <p:spPr bwMode="auto">
          <a:xfrm>
            <a:off x="762000" y="5730872"/>
            <a:ext cx="7954939" cy="923330"/>
          </a:xfrm>
          <a:prstGeom prst="rect">
            <a:avLst/>
          </a:prstGeom>
          <a:noFill/>
          <a:ln>
            <a:noFill/>
          </a:ln>
          <a:effectLst/>
        </p:spPr>
        <p:txBody>
          <a:bodyPr wrap="square">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850900" indent="5715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marL="0" lvl="3" indent="0" eaLnBrk="0" hangingPunct="0">
              <a:lnSpc>
                <a:spcPct val="90000"/>
              </a:lnSpc>
            </a:pPr>
            <a:r>
              <a:rPr lang="zh-CN" altLang="en-US" sz="2000" dirty="0"/>
              <a:t>将序列</a:t>
            </a:r>
            <a:r>
              <a:rPr lang="en-US" altLang="zh-CN" sz="2000" dirty="0"/>
              <a:t>  49</a:t>
            </a:r>
            <a:r>
              <a:rPr lang="zh-CN" altLang="en-US" sz="2000" dirty="0"/>
              <a:t>、</a:t>
            </a:r>
            <a:r>
              <a:rPr lang="en-US" altLang="zh-CN" sz="2000" dirty="0"/>
              <a:t>38</a:t>
            </a:r>
            <a:r>
              <a:rPr lang="zh-CN" altLang="en-US" sz="2000" dirty="0"/>
              <a:t>、</a:t>
            </a:r>
            <a:r>
              <a:rPr lang="en-US" altLang="zh-CN" sz="2000" dirty="0"/>
              <a:t>65</a:t>
            </a:r>
            <a:r>
              <a:rPr lang="zh-CN" altLang="en-US" sz="2000" dirty="0"/>
              <a:t>、</a:t>
            </a:r>
            <a:r>
              <a:rPr lang="en-US" altLang="zh-CN" sz="2000" dirty="0"/>
              <a:t>97</a:t>
            </a:r>
            <a:r>
              <a:rPr lang="zh-CN" altLang="en-US" sz="2000" dirty="0"/>
              <a:t>、</a:t>
            </a:r>
            <a:r>
              <a:rPr lang="en-US" altLang="zh-CN" sz="2000" dirty="0"/>
              <a:t>76</a:t>
            </a:r>
            <a:r>
              <a:rPr lang="zh-CN" altLang="en-US" sz="2000" dirty="0"/>
              <a:t>、</a:t>
            </a:r>
            <a:r>
              <a:rPr lang="en-US" altLang="zh-CN" sz="2000" dirty="0"/>
              <a:t>13</a:t>
            </a:r>
            <a:r>
              <a:rPr lang="zh-CN" altLang="en-US" sz="2000" dirty="0"/>
              <a:t>、</a:t>
            </a:r>
            <a:r>
              <a:rPr lang="en-US" altLang="zh-CN" sz="2000" dirty="0"/>
              <a:t>27</a:t>
            </a:r>
            <a:r>
              <a:rPr lang="zh-CN" altLang="en-US" sz="2000" dirty="0"/>
              <a:t>、</a:t>
            </a:r>
            <a:r>
              <a:rPr lang="en-US" altLang="zh-CN" sz="2000" dirty="0"/>
              <a:t>59 </a:t>
            </a:r>
            <a:r>
              <a:rPr lang="zh-CN" altLang="en-US" sz="2000" dirty="0"/>
              <a:t>进行二趟划分后，</a:t>
            </a:r>
            <a:r>
              <a:rPr lang="en-US" altLang="zh-CN" sz="2000" dirty="0"/>
              <a:t>49</a:t>
            </a:r>
            <a:r>
              <a:rPr lang="zh-CN" altLang="en-US" sz="2000" dirty="0"/>
              <a:t>和</a:t>
            </a:r>
            <a:r>
              <a:rPr lang="en-US" altLang="zh-CN" sz="2000" dirty="0"/>
              <a:t>27</a:t>
            </a:r>
            <a:r>
              <a:rPr lang="zh-CN" altLang="en-US" sz="2000" dirty="0"/>
              <a:t>确定了最终位置。</a:t>
            </a:r>
            <a:endParaRPr lang="en-US" altLang="zh-CN" sz="2000" dirty="0"/>
          </a:p>
          <a:p>
            <a:pPr marL="0" lvl="3" indent="0" eaLnBrk="0" hangingPunct="0">
              <a:lnSpc>
                <a:spcPct val="90000"/>
              </a:lnSpc>
            </a:pPr>
            <a:r>
              <a:rPr lang="zh-CN" altLang="en-US" sz="2000" dirty="0"/>
              <a:t>推论：每执行一趟划分，至少可以确定</a:t>
            </a:r>
            <a:r>
              <a:rPr lang="en-US" altLang="zh-CN" sz="2000" dirty="0"/>
              <a:t>1</a:t>
            </a:r>
            <a:r>
              <a:rPr lang="zh-CN" altLang="en-US" sz="2000" dirty="0"/>
              <a:t>个元素的最终位置。</a:t>
            </a:r>
            <a:endParaRPr lang="zh-CN" altLang="en-US" sz="2000" dirty="0"/>
          </a:p>
        </p:txBody>
      </p:sp>
    </p:spTree>
  </p:cSld>
  <p:clrMapOvr>
    <a:masterClrMapping/>
  </p:clrMapOvr>
  <p:transition spd="med">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62" name="Group 6"/>
          <p:cNvGrpSpPr/>
          <p:nvPr/>
        </p:nvGrpSpPr>
        <p:grpSpPr bwMode="auto">
          <a:xfrm>
            <a:off x="1219200" y="4191000"/>
            <a:ext cx="6781800" cy="533400"/>
            <a:chOff x="1200" y="2928"/>
            <a:chExt cx="4272" cy="336"/>
          </a:xfrm>
        </p:grpSpPr>
        <p:sp>
          <p:nvSpPr>
            <p:cNvPr id="1177607" name="Rectangle 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77608" name="Line 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09" name="Line 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10" name="Line 1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11" name="Line 1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12" name="Line 1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13" name="Line 1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14" name="Line 1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15" name="Line 1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grpSp>
        <p:nvGrpSpPr>
          <p:cNvPr id="121863" name="Group 16"/>
          <p:cNvGrpSpPr/>
          <p:nvPr/>
        </p:nvGrpSpPr>
        <p:grpSpPr bwMode="auto">
          <a:xfrm>
            <a:off x="1219200" y="3124200"/>
            <a:ext cx="6781800" cy="533400"/>
            <a:chOff x="1200" y="2928"/>
            <a:chExt cx="4272" cy="336"/>
          </a:xfrm>
        </p:grpSpPr>
        <p:sp>
          <p:nvSpPr>
            <p:cNvPr id="1177617" name="Rectangle 1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77618" name="Line 1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19" name="Line 1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20" name="Line 2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21" name="Line 2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22" name="Line 2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23" name="Line 2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24" name="Line 2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25" name="Line 2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177627" name="Text Box 27"/>
          <p:cNvSpPr txBox="1">
            <a:spLocks noChangeArrowheads="1"/>
          </p:cNvSpPr>
          <p:nvPr/>
        </p:nvSpPr>
        <p:spPr bwMode="auto">
          <a:xfrm>
            <a:off x="2057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13</a:t>
            </a:r>
            <a:endParaRPr lang="en-US" altLang="zh-CN">
              <a:latin typeface="Arial" panose="020B0604020202020204" pitchFamily="34" charset="0"/>
              <a:ea typeface="SimSun" panose="02010600030101010101" pitchFamily="2" charset="-122"/>
            </a:endParaRPr>
          </a:p>
        </p:txBody>
      </p:sp>
      <p:sp>
        <p:nvSpPr>
          <p:cNvPr id="1177628" name="Text Box 28"/>
          <p:cNvSpPr txBox="1">
            <a:spLocks noChangeArrowheads="1"/>
          </p:cNvSpPr>
          <p:nvPr/>
        </p:nvSpPr>
        <p:spPr bwMode="auto">
          <a:xfrm>
            <a:off x="3581400" y="41910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38</a:t>
            </a:r>
            <a:endParaRPr lang="en-US" altLang="zh-CN" dirty="0">
              <a:highlight>
                <a:srgbClr val="FF0000"/>
              </a:highlight>
              <a:latin typeface="Arial" panose="020B0604020202020204" pitchFamily="34" charset="0"/>
              <a:ea typeface="SimSun" panose="02010600030101010101" pitchFamily="2" charset="-122"/>
            </a:endParaRPr>
          </a:p>
        </p:txBody>
      </p:sp>
      <p:sp>
        <p:nvSpPr>
          <p:cNvPr id="1177629" name="Text Box 29"/>
          <p:cNvSpPr txBox="1">
            <a:spLocks noChangeArrowheads="1"/>
          </p:cNvSpPr>
          <p:nvPr/>
        </p:nvSpPr>
        <p:spPr bwMode="auto">
          <a:xfrm>
            <a:off x="2819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27</a:t>
            </a:r>
            <a:endParaRPr lang="en-US" altLang="zh-CN">
              <a:latin typeface="Arial" panose="020B0604020202020204" pitchFamily="34" charset="0"/>
              <a:ea typeface="SimSun" panose="02010600030101010101" pitchFamily="2" charset="-122"/>
            </a:endParaRPr>
          </a:p>
        </p:txBody>
      </p:sp>
      <p:sp>
        <p:nvSpPr>
          <p:cNvPr id="1177630" name="Text Box 30"/>
          <p:cNvSpPr txBox="1">
            <a:spLocks noChangeArrowheads="1"/>
          </p:cNvSpPr>
          <p:nvPr/>
        </p:nvSpPr>
        <p:spPr bwMode="auto">
          <a:xfrm>
            <a:off x="3581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38</a:t>
            </a:r>
            <a:endParaRPr lang="en-US" altLang="zh-CN">
              <a:latin typeface="Arial" panose="020B0604020202020204" pitchFamily="34" charset="0"/>
              <a:ea typeface="SimSun" panose="02010600030101010101" pitchFamily="2" charset="-122"/>
            </a:endParaRPr>
          </a:p>
        </p:txBody>
      </p:sp>
      <p:sp>
        <p:nvSpPr>
          <p:cNvPr id="1177631" name="Text Box 31"/>
          <p:cNvSpPr txBox="1">
            <a:spLocks noChangeArrowheads="1"/>
          </p:cNvSpPr>
          <p:nvPr/>
        </p:nvSpPr>
        <p:spPr bwMode="auto">
          <a:xfrm>
            <a:off x="6553200" y="4175125"/>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77632" name="Text Box 32"/>
          <p:cNvSpPr txBox="1">
            <a:spLocks noChangeArrowheads="1"/>
          </p:cNvSpPr>
          <p:nvPr/>
        </p:nvSpPr>
        <p:spPr bwMode="auto">
          <a:xfrm>
            <a:off x="5791200" y="41910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77633" name="Text Box 33"/>
          <p:cNvSpPr txBox="1">
            <a:spLocks noChangeArrowheads="1"/>
          </p:cNvSpPr>
          <p:nvPr/>
        </p:nvSpPr>
        <p:spPr bwMode="auto">
          <a:xfrm>
            <a:off x="4343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49</a:t>
            </a:r>
            <a:endParaRPr lang="en-US" altLang="zh-CN">
              <a:latin typeface="Arial" panose="020B0604020202020204" pitchFamily="34" charset="0"/>
              <a:ea typeface="SimSun" panose="02010600030101010101" pitchFamily="2" charset="-122"/>
            </a:endParaRPr>
          </a:p>
        </p:txBody>
      </p:sp>
      <p:sp>
        <p:nvSpPr>
          <p:cNvPr id="1177634" name="Text Box 34"/>
          <p:cNvSpPr txBox="1">
            <a:spLocks noChangeArrowheads="1"/>
          </p:cNvSpPr>
          <p:nvPr/>
        </p:nvSpPr>
        <p:spPr bwMode="auto">
          <a:xfrm>
            <a:off x="5105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76</a:t>
            </a:r>
            <a:endParaRPr lang="en-US" altLang="zh-CN">
              <a:latin typeface="Arial" panose="020B0604020202020204" pitchFamily="34" charset="0"/>
              <a:ea typeface="SimSun" panose="02010600030101010101" pitchFamily="2" charset="-122"/>
            </a:endParaRPr>
          </a:p>
        </p:txBody>
      </p:sp>
      <p:sp>
        <p:nvSpPr>
          <p:cNvPr id="1177635" name="Text Box 35"/>
          <p:cNvSpPr txBox="1">
            <a:spLocks noChangeArrowheads="1"/>
          </p:cNvSpPr>
          <p:nvPr/>
        </p:nvSpPr>
        <p:spPr bwMode="auto">
          <a:xfrm>
            <a:off x="1219200" y="41910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76</a:t>
            </a:r>
            <a:endParaRPr lang="en-US" altLang="zh-CN">
              <a:latin typeface="Arial" panose="020B0604020202020204" pitchFamily="34" charset="0"/>
              <a:ea typeface="SimSun" panose="02010600030101010101" pitchFamily="2" charset="-122"/>
            </a:endParaRPr>
          </a:p>
        </p:txBody>
      </p:sp>
      <p:sp>
        <p:nvSpPr>
          <p:cNvPr id="1177636" name="Text Box 36"/>
          <p:cNvSpPr txBox="1">
            <a:spLocks noChangeArrowheads="1"/>
          </p:cNvSpPr>
          <p:nvPr/>
        </p:nvSpPr>
        <p:spPr bwMode="auto">
          <a:xfrm>
            <a:off x="2057400" y="41910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13</a:t>
            </a:r>
            <a:endParaRPr lang="en-US" altLang="zh-CN" dirty="0">
              <a:highlight>
                <a:srgbClr val="FF0000"/>
              </a:highlight>
              <a:latin typeface="Arial" panose="020B0604020202020204" pitchFamily="34" charset="0"/>
              <a:ea typeface="SimSun" panose="02010600030101010101" pitchFamily="2" charset="-122"/>
            </a:endParaRPr>
          </a:p>
        </p:txBody>
      </p:sp>
      <p:sp>
        <p:nvSpPr>
          <p:cNvPr id="1177637" name="Text Box 37"/>
          <p:cNvSpPr txBox="1">
            <a:spLocks noChangeArrowheads="1"/>
          </p:cNvSpPr>
          <p:nvPr/>
        </p:nvSpPr>
        <p:spPr bwMode="auto">
          <a:xfrm>
            <a:off x="5791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77638" name="Text Box 38"/>
          <p:cNvSpPr txBox="1">
            <a:spLocks noChangeArrowheads="1"/>
          </p:cNvSpPr>
          <p:nvPr/>
        </p:nvSpPr>
        <p:spPr bwMode="auto">
          <a:xfrm>
            <a:off x="6553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77639" name="Text Box 39"/>
          <p:cNvSpPr txBox="1">
            <a:spLocks noChangeArrowheads="1"/>
          </p:cNvSpPr>
          <p:nvPr/>
        </p:nvSpPr>
        <p:spPr bwMode="auto">
          <a:xfrm>
            <a:off x="2819400" y="4175125"/>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27</a:t>
            </a:r>
            <a:endParaRPr lang="en-US" altLang="zh-CN" dirty="0">
              <a:highlight>
                <a:srgbClr val="FF0000"/>
              </a:highlight>
              <a:latin typeface="Arial" panose="020B0604020202020204" pitchFamily="34" charset="0"/>
              <a:ea typeface="SimSun" panose="02010600030101010101" pitchFamily="2" charset="-122"/>
            </a:endParaRPr>
          </a:p>
        </p:txBody>
      </p:sp>
      <p:sp>
        <p:nvSpPr>
          <p:cNvPr id="1177640" name="Text Box 40"/>
          <p:cNvSpPr txBox="1">
            <a:spLocks noChangeArrowheads="1"/>
          </p:cNvSpPr>
          <p:nvPr/>
        </p:nvSpPr>
        <p:spPr bwMode="auto">
          <a:xfrm>
            <a:off x="7315200" y="41910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sp>
        <p:nvSpPr>
          <p:cNvPr id="1177641" name="Text Box 41"/>
          <p:cNvSpPr txBox="1">
            <a:spLocks noChangeArrowheads="1"/>
          </p:cNvSpPr>
          <p:nvPr/>
        </p:nvSpPr>
        <p:spPr bwMode="auto">
          <a:xfrm>
            <a:off x="7315200" y="31242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grpSp>
        <p:nvGrpSpPr>
          <p:cNvPr id="121880" name="Group 42"/>
          <p:cNvGrpSpPr/>
          <p:nvPr/>
        </p:nvGrpSpPr>
        <p:grpSpPr bwMode="auto">
          <a:xfrm>
            <a:off x="7620000" y="4724400"/>
            <a:ext cx="838200" cy="641350"/>
            <a:chOff x="2448" y="3456"/>
            <a:chExt cx="528" cy="404"/>
          </a:xfrm>
        </p:grpSpPr>
        <p:sp>
          <p:nvSpPr>
            <p:cNvPr id="1177643" name="Line 43"/>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44" name="Text Box 44"/>
            <p:cNvSpPr txBox="1">
              <a:spLocks noChangeArrowheads="1"/>
            </p:cNvSpPr>
            <p:nvPr/>
          </p:nvSpPr>
          <p:spPr bwMode="auto">
            <a:xfrm>
              <a:off x="2448" y="364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high</a:t>
              </a:r>
              <a:endParaRPr lang="en-US" altLang="zh-CN">
                <a:latin typeface="Arial" panose="020B0604020202020204" pitchFamily="34" charset="0"/>
                <a:ea typeface="SimSun" panose="02010600030101010101" pitchFamily="2" charset="-122"/>
              </a:endParaRPr>
            </a:p>
          </p:txBody>
        </p:sp>
      </p:grpSp>
      <p:grpSp>
        <p:nvGrpSpPr>
          <p:cNvPr id="121881" name="Group 45"/>
          <p:cNvGrpSpPr/>
          <p:nvPr/>
        </p:nvGrpSpPr>
        <p:grpSpPr bwMode="auto">
          <a:xfrm>
            <a:off x="4876800" y="4724400"/>
            <a:ext cx="838200" cy="609600"/>
            <a:chOff x="1680" y="3456"/>
            <a:chExt cx="528" cy="384"/>
          </a:xfrm>
        </p:grpSpPr>
        <p:sp>
          <p:nvSpPr>
            <p:cNvPr id="1177646" name="Line 46"/>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77647" name="Text Box 47"/>
            <p:cNvSpPr txBox="1">
              <a:spLocks noChangeArrowheads="1"/>
            </p:cNvSpPr>
            <p:nvPr/>
          </p:nvSpPr>
          <p:spPr bwMode="auto">
            <a:xfrm>
              <a:off x="1680" y="362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low</a:t>
              </a:r>
              <a:endParaRPr lang="en-US" altLang="zh-CN">
                <a:latin typeface="Arial" panose="020B0604020202020204" pitchFamily="34" charset="0"/>
                <a:ea typeface="SimSun" panose="02010600030101010101" pitchFamily="2" charset="-122"/>
              </a:endParaRPr>
            </a:p>
          </p:txBody>
        </p:sp>
      </p:grpSp>
      <p:sp>
        <p:nvSpPr>
          <p:cNvPr id="1177648" name="Text Box 48"/>
          <p:cNvSpPr txBox="1">
            <a:spLocks noChangeArrowheads="1"/>
          </p:cNvSpPr>
          <p:nvPr/>
        </p:nvSpPr>
        <p:spPr bwMode="auto">
          <a:xfrm>
            <a:off x="4343400" y="41910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49</a:t>
            </a:r>
            <a:endParaRPr lang="en-US" altLang="zh-CN" dirty="0">
              <a:highlight>
                <a:srgbClr val="FF0000"/>
              </a:highlight>
              <a:latin typeface="Arial" panose="020B0604020202020204" pitchFamily="34" charset="0"/>
              <a:ea typeface="SimSun" panose="02010600030101010101" pitchFamily="2" charset="-122"/>
            </a:endParaRPr>
          </a:p>
        </p:txBody>
      </p:sp>
      <p:sp>
        <p:nvSpPr>
          <p:cNvPr id="1177649" name="Text Box 49"/>
          <p:cNvSpPr txBox="1">
            <a:spLocks noChangeArrowheads="1"/>
          </p:cNvSpPr>
          <p:nvPr/>
        </p:nvSpPr>
        <p:spPr bwMode="auto">
          <a:xfrm>
            <a:off x="381000" y="5181600"/>
            <a:ext cx="762000" cy="304800"/>
          </a:xfrm>
          <a:prstGeom prst="rect">
            <a:avLst/>
          </a:prstGeom>
          <a:noFill/>
          <a:ln>
            <a:noFill/>
          </a:ln>
          <a:effectLst/>
        </p:spPr>
        <p:txBody>
          <a:bodyPr>
            <a:spAutoFit/>
          </a:bodyPr>
          <a:lstStyle/>
          <a:p>
            <a:pPr eaLnBrk="0" hangingPunct="0">
              <a:defRPr/>
            </a:pPr>
            <a:r>
              <a:rPr lang="zh-CN" altLang="en-US">
                <a:latin typeface="Arial" panose="020B0604020202020204" pitchFamily="34" charset="0"/>
                <a:ea typeface="SimSun" panose="02010600030101010101" pitchFamily="2" charset="-122"/>
              </a:rPr>
              <a:t>界点</a:t>
            </a:r>
            <a:endParaRPr lang="zh-CN" altLang="en-US">
              <a:latin typeface="Arial" panose="020B0604020202020204" pitchFamily="34" charset="0"/>
              <a:ea typeface="SimSun" panose="02010600030101010101" pitchFamily="2" charset="-122"/>
            </a:endParaRPr>
          </a:p>
        </p:txBody>
      </p:sp>
      <p:sp>
        <p:nvSpPr>
          <p:cNvPr id="1177650" name="Line 50"/>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53" name="Text Box 26"/>
          <p:cNvSpPr txBox="1">
            <a:spLocks noChangeArrowheads="1"/>
          </p:cNvSpPr>
          <p:nvPr/>
        </p:nvSpPr>
        <p:spPr bwMode="auto">
          <a:xfrm>
            <a:off x="1219199" y="2743200"/>
            <a:ext cx="6705601" cy="369332"/>
          </a:xfrm>
          <a:prstGeom prst="rect">
            <a:avLst/>
          </a:prstGeom>
          <a:noFill/>
          <a:ln>
            <a:noFill/>
          </a:ln>
          <a:effectLst/>
        </p:spPr>
        <p:txBody>
          <a:bodyPr wrap="square">
            <a:spAutoFit/>
          </a:bodyPr>
          <a:lstStyle/>
          <a:p>
            <a:pPr eaLnBrk="0" hangingPunct="0">
              <a:defRPr/>
            </a:pPr>
            <a:r>
              <a:rPr lang="en-US" altLang="zh-CN" dirty="0">
                <a:latin typeface="Arial" panose="020B0604020202020204" pitchFamily="34" charset="0"/>
                <a:ea typeface="SimSun" panose="02010600030101010101" pitchFamily="2" charset="-122"/>
              </a:rPr>
              <a:t>0         1           2           3	       4          5            6          7         8</a:t>
            </a:r>
            <a:endParaRPr lang="en-US" altLang="zh-CN" dirty="0">
              <a:latin typeface="Arial" panose="020B0604020202020204" pitchFamily="34" charset="0"/>
              <a:ea typeface="SimSun" panose="02010600030101010101" pitchFamily="2" charset="-122"/>
            </a:endParaRPr>
          </a:p>
        </p:txBody>
      </p:sp>
      <p:sp>
        <p:nvSpPr>
          <p:cNvPr id="50" name="Rectangle 5"/>
          <p:cNvSpPr>
            <a:spLocks noChangeArrowheads="1"/>
          </p:cNvSpPr>
          <p:nvPr/>
        </p:nvSpPr>
        <p:spPr bwMode="auto">
          <a:xfrm>
            <a:off x="480230" y="1792069"/>
            <a:ext cx="7954939" cy="923330"/>
          </a:xfrm>
          <a:prstGeom prst="rect">
            <a:avLst/>
          </a:prstGeom>
          <a:noFill/>
          <a:ln>
            <a:noFill/>
          </a:ln>
          <a:effectLst/>
        </p:spPr>
        <p:txBody>
          <a:bodyPr wrap="square">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850900" indent="5715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marL="0" lvl="3" indent="0" eaLnBrk="0" hangingPunct="0">
              <a:lnSpc>
                <a:spcPct val="90000"/>
              </a:lnSpc>
            </a:pPr>
            <a:r>
              <a:rPr lang="zh-CN" altLang="en-US" sz="2000" dirty="0"/>
              <a:t>以</a:t>
            </a:r>
            <a:r>
              <a:rPr lang="en-US" altLang="zh-CN" sz="2000" dirty="0"/>
              <a:t>49</a:t>
            </a:r>
            <a:r>
              <a:rPr lang="zh-CN" altLang="en-US" sz="2000" dirty="0"/>
              <a:t>为界：</a:t>
            </a:r>
            <a:endParaRPr lang="en-US" altLang="zh-CN" sz="2000" dirty="0"/>
          </a:p>
          <a:p>
            <a:pPr marL="0" lvl="3" indent="0" eaLnBrk="0" hangingPunct="0">
              <a:lnSpc>
                <a:spcPct val="90000"/>
              </a:lnSpc>
            </a:pPr>
            <a:r>
              <a:rPr lang="zh-CN" altLang="en-US" sz="2000" dirty="0"/>
              <a:t>前半部分递归结束后，前半部分元素有序。</a:t>
            </a:r>
            <a:endParaRPr lang="en-US" altLang="zh-CN" sz="2000" dirty="0"/>
          </a:p>
          <a:p>
            <a:pPr marL="0" lvl="3" indent="0" eaLnBrk="0" hangingPunct="0">
              <a:lnSpc>
                <a:spcPct val="90000"/>
              </a:lnSpc>
            </a:pPr>
            <a:r>
              <a:rPr lang="zh-CN" altLang="en-US" sz="2000" dirty="0"/>
              <a:t>继续进行后半部分（</a:t>
            </a:r>
            <a:r>
              <a:rPr lang="en-US" altLang="zh-CN" sz="2000" dirty="0"/>
              <a:t>76</a:t>
            </a:r>
            <a:r>
              <a:rPr lang="zh-CN" altLang="en-US" sz="2000" dirty="0"/>
              <a:t>、</a:t>
            </a:r>
            <a:r>
              <a:rPr lang="en-US" altLang="zh-CN" sz="2000" dirty="0"/>
              <a:t>97</a:t>
            </a:r>
            <a:r>
              <a:rPr lang="zh-CN" altLang="en-US" sz="2000" dirty="0"/>
              <a:t>、</a:t>
            </a:r>
            <a:r>
              <a:rPr lang="en-US" altLang="zh-CN" sz="2000" dirty="0"/>
              <a:t>65</a:t>
            </a:r>
            <a:r>
              <a:rPr lang="zh-CN" altLang="en-US" sz="2000" dirty="0"/>
              <a:t>、</a:t>
            </a:r>
            <a:r>
              <a:rPr lang="en-US" altLang="zh-CN" sz="2000" dirty="0"/>
              <a:t>59</a:t>
            </a:r>
            <a:r>
              <a:rPr lang="zh-CN" altLang="en-US" sz="2000" dirty="0"/>
              <a:t>）递归排序。</a:t>
            </a:r>
            <a:endParaRPr lang="zh-CN" altLang="en-US" sz="2000" dirty="0"/>
          </a:p>
        </p:txBody>
      </p:sp>
      <p:sp>
        <p:nvSpPr>
          <p:cNvPr id="51" name="Rectangle 2"/>
          <p:cNvSpPr>
            <a:spLocks noGrp="1" noChangeArrowheads="1"/>
          </p:cNvSpPr>
          <p:nvPr>
            <p:ph type="title"/>
          </p:nvPr>
        </p:nvSpPr>
        <p:spPr>
          <a:xfrm>
            <a:off x="255347" y="692727"/>
            <a:ext cx="7772400" cy="764566"/>
          </a:xfrm>
        </p:spPr>
        <p:txBody>
          <a:bodyPr/>
          <a:lstStyle/>
          <a:p>
            <a:pPr eaLnBrk="1" hangingPunct="1"/>
            <a:r>
              <a:rPr lang="zh-CN" altLang="en-US" b="1" dirty="0">
                <a:latin typeface="Times New Roman" panose="02020603050405020304" charset="0"/>
                <a:ea typeface="SimSun" panose="02010600030101010101" pitchFamily="2" charset="-122"/>
              </a:rPr>
              <a:t>快速排序递归过程 </a:t>
            </a:r>
            <a:endParaRPr lang="zh-CN" altLang="en-US" b="1" dirty="0">
              <a:latin typeface="Times New Roman" panose="02020603050405020304" charset="0"/>
              <a:ea typeface="SimSun" panose="02010600030101010101" pitchFamily="2" charset="-122"/>
            </a:endParaRPr>
          </a:p>
        </p:txBody>
      </p:sp>
      <p:sp>
        <p:nvSpPr>
          <p:cNvPr id="54" name="文本框 53"/>
          <p:cNvSpPr txBox="1"/>
          <p:nvPr/>
        </p:nvSpPr>
        <p:spPr>
          <a:xfrm>
            <a:off x="1371600" y="5911334"/>
            <a:ext cx="5938836" cy="369332"/>
          </a:xfrm>
          <a:prstGeom prst="rect">
            <a:avLst/>
          </a:prstGeom>
          <a:noFill/>
        </p:spPr>
        <p:txBody>
          <a:bodyPr wrap="square">
            <a:spAutoFit/>
          </a:bodyPr>
          <a:lstStyle/>
          <a:p>
            <a:r>
              <a:rPr lang="zh-CN" altLang="en-US" sz="1800" dirty="0"/>
              <a:t>后半部分（</a:t>
            </a:r>
            <a:r>
              <a:rPr lang="en-US" altLang="zh-CN" sz="1800" dirty="0"/>
              <a:t>76</a:t>
            </a:r>
            <a:r>
              <a:rPr lang="zh-CN" altLang="en-US" sz="1800" dirty="0"/>
              <a:t>、</a:t>
            </a:r>
            <a:r>
              <a:rPr lang="en-US" altLang="zh-CN" sz="1800" dirty="0"/>
              <a:t>97</a:t>
            </a:r>
            <a:r>
              <a:rPr lang="zh-CN" altLang="en-US" sz="1800" dirty="0"/>
              <a:t>、</a:t>
            </a:r>
            <a:r>
              <a:rPr lang="en-US" altLang="zh-CN" sz="1800" dirty="0"/>
              <a:t>65</a:t>
            </a:r>
            <a:r>
              <a:rPr lang="zh-CN" altLang="en-US" sz="1800" dirty="0"/>
              <a:t>、</a:t>
            </a:r>
            <a:r>
              <a:rPr lang="en-US" altLang="zh-CN" sz="1800" dirty="0"/>
              <a:t>59</a:t>
            </a:r>
            <a:r>
              <a:rPr lang="zh-CN" altLang="en-US" sz="1800" dirty="0"/>
              <a:t>），以</a:t>
            </a:r>
            <a:r>
              <a:rPr lang="en-US" altLang="zh-CN" sz="1800" dirty="0"/>
              <a:t>76</a:t>
            </a:r>
            <a:r>
              <a:rPr lang="zh-CN" altLang="en-US" sz="1800" dirty="0"/>
              <a:t>为界点进行一趟划分</a:t>
            </a:r>
            <a:endParaRPr lang="zh-CN" altLang="en-US" dirty="0"/>
          </a:p>
        </p:txBody>
      </p:sp>
    </p:spTree>
  </p:cSld>
  <p:clrMapOvr>
    <a:masterClrMapping/>
  </p:clrMapOvr>
  <p:transition spd="med">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6" name="Group 6"/>
          <p:cNvGrpSpPr/>
          <p:nvPr/>
        </p:nvGrpSpPr>
        <p:grpSpPr bwMode="auto">
          <a:xfrm>
            <a:off x="1219200" y="4191000"/>
            <a:ext cx="6781800" cy="533400"/>
            <a:chOff x="1200" y="2928"/>
            <a:chExt cx="4272" cy="336"/>
          </a:xfrm>
        </p:grpSpPr>
        <p:sp>
          <p:nvSpPr>
            <p:cNvPr id="1183751" name="Rectangle 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83752" name="Line 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53" name="Line 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54" name="Line 1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55" name="Line 1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56" name="Line 1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57" name="Line 1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58" name="Line 1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59" name="Line 1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grpSp>
        <p:nvGrpSpPr>
          <p:cNvPr id="128007" name="Group 16"/>
          <p:cNvGrpSpPr/>
          <p:nvPr/>
        </p:nvGrpSpPr>
        <p:grpSpPr bwMode="auto">
          <a:xfrm>
            <a:off x="1219200" y="3124200"/>
            <a:ext cx="6781800" cy="533400"/>
            <a:chOff x="1200" y="2928"/>
            <a:chExt cx="4272" cy="336"/>
          </a:xfrm>
        </p:grpSpPr>
        <p:sp>
          <p:nvSpPr>
            <p:cNvPr id="1183761" name="Rectangle 1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83762" name="Line 1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63" name="Line 1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64" name="Line 2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65" name="Line 2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66" name="Line 2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67" name="Line 2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68" name="Line 2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69" name="Line 2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183771" name="Text Box 27"/>
          <p:cNvSpPr txBox="1">
            <a:spLocks noChangeArrowheads="1"/>
          </p:cNvSpPr>
          <p:nvPr/>
        </p:nvSpPr>
        <p:spPr bwMode="auto">
          <a:xfrm>
            <a:off x="2057400" y="31242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13</a:t>
            </a:r>
            <a:endParaRPr lang="en-US" altLang="zh-CN" dirty="0">
              <a:highlight>
                <a:srgbClr val="FF0000"/>
              </a:highlight>
              <a:latin typeface="Arial" panose="020B0604020202020204" pitchFamily="34" charset="0"/>
              <a:ea typeface="SimSun" panose="02010600030101010101" pitchFamily="2" charset="-122"/>
            </a:endParaRPr>
          </a:p>
        </p:txBody>
      </p:sp>
      <p:sp>
        <p:nvSpPr>
          <p:cNvPr id="1183772" name="Text Box 28"/>
          <p:cNvSpPr txBox="1">
            <a:spLocks noChangeArrowheads="1"/>
          </p:cNvSpPr>
          <p:nvPr/>
        </p:nvSpPr>
        <p:spPr bwMode="auto">
          <a:xfrm>
            <a:off x="3581400" y="41910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38</a:t>
            </a:r>
            <a:endParaRPr lang="en-US" altLang="zh-CN" dirty="0">
              <a:highlight>
                <a:srgbClr val="FF0000"/>
              </a:highlight>
              <a:latin typeface="Arial" panose="020B0604020202020204" pitchFamily="34" charset="0"/>
              <a:ea typeface="SimSun" panose="02010600030101010101" pitchFamily="2" charset="-122"/>
            </a:endParaRPr>
          </a:p>
        </p:txBody>
      </p:sp>
      <p:sp>
        <p:nvSpPr>
          <p:cNvPr id="1183773" name="Text Box 29"/>
          <p:cNvSpPr txBox="1">
            <a:spLocks noChangeArrowheads="1"/>
          </p:cNvSpPr>
          <p:nvPr/>
        </p:nvSpPr>
        <p:spPr bwMode="auto">
          <a:xfrm>
            <a:off x="2819400" y="31242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27</a:t>
            </a:r>
            <a:endParaRPr lang="en-US" altLang="zh-CN">
              <a:highlight>
                <a:srgbClr val="FF0000"/>
              </a:highlight>
              <a:latin typeface="Arial" panose="020B0604020202020204" pitchFamily="34" charset="0"/>
              <a:ea typeface="SimSun" panose="02010600030101010101" pitchFamily="2" charset="-122"/>
            </a:endParaRPr>
          </a:p>
        </p:txBody>
      </p:sp>
      <p:sp>
        <p:nvSpPr>
          <p:cNvPr id="1183774" name="Text Box 30"/>
          <p:cNvSpPr txBox="1">
            <a:spLocks noChangeArrowheads="1"/>
          </p:cNvSpPr>
          <p:nvPr/>
        </p:nvSpPr>
        <p:spPr bwMode="auto">
          <a:xfrm>
            <a:off x="3581400" y="31242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38</a:t>
            </a:r>
            <a:endParaRPr lang="en-US" altLang="zh-CN" dirty="0">
              <a:highlight>
                <a:srgbClr val="FF0000"/>
              </a:highlight>
              <a:latin typeface="Arial" panose="020B0604020202020204" pitchFamily="34" charset="0"/>
              <a:ea typeface="SimSun" panose="02010600030101010101" pitchFamily="2" charset="-122"/>
            </a:endParaRPr>
          </a:p>
        </p:txBody>
      </p:sp>
      <p:sp>
        <p:nvSpPr>
          <p:cNvPr id="1183775" name="Text Box 31"/>
          <p:cNvSpPr txBox="1">
            <a:spLocks noChangeArrowheads="1"/>
          </p:cNvSpPr>
          <p:nvPr/>
        </p:nvSpPr>
        <p:spPr bwMode="auto">
          <a:xfrm>
            <a:off x="5791200" y="4175125"/>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83776" name="Text Box 32"/>
          <p:cNvSpPr txBox="1">
            <a:spLocks noChangeArrowheads="1"/>
          </p:cNvSpPr>
          <p:nvPr/>
        </p:nvSpPr>
        <p:spPr bwMode="auto">
          <a:xfrm>
            <a:off x="7315200" y="41910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83777" name="Text Box 33"/>
          <p:cNvSpPr txBox="1">
            <a:spLocks noChangeArrowheads="1"/>
          </p:cNvSpPr>
          <p:nvPr/>
        </p:nvSpPr>
        <p:spPr bwMode="auto">
          <a:xfrm>
            <a:off x="4343400" y="31242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49</a:t>
            </a:r>
            <a:endParaRPr lang="en-US" altLang="zh-CN" dirty="0">
              <a:highlight>
                <a:srgbClr val="FF0000"/>
              </a:highlight>
              <a:latin typeface="Arial" panose="020B0604020202020204" pitchFamily="34" charset="0"/>
              <a:ea typeface="SimSun" panose="02010600030101010101" pitchFamily="2" charset="-122"/>
            </a:endParaRPr>
          </a:p>
        </p:txBody>
      </p:sp>
      <p:sp>
        <p:nvSpPr>
          <p:cNvPr id="1183778" name="Text Box 34"/>
          <p:cNvSpPr txBox="1">
            <a:spLocks noChangeArrowheads="1"/>
          </p:cNvSpPr>
          <p:nvPr/>
        </p:nvSpPr>
        <p:spPr bwMode="auto">
          <a:xfrm>
            <a:off x="5105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76</a:t>
            </a:r>
            <a:endParaRPr lang="en-US" altLang="zh-CN">
              <a:latin typeface="Arial" panose="020B0604020202020204" pitchFamily="34" charset="0"/>
              <a:ea typeface="SimSun" panose="02010600030101010101" pitchFamily="2" charset="-122"/>
            </a:endParaRPr>
          </a:p>
        </p:txBody>
      </p:sp>
      <p:sp>
        <p:nvSpPr>
          <p:cNvPr id="1183779" name="Text Box 35"/>
          <p:cNvSpPr txBox="1">
            <a:spLocks noChangeArrowheads="1"/>
          </p:cNvSpPr>
          <p:nvPr/>
        </p:nvSpPr>
        <p:spPr bwMode="auto">
          <a:xfrm>
            <a:off x="1219200" y="41910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76</a:t>
            </a:r>
            <a:endParaRPr lang="en-US" altLang="zh-CN">
              <a:latin typeface="Arial" panose="020B0604020202020204" pitchFamily="34" charset="0"/>
              <a:ea typeface="SimSun" panose="02010600030101010101" pitchFamily="2" charset="-122"/>
            </a:endParaRPr>
          </a:p>
        </p:txBody>
      </p:sp>
      <p:sp>
        <p:nvSpPr>
          <p:cNvPr id="1183780" name="Text Box 36"/>
          <p:cNvSpPr txBox="1">
            <a:spLocks noChangeArrowheads="1"/>
          </p:cNvSpPr>
          <p:nvPr/>
        </p:nvSpPr>
        <p:spPr bwMode="auto">
          <a:xfrm>
            <a:off x="2057400" y="41910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13</a:t>
            </a:r>
            <a:endParaRPr lang="en-US" altLang="zh-CN" dirty="0">
              <a:highlight>
                <a:srgbClr val="FF0000"/>
              </a:highlight>
              <a:latin typeface="Arial" panose="020B0604020202020204" pitchFamily="34" charset="0"/>
              <a:ea typeface="SimSun" panose="02010600030101010101" pitchFamily="2" charset="-122"/>
            </a:endParaRPr>
          </a:p>
        </p:txBody>
      </p:sp>
      <p:sp>
        <p:nvSpPr>
          <p:cNvPr id="1183781" name="Text Box 37"/>
          <p:cNvSpPr txBox="1">
            <a:spLocks noChangeArrowheads="1"/>
          </p:cNvSpPr>
          <p:nvPr/>
        </p:nvSpPr>
        <p:spPr bwMode="auto">
          <a:xfrm>
            <a:off x="5791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83782" name="Text Box 38"/>
          <p:cNvSpPr txBox="1">
            <a:spLocks noChangeArrowheads="1"/>
          </p:cNvSpPr>
          <p:nvPr/>
        </p:nvSpPr>
        <p:spPr bwMode="auto">
          <a:xfrm>
            <a:off x="6553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83783" name="Text Box 39"/>
          <p:cNvSpPr txBox="1">
            <a:spLocks noChangeArrowheads="1"/>
          </p:cNvSpPr>
          <p:nvPr/>
        </p:nvSpPr>
        <p:spPr bwMode="auto">
          <a:xfrm>
            <a:off x="2819400" y="4175125"/>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27</a:t>
            </a:r>
            <a:endParaRPr lang="en-US" altLang="zh-CN" dirty="0">
              <a:highlight>
                <a:srgbClr val="FF0000"/>
              </a:highlight>
              <a:latin typeface="Arial" panose="020B0604020202020204" pitchFamily="34" charset="0"/>
              <a:ea typeface="SimSun" panose="02010600030101010101" pitchFamily="2" charset="-122"/>
            </a:endParaRPr>
          </a:p>
        </p:txBody>
      </p:sp>
      <p:sp>
        <p:nvSpPr>
          <p:cNvPr id="1183784" name="Text Box 40"/>
          <p:cNvSpPr txBox="1">
            <a:spLocks noChangeArrowheads="1"/>
          </p:cNvSpPr>
          <p:nvPr/>
        </p:nvSpPr>
        <p:spPr bwMode="auto">
          <a:xfrm>
            <a:off x="5105400" y="41910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sp>
        <p:nvSpPr>
          <p:cNvPr id="1183785" name="Text Box 41"/>
          <p:cNvSpPr txBox="1">
            <a:spLocks noChangeArrowheads="1"/>
          </p:cNvSpPr>
          <p:nvPr/>
        </p:nvSpPr>
        <p:spPr bwMode="auto">
          <a:xfrm>
            <a:off x="7315200" y="31242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grpSp>
        <p:nvGrpSpPr>
          <p:cNvPr id="128024" name="Group 42"/>
          <p:cNvGrpSpPr/>
          <p:nvPr/>
        </p:nvGrpSpPr>
        <p:grpSpPr bwMode="auto">
          <a:xfrm>
            <a:off x="6934200" y="4724400"/>
            <a:ext cx="838200" cy="641350"/>
            <a:chOff x="2448" y="3456"/>
            <a:chExt cx="528" cy="404"/>
          </a:xfrm>
        </p:grpSpPr>
        <p:sp>
          <p:nvSpPr>
            <p:cNvPr id="1183787" name="Line 43"/>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88" name="Text Box 44"/>
            <p:cNvSpPr txBox="1">
              <a:spLocks noChangeArrowheads="1"/>
            </p:cNvSpPr>
            <p:nvPr/>
          </p:nvSpPr>
          <p:spPr bwMode="auto">
            <a:xfrm>
              <a:off x="2448" y="364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high</a:t>
              </a:r>
              <a:endParaRPr lang="en-US" altLang="zh-CN">
                <a:latin typeface="Arial" panose="020B0604020202020204" pitchFamily="34" charset="0"/>
                <a:ea typeface="SimSun" panose="02010600030101010101" pitchFamily="2" charset="-122"/>
              </a:endParaRPr>
            </a:p>
          </p:txBody>
        </p:sp>
      </p:grpSp>
      <p:grpSp>
        <p:nvGrpSpPr>
          <p:cNvPr id="128025" name="Group 45"/>
          <p:cNvGrpSpPr/>
          <p:nvPr/>
        </p:nvGrpSpPr>
        <p:grpSpPr bwMode="auto">
          <a:xfrm>
            <a:off x="6400800" y="4724400"/>
            <a:ext cx="838200" cy="609600"/>
            <a:chOff x="1680" y="3456"/>
            <a:chExt cx="528" cy="384"/>
          </a:xfrm>
        </p:grpSpPr>
        <p:sp>
          <p:nvSpPr>
            <p:cNvPr id="1183790" name="Line 46"/>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3791" name="Text Box 47"/>
            <p:cNvSpPr txBox="1">
              <a:spLocks noChangeArrowheads="1"/>
            </p:cNvSpPr>
            <p:nvPr/>
          </p:nvSpPr>
          <p:spPr bwMode="auto">
            <a:xfrm>
              <a:off x="1680" y="362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low</a:t>
              </a:r>
              <a:endParaRPr lang="en-US" altLang="zh-CN">
                <a:latin typeface="Arial" panose="020B0604020202020204" pitchFamily="34" charset="0"/>
                <a:ea typeface="SimSun" panose="02010600030101010101" pitchFamily="2" charset="-122"/>
              </a:endParaRPr>
            </a:p>
          </p:txBody>
        </p:sp>
      </p:grpSp>
      <p:sp>
        <p:nvSpPr>
          <p:cNvPr id="1183792" name="Text Box 48"/>
          <p:cNvSpPr txBox="1">
            <a:spLocks noChangeArrowheads="1"/>
          </p:cNvSpPr>
          <p:nvPr/>
        </p:nvSpPr>
        <p:spPr bwMode="auto">
          <a:xfrm>
            <a:off x="4343400" y="41910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49</a:t>
            </a:r>
            <a:endParaRPr lang="en-US" altLang="zh-CN" dirty="0">
              <a:highlight>
                <a:srgbClr val="FF0000"/>
              </a:highlight>
              <a:latin typeface="Arial" panose="020B0604020202020204" pitchFamily="34" charset="0"/>
              <a:ea typeface="SimSun" panose="02010600030101010101" pitchFamily="2" charset="-122"/>
            </a:endParaRPr>
          </a:p>
        </p:txBody>
      </p:sp>
      <p:sp>
        <p:nvSpPr>
          <p:cNvPr id="1183793" name="Text Box 49"/>
          <p:cNvSpPr txBox="1">
            <a:spLocks noChangeArrowheads="1"/>
          </p:cNvSpPr>
          <p:nvPr/>
        </p:nvSpPr>
        <p:spPr bwMode="auto">
          <a:xfrm>
            <a:off x="381000" y="5181600"/>
            <a:ext cx="762000" cy="304800"/>
          </a:xfrm>
          <a:prstGeom prst="rect">
            <a:avLst/>
          </a:prstGeom>
          <a:noFill/>
          <a:ln>
            <a:noFill/>
          </a:ln>
          <a:effectLst/>
        </p:spPr>
        <p:txBody>
          <a:bodyPr>
            <a:spAutoFit/>
          </a:bodyPr>
          <a:lstStyle/>
          <a:p>
            <a:pPr eaLnBrk="0" hangingPunct="0">
              <a:defRPr/>
            </a:pPr>
            <a:r>
              <a:rPr lang="zh-CN" altLang="en-US">
                <a:latin typeface="Arial" panose="020B0604020202020204" pitchFamily="34" charset="0"/>
                <a:ea typeface="SimSun" panose="02010600030101010101" pitchFamily="2" charset="-122"/>
              </a:rPr>
              <a:t>界点</a:t>
            </a:r>
            <a:endParaRPr lang="zh-CN" altLang="en-US">
              <a:latin typeface="Arial" panose="020B0604020202020204" pitchFamily="34" charset="0"/>
              <a:ea typeface="SimSun" panose="02010600030101010101" pitchFamily="2" charset="-122"/>
            </a:endParaRPr>
          </a:p>
        </p:txBody>
      </p:sp>
      <p:sp>
        <p:nvSpPr>
          <p:cNvPr id="1183794" name="Line 50"/>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53" name="Text Box 26"/>
          <p:cNvSpPr txBox="1">
            <a:spLocks noChangeArrowheads="1"/>
          </p:cNvSpPr>
          <p:nvPr/>
        </p:nvSpPr>
        <p:spPr bwMode="auto">
          <a:xfrm>
            <a:off x="1219199" y="2743200"/>
            <a:ext cx="6705601" cy="369332"/>
          </a:xfrm>
          <a:prstGeom prst="rect">
            <a:avLst/>
          </a:prstGeom>
          <a:noFill/>
          <a:ln>
            <a:noFill/>
          </a:ln>
          <a:effectLst/>
        </p:spPr>
        <p:txBody>
          <a:bodyPr wrap="square">
            <a:spAutoFit/>
          </a:bodyPr>
          <a:lstStyle/>
          <a:p>
            <a:pPr eaLnBrk="0" hangingPunct="0">
              <a:defRPr/>
            </a:pPr>
            <a:r>
              <a:rPr lang="en-US" altLang="zh-CN" dirty="0">
                <a:latin typeface="Arial" panose="020B0604020202020204" pitchFamily="34" charset="0"/>
                <a:ea typeface="SimSun" panose="02010600030101010101" pitchFamily="2" charset="-122"/>
              </a:rPr>
              <a:t>0         1           2           3	       4          5            6          7         8</a:t>
            </a:r>
            <a:endParaRPr lang="en-US" altLang="zh-CN" dirty="0">
              <a:latin typeface="Arial" panose="020B0604020202020204" pitchFamily="34" charset="0"/>
              <a:ea typeface="SimSun" panose="02010600030101010101" pitchFamily="2" charset="-122"/>
            </a:endParaRPr>
          </a:p>
        </p:txBody>
      </p:sp>
      <p:sp>
        <p:nvSpPr>
          <p:cNvPr id="50" name="Rectangle 5"/>
          <p:cNvSpPr>
            <a:spLocks noChangeArrowheads="1"/>
          </p:cNvSpPr>
          <p:nvPr/>
        </p:nvSpPr>
        <p:spPr bwMode="auto">
          <a:xfrm>
            <a:off x="480230" y="1792069"/>
            <a:ext cx="7954939" cy="923330"/>
          </a:xfrm>
          <a:prstGeom prst="rect">
            <a:avLst/>
          </a:prstGeom>
          <a:noFill/>
          <a:ln>
            <a:noFill/>
          </a:ln>
          <a:effectLst/>
        </p:spPr>
        <p:txBody>
          <a:bodyPr wrap="square">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850900" indent="5715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marL="0" lvl="3" indent="0" eaLnBrk="0" hangingPunct="0">
              <a:lnSpc>
                <a:spcPct val="90000"/>
              </a:lnSpc>
            </a:pPr>
            <a:r>
              <a:rPr lang="zh-CN" altLang="en-US" sz="2000" dirty="0"/>
              <a:t>以</a:t>
            </a:r>
            <a:r>
              <a:rPr lang="en-US" altLang="zh-CN" sz="2000" dirty="0"/>
              <a:t>49</a:t>
            </a:r>
            <a:r>
              <a:rPr lang="zh-CN" altLang="en-US" sz="2000" dirty="0"/>
              <a:t>为界：</a:t>
            </a:r>
            <a:endParaRPr lang="en-US" altLang="zh-CN" sz="2000" dirty="0"/>
          </a:p>
          <a:p>
            <a:pPr marL="0" lvl="3" indent="0" eaLnBrk="0" hangingPunct="0">
              <a:lnSpc>
                <a:spcPct val="90000"/>
              </a:lnSpc>
            </a:pPr>
            <a:r>
              <a:rPr lang="zh-CN" altLang="en-US" sz="2000" dirty="0"/>
              <a:t>前半部分递归结束后，前半部分元素有序。</a:t>
            </a:r>
            <a:endParaRPr lang="en-US" altLang="zh-CN" sz="2000" dirty="0"/>
          </a:p>
          <a:p>
            <a:pPr marL="0" lvl="3" indent="0" eaLnBrk="0" hangingPunct="0">
              <a:lnSpc>
                <a:spcPct val="90000"/>
              </a:lnSpc>
            </a:pPr>
            <a:r>
              <a:rPr lang="zh-CN" altLang="en-US" sz="2000" dirty="0"/>
              <a:t>继续进行后半部分（</a:t>
            </a:r>
            <a:r>
              <a:rPr lang="en-US" altLang="zh-CN" sz="2000" dirty="0"/>
              <a:t>76</a:t>
            </a:r>
            <a:r>
              <a:rPr lang="zh-CN" altLang="en-US" sz="2000" dirty="0"/>
              <a:t>、</a:t>
            </a:r>
            <a:r>
              <a:rPr lang="en-US" altLang="zh-CN" sz="2000" dirty="0"/>
              <a:t>97</a:t>
            </a:r>
            <a:r>
              <a:rPr lang="zh-CN" altLang="en-US" sz="2000" dirty="0"/>
              <a:t>、</a:t>
            </a:r>
            <a:r>
              <a:rPr lang="en-US" altLang="zh-CN" sz="2000" dirty="0"/>
              <a:t>65</a:t>
            </a:r>
            <a:r>
              <a:rPr lang="zh-CN" altLang="en-US" sz="2000" dirty="0"/>
              <a:t>、</a:t>
            </a:r>
            <a:r>
              <a:rPr lang="en-US" altLang="zh-CN" sz="2000" dirty="0"/>
              <a:t>59</a:t>
            </a:r>
            <a:r>
              <a:rPr lang="zh-CN" altLang="en-US" sz="2000" dirty="0"/>
              <a:t>）递归排序。</a:t>
            </a:r>
            <a:endParaRPr lang="zh-CN" altLang="en-US" sz="2000" dirty="0"/>
          </a:p>
        </p:txBody>
      </p:sp>
      <p:sp>
        <p:nvSpPr>
          <p:cNvPr id="51" name="Rectangle 2"/>
          <p:cNvSpPr>
            <a:spLocks noGrp="1" noChangeArrowheads="1"/>
          </p:cNvSpPr>
          <p:nvPr>
            <p:ph type="title"/>
          </p:nvPr>
        </p:nvSpPr>
        <p:spPr>
          <a:xfrm>
            <a:off x="255347" y="692727"/>
            <a:ext cx="7772400" cy="764566"/>
          </a:xfrm>
        </p:spPr>
        <p:txBody>
          <a:bodyPr/>
          <a:lstStyle/>
          <a:p>
            <a:pPr eaLnBrk="1" hangingPunct="1"/>
            <a:r>
              <a:rPr lang="zh-CN" altLang="en-US" b="1" dirty="0">
                <a:latin typeface="Times New Roman" panose="02020603050405020304" charset="0"/>
                <a:ea typeface="SimSun" panose="02010600030101010101" pitchFamily="2" charset="-122"/>
              </a:rPr>
              <a:t>快速排序递归过程 </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30" name="Group 6"/>
          <p:cNvGrpSpPr/>
          <p:nvPr/>
        </p:nvGrpSpPr>
        <p:grpSpPr bwMode="auto">
          <a:xfrm>
            <a:off x="1219200" y="4191000"/>
            <a:ext cx="6781800" cy="533400"/>
            <a:chOff x="1200" y="2928"/>
            <a:chExt cx="4272" cy="336"/>
          </a:xfrm>
        </p:grpSpPr>
        <p:sp>
          <p:nvSpPr>
            <p:cNvPr id="1184775" name="Rectangle 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84776" name="Line 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77" name="Line 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78" name="Line 1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79" name="Line 1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80" name="Line 1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81" name="Line 1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82" name="Line 1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83" name="Line 1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grpSp>
        <p:nvGrpSpPr>
          <p:cNvPr id="129031" name="Group 16"/>
          <p:cNvGrpSpPr/>
          <p:nvPr/>
        </p:nvGrpSpPr>
        <p:grpSpPr bwMode="auto">
          <a:xfrm>
            <a:off x="1219200" y="3124200"/>
            <a:ext cx="6781800" cy="533400"/>
            <a:chOff x="1200" y="2928"/>
            <a:chExt cx="4272" cy="336"/>
          </a:xfrm>
        </p:grpSpPr>
        <p:sp>
          <p:nvSpPr>
            <p:cNvPr id="1184785" name="Rectangle 1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84786" name="Line 1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87" name="Line 1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88" name="Line 2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89" name="Line 2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90" name="Line 2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91" name="Line 2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92" name="Line 2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793" name="Line 2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184795" name="Text Box 27"/>
          <p:cNvSpPr txBox="1">
            <a:spLocks noChangeArrowheads="1"/>
          </p:cNvSpPr>
          <p:nvPr/>
        </p:nvSpPr>
        <p:spPr bwMode="auto">
          <a:xfrm>
            <a:off x="2057400" y="31242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13</a:t>
            </a:r>
            <a:endParaRPr lang="en-US" altLang="zh-CN" dirty="0">
              <a:highlight>
                <a:srgbClr val="FF0000"/>
              </a:highlight>
              <a:latin typeface="Arial" panose="020B0604020202020204" pitchFamily="34" charset="0"/>
              <a:ea typeface="SimSun" panose="02010600030101010101" pitchFamily="2" charset="-122"/>
            </a:endParaRPr>
          </a:p>
        </p:txBody>
      </p:sp>
      <p:sp>
        <p:nvSpPr>
          <p:cNvPr id="1184796" name="Text Box 28"/>
          <p:cNvSpPr txBox="1">
            <a:spLocks noChangeArrowheads="1"/>
          </p:cNvSpPr>
          <p:nvPr/>
        </p:nvSpPr>
        <p:spPr bwMode="auto">
          <a:xfrm>
            <a:off x="3581400" y="41910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38</a:t>
            </a:r>
            <a:endParaRPr lang="en-US" altLang="zh-CN">
              <a:highlight>
                <a:srgbClr val="FF0000"/>
              </a:highlight>
              <a:latin typeface="Arial" panose="020B0604020202020204" pitchFamily="34" charset="0"/>
              <a:ea typeface="SimSun" panose="02010600030101010101" pitchFamily="2" charset="-122"/>
            </a:endParaRPr>
          </a:p>
        </p:txBody>
      </p:sp>
      <p:sp>
        <p:nvSpPr>
          <p:cNvPr id="1184797" name="Text Box 29"/>
          <p:cNvSpPr txBox="1">
            <a:spLocks noChangeArrowheads="1"/>
          </p:cNvSpPr>
          <p:nvPr/>
        </p:nvSpPr>
        <p:spPr bwMode="auto">
          <a:xfrm>
            <a:off x="2819400" y="31242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27</a:t>
            </a:r>
            <a:endParaRPr lang="en-US" altLang="zh-CN">
              <a:highlight>
                <a:srgbClr val="FF0000"/>
              </a:highlight>
              <a:latin typeface="Arial" panose="020B0604020202020204" pitchFamily="34" charset="0"/>
              <a:ea typeface="SimSun" panose="02010600030101010101" pitchFamily="2" charset="-122"/>
            </a:endParaRPr>
          </a:p>
        </p:txBody>
      </p:sp>
      <p:sp>
        <p:nvSpPr>
          <p:cNvPr id="1184798" name="Text Box 30"/>
          <p:cNvSpPr txBox="1">
            <a:spLocks noChangeArrowheads="1"/>
          </p:cNvSpPr>
          <p:nvPr/>
        </p:nvSpPr>
        <p:spPr bwMode="auto">
          <a:xfrm>
            <a:off x="3581400" y="31242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38</a:t>
            </a:r>
            <a:endParaRPr lang="en-US" altLang="zh-CN">
              <a:highlight>
                <a:srgbClr val="FF0000"/>
              </a:highlight>
              <a:latin typeface="Arial" panose="020B0604020202020204" pitchFamily="34" charset="0"/>
              <a:ea typeface="SimSun" panose="02010600030101010101" pitchFamily="2" charset="-122"/>
            </a:endParaRPr>
          </a:p>
        </p:txBody>
      </p:sp>
      <p:sp>
        <p:nvSpPr>
          <p:cNvPr id="1184799" name="Text Box 31"/>
          <p:cNvSpPr txBox="1">
            <a:spLocks noChangeArrowheads="1"/>
          </p:cNvSpPr>
          <p:nvPr/>
        </p:nvSpPr>
        <p:spPr bwMode="auto">
          <a:xfrm>
            <a:off x="5791200" y="4175125"/>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84800" name="Text Box 32"/>
          <p:cNvSpPr txBox="1">
            <a:spLocks noChangeArrowheads="1"/>
          </p:cNvSpPr>
          <p:nvPr/>
        </p:nvSpPr>
        <p:spPr bwMode="auto">
          <a:xfrm>
            <a:off x="7315200" y="41910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84801" name="Text Box 33"/>
          <p:cNvSpPr txBox="1">
            <a:spLocks noChangeArrowheads="1"/>
          </p:cNvSpPr>
          <p:nvPr/>
        </p:nvSpPr>
        <p:spPr bwMode="auto">
          <a:xfrm>
            <a:off x="4343400" y="31242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49</a:t>
            </a:r>
            <a:endParaRPr lang="en-US" altLang="zh-CN">
              <a:highlight>
                <a:srgbClr val="FF0000"/>
              </a:highlight>
              <a:latin typeface="Arial" panose="020B0604020202020204" pitchFamily="34" charset="0"/>
              <a:ea typeface="SimSun" panose="02010600030101010101" pitchFamily="2" charset="-122"/>
            </a:endParaRPr>
          </a:p>
        </p:txBody>
      </p:sp>
      <p:sp>
        <p:nvSpPr>
          <p:cNvPr id="1184802" name="Text Box 34"/>
          <p:cNvSpPr txBox="1">
            <a:spLocks noChangeArrowheads="1"/>
          </p:cNvSpPr>
          <p:nvPr/>
        </p:nvSpPr>
        <p:spPr bwMode="auto">
          <a:xfrm>
            <a:off x="51054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76</a:t>
            </a:r>
            <a:endParaRPr lang="en-US" altLang="zh-CN">
              <a:latin typeface="Arial" panose="020B0604020202020204" pitchFamily="34" charset="0"/>
              <a:ea typeface="SimSun" panose="02010600030101010101" pitchFamily="2" charset="-122"/>
            </a:endParaRPr>
          </a:p>
        </p:txBody>
      </p:sp>
      <p:sp>
        <p:nvSpPr>
          <p:cNvPr id="1184803" name="Text Box 35"/>
          <p:cNvSpPr txBox="1">
            <a:spLocks noChangeArrowheads="1"/>
          </p:cNvSpPr>
          <p:nvPr/>
        </p:nvSpPr>
        <p:spPr bwMode="auto">
          <a:xfrm>
            <a:off x="6553200" y="4191000"/>
            <a:ext cx="609600" cy="396875"/>
          </a:xfrm>
          <a:prstGeom prst="rect">
            <a:avLst/>
          </a:prstGeom>
          <a:noFill/>
          <a:ln>
            <a:noFill/>
          </a:ln>
          <a:effectLst/>
        </p:spPr>
        <p:txBody>
          <a:bodyPr>
            <a:spAutoFit/>
          </a:bodyPr>
          <a:lstStyle/>
          <a:p>
            <a:pPr eaLnBrk="0" hangingPunct="0">
              <a:defRPr/>
            </a:pPr>
            <a:r>
              <a:rPr lang="en-US" altLang="zh-CN" sz="2000" dirty="0">
                <a:highlight>
                  <a:srgbClr val="FF0000"/>
                </a:highlight>
                <a:latin typeface="Arial" panose="020B0604020202020204" pitchFamily="34" charset="0"/>
                <a:ea typeface="SimSun" panose="02010600030101010101" pitchFamily="2" charset="-122"/>
              </a:rPr>
              <a:t>76</a:t>
            </a:r>
            <a:endParaRPr lang="en-US" altLang="zh-CN" dirty="0">
              <a:highlight>
                <a:srgbClr val="FF0000"/>
              </a:highlight>
              <a:latin typeface="Arial" panose="020B0604020202020204" pitchFamily="34" charset="0"/>
              <a:ea typeface="SimSun" panose="02010600030101010101" pitchFamily="2" charset="-122"/>
            </a:endParaRPr>
          </a:p>
        </p:txBody>
      </p:sp>
      <p:sp>
        <p:nvSpPr>
          <p:cNvPr id="1184804" name="Text Box 36"/>
          <p:cNvSpPr txBox="1">
            <a:spLocks noChangeArrowheads="1"/>
          </p:cNvSpPr>
          <p:nvPr/>
        </p:nvSpPr>
        <p:spPr bwMode="auto">
          <a:xfrm>
            <a:off x="2057400" y="41910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13</a:t>
            </a:r>
            <a:endParaRPr lang="en-US" altLang="zh-CN">
              <a:highlight>
                <a:srgbClr val="FF0000"/>
              </a:highlight>
              <a:latin typeface="Arial" panose="020B0604020202020204" pitchFamily="34" charset="0"/>
              <a:ea typeface="SimSun" panose="02010600030101010101" pitchFamily="2" charset="-122"/>
            </a:endParaRPr>
          </a:p>
        </p:txBody>
      </p:sp>
      <p:sp>
        <p:nvSpPr>
          <p:cNvPr id="1184805" name="Text Box 37"/>
          <p:cNvSpPr txBox="1">
            <a:spLocks noChangeArrowheads="1"/>
          </p:cNvSpPr>
          <p:nvPr/>
        </p:nvSpPr>
        <p:spPr bwMode="auto">
          <a:xfrm>
            <a:off x="5791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84806" name="Text Box 38"/>
          <p:cNvSpPr txBox="1">
            <a:spLocks noChangeArrowheads="1"/>
          </p:cNvSpPr>
          <p:nvPr/>
        </p:nvSpPr>
        <p:spPr bwMode="auto">
          <a:xfrm>
            <a:off x="6553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84807" name="Text Box 39"/>
          <p:cNvSpPr txBox="1">
            <a:spLocks noChangeArrowheads="1"/>
          </p:cNvSpPr>
          <p:nvPr/>
        </p:nvSpPr>
        <p:spPr bwMode="auto">
          <a:xfrm>
            <a:off x="2819400" y="4175125"/>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27</a:t>
            </a:r>
            <a:endParaRPr lang="en-US" altLang="zh-CN">
              <a:highlight>
                <a:srgbClr val="FF0000"/>
              </a:highlight>
              <a:latin typeface="Arial" panose="020B0604020202020204" pitchFamily="34" charset="0"/>
              <a:ea typeface="SimSun" panose="02010600030101010101" pitchFamily="2" charset="-122"/>
            </a:endParaRPr>
          </a:p>
        </p:txBody>
      </p:sp>
      <p:sp>
        <p:nvSpPr>
          <p:cNvPr id="1184808" name="Text Box 40"/>
          <p:cNvSpPr txBox="1">
            <a:spLocks noChangeArrowheads="1"/>
          </p:cNvSpPr>
          <p:nvPr/>
        </p:nvSpPr>
        <p:spPr bwMode="auto">
          <a:xfrm>
            <a:off x="5105400" y="41910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sp>
        <p:nvSpPr>
          <p:cNvPr id="1184809" name="Text Box 41"/>
          <p:cNvSpPr txBox="1">
            <a:spLocks noChangeArrowheads="1"/>
          </p:cNvSpPr>
          <p:nvPr/>
        </p:nvSpPr>
        <p:spPr bwMode="auto">
          <a:xfrm>
            <a:off x="7315200" y="31242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grpSp>
        <p:nvGrpSpPr>
          <p:cNvPr id="129048" name="Group 42"/>
          <p:cNvGrpSpPr/>
          <p:nvPr/>
        </p:nvGrpSpPr>
        <p:grpSpPr bwMode="auto">
          <a:xfrm>
            <a:off x="6934200" y="4724400"/>
            <a:ext cx="838200" cy="641350"/>
            <a:chOff x="2448" y="3456"/>
            <a:chExt cx="528" cy="404"/>
          </a:xfrm>
        </p:grpSpPr>
        <p:sp>
          <p:nvSpPr>
            <p:cNvPr id="1184811" name="Line 43"/>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812" name="Text Box 44"/>
            <p:cNvSpPr txBox="1">
              <a:spLocks noChangeArrowheads="1"/>
            </p:cNvSpPr>
            <p:nvPr/>
          </p:nvSpPr>
          <p:spPr bwMode="auto">
            <a:xfrm>
              <a:off x="2448" y="364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high</a:t>
              </a:r>
              <a:endParaRPr lang="en-US" altLang="zh-CN">
                <a:latin typeface="Arial" panose="020B0604020202020204" pitchFamily="34" charset="0"/>
                <a:ea typeface="SimSun" panose="02010600030101010101" pitchFamily="2" charset="-122"/>
              </a:endParaRPr>
            </a:p>
          </p:txBody>
        </p:sp>
      </p:grpSp>
      <p:grpSp>
        <p:nvGrpSpPr>
          <p:cNvPr id="129049" name="Group 45"/>
          <p:cNvGrpSpPr/>
          <p:nvPr/>
        </p:nvGrpSpPr>
        <p:grpSpPr bwMode="auto">
          <a:xfrm>
            <a:off x="6400800" y="4724400"/>
            <a:ext cx="838200" cy="609600"/>
            <a:chOff x="1680" y="3456"/>
            <a:chExt cx="528" cy="384"/>
          </a:xfrm>
        </p:grpSpPr>
        <p:sp>
          <p:nvSpPr>
            <p:cNvPr id="1184814" name="Line 46"/>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4815" name="Text Box 47"/>
            <p:cNvSpPr txBox="1">
              <a:spLocks noChangeArrowheads="1"/>
            </p:cNvSpPr>
            <p:nvPr/>
          </p:nvSpPr>
          <p:spPr bwMode="auto">
            <a:xfrm>
              <a:off x="1680" y="362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low</a:t>
              </a:r>
              <a:endParaRPr lang="en-US" altLang="zh-CN">
                <a:latin typeface="Arial" panose="020B0604020202020204" pitchFamily="34" charset="0"/>
                <a:ea typeface="SimSun" panose="02010600030101010101" pitchFamily="2" charset="-122"/>
              </a:endParaRPr>
            </a:p>
          </p:txBody>
        </p:sp>
      </p:grpSp>
      <p:sp>
        <p:nvSpPr>
          <p:cNvPr id="1184816" name="Text Box 48"/>
          <p:cNvSpPr txBox="1">
            <a:spLocks noChangeArrowheads="1"/>
          </p:cNvSpPr>
          <p:nvPr/>
        </p:nvSpPr>
        <p:spPr bwMode="auto">
          <a:xfrm>
            <a:off x="4343400" y="41910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49</a:t>
            </a:r>
            <a:endParaRPr lang="en-US" altLang="zh-CN">
              <a:highlight>
                <a:srgbClr val="FF0000"/>
              </a:highlight>
              <a:latin typeface="Arial" panose="020B0604020202020204" pitchFamily="34" charset="0"/>
              <a:ea typeface="SimSun" panose="02010600030101010101" pitchFamily="2" charset="-122"/>
            </a:endParaRPr>
          </a:p>
        </p:txBody>
      </p:sp>
      <p:sp>
        <p:nvSpPr>
          <p:cNvPr id="1184817" name="Text Box 49"/>
          <p:cNvSpPr txBox="1">
            <a:spLocks noChangeArrowheads="1"/>
          </p:cNvSpPr>
          <p:nvPr/>
        </p:nvSpPr>
        <p:spPr bwMode="auto">
          <a:xfrm>
            <a:off x="381000" y="5181600"/>
            <a:ext cx="762000" cy="304800"/>
          </a:xfrm>
          <a:prstGeom prst="rect">
            <a:avLst/>
          </a:prstGeom>
          <a:noFill/>
          <a:ln>
            <a:noFill/>
          </a:ln>
          <a:effectLst/>
        </p:spPr>
        <p:txBody>
          <a:bodyPr>
            <a:spAutoFit/>
          </a:bodyPr>
          <a:lstStyle/>
          <a:p>
            <a:pPr eaLnBrk="0" hangingPunct="0">
              <a:defRPr/>
            </a:pPr>
            <a:r>
              <a:rPr lang="zh-CN" altLang="en-US">
                <a:latin typeface="Arial" panose="020B0604020202020204" pitchFamily="34" charset="0"/>
                <a:ea typeface="SimSun" panose="02010600030101010101" pitchFamily="2" charset="-122"/>
              </a:rPr>
              <a:t>界点</a:t>
            </a:r>
            <a:endParaRPr lang="zh-CN" altLang="en-US">
              <a:latin typeface="Arial" panose="020B0604020202020204" pitchFamily="34" charset="0"/>
              <a:ea typeface="SimSun" panose="02010600030101010101" pitchFamily="2" charset="-122"/>
            </a:endParaRPr>
          </a:p>
        </p:txBody>
      </p:sp>
      <p:sp>
        <p:nvSpPr>
          <p:cNvPr id="1184818" name="Line 50"/>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53" name="Text Box 26"/>
          <p:cNvSpPr txBox="1">
            <a:spLocks noChangeArrowheads="1"/>
          </p:cNvSpPr>
          <p:nvPr/>
        </p:nvSpPr>
        <p:spPr bwMode="auto">
          <a:xfrm>
            <a:off x="1219199" y="2743200"/>
            <a:ext cx="6705601" cy="369332"/>
          </a:xfrm>
          <a:prstGeom prst="rect">
            <a:avLst/>
          </a:prstGeom>
          <a:noFill/>
          <a:ln>
            <a:noFill/>
          </a:ln>
          <a:effectLst/>
        </p:spPr>
        <p:txBody>
          <a:bodyPr wrap="square">
            <a:spAutoFit/>
          </a:bodyPr>
          <a:lstStyle/>
          <a:p>
            <a:pPr eaLnBrk="0" hangingPunct="0">
              <a:defRPr/>
            </a:pPr>
            <a:r>
              <a:rPr lang="en-US" altLang="zh-CN" dirty="0">
                <a:latin typeface="Arial" panose="020B0604020202020204" pitchFamily="34" charset="0"/>
                <a:ea typeface="SimSun" panose="02010600030101010101" pitchFamily="2" charset="-122"/>
              </a:rPr>
              <a:t>0         1           2           3	       4          5            6          7         8</a:t>
            </a:r>
            <a:endParaRPr lang="en-US" altLang="zh-CN" dirty="0">
              <a:latin typeface="Arial" panose="020B0604020202020204" pitchFamily="34" charset="0"/>
              <a:ea typeface="SimSun" panose="02010600030101010101" pitchFamily="2" charset="-122"/>
            </a:endParaRPr>
          </a:p>
        </p:txBody>
      </p:sp>
      <p:sp>
        <p:nvSpPr>
          <p:cNvPr id="50" name="Rectangle 5"/>
          <p:cNvSpPr>
            <a:spLocks noChangeArrowheads="1"/>
          </p:cNvSpPr>
          <p:nvPr/>
        </p:nvSpPr>
        <p:spPr bwMode="auto">
          <a:xfrm>
            <a:off x="480230" y="1792069"/>
            <a:ext cx="7954939" cy="923330"/>
          </a:xfrm>
          <a:prstGeom prst="rect">
            <a:avLst/>
          </a:prstGeom>
          <a:noFill/>
          <a:ln>
            <a:noFill/>
          </a:ln>
          <a:effectLst/>
        </p:spPr>
        <p:txBody>
          <a:bodyPr wrap="square">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850900" indent="5715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marL="0" lvl="3" indent="0" eaLnBrk="0" hangingPunct="0">
              <a:lnSpc>
                <a:spcPct val="90000"/>
              </a:lnSpc>
            </a:pPr>
            <a:r>
              <a:rPr lang="zh-CN" altLang="en-US" sz="2000" dirty="0"/>
              <a:t>以</a:t>
            </a:r>
            <a:r>
              <a:rPr lang="en-US" altLang="zh-CN" sz="2000" dirty="0"/>
              <a:t>49</a:t>
            </a:r>
            <a:r>
              <a:rPr lang="zh-CN" altLang="en-US" sz="2000" dirty="0"/>
              <a:t>为界：</a:t>
            </a:r>
            <a:endParaRPr lang="en-US" altLang="zh-CN" sz="2000" dirty="0"/>
          </a:p>
          <a:p>
            <a:pPr marL="0" lvl="3" indent="0" eaLnBrk="0" hangingPunct="0">
              <a:lnSpc>
                <a:spcPct val="90000"/>
              </a:lnSpc>
            </a:pPr>
            <a:r>
              <a:rPr lang="zh-CN" altLang="en-US" sz="2000" dirty="0"/>
              <a:t>前半部分递归结束后，前半部分元素有序。</a:t>
            </a:r>
            <a:endParaRPr lang="en-US" altLang="zh-CN" sz="2000" dirty="0"/>
          </a:p>
          <a:p>
            <a:pPr marL="0" lvl="3" indent="0" eaLnBrk="0" hangingPunct="0">
              <a:lnSpc>
                <a:spcPct val="90000"/>
              </a:lnSpc>
            </a:pPr>
            <a:r>
              <a:rPr lang="zh-CN" altLang="en-US" sz="2000" dirty="0"/>
              <a:t>继续进行后半部分（</a:t>
            </a:r>
            <a:r>
              <a:rPr lang="en-US" altLang="zh-CN" sz="2000" dirty="0"/>
              <a:t>76</a:t>
            </a:r>
            <a:r>
              <a:rPr lang="zh-CN" altLang="en-US" sz="2000" dirty="0"/>
              <a:t>、</a:t>
            </a:r>
            <a:r>
              <a:rPr lang="en-US" altLang="zh-CN" sz="2000" dirty="0"/>
              <a:t>97</a:t>
            </a:r>
            <a:r>
              <a:rPr lang="zh-CN" altLang="en-US" sz="2000" dirty="0"/>
              <a:t>、</a:t>
            </a:r>
            <a:r>
              <a:rPr lang="en-US" altLang="zh-CN" sz="2000" dirty="0"/>
              <a:t>65</a:t>
            </a:r>
            <a:r>
              <a:rPr lang="zh-CN" altLang="en-US" sz="2000" dirty="0"/>
              <a:t>、</a:t>
            </a:r>
            <a:r>
              <a:rPr lang="en-US" altLang="zh-CN" sz="2000" dirty="0"/>
              <a:t>59</a:t>
            </a:r>
            <a:r>
              <a:rPr lang="zh-CN" altLang="en-US" sz="2000" dirty="0"/>
              <a:t>）递归排序。</a:t>
            </a:r>
            <a:endParaRPr lang="zh-CN" altLang="en-US" sz="2000" dirty="0"/>
          </a:p>
        </p:txBody>
      </p:sp>
      <p:sp>
        <p:nvSpPr>
          <p:cNvPr id="51" name="Rectangle 2"/>
          <p:cNvSpPr>
            <a:spLocks noGrp="1" noChangeArrowheads="1"/>
          </p:cNvSpPr>
          <p:nvPr>
            <p:ph type="title"/>
          </p:nvPr>
        </p:nvSpPr>
        <p:spPr>
          <a:xfrm>
            <a:off x="255347" y="692727"/>
            <a:ext cx="7772400" cy="764566"/>
          </a:xfrm>
        </p:spPr>
        <p:txBody>
          <a:bodyPr/>
          <a:lstStyle/>
          <a:p>
            <a:pPr eaLnBrk="1" hangingPunct="1"/>
            <a:r>
              <a:rPr lang="zh-CN" altLang="en-US" b="1" dirty="0">
                <a:latin typeface="Times New Roman" panose="02020603050405020304" charset="0"/>
                <a:ea typeface="SimSun" panose="02010600030101010101" pitchFamily="2" charset="-122"/>
              </a:rPr>
              <a:t>快速排序递归过程 </a:t>
            </a:r>
            <a:endParaRPr lang="zh-CN" altLang="en-US" b="1" dirty="0">
              <a:latin typeface="Times New Roman" panose="02020603050405020304" charset="0"/>
              <a:ea typeface="SimSun" panose="02010600030101010101" pitchFamily="2" charset="-122"/>
            </a:endParaRPr>
          </a:p>
        </p:txBody>
      </p:sp>
      <p:sp>
        <p:nvSpPr>
          <p:cNvPr id="52" name="文本框 51"/>
          <p:cNvSpPr txBox="1"/>
          <p:nvPr/>
        </p:nvSpPr>
        <p:spPr>
          <a:xfrm>
            <a:off x="1371600" y="5911334"/>
            <a:ext cx="6885296" cy="369332"/>
          </a:xfrm>
          <a:prstGeom prst="rect">
            <a:avLst/>
          </a:prstGeom>
          <a:noFill/>
        </p:spPr>
        <p:txBody>
          <a:bodyPr wrap="square">
            <a:spAutoFit/>
          </a:bodyPr>
          <a:lstStyle/>
          <a:p>
            <a:r>
              <a:rPr lang="zh-CN" altLang="en-US" sz="1800" dirty="0"/>
              <a:t>后半部分（</a:t>
            </a:r>
            <a:r>
              <a:rPr lang="en-US" altLang="zh-CN" sz="1800" dirty="0"/>
              <a:t>76</a:t>
            </a:r>
            <a:r>
              <a:rPr lang="zh-CN" altLang="en-US" sz="1800" dirty="0"/>
              <a:t>、</a:t>
            </a:r>
            <a:r>
              <a:rPr lang="en-US" altLang="zh-CN" sz="1800" dirty="0"/>
              <a:t>97</a:t>
            </a:r>
            <a:r>
              <a:rPr lang="zh-CN" altLang="en-US" sz="1800" dirty="0"/>
              <a:t>、</a:t>
            </a:r>
            <a:r>
              <a:rPr lang="en-US" altLang="zh-CN" sz="1800" dirty="0"/>
              <a:t>65</a:t>
            </a:r>
            <a:r>
              <a:rPr lang="zh-CN" altLang="en-US" sz="1800" dirty="0"/>
              <a:t>、</a:t>
            </a:r>
            <a:r>
              <a:rPr lang="en-US" altLang="zh-CN" sz="1800" dirty="0"/>
              <a:t>59</a:t>
            </a:r>
            <a:r>
              <a:rPr lang="zh-CN" altLang="en-US" sz="1800" dirty="0"/>
              <a:t>），以</a:t>
            </a:r>
            <a:r>
              <a:rPr lang="en-US" altLang="zh-CN" sz="1800" dirty="0"/>
              <a:t>76</a:t>
            </a:r>
            <a:r>
              <a:rPr lang="zh-CN" altLang="en-US" sz="1800" dirty="0"/>
              <a:t>为界点进行一趟划分后的结果</a:t>
            </a:r>
            <a:endParaRPr lang="zh-CN" altLang="en-US" dirty="0"/>
          </a:p>
        </p:txBody>
      </p:sp>
    </p:spTree>
  </p:cSld>
  <p:clrMapOvr>
    <a:masterClrMapping/>
  </p:clrMapOvr>
  <p:transition spd="med">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4" name="Group 6"/>
          <p:cNvGrpSpPr/>
          <p:nvPr/>
        </p:nvGrpSpPr>
        <p:grpSpPr bwMode="auto">
          <a:xfrm>
            <a:off x="1219200" y="4191000"/>
            <a:ext cx="6781800" cy="533400"/>
            <a:chOff x="1200" y="2928"/>
            <a:chExt cx="4272" cy="336"/>
          </a:xfrm>
        </p:grpSpPr>
        <p:sp>
          <p:nvSpPr>
            <p:cNvPr id="1185799" name="Rectangle 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85800" name="Line 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01" name="Line 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02" name="Line 1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03" name="Line 1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04" name="Line 1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05" name="Line 1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06" name="Line 1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07" name="Line 1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grpSp>
        <p:nvGrpSpPr>
          <p:cNvPr id="130055" name="Group 16"/>
          <p:cNvGrpSpPr/>
          <p:nvPr/>
        </p:nvGrpSpPr>
        <p:grpSpPr bwMode="auto">
          <a:xfrm>
            <a:off x="1219200" y="3124200"/>
            <a:ext cx="6781800" cy="533400"/>
            <a:chOff x="1200" y="2928"/>
            <a:chExt cx="4272" cy="336"/>
          </a:xfrm>
        </p:grpSpPr>
        <p:sp>
          <p:nvSpPr>
            <p:cNvPr id="1185809" name="Rectangle 17"/>
            <p:cNvSpPr>
              <a:spLocks noChangeArrowheads="1"/>
            </p:cNvSpPr>
            <p:nvPr/>
          </p:nvSpPr>
          <p:spPr bwMode="auto">
            <a:xfrm>
              <a:off x="1200" y="2928"/>
              <a:ext cx="4272" cy="336"/>
            </a:xfrm>
            <a:prstGeom prst="rect">
              <a:avLst/>
            </a:prstGeom>
            <a:solidFill>
              <a:srgbClr val="FFFFFF"/>
            </a:solidFill>
            <a:ln w="9525">
              <a:solidFill>
                <a:srgbClr val="000000"/>
              </a:solidFill>
              <a:miter lim="800000"/>
            </a:ln>
            <a:effectLst/>
          </p:spPr>
          <p:txBody>
            <a:bodyPr wrap="none" anchor="ctr"/>
            <a:lstStyle/>
            <a:p>
              <a:pPr algn="ctr" eaLnBrk="0" hangingPunct="0">
                <a:defRPr/>
              </a:pPr>
              <a:endParaRPr lang="en-US">
                <a:latin typeface="Arial" panose="020B0604020202020204" pitchFamily="34" charset="0"/>
                <a:ea typeface="SimSun" panose="02010600030101010101" pitchFamily="2" charset="-122"/>
              </a:endParaRPr>
            </a:p>
          </p:txBody>
        </p:sp>
        <p:sp>
          <p:nvSpPr>
            <p:cNvPr id="1185810" name="Line 18"/>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11" name="Line 19"/>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12" name="Line 20"/>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13" name="Line 21"/>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14" name="Line 22"/>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15" name="Line 23"/>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16" name="Line 24"/>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17" name="Line 25"/>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grpSp>
      <p:sp>
        <p:nvSpPr>
          <p:cNvPr id="1185819" name="Text Box 27"/>
          <p:cNvSpPr txBox="1">
            <a:spLocks noChangeArrowheads="1"/>
          </p:cNvSpPr>
          <p:nvPr/>
        </p:nvSpPr>
        <p:spPr bwMode="auto">
          <a:xfrm>
            <a:off x="2057400" y="31242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13</a:t>
            </a:r>
            <a:endParaRPr lang="en-US" altLang="zh-CN">
              <a:highlight>
                <a:srgbClr val="FF0000"/>
              </a:highlight>
              <a:latin typeface="Arial" panose="020B0604020202020204" pitchFamily="34" charset="0"/>
              <a:ea typeface="SimSun" panose="02010600030101010101" pitchFamily="2" charset="-122"/>
            </a:endParaRPr>
          </a:p>
        </p:txBody>
      </p:sp>
      <p:sp>
        <p:nvSpPr>
          <p:cNvPr id="1185820" name="Text Box 28"/>
          <p:cNvSpPr txBox="1">
            <a:spLocks noChangeArrowheads="1"/>
          </p:cNvSpPr>
          <p:nvPr/>
        </p:nvSpPr>
        <p:spPr bwMode="auto">
          <a:xfrm>
            <a:off x="3581400" y="41910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38</a:t>
            </a:r>
            <a:endParaRPr lang="en-US" altLang="zh-CN">
              <a:highlight>
                <a:srgbClr val="FF0000"/>
              </a:highlight>
              <a:latin typeface="Arial" panose="020B0604020202020204" pitchFamily="34" charset="0"/>
              <a:ea typeface="SimSun" panose="02010600030101010101" pitchFamily="2" charset="-122"/>
            </a:endParaRPr>
          </a:p>
        </p:txBody>
      </p:sp>
      <p:sp>
        <p:nvSpPr>
          <p:cNvPr id="1185821" name="Text Box 29"/>
          <p:cNvSpPr txBox="1">
            <a:spLocks noChangeArrowheads="1"/>
          </p:cNvSpPr>
          <p:nvPr/>
        </p:nvSpPr>
        <p:spPr bwMode="auto">
          <a:xfrm>
            <a:off x="2819400" y="31242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27</a:t>
            </a:r>
            <a:endParaRPr lang="en-US" altLang="zh-CN">
              <a:highlight>
                <a:srgbClr val="FF0000"/>
              </a:highlight>
              <a:latin typeface="Arial" panose="020B0604020202020204" pitchFamily="34" charset="0"/>
              <a:ea typeface="SimSun" panose="02010600030101010101" pitchFamily="2" charset="-122"/>
            </a:endParaRPr>
          </a:p>
        </p:txBody>
      </p:sp>
      <p:sp>
        <p:nvSpPr>
          <p:cNvPr id="1185822" name="Text Box 30"/>
          <p:cNvSpPr txBox="1">
            <a:spLocks noChangeArrowheads="1"/>
          </p:cNvSpPr>
          <p:nvPr/>
        </p:nvSpPr>
        <p:spPr bwMode="auto">
          <a:xfrm>
            <a:off x="3581400" y="31242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38</a:t>
            </a:r>
            <a:endParaRPr lang="en-US" altLang="zh-CN">
              <a:highlight>
                <a:srgbClr val="FF0000"/>
              </a:highlight>
              <a:latin typeface="Arial" panose="020B0604020202020204" pitchFamily="34" charset="0"/>
              <a:ea typeface="SimSun" panose="02010600030101010101" pitchFamily="2" charset="-122"/>
            </a:endParaRPr>
          </a:p>
        </p:txBody>
      </p:sp>
      <p:sp>
        <p:nvSpPr>
          <p:cNvPr id="1185823" name="Text Box 31"/>
          <p:cNvSpPr txBox="1">
            <a:spLocks noChangeArrowheads="1"/>
          </p:cNvSpPr>
          <p:nvPr/>
        </p:nvSpPr>
        <p:spPr bwMode="auto">
          <a:xfrm>
            <a:off x="5791200" y="4175125"/>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85824" name="Text Box 32"/>
          <p:cNvSpPr txBox="1">
            <a:spLocks noChangeArrowheads="1"/>
          </p:cNvSpPr>
          <p:nvPr/>
        </p:nvSpPr>
        <p:spPr bwMode="auto">
          <a:xfrm>
            <a:off x="7315200" y="41910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sp>
        <p:nvSpPr>
          <p:cNvPr id="1185825" name="Text Box 33"/>
          <p:cNvSpPr txBox="1">
            <a:spLocks noChangeArrowheads="1"/>
          </p:cNvSpPr>
          <p:nvPr/>
        </p:nvSpPr>
        <p:spPr bwMode="auto">
          <a:xfrm>
            <a:off x="4343400" y="31242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49</a:t>
            </a:r>
            <a:endParaRPr lang="en-US" altLang="zh-CN">
              <a:highlight>
                <a:srgbClr val="FF0000"/>
              </a:highlight>
              <a:latin typeface="Arial" panose="020B0604020202020204" pitchFamily="34" charset="0"/>
              <a:ea typeface="SimSun" panose="02010600030101010101" pitchFamily="2" charset="-122"/>
            </a:endParaRPr>
          </a:p>
        </p:txBody>
      </p:sp>
      <p:sp>
        <p:nvSpPr>
          <p:cNvPr id="1185826" name="Text Box 34"/>
          <p:cNvSpPr txBox="1">
            <a:spLocks noChangeArrowheads="1"/>
          </p:cNvSpPr>
          <p:nvPr/>
        </p:nvSpPr>
        <p:spPr bwMode="auto">
          <a:xfrm>
            <a:off x="5105400" y="31242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sp>
        <p:nvSpPr>
          <p:cNvPr id="1185827" name="Text Box 35"/>
          <p:cNvSpPr txBox="1">
            <a:spLocks noChangeArrowheads="1"/>
          </p:cNvSpPr>
          <p:nvPr/>
        </p:nvSpPr>
        <p:spPr bwMode="auto">
          <a:xfrm>
            <a:off x="6553200" y="41910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76</a:t>
            </a:r>
            <a:endParaRPr lang="en-US" altLang="zh-CN">
              <a:highlight>
                <a:srgbClr val="FF0000"/>
              </a:highlight>
              <a:latin typeface="Arial" panose="020B0604020202020204" pitchFamily="34" charset="0"/>
              <a:ea typeface="SimSun" panose="02010600030101010101" pitchFamily="2" charset="-122"/>
            </a:endParaRPr>
          </a:p>
        </p:txBody>
      </p:sp>
      <p:sp>
        <p:nvSpPr>
          <p:cNvPr id="1185828" name="Text Box 36"/>
          <p:cNvSpPr txBox="1">
            <a:spLocks noChangeArrowheads="1"/>
          </p:cNvSpPr>
          <p:nvPr/>
        </p:nvSpPr>
        <p:spPr bwMode="auto">
          <a:xfrm>
            <a:off x="2057400" y="41910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13</a:t>
            </a:r>
            <a:endParaRPr lang="en-US" altLang="zh-CN">
              <a:highlight>
                <a:srgbClr val="FF0000"/>
              </a:highlight>
              <a:latin typeface="Arial" panose="020B0604020202020204" pitchFamily="34" charset="0"/>
              <a:ea typeface="SimSun" panose="02010600030101010101" pitchFamily="2" charset="-122"/>
            </a:endParaRPr>
          </a:p>
        </p:txBody>
      </p:sp>
      <p:sp>
        <p:nvSpPr>
          <p:cNvPr id="1185829" name="Text Box 37"/>
          <p:cNvSpPr txBox="1">
            <a:spLocks noChangeArrowheads="1"/>
          </p:cNvSpPr>
          <p:nvPr/>
        </p:nvSpPr>
        <p:spPr bwMode="auto">
          <a:xfrm>
            <a:off x="5791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65</a:t>
            </a:r>
            <a:endParaRPr lang="en-US" altLang="zh-CN">
              <a:latin typeface="Arial" panose="020B0604020202020204" pitchFamily="34" charset="0"/>
              <a:ea typeface="SimSun" panose="02010600030101010101" pitchFamily="2" charset="-122"/>
            </a:endParaRPr>
          </a:p>
        </p:txBody>
      </p:sp>
      <p:sp>
        <p:nvSpPr>
          <p:cNvPr id="1185830" name="Text Box 38"/>
          <p:cNvSpPr txBox="1">
            <a:spLocks noChangeArrowheads="1"/>
          </p:cNvSpPr>
          <p:nvPr/>
        </p:nvSpPr>
        <p:spPr bwMode="auto">
          <a:xfrm>
            <a:off x="6553200" y="31242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76</a:t>
            </a:r>
            <a:endParaRPr lang="en-US" altLang="zh-CN">
              <a:highlight>
                <a:srgbClr val="FF0000"/>
              </a:highlight>
              <a:latin typeface="Arial" panose="020B0604020202020204" pitchFamily="34" charset="0"/>
              <a:ea typeface="SimSun" panose="02010600030101010101" pitchFamily="2" charset="-122"/>
            </a:endParaRPr>
          </a:p>
        </p:txBody>
      </p:sp>
      <p:sp>
        <p:nvSpPr>
          <p:cNvPr id="1185831" name="Text Box 39"/>
          <p:cNvSpPr txBox="1">
            <a:spLocks noChangeArrowheads="1"/>
          </p:cNvSpPr>
          <p:nvPr/>
        </p:nvSpPr>
        <p:spPr bwMode="auto">
          <a:xfrm>
            <a:off x="2819400" y="4175125"/>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27</a:t>
            </a:r>
            <a:endParaRPr lang="en-US" altLang="zh-CN">
              <a:highlight>
                <a:srgbClr val="FF0000"/>
              </a:highlight>
              <a:latin typeface="Arial" panose="020B0604020202020204" pitchFamily="34" charset="0"/>
              <a:ea typeface="SimSun" panose="02010600030101010101" pitchFamily="2" charset="-122"/>
            </a:endParaRPr>
          </a:p>
        </p:txBody>
      </p:sp>
      <p:sp>
        <p:nvSpPr>
          <p:cNvPr id="1185832" name="Text Box 40"/>
          <p:cNvSpPr txBox="1">
            <a:spLocks noChangeArrowheads="1"/>
          </p:cNvSpPr>
          <p:nvPr/>
        </p:nvSpPr>
        <p:spPr bwMode="auto">
          <a:xfrm>
            <a:off x="1219200" y="4191000"/>
            <a:ext cx="609600" cy="396875"/>
          </a:xfrm>
          <a:prstGeom prst="rect">
            <a:avLst/>
          </a:prstGeom>
          <a:noFill/>
          <a:ln>
            <a:noFill/>
          </a:ln>
          <a:effectLst/>
        </p:spPr>
        <p:txBody>
          <a:bodyPr>
            <a:spAutoFit/>
          </a:bodyPr>
          <a:lstStyle/>
          <a:p>
            <a:pPr eaLnBrk="0" hangingPunct="0">
              <a:defRPr/>
            </a:pPr>
            <a:r>
              <a:rPr lang="en-US" altLang="zh-CN" sz="2000" dirty="0">
                <a:latin typeface="Arial" panose="020B0604020202020204" pitchFamily="34" charset="0"/>
                <a:ea typeface="SimSun" panose="02010600030101010101" pitchFamily="2" charset="-122"/>
              </a:rPr>
              <a:t>59</a:t>
            </a:r>
            <a:endParaRPr lang="en-US" altLang="zh-CN" dirty="0">
              <a:latin typeface="Arial" panose="020B0604020202020204" pitchFamily="34" charset="0"/>
              <a:ea typeface="SimSun" panose="02010600030101010101" pitchFamily="2" charset="-122"/>
            </a:endParaRPr>
          </a:p>
        </p:txBody>
      </p:sp>
      <p:sp>
        <p:nvSpPr>
          <p:cNvPr id="1185833" name="Text Box 41"/>
          <p:cNvSpPr txBox="1">
            <a:spLocks noChangeArrowheads="1"/>
          </p:cNvSpPr>
          <p:nvPr/>
        </p:nvSpPr>
        <p:spPr bwMode="auto">
          <a:xfrm>
            <a:off x="7315200" y="3124200"/>
            <a:ext cx="609600" cy="396875"/>
          </a:xfrm>
          <a:prstGeom prst="rect">
            <a:avLst/>
          </a:prstGeom>
          <a:noFill/>
          <a:ln>
            <a:noFill/>
          </a:ln>
          <a:effectLst/>
        </p:spPr>
        <p:txBody>
          <a:bodyPr>
            <a:spAutoFit/>
          </a:bodyPr>
          <a:lstStyle/>
          <a:p>
            <a:pPr eaLnBrk="0" hangingPunct="0">
              <a:defRPr/>
            </a:pPr>
            <a:r>
              <a:rPr lang="en-US" altLang="zh-CN" sz="2000">
                <a:latin typeface="Arial" panose="020B0604020202020204" pitchFamily="34" charset="0"/>
                <a:ea typeface="SimSun" panose="02010600030101010101" pitchFamily="2" charset="-122"/>
              </a:rPr>
              <a:t>97</a:t>
            </a:r>
            <a:endParaRPr lang="en-US" altLang="zh-CN">
              <a:latin typeface="Arial" panose="020B0604020202020204" pitchFamily="34" charset="0"/>
              <a:ea typeface="SimSun" panose="02010600030101010101" pitchFamily="2" charset="-122"/>
            </a:endParaRPr>
          </a:p>
        </p:txBody>
      </p:sp>
      <p:grpSp>
        <p:nvGrpSpPr>
          <p:cNvPr id="130072" name="Group 42"/>
          <p:cNvGrpSpPr/>
          <p:nvPr/>
        </p:nvGrpSpPr>
        <p:grpSpPr bwMode="auto">
          <a:xfrm>
            <a:off x="6096000" y="4724400"/>
            <a:ext cx="838200" cy="641350"/>
            <a:chOff x="2448" y="3456"/>
            <a:chExt cx="528" cy="404"/>
          </a:xfrm>
        </p:grpSpPr>
        <p:sp>
          <p:nvSpPr>
            <p:cNvPr id="1185835" name="Line 43"/>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36" name="Text Box 44"/>
            <p:cNvSpPr txBox="1">
              <a:spLocks noChangeArrowheads="1"/>
            </p:cNvSpPr>
            <p:nvPr/>
          </p:nvSpPr>
          <p:spPr bwMode="auto">
            <a:xfrm>
              <a:off x="2448" y="364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high</a:t>
              </a:r>
              <a:endParaRPr lang="en-US" altLang="zh-CN">
                <a:latin typeface="Arial" panose="020B0604020202020204" pitchFamily="34" charset="0"/>
                <a:ea typeface="SimSun" panose="02010600030101010101" pitchFamily="2" charset="-122"/>
              </a:endParaRPr>
            </a:p>
          </p:txBody>
        </p:sp>
      </p:grpSp>
      <p:grpSp>
        <p:nvGrpSpPr>
          <p:cNvPr id="130073" name="Group 45"/>
          <p:cNvGrpSpPr/>
          <p:nvPr/>
        </p:nvGrpSpPr>
        <p:grpSpPr bwMode="auto">
          <a:xfrm>
            <a:off x="4876800" y="4724400"/>
            <a:ext cx="838200" cy="609600"/>
            <a:chOff x="1680" y="3456"/>
            <a:chExt cx="528" cy="384"/>
          </a:xfrm>
        </p:grpSpPr>
        <p:sp>
          <p:nvSpPr>
            <p:cNvPr id="1185838" name="Line 46"/>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185839" name="Text Box 47"/>
            <p:cNvSpPr txBox="1">
              <a:spLocks noChangeArrowheads="1"/>
            </p:cNvSpPr>
            <p:nvPr/>
          </p:nvSpPr>
          <p:spPr bwMode="auto">
            <a:xfrm>
              <a:off x="1680" y="3628"/>
              <a:ext cx="528" cy="212"/>
            </a:xfrm>
            <a:prstGeom prst="rect">
              <a:avLst/>
            </a:prstGeom>
            <a:noFill/>
            <a:ln>
              <a:noFill/>
            </a:ln>
            <a:effectLst/>
          </p:spPr>
          <p:txBody>
            <a:bodyPr>
              <a:spAutoFit/>
            </a:bodyPr>
            <a:lstStyle/>
            <a:p>
              <a:pPr eaLnBrk="0" hangingPunct="0">
                <a:defRPr/>
              </a:pPr>
              <a:r>
                <a:rPr lang="en-US" altLang="zh-CN" sz="1600">
                  <a:solidFill>
                    <a:schemeClr val="folHlink"/>
                  </a:solidFill>
                  <a:latin typeface="Arial" panose="020B0604020202020204" pitchFamily="34" charset="0"/>
                  <a:ea typeface="SimSun" panose="02010600030101010101" pitchFamily="2" charset="-122"/>
                </a:rPr>
                <a:t>low</a:t>
              </a:r>
              <a:endParaRPr lang="en-US" altLang="zh-CN">
                <a:latin typeface="Arial" panose="020B0604020202020204" pitchFamily="34" charset="0"/>
                <a:ea typeface="SimSun" panose="02010600030101010101" pitchFamily="2" charset="-122"/>
              </a:endParaRPr>
            </a:p>
          </p:txBody>
        </p:sp>
      </p:grpSp>
      <p:sp>
        <p:nvSpPr>
          <p:cNvPr id="1185840" name="Text Box 48"/>
          <p:cNvSpPr txBox="1">
            <a:spLocks noChangeArrowheads="1"/>
          </p:cNvSpPr>
          <p:nvPr/>
        </p:nvSpPr>
        <p:spPr bwMode="auto">
          <a:xfrm>
            <a:off x="4343400" y="4191000"/>
            <a:ext cx="609600" cy="396875"/>
          </a:xfrm>
          <a:prstGeom prst="rect">
            <a:avLst/>
          </a:prstGeom>
          <a:noFill/>
          <a:ln>
            <a:noFill/>
          </a:ln>
          <a:effectLst/>
        </p:spPr>
        <p:txBody>
          <a:bodyPr>
            <a:spAutoFit/>
          </a:bodyPr>
          <a:lstStyle/>
          <a:p>
            <a:pPr eaLnBrk="0" hangingPunct="0">
              <a:defRPr/>
            </a:pPr>
            <a:r>
              <a:rPr lang="en-US" altLang="zh-CN" sz="2000">
                <a:highlight>
                  <a:srgbClr val="FF0000"/>
                </a:highlight>
                <a:latin typeface="Arial" panose="020B0604020202020204" pitchFamily="34" charset="0"/>
                <a:ea typeface="SimSun" panose="02010600030101010101" pitchFamily="2" charset="-122"/>
              </a:rPr>
              <a:t>49</a:t>
            </a:r>
            <a:endParaRPr lang="en-US" altLang="zh-CN">
              <a:highlight>
                <a:srgbClr val="FF0000"/>
              </a:highlight>
              <a:latin typeface="Arial" panose="020B0604020202020204" pitchFamily="34" charset="0"/>
              <a:ea typeface="SimSun" panose="02010600030101010101" pitchFamily="2" charset="-122"/>
            </a:endParaRPr>
          </a:p>
        </p:txBody>
      </p:sp>
      <p:sp>
        <p:nvSpPr>
          <p:cNvPr id="1185841" name="Text Box 49"/>
          <p:cNvSpPr txBox="1">
            <a:spLocks noChangeArrowheads="1"/>
          </p:cNvSpPr>
          <p:nvPr/>
        </p:nvSpPr>
        <p:spPr bwMode="auto">
          <a:xfrm>
            <a:off x="381000" y="5181600"/>
            <a:ext cx="762000" cy="304800"/>
          </a:xfrm>
          <a:prstGeom prst="rect">
            <a:avLst/>
          </a:prstGeom>
          <a:noFill/>
          <a:ln>
            <a:noFill/>
          </a:ln>
          <a:effectLst/>
        </p:spPr>
        <p:txBody>
          <a:bodyPr>
            <a:spAutoFit/>
          </a:bodyPr>
          <a:lstStyle/>
          <a:p>
            <a:pPr eaLnBrk="0" hangingPunct="0">
              <a:defRPr/>
            </a:pPr>
            <a:r>
              <a:rPr lang="zh-CN" altLang="en-US">
                <a:latin typeface="Arial" panose="020B0604020202020204" pitchFamily="34" charset="0"/>
                <a:ea typeface="SimSun" panose="02010600030101010101" pitchFamily="2" charset="-122"/>
              </a:rPr>
              <a:t>界点</a:t>
            </a:r>
            <a:endParaRPr lang="zh-CN" altLang="en-US">
              <a:latin typeface="Arial" panose="020B0604020202020204" pitchFamily="34" charset="0"/>
              <a:ea typeface="SimSun" panose="02010600030101010101" pitchFamily="2" charset="-122"/>
            </a:endParaRPr>
          </a:p>
        </p:txBody>
      </p:sp>
      <p:sp>
        <p:nvSpPr>
          <p:cNvPr id="1185842" name="Line 50"/>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53" name="Text Box 26"/>
          <p:cNvSpPr txBox="1">
            <a:spLocks noChangeArrowheads="1"/>
          </p:cNvSpPr>
          <p:nvPr/>
        </p:nvSpPr>
        <p:spPr bwMode="auto">
          <a:xfrm>
            <a:off x="1219199" y="2743200"/>
            <a:ext cx="6705601" cy="369332"/>
          </a:xfrm>
          <a:prstGeom prst="rect">
            <a:avLst/>
          </a:prstGeom>
          <a:noFill/>
          <a:ln>
            <a:noFill/>
          </a:ln>
          <a:effectLst/>
        </p:spPr>
        <p:txBody>
          <a:bodyPr wrap="square">
            <a:spAutoFit/>
          </a:bodyPr>
          <a:lstStyle/>
          <a:p>
            <a:pPr eaLnBrk="0" hangingPunct="0">
              <a:defRPr/>
            </a:pPr>
            <a:r>
              <a:rPr lang="en-US" altLang="zh-CN" dirty="0">
                <a:latin typeface="Arial" panose="020B0604020202020204" pitchFamily="34" charset="0"/>
                <a:ea typeface="SimSun" panose="02010600030101010101" pitchFamily="2" charset="-122"/>
              </a:rPr>
              <a:t>0         1           2           3	       4          5            6          7         8</a:t>
            </a:r>
            <a:endParaRPr lang="en-US" altLang="zh-CN" dirty="0">
              <a:latin typeface="Arial" panose="020B0604020202020204" pitchFamily="34" charset="0"/>
              <a:ea typeface="SimSun" panose="02010600030101010101" pitchFamily="2" charset="-122"/>
            </a:endParaRPr>
          </a:p>
        </p:txBody>
      </p:sp>
      <p:sp>
        <p:nvSpPr>
          <p:cNvPr id="50" name="Rectangle 5"/>
          <p:cNvSpPr>
            <a:spLocks noChangeArrowheads="1"/>
          </p:cNvSpPr>
          <p:nvPr/>
        </p:nvSpPr>
        <p:spPr bwMode="auto">
          <a:xfrm>
            <a:off x="480230" y="1792069"/>
            <a:ext cx="7954939" cy="923330"/>
          </a:xfrm>
          <a:prstGeom prst="rect">
            <a:avLst/>
          </a:prstGeom>
          <a:noFill/>
          <a:ln>
            <a:noFill/>
          </a:ln>
          <a:effectLst/>
        </p:spPr>
        <p:txBody>
          <a:bodyPr wrap="square">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850900" indent="5715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marL="0" lvl="3" indent="0" eaLnBrk="0" hangingPunct="0">
              <a:lnSpc>
                <a:spcPct val="90000"/>
              </a:lnSpc>
            </a:pPr>
            <a:r>
              <a:rPr lang="zh-CN" altLang="en-US" sz="2000" dirty="0"/>
              <a:t>以</a:t>
            </a:r>
            <a:r>
              <a:rPr lang="en-US" altLang="zh-CN" sz="2000" dirty="0"/>
              <a:t>49</a:t>
            </a:r>
            <a:r>
              <a:rPr lang="zh-CN" altLang="en-US" sz="2000" dirty="0"/>
              <a:t>为界：</a:t>
            </a:r>
            <a:endParaRPr lang="en-US" altLang="zh-CN" sz="2000" dirty="0"/>
          </a:p>
          <a:p>
            <a:pPr marL="0" lvl="3" indent="0" eaLnBrk="0" hangingPunct="0">
              <a:lnSpc>
                <a:spcPct val="90000"/>
              </a:lnSpc>
            </a:pPr>
            <a:r>
              <a:rPr lang="zh-CN" altLang="en-US" sz="2000" dirty="0"/>
              <a:t>前半部分递归结束后，前半部分元素有序。</a:t>
            </a:r>
            <a:endParaRPr lang="en-US" altLang="zh-CN" sz="2000" dirty="0"/>
          </a:p>
          <a:p>
            <a:pPr marL="0" lvl="3" indent="0" eaLnBrk="0" hangingPunct="0">
              <a:lnSpc>
                <a:spcPct val="90000"/>
              </a:lnSpc>
            </a:pPr>
            <a:r>
              <a:rPr lang="zh-CN" altLang="en-US" sz="2000" dirty="0"/>
              <a:t>继续进行后半部分（</a:t>
            </a:r>
            <a:r>
              <a:rPr lang="en-US" altLang="zh-CN" sz="2000" dirty="0"/>
              <a:t>76</a:t>
            </a:r>
            <a:r>
              <a:rPr lang="zh-CN" altLang="en-US" sz="2000" dirty="0"/>
              <a:t>、</a:t>
            </a:r>
            <a:r>
              <a:rPr lang="en-US" altLang="zh-CN" sz="2000" dirty="0"/>
              <a:t>97</a:t>
            </a:r>
            <a:r>
              <a:rPr lang="zh-CN" altLang="en-US" sz="2000" dirty="0"/>
              <a:t>、</a:t>
            </a:r>
            <a:r>
              <a:rPr lang="en-US" altLang="zh-CN" sz="2000" dirty="0"/>
              <a:t>65</a:t>
            </a:r>
            <a:r>
              <a:rPr lang="zh-CN" altLang="en-US" sz="2000" dirty="0"/>
              <a:t>、</a:t>
            </a:r>
            <a:r>
              <a:rPr lang="en-US" altLang="zh-CN" sz="2000" dirty="0"/>
              <a:t>59</a:t>
            </a:r>
            <a:r>
              <a:rPr lang="zh-CN" altLang="en-US" sz="2000" dirty="0"/>
              <a:t>）递归排序。</a:t>
            </a:r>
            <a:endParaRPr lang="zh-CN" altLang="en-US" sz="2000" dirty="0"/>
          </a:p>
        </p:txBody>
      </p:sp>
      <p:sp>
        <p:nvSpPr>
          <p:cNvPr id="51" name="Rectangle 2"/>
          <p:cNvSpPr>
            <a:spLocks noGrp="1" noChangeArrowheads="1"/>
          </p:cNvSpPr>
          <p:nvPr>
            <p:ph type="title"/>
          </p:nvPr>
        </p:nvSpPr>
        <p:spPr>
          <a:xfrm>
            <a:off x="255347" y="692727"/>
            <a:ext cx="7772400" cy="764566"/>
          </a:xfrm>
        </p:spPr>
        <p:txBody>
          <a:bodyPr/>
          <a:lstStyle/>
          <a:p>
            <a:pPr eaLnBrk="1" hangingPunct="1"/>
            <a:r>
              <a:rPr lang="zh-CN" altLang="en-US" b="1" dirty="0">
                <a:latin typeface="Times New Roman" panose="02020603050405020304" charset="0"/>
                <a:ea typeface="SimSun" panose="02010600030101010101" pitchFamily="2" charset="-122"/>
              </a:rPr>
              <a:t>快速排序递归过程 </a:t>
            </a:r>
            <a:endParaRPr lang="zh-CN" altLang="en-US" b="1" dirty="0">
              <a:latin typeface="Times New Roman" panose="02020603050405020304" charset="0"/>
              <a:ea typeface="SimSun" panose="02010600030101010101" pitchFamily="2" charset="-122"/>
            </a:endParaRPr>
          </a:p>
        </p:txBody>
      </p:sp>
      <p:sp>
        <p:nvSpPr>
          <p:cNvPr id="52" name="文本框 51"/>
          <p:cNvSpPr txBox="1"/>
          <p:nvPr/>
        </p:nvSpPr>
        <p:spPr>
          <a:xfrm>
            <a:off x="1024083" y="5772834"/>
            <a:ext cx="7058804" cy="646331"/>
          </a:xfrm>
          <a:prstGeom prst="rect">
            <a:avLst/>
          </a:prstGeom>
          <a:noFill/>
        </p:spPr>
        <p:txBody>
          <a:bodyPr wrap="square">
            <a:spAutoFit/>
          </a:bodyPr>
          <a:lstStyle/>
          <a:p>
            <a:r>
              <a:rPr lang="zh-CN" altLang="en-US" sz="1800" dirty="0"/>
              <a:t>后半部分（</a:t>
            </a:r>
            <a:r>
              <a:rPr lang="en-US" altLang="zh-CN" sz="1800" dirty="0"/>
              <a:t>76</a:t>
            </a:r>
            <a:r>
              <a:rPr lang="zh-CN" altLang="en-US" sz="1800" dirty="0"/>
              <a:t>、</a:t>
            </a:r>
            <a:r>
              <a:rPr lang="en-US" altLang="zh-CN" sz="1800" dirty="0"/>
              <a:t>97</a:t>
            </a:r>
            <a:r>
              <a:rPr lang="zh-CN" altLang="en-US" sz="1800" dirty="0"/>
              <a:t>、</a:t>
            </a:r>
            <a:r>
              <a:rPr lang="en-US" altLang="zh-CN" sz="1800" dirty="0"/>
              <a:t>65</a:t>
            </a:r>
            <a:r>
              <a:rPr lang="zh-CN" altLang="en-US" sz="1800" dirty="0"/>
              <a:t>、</a:t>
            </a:r>
            <a:r>
              <a:rPr lang="en-US" altLang="zh-CN" sz="1800" dirty="0"/>
              <a:t>59</a:t>
            </a:r>
            <a:r>
              <a:rPr lang="zh-CN" altLang="en-US" sz="1800" dirty="0"/>
              <a:t>），以</a:t>
            </a:r>
            <a:r>
              <a:rPr lang="en-US" altLang="zh-CN" sz="1800" dirty="0"/>
              <a:t>76</a:t>
            </a:r>
            <a:r>
              <a:rPr lang="zh-CN" altLang="en-US" sz="1800" dirty="0"/>
              <a:t>为界点进行一趟划分后</a:t>
            </a:r>
            <a:r>
              <a:rPr lang="zh-CN" altLang="en-US" dirty="0"/>
              <a:t>，继续对后半部分的前半部分递归。</a:t>
            </a:r>
            <a:endParaRPr lang="zh-CN" altLang="en-US" dirty="0"/>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409400" y="1578857"/>
            <a:ext cx="7775045" cy="3816429"/>
          </a:xfrm>
          <a:prstGeom prst="rect">
            <a:avLst/>
          </a:prstGeom>
          <a:noFill/>
          <a:ln w="9525">
            <a:solidFill>
              <a:srgbClr val="FFFFFF"/>
            </a:solidFill>
            <a:miter lim="800000"/>
          </a:ln>
        </p:spPr>
        <p:txBody>
          <a:bodyPr wrap="square">
            <a:spAutoFit/>
          </a:bodyPr>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r>
              <a:rPr lang="en-US" altLang="zh-CN" sz="2200" dirty="0"/>
              <a:t>template &lt;class KEY, class OTHER&gt;</a:t>
            </a:r>
            <a:endParaRPr lang="zh-CN" sz="2200" dirty="0"/>
          </a:p>
          <a:p>
            <a:r>
              <a:rPr lang="fr-FR" altLang="zh-CN" sz="2200" dirty="0" err="1"/>
              <a:t>void</a:t>
            </a:r>
            <a:r>
              <a:rPr lang="fr-FR" altLang="zh-CN" sz="2200" dirty="0"/>
              <a:t> </a:t>
            </a:r>
            <a:r>
              <a:rPr lang="fr-FR" altLang="zh-CN" sz="2200" dirty="0" err="1"/>
              <a:t>simpleInsertSort</a:t>
            </a:r>
            <a:r>
              <a:rPr lang="fr-FR" altLang="zh-CN" sz="2200" dirty="0"/>
              <a:t>(</a:t>
            </a:r>
            <a:r>
              <a:rPr lang="en-US" altLang="zh-CN" sz="2200" dirty="0"/>
              <a:t>SET&lt;KEY, OTHER&gt;</a:t>
            </a:r>
            <a:r>
              <a:rPr lang="fr-FR" altLang="zh-CN" sz="2200" dirty="0"/>
              <a:t> a[], </a:t>
            </a:r>
            <a:r>
              <a:rPr lang="fr-FR" altLang="zh-CN" sz="2200" dirty="0" err="1"/>
              <a:t>int</a:t>
            </a:r>
            <a:r>
              <a:rPr lang="fr-FR" altLang="zh-CN" sz="2200" dirty="0"/>
              <a:t> size)</a:t>
            </a:r>
            <a:endParaRPr lang="zh-CN" sz="2200" dirty="0"/>
          </a:p>
          <a:p>
            <a:r>
              <a:rPr lang="en-US" altLang="zh-CN" sz="2200" dirty="0"/>
              <a:t>{    </a:t>
            </a:r>
            <a:r>
              <a:rPr lang="en-US" altLang="zh-CN" sz="2200" dirty="0" err="1"/>
              <a:t>int</a:t>
            </a:r>
            <a:r>
              <a:rPr lang="en-US" altLang="zh-CN" sz="2200" dirty="0"/>
              <a:t> k;</a:t>
            </a:r>
            <a:endParaRPr lang="zh-CN" sz="2200" dirty="0"/>
          </a:p>
          <a:p>
            <a:r>
              <a:rPr lang="en-US" altLang="zh-CN" sz="2200" dirty="0"/>
              <a:t>     </a:t>
            </a:r>
            <a:r>
              <a:rPr lang="en-US" altLang="zh-CN" sz="2200" dirty="0">
                <a:solidFill>
                  <a:schemeClr val="accent3"/>
                </a:solidFill>
              </a:rPr>
              <a:t>SET&lt;KEY, OTHER&gt; </a:t>
            </a:r>
            <a:r>
              <a:rPr lang="en-US" altLang="zh-CN" sz="2200" dirty="0" err="1"/>
              <a:t>tmp</a:t>
            </a:r>
            <a:r>
              <a:rPr lang="en-US" altLang="zh-CN" sz="2200" dirty="0"/>
              <a:t>; </a:t>
            </a:r>
            <a:endParaRPr lang="zh-CN" sz="2200" dirty="0"/>
          </a:p>
          <a:p>
            <a:r>
              <a:rPr lang="en-US" altLang="zh-CN" sz="2200" dirty="0"/>
              <a:t>     for (</a:t>
            </a:r>
            <a:r>
              <a:rPr lang="en-US" altLang="zh-CN" sz="2200" dirty="0" err="1"/>
              <a:t>int</a:t>
            </a:r>
            <a:r>
              <a:rPr lang="en-US" altLang="zh-CN" sz="2200" dirty="0"/>
              <a:t> j=1; j&lt;size; ++j) {</a:t>
            </a:r>
            <a:endParaRPr lang="zh-CN" sz="2200" dirty="0"/>
          </a:p>
          <a:p>
            <a:r>
              <a:rPr lang="en-US" altLang="zh-CN" sz="2200" dirty="0"/>
              <a:t>          </a:t>
            </a:r>
            <a:r>
              <a:rPr lang="en-US" altLang="zh-CN" sz="2200" dirty="0" err="1"/>
              <a:t>tmp</a:t>
            </a:r>
            <a:r>
              <a:rPr lang="en-US" altLang="zh-CN" sz="2200" dirty="0"/>
              <a:t> = a[j];</a:t>
            </a:r>
            <a:endParaRPr lang="zh-CN" sz="2200" dirty="0"/>
          </a:p>
          <a:p>
            <a:r>
              <a:rPr lang="en-US" altLang="zh-CN" sz="2200" dirty="0"/>
              <a:t>          for ( k = j-1; </a:t>
            </a:r>
            <a:r>
              <a:rPr lang="en-US" altLang="zh-CN" sz="2200" dirty="0" err="1"/>
              <a:t>tmp.key</a:t>
            </a:r>
            <a:r>
              <a:rPr lang="en-US" altLang="zh-CN" sz="2200" dirty="0"/>
              <a:t> &lt; a[k].key &amp;&amp; k &gt;= 0; --k)</a:t>
            </a:r>
            <a:endParaRPr lang="zh-CN" sz="2200" dirty="0"/>
          </a:p>
          <a:p>
            <a:r>
              <a:rPr lang="en-US" altLang="zh-CN" sz="2200" dirty="0"/>
              <a:t>              a[k+1] = a[k];</a:t>
            </a:r>
            <a:endParaRPr lang="zh-CN" sz="2200" dirty="0"/>
          </a:p>
          <a:p>
            <a:r>
              <a:rPr lang="en-US" altLang="zh-CN" sz="2200" dirty="0"/>
              <a:t>          a[k+1] = </a:t>
            </a:r>
            <a:r>
              <a:rPr lang="en-US" altLang="zh-CN" sz="2200" dirty="0" err="1"/>
              <a:t>tmp</a:t>
            </a:r>
            <a:r>
              <a:rPr lang="en-US" altLang="zh-CN" sz="2200" dirty="0"/>
              <a:t>;</a:t>
            </a:r>
            <a:endParaRPr lang="zh-CN" sz="2200" dirty="0"/>
          </a:p>
          <a:p>
            <a:r>
              <a:rPr lang="en-US" altLang="zh-CN" sz="2200" dirty="0"/>
              <a:t>     }</a:t>
            </a:r>
            <a:endParaRPr lang="zh-CN" sz="2200" dirty="0"/>
          </a:p>
          <a:p>
            <a:r>
              <a:rPr lang="en-US" altLang="zh-CN" sz="2200" dirty="0"/>
              <a:t>}</a:t>
            </a:r>
            <a:endParaRPr lang="zh-CN" sz="2200" dirty="0"/>
          </a:p>
        </p:txBody>
      </p:sp>
      <p:sp>
        <p:nvSpPr>
          <p:cNvPr id="216067" name="Rectangle 3"/>
          <p:cNvSpPr>
            <a:spLocks noGrp="1" noChangeArrowheads="1"/>
          </p:cNvSpPr>
          <p:nvPr>
            <p:ph type="title"/>
          </p:nvPr>
        </p:nvSpPr>
        <p:spPr>
          <a:xfrm>
            <a:off x="571324" y="493889"/>
            <a:ext cx="7772400" cy="1143000"/>
          </a:xfrm>
          <a:noFill/>
        </p:spPr>
        <p:txBody>
          <a:bodyPr lIns="0" tIns="0" rIns="0" bIns="0"/>
          <a:lstStyle/>
          <a:p>
            <a:pPr eaLnBrk="1" hangingPunct="1"/>
            <a:r>
              <a:rPr lang="zh-CN" altLang="en-US" b="1" dirty="0">
                <a:latin typeface="Times New Roman" panose="02020603050405020304" charset="0"/>
                <a:ea typeface="SimSun" panose="02010600030101010101" pitchFamily="2" charset="-122"/>
              </a:rPr>
              <a:t>直接插入排序算法</a:t>
            </a:r>
            <a:endParaRPr lang="zh-CN" altLang="en-US" b="1" dirty="0">
              <a:latin typeface="Times New Roman" panose="02020603050405020304" charset="0"/>
              <a:ea typeface="SimSun" panose="02010600030101010101" pitchFamily="2" charset="-122"/>
            </a:endParaRPr>
          </a:p>
        </p:txBody>
      </p:sp>
      <p:sp>
        <p:nvSpPr>
          <p:cNvPr id="5" name="Rectangle 38"/>
          <p:cNvSpPr txBox="1">
            <a:spLocks noChangeArrowheads="1"/>
          </p:cNvSpPr>
          <p:nvPr/>
        </p:nvSpPr>
        <p:spPr>
          <a:xfrm>
            <a:off x="1682045" y="4728988"/>
            <a:ext cx="6445956" cy="1903235"/>
          </a:xfrm>
          <a:prstGeom prst="rect">
            <a:avLst/>
          </a:prstGeom>
          <a:solidFill>
            <a:schemeClr val="bg2"/>
          </a:solidFill>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Calibri" panose="020F0502020204030204" pitchFamily="34" charset="0"/>
              <a:buNone/>
            </a:pPr>
            <a:r>
              <a:rPr lang="zh-CN" altLang="en-US" sz="2400" b="1" dirty="0">
                <a:latin typeface="Times New Roman" panose="02020603050405020304" charset="0"/>
                <a:ea typeface="SimSun" panose="02010600030101010101" pitchFamily="2" charset="-122"/>
              </a:rPr>
              <a:t>时间复杂度分析</a:t>
            </a:r>
            <a:endParaRPr lang="en-US" altLang="zh-CN" sz="2400" b="1" dirty="0">
              <a:latin typeface="楷体_GB2312" charset="0"/>
              <a:ea typeface="楷体_GB2312" charset="0"/>
              <a:cs typeface="楷体_GB2312" charset="0"/>
            </a:endParaRPr>
          </a:p>
          <a:p>
            <a:pPr marL="0">
              <a:lnSpc>
                <a:spcPct val="100000"/>
              </a:lnSpc>
              <a:spcBef>
                <a:spcPts val="0"/>
              </a:spcBef>
            </a:pPr>
            <a:r>
              <a:rPr lang="en-US" altLang="zh-CN" sz="2400" b="1" dirty="0">
                <a:latin typeface="楷体_GB2312" charset="0"/>
                <a:ea typeface="楷体_GB2312" charset="0"/>
                <a:cs typeface="楷体_GB2312" charset="0"/>
              </a:rPr>
              <a:t>O(N</a:t>
            </a:r>
            <a:r>
              <a:rPr lang="en-US" altLang="zh-CN" sz="2400" b="1" baseline="30000" dirty="0">
                <a:latin typeface="楷体_GB2312" charset="0"/>
                <a:ea typeface="楷体_GB2312" charset="0"/>
                <a:cs typeface="楷体_GB2312" charset="0"/>
              </a:rPr>
              <a:t>2</a:t>
            </a:r>
            <a:r>
              <a:rPr lang="en-US" altLang="zh-CN" sz="2400" b="1" dirty="0">
                <a:latin typeface="楷体_GB2312" charset="0"/>
                <a:ea typeface="楷体_GB2312" charset="0"/>
                <a:cs typeface="楷体_GB2312" charset="0"/>
              </a:rPr>
              <a:t>) </a:t>
            </a:r>
            <a:r>
              <a:rPr lang="zh-CN" altLang="en-US" sz="2400" b="1" dirty="0">
                <a:latin typeface="楷体_GB2312" charset="0"/>
                <a:ea typeface="楷体_GB2312" charset="0"/>
                <a:cs typeface="楷体_GB2312" charset="0"/>
              </a:rPr>
              <a:t>稳定的排序算法</a:t>
            </a:r>
            <a:endParaRPr lang="zh-CN" altLang="en-US" sz="2400" b="1" dirty="0">
              <a:latin typeface="楷体_GB2312" charset="0"/>
              <a:ea typeface="楷体_GB2312" charset="0"/>
              <a:cs typeface="楷体_GB2312" charset="0"/>
            </a:endParaRPr>
          </a:p>
          <a:p>
            <a:pPr marL="0">
              <a:lnSpc>
                <a:spcPct val="100000"/>
              </a:lnSpc>
              <a:spcBef>
                <a:spcPts val="0"/>
              </a:spcBef>
            </a:pPr>
            <a:r>
              <a:rPr lang="zh-CN" altLang="en-US" sz="2400" b="1" dirty="0">
                <a:latin typeface="楷体_GB2312" charset="0"/>
                <a:ea typeface="楷体_GB2312" charset="0"/>
                <a:cs typeface="楷体_GB2312" charset="0"/>
              </a:rPr>
              <a:t>最坏情况：输入是逆序的时候。</a:t>
            </a:r>
            <a:endParaRPr lang="zh-CN" altLang="en-US" sz="2400" b="1" dirty="0">
              <a:latin typeface="楷体_GB2312" charset="0"/>
              <a:ea typeface="楷体_GB2312" charset="0"/>
              <a:cs typeface="楷体_GB2312" charset="0"/>
            </a:endParaRPr>
          </a:p>
          <a:p>
            <a:pPr marL="0">
              <a:lnSpc>
                <a:spcPct val="100000"/>
              </a:lnSpc>
              <a:spcBef>
                <a:spcPts val="0"/>
              </a:spcBef>
            </a:pPr>
            <a:r>
              <a:rPr lang="zh-CN" altLang="en-US" sz="2400" b="1" dirty="0">
                <a:latin typeface="楷体_GB2312" charset="0"/>
                <a:ea typeface="楷体_GB2312" charset="0"/>
                <a:cs typeface="楷体_GB2312" charset="0"/>
              </a:rPr>
              <a:t>最好情况：当输入为已排序时，</a:t>
            </a:r>
            <a:r>
              <a:rPr lang="en-US" altLang="zh-CN" sz="2400" b="1" dirty="0">
                <a:latin typeface="楷体_GB2312" charset="0"/>
                <a:ea typeface="楷体_GB2312" charset="0"/>
                <a:cs typeface="楷体_GB2312" charset="0"/>
              </a:rPr>
              <a:t>O(N)</a:t>
            </a:r>
            <a:r>
              <a:rPr lang="zh-CN" altLang="en-US" sz="2400" b="1" dirty="0">
                <a:latin typeface="楷体_GB2312" charset="0"/>
                <a:ea typeface="楷体_GB2312" charset="0"/>
                <a:cs typeface="楷体_GB2312" charset="0"/>
              </a:rPr>
              <a:t>。</a:t>
            </a:r>
            <a:endParaRPr lang="en-US" altLang="zh-CN" sz="2400" b="1" dirty="0">
              <a:latin typeface="楷体_GB2312" charset="0"/>
              <a:ea typeface="楷体_GB2312" charset="0"/>
              <a:cs typeface="楷体_GB2312" charset="0"/>
            </a:endParaRPr>
          </a:p>
          <a:p>
            <a:pPr marL="0">
              <a:lnSpc>
                <a:spcPct val="100000"/>
              </a:lnSpc>
              <a:spcBef>
                <a:spcPts val="0"/>
              </a:spcBef>
            </a:pPr>
            <a:r>
              <a:rPr lang="zh-CN" altLang="en-US" sz="2400" b="1" dirty="0">
                <a:latin typeface="楷体_GB2312" charset="0"/>
                <a:ea typeface="楷体_GB2312" charset="0"/>
                <a:cs typeface="楷体_GB2312" charset="0"/>
              </a:rPr>
              <a:t>适用情况：排序元素较少，且几乎是已排序。</a:t>
            </a:r>
            <a:endParaRPr lang="zh-CN" altLang="en-US" sz="2400" b="1" dirty="0">
              <a:latin typeface="楷体_GB2312" charset="0"/>
              <a:ea typeface="楷体_GB2312" charset="0"/>
              <a:cs typeface="楷体_GB2312"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3"/>
          <p:cNvSpPr>
            <a:spLocks noGrp="1" noChangeArrowheads="1"/>
          </p:cNvSpPr>
          <p:nvPr>
            <p:ph type="body" idx="1"/>
          </p:nvPr>
        </p:nvSpPr>
        <p:spPr>
          <a:xfrm>
            <a:off x="225778" y="1572294"/>
            <a:ext cx="8636000" cy="5177228"/>
          </a:xfrm>
        </p:spPr>
        <p:txBody>
          <a:bodyPr>
            <a:normAutofit fontScale="92500"/>
          </a:bodyPr>
          <a:lstStyle/>
          <a:p>
            <a:pPr>
              <a:lnSpc>
                <a:spcPct val="110000"/>
              </a:lnSpc>
              <a:buFontTx/>
              <a:buNone/>
            </a:pPr>
            <a:r>
              <a:rPr lang="en-US" altLang="zh-CN" b="1" dirty="0">
                <a:latin typeface="Times New Roman" panose="02020603050405020304" charset="0"/>
                <a:ea typeface="SimSun" panose="02010600030101010101" pitchFamily="2" charset="-122"/>
              </a:rPr>
              <a:t>template &lt;class KEY, class OTHER&gt;</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void </a:t>
            </a:r>
            <a:r>
              <a:rPr lang="en-US" altLang="zh-CN" b="1" dirty="0" err="1">
                <a:latin typeface="Times New Roman" panose="02020603050405020304" charset="0"/>
                <a:ea typeface="SimSun" panose="02010600030101010101" pitchFamily="2" charset="-122"/>
              </a:rPr>
              <a:t>quickSort</a:t>
            </a:r>
            <a:r>
              <a:rPr lang="en-US" altLang="zh-CN" b="1" dirty="0">
                <a:latin typeface="Times New Roman" panose="02020603050405020304" charset="0"/>
                <a:ea typeface="SimSun" panose="02010600030101010101" pitchFamily="2" charset="-122"/>
              </a:rPr>
              <a:t>(SET&lt;KEY, OTHER&gt; a[], </a:t>
            </a:r>
            <a:r>
              <a:rPr lang="en-US" altLang="zh-CN" b="1" dirty="0" err="1">
                <a:latin typeface="Times New Roman" panose="02020603050405020304" charset="0"/>
                <a:ea typeface="SimSun" panose="02010600030101010101" pitchFamily="2" charset="-122"/>
              </a:rPr>
              <a:t>int</a:t>
            </a:r>
            <a:r>
              <a:rPr lang="en-US" altLang="zh-CN" b="1" dirty="0">
                <a:latin typeface="Times New Roman" panose="02020603050405020304" charset="0"/>
                <a:ea typeface="SimSun" panose="02010600030101010101" pitchFamily="2" charset="-122"/>
              </a:rPr>
              <a:t> low, </a:t>
            </a:r>
            <a:r>
              <a:rPr lang="en-US" altLang="zh-CN" b="1" dirty="0" err="1">
                <a:latin typeface="Times New Roman" panose="02020603050405020304" charset="0"/>
                <a:ea typeface="SimSun" panose="02010600030101010101" pitchFamily="2" charset="-122"/>
              </a:rPr>
              <a:t>int</a:t>
            </a:r>
            <a:r>
              <a:rPr lang="en-US" altLang="zh-CN" b="1" dirty="0">
                <a:latin typeface="Times New Roman" panose="02020603050405020304" charset="0"/>
                <a:ea typeface="SimSun" panose="02010600030101010101" pitchFamily="2" charset="-122"/>
              </a:rPr>
              <a:t> high)</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 </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   </a:t>
            </a:r>
            <a:r>
              <a:rPr lang="en-US" altLang="zh-CN" b="1" dirty="0" err="1">
                <a:latin typeface="Times New Roman" panose="02020603050405020304" charset="0"/>
                <a:ea typeface="SimSun" panose="02010600030101010101" pitchFamily="2" charset="-122"/>
              </a:rPr>
              <a:t>int</a:t>
            </a:r>
            <a:r>
              <a:rPr lang="en-US" altLang="zh-CN" b="1" dirty="0">
                <a:latin typeface="Times New Roman" panose="02020603050405020304" charset="0"/>
                <a:ea typeface="SimSun" panose="02010600030101010101" pitchFamily="2" charset="-122"/>
              </a:rPr>
              <a:t> mid;</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    if (low &gt;= high) return; </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    mid = divide(a, low, high); </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    </a:t>
            </a:r>
            <a:r>
              <a:rPr lang="en-US" altLang="zh-CN" b="1" dirty="0" err="1">
                <a:latin typeface="Times New Roman" panose="02020603050405020304" charset="0"/>
                <a:ea typeface="SimSun" panose="02010600030101010101" pitchFamily="2" charset="-122"/>
              </a:rPr>
              <a:t>quickSort</a:t>
            </a:r>
            <a:r>
              <a:rPr lang="en-US" altLang="zh-CN" b="1" dirty="0">
                <a:latin typeface="Times New Roman" panose="02020603050405020304" charset="0"/>
                <a:ea typeface="SimSun" panose="02010600030101010101" pitchFamily="2" charset="-122"/>
              </a:rPr>
              <a:t>( a, low, mid-1);//</a:t>
            </a:r>
            <a:r>
              <a:rPr lang="zh-CN" altLang="en-US" b="1" dirty="0">
                <a:latin typeface="Times New Roman" panose="02020603050405020304" charset="0"/>
                <a:ea typeface="SimSun" panose="02010600030101010101" pitchFamily="2" charset="-122"/>
              </a:rPr>
              <a:t>排序左一半</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    </a:t>
            </a:r>
            <a:r>
              <a:rPr lang="en-US" altLang="zh-CN" b="1" dirty="0" err="1">
                <a:latin typeface="Times New Roman" panose="02020603050405020304" charset="0"/>
                <a:ea typeface="SimSun" panose="02010600030101010101" pitchFamily="2" charset="-122"/>
              </a:rPr>
              <a:t>quickSort</a:t>
            </a:r>
            <a:r>
              <a:rPr lang="en-US" altLang="zh-CN" b="1" dirty="0">
                <a:latin typeface="Times New Roman" panose="02020603050405020304" charset="0"/>
                <a:ea typeface="SimSun" panose="02010600030101010101" pitchFamily="2" charset="-122"/>
              </a:rPr>
              <a:t>( a, mid+1, high);//</a:t>
            </a:r>
            <a:r>
              <a:rPr lang="zh-CN" altLang="en-US" b="1" dirty="0">
                <a:latin typeface="Times New Roman" panose="02020603050405020304" charset="0"/>
                <a:ea typeface="SimSun" panose="02010600030101010101" pitchFamily="2" charset="-122"/>
              </a:rPr>
              <a:t>排序右一半</a:t>
            </a:r>
            <a:endParaRPr lang="zh-CN" b="1" dirty="0">
              <a:latin typeface="Times New Roman" panose="02020603050405020304" charset="0"/>
              <a:ea typeface="SimSun" panose="02010600030101010101" pitchFamily="2" charset="-122"/>
            </a:endParaRPr>
          </a:p>
          <a:p>
            <a:pPr>
              <a:lnSpc>
                <a:spcPct val="110000"/>
              </a:lnSpc>
              <a:buFontTx/>
              <a:buNone/>
            </a:pPr>
            <a:r>
              <a:rPr lang="en-US" altLang="zh-CN" b="1" dirty="0">
                <a:latin typeface="Times New Roman" panose="02020603050405020304" charset="0"/>
                <a:ea typeface="SimSun" panose="02010600030101010101" pitchFamily="2" charset="-122"/>
              </a:rPr>
              <a:t>}</a:t>
            </a:r>
            <a:endParaRPr lang="zh-CN" b="1" dirty="0">
              <a:latin typeface="Times New Roman" panose="02020603050405020304" charset="0"/>
              <a:ea typeface="SimSun" panose="02010600030101010101" pitchFamily="2" charset="-122"/>
            </a:endParaRPr>
          </a:p>
        </p:txBody>
      </p:sp>
      <p:sp>
        <p:nvSpPr>
          <p:cNvPr id="4" name="Rectangle 2"/>
          <p:cNvSpPr>
            <a:spLocks noGrp="1" noChangeArrowheads="1"/>
          </p:cNvSpPr>
          <p:nvPr>
            <p:ph type="title"/>
          </p:nvPr>
        </p:nvSpPr>
        <p:spPr>
          <a:xfrm>
            <a:off x="413468" y="863020"/>
            <a:ext cx="8410492" cy="701375"/>
          </a:xfrm>
        </p:spPr>
        <p:txBody>
          <a:bodyPr/>
          <a:lstStyle/>
          <a:p>
            <a:pPr eaLnBrk="1" hangingPunct="1"/>
            <a:r>
              <a:rPr lang="zh-CN" altLang="en-US" b="1" dirty="0">
                <a:latin typeface="Times New Roman" panose="02020603050405020304" charset="0"/>
                <a:ea typeface="SimSun" panose="02010600030101010101" pitchFamily="2" charset="-122"/>
              </a:rPr>
              <a:t>快速排序的实现 </a:t>
            </a:r>
            <a:endParaRPr lang="zh-CN" altLang="en-US" b="1" dirty="0">
              <a:latin typeface="Times New Roman" panose="02020603050405020304" charset="0"/>
              <a:ea typeface="SimSun" panose="02010600030101010101" pitchFamily="2" charset="-122"/>
            </a:endParaRPr>
          </a:p>
        </p:txBody>
      </p:sp>
      <p:sp>
        <p:nvSpPr>
          <p:cNvPr id="6" name="Rectangle 2"/>
          <p:cNvSpPr txBox="1">
            <a:spLocks noChangeArrowheads="1"/>
          </p:cNvSpPr>
          <p:nvPr/>
        </p:nvSpPr>
        <p:spPr>
          <a:xfrm>
            <a:off x="4646538" y="2927928"/>
            <a:ext cx="3823208" cy="1542472"/>
          </a:xfrm>
          <a:prstGeom prst="rect">
            <a:avLst/>
          </a:prstGeom>
          <a:solidFill>
            <a:schemeClr val="bg2">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zh-CN" altLang="en-US" sz="3000" b="1" dirty="0">
                <a:solidFill>
                  <a:srgbClr val="FF0000"/>
                </a:solidFill>
                <a:latin typeface="Times New Roman" panose="02020603050405020304" charset="0"/>
                <a:ea typeface="SimSun" panose="02010600030101010101" pitchFamily="2" charset="-122"/>
              </a:rPr>
              <a:t>思考：</a:t>
            </a:r>
            <a:endParaRPr lang="en-US" altLang="zh-CN" sz="3000" b="1" dirty="0">
              <a:solidFill>
                <a:srgbClr val="FF0000"/>
              </a:solidFill>
              <a:latin typeface="Times New Roman" panose="02020603050405020304" charset="0"/>
              <a:ea typeface="SimSun" panose="02010600030101010101" pitchFamily="2" charset="-122"/>
            </a:endParaRPr>
          </a:p>
          <a:p>
            <a:r>
              <a:rPr lang="zh-CN" altLang="en-US" sz="3000" b="1" dirty="0">
                <a:solidFill>
                  <a:srgbClr val="FF0000"/>
                </a:solidFill>
                <a:latin typeface="Times New Roman" panose="02020603050405020304" charset="0"/>
                <a:ea typeface="SimSun" panose="02010600030101010101" pitchFamily="2" charset="-122"/>
              </a:rPr>
              <a:t>如何转换成非递归</a:t>
            </a:r>
            <a:r>
              <a:rPr lang="zh-CN" altLang="en-US" b="1" dirty="0">
                <a:solidFill>
                  <a:srgbClr val="FF0000"/>
                </a:solidFill>
                <a:latin typeface="Times New Roman" panose="02020603050405020304" charset="0"/>
                <a:ea typeface="SimSun" panose="02010600030101010101" pitchFamily="2" charset="-122"/>
              </a:rPr>
              <a:t>？</a:t>
            </a:r>
            <a:endParaRPr lang="en-US" altLang="zh-CN" b="1" dirty="0">
              <a:solidFill>
                <a:srgbClr val="FF0000"/>
              </a:solidFill>
              <a:latin typeface="Times New Roman" panose="02020603050405020304" charset="0"/>
              <a:ea typeface="SimSun" panose="02010600030101010101" pitchFamily="2" charset="-122"/>
            </a:endParaRPr>
          </a:p>
          <a:p>
            <a:r>
              <a:rPr lang="zh-CN" altLang="en-US" sz="3000" b="1" dirty="0">
                <a:solidFill>
                  <a:srgbClr val="FF0000"/>
                </a:solidFill>
                <a:latin typeface="Times New Roman" panose="02020603050405020304" charset="0"/>
                <a:ea typeface="SimSun" panose="02010600030101010101" pitchFamily="2" charset="-122"/>
              </a:rPr>
              <a:t>如果从大到小排序？</a:t>
            </a:r>
            <a:endParaRPr lang="en-US" altLang="zh-CN" sz="3000" b="1" dirty="0">
              <a:solidFill>
                <a:srgbClr val="FF0000"/>
              </a:solidFill>
              <a:latin typeface="Times New Roman" panose="02020603050405020304" charset="0"/>
              <a:ea typeface="SimSun" panose="02010600030101010101" pitchFamily="2" charset="-122"/>
            </a:endParaRPr>
          </a:p>
          <a:p>
            <a:r>
              <a:rPr lang="zh-CN" altLang="en-US" sz="3000" b="1" dirty="0">
                <a:solidFill>
                  <a:srgbClr val="FF0000"/>
                </a:solidFill>
                <a:latin typeface="Times New Roman" panose="02020603050405020304" charset="0"/>
                <a:ea typeface="SimSun" panose="02010600030101010101" pitchFamily="2" charset="-122"/>
              </a:rPr>
              <a:t>最坏情况如何优化？</a:t>
            </a:r>
            <a:endParaRPr lang="en-US" altLang="zh-CN" sz="3000" b="1" dirty="0">
              <a:solidFill>
                <a:srgbClr val="FF0000"/>
              </a:solidFill>
              <a:latin typeface="Times New Roman" panose="02020603050405020304" charset="0"/>
              <a:ea typeface="SimSun" panose="02010600030101010101" pitchFamily="2" charset="-122"/>
            </a:endParaRPr>
          </a:p>
          <a:p>
            <a:r>
              <a:rPr lang="zh-CN" altLang="en-US" sz="3000" b="1" dirty="0">
                <a:solidFill>
                  <a:srgbClr val="FF0000"/>
                </a:solidFill>
                <a:latin typeface="Times New Roman" panose="02020603050405020304" charset="0"/>
                <a:ea typeface="SimSun" panose="02010600030101010101" pitchFamily="2" charset="-122"/>
              </a:rPr>
              <a:t>空间复杂度如何改善？</a:t>
            </a:r>
            <a:endParaRPr lang="zh-CN" altLang="en-US" sz="3000" b="1" dirty="0">
              <a:solidFill>
                <a:srgbClr val="FF0000"/>
              </a:solidFill>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575793" y="681540"/>
            <a:ext cx="7772400" cy="732876"/>
          </a:xfrm>
        </p:spPr>
        <p:txBody>
          <a:bodyPr/>
          <a:lstStyle/>
          <a:p>
            <a:pPr eaLnBrk="1" hangingPunct="1"/>
            <a:r>
              <a:rPr lang="zh-CN" altLang="en-US" b="1" dirty="0">
                <a:latin typeface="Times New Roman" panose="02020603050405020304" charset="0"/>
                <a:ea typeface="SimSun" panose="02010600030101010101" pitchFamily="2" charset="-122"/>
              </a:rPr>
              <a:t>最坏情况时间复杂度</a:t>
            </a:r>
            <a:endParaRPr lang="zh-CN" altLang="en-US" b="1" dirty="0">
              <a:latin typeface="Times New Roman" panose="02020603050405020304" charset="0"/>
              <a:ea typeface="SimSun" panose="02010600030101010101" pitchFamily="2" charset="-122"/>
            </a:endParaRPr>
          </a:p>
        </p:txBody>
      </p:sp>
      <p:sp>
        <p:nvSpPr>
          <p:cNvPr id="258051" name="Rectangle 3"/>
          <p:cNvSpPr>
            <a:spLocks noGrp="1" noChangeArrowheads="1"/>
          </p:cNvSpPr>
          <p:nvPr>
            <p:ph type="body" sz="half" idx="1"/>
          </p:nvPr>
        </p:nvSpPr>
        <p:spPr>
          <a:xfrm>
            <a:off x="395288" y="1557338"/>
            <a:ext cx="8134350" cy="5111750"/>
          </a:xfrm>
        </p:spPr>
        <p:txBody>
          <a:bodyPr/>
          <a:lstStyle/>
          <a:p>
            <a:pPr eaLnBrk="1" hangingPunct="1">
              <a:lnSpc>
                <a:spcPct val="110000"/>
              </a:lnSpc>
            </a:pPr>
            <a:r>
              <a:rPr lang="zh-CN" altLang="en-US" sz="2800" dirty="0">
                <a:latin typeface="Times New Roman" panose="02020603050405020304" charset="0"/>
                <a:ea typeface="SimSun" panose="02010600030101010101" pitchFamily="2" charset="-122"/>
              </a:rPr>
              <a:t>最坏情况</a:t>
            </a:r>
            <a:r>
              <a:rPr lang="zh-CN" altLang="en-US" dirty="0">
                <a:latin typeface="Times New Roman" panose="02020603050405020304" charset="0"/>
                <a:ea typeface="SimSun" panose="02010600030101010101" pitchFamily="2" charset="-122"/>
              </a:rPr>
              <a:t>：每次枢纽元素</a:t>
            </a:r>
            <a:r>
              <a:rPr lang="zh-CN" altLang="en-US" sz="2800" dirty="0">
                <a:latin typeface="Times New Roman" panose="02020603050405020304" charset="0"/>
                <a:ea typeface="SimSun" panose="02010600030101010101" pitchFamily="2" charset="-122"/>
              </a:rPr>
              <a:t>是最小或最大值</a:t>
            </a:r>
            <a:endParaRPr lang="en-US" altLang="zh-CN" sz="2800" dirty="0">
              <a:latin typeface="Times New Roman" panose="02020603050405020304" charset="0"/>
              <a:ea typeface="SimSun" panose="02010600030101010101" pitchFamily="2" charset="-122"/>
            </a:endParaRPr>
          </a:p>
          <a:p>
            <a:pPr eaLnBrk="1" hangingPunct="1">
              <a:lnSpc>
                <a:spcPct val="110000"/>
              </a:lnSpc>
            </a:pPr>
            <a:r>
              <a:rPr lang="en-US" altLang="zh-CN" dirty="0">
                <a:latin typeface="Times New Roman" panose="02020603050405020304" charset="0"/>
                <a:ea typeface="SimSun" panose="02010600030101010101" pitchFamily="2" charset="-122"/>
              </a:rPr>
              <a:t> </a:t>
            </a:r>
            <a:r>
              <a:rPr lang="en-US" altLang="zh-CN" sz="2800" dirty="0">
                <a:latin typeface="Times New Roman" panose="02020603050405020304" charset="0"/>
                <a:ea typeface="SimSun" panose="02010600030101010101" pitchFamily="2" charset="-122"/>
              </a:rPr>
              <a:t>T(N) = T(N-1) + </a:t>
            </a:r>
            <a:r>
              <a:rPr lang="en-US" altLang="zh-CN" sz="2800" dirty="0" err="1">
                <a:latin typeface="Times New Roman" panose="02020603050405020304" charset="0"/>
                <a:ea typeface="SimSun" panose="02010600030101010101" pitchFamily="2" charset="-122"/>
              </a:rPr>
              <a:t>cN</a:t>
            </a:r>
            <a:endParaRPr lang="en-US" altLang="zh-CN" sz="2800" dirty="0">
              <a:latin typeface="Times New Roman" panose="02020603050405020304" charset="0"/>
              <a:ea typeface="SimSun" panose="02010600030101010101" pitchFamily="2" charset="-122"/>
            </a:endParaRPr>
          </a:p>
          <a:p>
            <a:pPr eaLnBrk="1" hangingPunct="1">
              <a:lnSpc>
                <a:spcPct val="110000"/>
              </a:lnSpc>
              <a:buFontTx/>
              <a:buNone/>
            </a:pPr>
            <a:r>
              <a:rPr lang="en-US" altLang="zh-CN" sz="2800" dirty="0">
                <a:latin typeface="Times New Roman" panose="02020603050405020304" charset="0"/>
                <a:ea typeface="SimSun" panose="02010600030101010101" pitchFamily="2" charset="-122"/>
              </a:rPr>
              <a:t>    T(N-1) = T(N-2) + c(N-1)</a:t>
            </a:r>
            <a:endParaRPr lang="en-US" altLang="zh-CN" sz="2800" dirty="0">
              <a:latin typeface="Times New Roman" panose="02020603050405020304" charset="0"/>
              <a:ea typeface="SimSun" panose="02010600030101010101" pitchFamily="2" charset="-122"/>
            </a:endParaRPr>
          </a:p>
          <a:p>
            <a:pPr eaLnBrk="1" hangingPunct="1">
              <a:lnSpc>
                <a:spcPct val="110000"/>
              </a:lnSpc>
              <a:buFontTx/>
              <a:buNone/>
            </a:pPr>
            <a:r>
              <a:rPr lang="en-US" altLang="zh-CN" sz="2800" dirty="0">
                <a:latin typeface="Times New Roman" panose="02020603050405020304" charset="0"/>
                <a:ea typeface="SimSun" panose="02010600030101010101" pitchFamily="2" charset="-122"/>
              </a:rPr>
              <a:t>    T(N-2) = T(N-3) + c(N-2)</a:t>
            </a:r>
            <a:endParaRPr lang="en-US" altLang="zh-CN" sz="2800" dirty="0">
              <a:latin typeface="Times New Roman" panose="02020603050405020304" charset="0"/>
              <a:ea typeface="SimSun" panose="02010600030101010101" pitchFamily="2" charset="-122"/>
            </a:endParaRPr>
          </a:p>
          <a:p>
            <a:pPr eaLnBrk="1" hangingPunct="1">
              <a:lnSpc>
                <a:spcPct val="110000"/>
              </a:lnSpc>
              <a:buFontTx/>
              <a:buNone/>
            </a:pPr>
            <a:r>
              <a:rPr lang="en-US" altLang="zh-CN" sz="2800" dirty="0">
                <a:latin typeface="Times New Roman" panose="02020603050405020304" charset="0"/>
                <a:ea typeface="SimSun" panose="02010600030101010101" pitchFamily="2" charset="-122"/>
              </a:rPr>
              <a:t>      …</a:t>
            </a:r>
            <a:endParaRPr lang="en-US" altLang="zh-CN" sz="2800" dirty="0">
              <a:latin typeface="Times New Roman" panose="02020603050405020304" charset="0"/>
              <a:ea typeface="SimSun" panose="02010600030101010101" pitchFamily="2" charset="-122"/>
            </a:endParaRPr>
          </a:p>
          <a:p>
            <a:pPr eaLnBrk="1" hangingPunct="1">
              <a:lnSpc>
                <a:spcPct val="110000"/>
              </a:lnSpc>
              <a:buFontTx/>
              <a:buNone/>
            </a:pPr>
            <a:r>
              <a:rPr lang="en-US" altLang="zh-CN" sz="2800" dirty="0">
                <a:latin typeface="Times New Roman" panose="02020603050405020304" charset="0"/>
                <a:ea typeface="SimSun" panose="02010600030101010101" pitchFamily="2" charset="-122"/>
              </a:rPr>
              <a:t>    T(2) = T(1) + c(2)</a:t>
            </a:r>
            <a:endParaRPr lang="en-US" altLang="zh-CN" sz="2800" dirty="0">
              <a:latin typeface="Times New Roman" panose="02020603050405020304" charset="0"/>
              <a:ea typeface="SimSun" panose="02010600030101010101" pitchFamily="2" charset="-122"/>
            </a:endParaRPr>
          </a:p>
          <a:p>
            <a:pPr eaLnBrk="1" hangingPunct="1">
              <a:lnSpc>
                <a:spcPct val="110000"/>
              </a:lnSpc>
              <a:buFontTx/>
              <a:buNone/>
            </a:pPr>
            <a:r>
              <a:rPr lang="en-US" altLang="zh-CN" sz="2800" dirty="0">
                <a:latin typeface="Times New Roman" panose="02020603050405020304" charset="0"/>
                <a:ea typeface="SimSun" panose="02010600030101010101" pitchFamily="2" charset="-122"/>
              </a:rPr>
              <a:t>    </a:t>
            </a:r>
            <a:endParaRPr lang="zh-CN" altLang="en-US" sz="2800" dirty="0">
              <a:latin typeface="Times New Roman" panose="02020603050405020304" charset="0"/>
              <a:ea typeface="SimSun" panose="02010600030101010101" pitchFamily="2" charset="-122"/>
            </a:endParaRPr>
          </a:p>
        </p:txBody>
      </p:sp>
      <p:graphicFrame>
        <p:nvGraphicFramePr>
          <p:cNvPr id="258052" name="Object 4"/>
          <p:cNvGraphicFramePr>
            <a:graphicFrameLocks noGrp="1" noChangeAspect="1"/>
          </p:cNvGraphicFramePr>
          <p:nvPr>
            <p:ph sz="half" idx="2"/>
          </p:nvPr>
        </p:nvGraphicFramePr>
        <p:xfrm>
          <a:off x="2258218" y="5281938"/>
          <a:ext cx="4532826" cy="898393"/>
        </p:xfrm>
        <a:graphic>
          <a:graphicData uri="http://schemas.openxmlformats.org/presentationml/2006/ole">
            <mc:AlternateContent xmlns:mc="http://schemas.openxmlformats.org/markup-compatibility/2006">
              <mc:Choice xmlns:v="urn:schemas-microsoft-com:vml" Requires="v">
                <p:oleObj spid="_x0000_s269419" name="公式" r:id="rId1" imgW="1777365" imgH="431800" progId="Equation.3">
                  <p:embed/>
                </p:oleObj>
              </mc:Choice>
              <mc:Fallback>
                <p:oleObj name="公式" r:id="rId1" imgW="1777365" imgH="431800" progId="Equation.3">
                  <p:embed/>
                  <p:pic>
                    <p:nvPicPr>
                      <p:cNvPr id="0" name="Picture 2694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218" y="5281938"/>
                        <a:ext cx="4532826" cy="898393"/>
                      </a:xfrm>
                      <a:prstGeom prst="rect">
                        <a:avLst/>
                      </a:prstGeom>
                      <a:noFill/>
                      <a:ln>
                        <a:noFill/>
                      </a:ln>
                      <a:effectLst/>
                    </p:spPr>
                  </p:pic>
                </p:oleObj>
              </mc:Fallback>
            </mc:AlternateContent>
          </a:graphicData>
        </a:graphic>
      </p:graphicFrame>
    </p:spTree>
  </p:cSld>
  <p:clrMapOvr>
    <a:masterClrMapping/>
  </p:clrMapOvr>
  <p:transition spd="med">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684213" y="476250"/>
            <a:ext cx="7772400" cy="1143000"/>
          </a:xfrm>
        </p:spPr>
        <p:txBody>
          <a:bodyPr/>
          <a:lstStyle/>
          <a:p>
            <a:pPr eaLnBrk="1" hangingPunct="1"/>
            <a:r>
              <a:rPr lang="zh-CN" altLang="en-US" b="1" dirty="0">
                <a:latin typeface="Times New Roman" panose="02020603050405020304" charset="0"/>
                <a:ea typeface="SimSun" panose="02010600030101010101" pitchFamily="2" charset="-122"/>
              </a:rPr>
              <a:t>最好情况时间复杂度</a:t>
            </a:r>
            <a:endParaRPr lang="zh-CN" altLang="en-US" b="1" dirty="0">
              <a:latin typeface="Times New Roman" panose="02020603050405020304" charset="0"/>
              <a:ea typeface="SimSun" panose="02010600030101010101" pitchFamily="2" charset="-122"/>
            </a:endParaRPr>
          </a:p>
        </p:txBody>
      </p:sp>
      <p:sp>
        <p:nvSpPr>
          <p:cNvPr id="259075" name="Rectangle 3"/>
          <p:cNvSpPr>
            <a:spLocks noGrp="1" noChangeArrowheads="1"/>
          </p:cNvSpPr>
          <p:nvPr>
            <p:ph type="body" sz="half" idx="1"/>
          </p:nvPr>
        </p:nvSpPr>
        <p:spPr>
          <a:xfrm>
            <a:off x="734157" y="1596844"/>
            <a:ext cx="7705725" cy="509735"/>
          </a:xfrm>
        </p:spPr>
        <p:txBody>
          <a:bodyPr>
            <a:normAutofit fontScale="92500" lnSpcReduction="20000"/>
          </a:bodyPr>
          <a:lstStyle/>
          <a:p>
            <a:pPr eaLnBrk="1" hangingPunct="1">
              <a:lnSpc>
                <a:spcPct val="130000"/>
              </a:lnSpc>
            </a:pPr>
            <a:r>
              <a:rPr lang="en-US" altLang="zh-CN" sz="2800" b="1" dirty="0">
                <a:latin typeface="楷体_GB2312" charset="0"/>
                <a:ea typeface="楷体_GB2312" charset="0"/>
                <a:cs typeface="楷体_GB2312" charset="0"/>
              </a:rPr>
              <a:t>T(N) = 2T(N/2) + </a:t>
            </a:r>
            <a:r>
              <a:rPr lang="en-US" altLang="zh-CN" sz="2800" b="1" dirty="0" err="1">
                <a:latin typeface="楷体_GB2312" charset="0"/>
                <a:ea typeface="楷体_GB2312" charset="0"/>
                <a:cs typeface="楷体_GB2312" charset="0"/>
              </a:rPr>
              <a:t>cN</a:t>
            </a:r>
            <a:endParaRPr lang="en-US" altLang="zh-CN" sz="2800" b="1" dirty="0">
              <a:latin typeface="楷体_GB2312" charset="0"/>
              <a:ea typeface="楷体_GB2312" charset="0"/>
              <a:cs typeface="楷体_GB2312" charset="0"/>
            </a:endParaRPr>
          </a:p>
        </p:txBody>
      </p:sp>
      <p:graphicFrame>
        <p:nvGraphicFramePr>
          <p:cNvPr id="5" name="Object 2"/>
          <p:cNvGraphicFramePr>
            <a:graphicFrameLocks noChangeAspect="1"/>
          </p:cNvGraphicFramePr>
          <p:nvPr/>
        </p:nvGraphicFramePr>
        <p:xfrm>
          <a:off x="1931360" y="2199518"/>
          <a:ext cx="3473154" cy="3206338"/>
        </p:xfrm>
        <a:graphic>
          <a:graphicData uri="http://schemas.openxmlformats.org/presentationml/2006/ole">
            <mc:AlternateContent xmlns:mc="http://schemas.openxmlformats.org/markup-compatibility/2006">
              <mc:Choice xmlns:v="urn:schemas-microsoft-com:vml" Requires="v">
                <p:oleObj spid="_x0000_s1101" name="公式" r:id="rId1" imgW="1447800" imgH="1854200" progId="Equation.3">
                  <p:embed/>
                </p:oleObj>
              </mc:Choice>
              <mc:Fallback>
                <p:oleObj name="公式" r:id="rId1" imgW="1447800" imgH="1854200" progId="Equation.3">
                  <p:embed/>
                  <p:pic>
                    <p:nvPicPr>
                      <p:cNvPr id="0" name="Picture 1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360" y="2199518"/>
                        <a:ext cx="3473154" cy="3206338"/>
                      </a:xfrm>
                      <a:prstGeom prst="rect">
                        <a:avLst/>
                      </a:prstGeom>
                      <a:noFill/>
                      <a:ln>
                        <a:noFill/>
                      </a:ln>
                      <a:effectLst/>
                    </p:spPr>
                  </p:pic>
                </p:oleObj>
              </mc:Fallback>
            </mc:AlternateContent>
          </a:graphicData>
        </a:graphic>
      </p:graphicFrame>
      <p:sp>
        <p:nvSpPr>
          <p:cNvPr id="6" name="Text Box 3"/>
          <p:cNvSpPr txBox="1">
            <a:spLocks noChangeArrowheads="1"/>
          </p:cNvSpPr>
          <p:nvPr/>
        </p:nvSpPr>
        <p:spPr bwMode="auto">
          <a:xfrm>
            <a:off x="827088" y="5445125"/>
            <a:ext cx="7200900" cy="519113"/>
          </a:xfrm>
          <a:prstGeom prst="rect">
            <a:avLst/>
          </a:prstGeom>
          <a:noFill/>
          <a:ln>
            <a:noFill/>
          </a:ln>
        </p:spPr>
        <p:txBody>
          <a:bodyPr>
            <a:spAutoFit/>
          </a:bodyPr>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eaLnBrk="1" hangingPunct="1"/>
            <a:r>
              <a:rPr lang="en-US" altLang="zh-CN" dirty="0">
                <a:latin typeface="Times New Roman" panose="02020603050405020304" charset="0"/>
              </a:rPr>
              <a:t>T(N) = </a:t>
            </a:r>
            <a:r>
              <a:rPr lang="en-US" altLang="zh-CN" dirty="0" err="1">
                <a:latin typeface="Times New Roman" panose="02020603050405020304" charset="0"/>
              </a:rPr>
              <a:t>cNlogN</a:t>
            </a:r>
            <a:r>
              <a:rPr lang="en-US" altLang="zh-CN" dirty="0">
                <a:latin typeface="Times New Roman" panose="02020603050405020304" charset="0"/>
              </a:rPr>
              <a:t> + N = O(</a:t>
            </a:r>
            <a:r>
              <a:rPr lang="en-US" altLang="zh-CN" dirty="0" err="1">
                <a:latin typeface="Times New Roman" panose="02020603050405020304" charset="0"/>
              </a:rPr>
              <a:t>NlogN</a:t>
            </a:r>
            <a:r>
              <a:rPr lang="en-US" altLang="zh-CN" dirty="0">
                <a:latin typeface="Times New Roman" panose="02020603050405020304" charset="0"/>
              </a:rPr>
              <a:t>)</a:t>
            </a:r>
            <a:endParaRPr lang="en-US" altLang="zh-CN" dirty="0">
              <a:latin typeface="Times New Roman" panose="02020603050405020304" charset="0"/>
            </a:endParaRPr>
          </a:p>
        </p:txBody>
      </p:sp>
    </p:spTree>
  </p:cSld>
  <p:clrMapOvr>
    <a:masterClrMapping/>
  </p:clrMapOvr>
  <p:transition spd="med">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4213" y="476250"/>
            <a:ext cx="7772400" cy="1143000"/>
          </a:xfrm>
        </p:spPr>
        <p:txBody>
          <a:bodyPr/>
          <a:lstStyle/>
          <a:p>
            <a:pPr eaLnBrk="1" hangingPunct="1"/>
            <a:r>
              <a:rPr lang="zh-CN" altLang="en-US" b="1" dirty="0">
                <a:latin typeface="Times New Roman" panose="02020603050405020304" charset="0"/>
                <a:ea typeface="SimSun" panose="02010600030101010101" pitchFamily="2" charset="-122"/>
              </a:rPr>
              <a:t>平均情况时间复杂度</a:t>
            </a:r>
            <a:endParaRPr lang="zh-CN" altLang="en-US" b="1" dirty="0">
              <a:latin typeface="Times New Roman" panose="02020603050405020304" charset="0"/>
              <a:ea typeface="SimSun" panose="02010600030101010101" pitchFamily="2" charset="-122"/>
            </a:endParaRPr>
          </a:p>
        </p:txBody>
      </p:sp>
      <p:sp>
        <p:nvSpPr>
          <p:cNvPr id="261123" name="Rectangle 3"/>
          <p:cNvSpPr>
            <a:spLocks noGrp="1" noChangeArrowheads="1"/>
          </p:cNvSpPr>
          <p:nvPr>
            <p:ph type="body" sz="half" idx="1"/>
          </p:nvPr>
        </p:nvSpPr>
        <p:spPr>
          <a:xfrm>
            <a:off x="395288" y="1619250"/>
            <a:ext cx="8496300" cy="5021694"/>
          </a:xfrm>
        </p:spPr>
        <p:txBody>
          <a:bodyPr>
            <a:normAutofit lnSpcReduction="10000"/>
          </a:bodyPr>
          <a:lstStyle/>
          <a:p>
            <a:pPr marL="0" indent="0" eaLnBrk="1" hangingPunct="1">
              <a:lnSpc>
                <a:spcPct val="100000"/>
              </a:lnSpc>
              <a:buNone/>
            </a:pPr>
            <a:r>
              <a:rPr lang="zh-CN" altLang="en-US" sz="2800" dirty="0"/>
              <a:t>考虑平均情况下的时间复杂性。设元素个数为</a:t>
            </a:r>
            <a:r>
              <a:rPr lang="en-US" altLang="zh-CN" sz="2800" dirty="0"/>
              <a:t> n</a:t>
            </a:r>
            <a:r>
              <a:rPr lang="zh-CN" altLang="en-US" sz="2800" dirty="0"/>
              <a:t>，每一个元素都可以充当界点，所以充当界点的情况共计有</a:t>
            </a:r>
            <a:r>
              <a:rPr lang="en-US" altLang="zh-CN" sz="2800" dirty="0"/>
              <a:t> n </a:t>
            </a:r>
            <a:r>
              <a:rPr lang="zh-CN" altLang="en-US" sz="2800" dirty="0"/>
              <a:t>种。故平均时间复杂性</a:t>
            </a:r>
            <a:r>
              <a:rPr lang="en-US" altLang="zh-CN" sz="2800" dirty="0"/>
              <a:t>T</a:t>
            </a:r>
            <a:r>
              <a:rPr lang="zh-CN" altLang="en-US" sz="2800" dirty="0"/>
              <a:t>应为</a:t>
            </a:r>
            <a:endParaRPr lang="en-US" altLang="zh-CN" b="1" dirty="0">
              <a:latin typeface="楷体_GB2312" charset="0"/>
              <a:ea typeface="楷体_GB2312" charset="0"/>
              <a:cs typeface="楷体_GB2312" charset="0"/>
            </a:endParaRPr>
          </a:p>
          <a:p>
            <a:pPr eaLnBrk="1" hangingPunct="1">
              <a:lnSpc>
                <a:spcPct val="100000"/>
              </a:lnSpc>
            </a:pPr>
            <a:r>
              <a:rPr lang="zh-CN" altLang="en-US" sz="2800" b="1" dirty="0">
                <a:latin typeface="楷体_GB2312" charset="0"/>
                <a:ea typeface="楷体_GB2312" charset="0"/>
                <a:cs typeface="楷体_GB2312" charset="0"/>
              </a:rPr>
              <a:t>两部分递归调用，以及一趟划分的时间。</a:t>
            </a:r>
            <a:endParaRPr lang="zh-CN" altLang="en-US" sz="2800" b="1" dirty="0">
              <a:latin typeface="楷体_GB2312" charset="0"/>
              <a:ea typeface="楷体_GB2312" charset="0"/>
              <a:cs typeface="楷体_GB2312" charset="0"/>
            </a:endParaRPr>
          </a:p>
          <a:p>
            <a:pPr eaLnBrk="1" hangingPunct="1">
              <a:lnSpc>
                <a:spcPct val="100000"/>
              </a:lnSpc>
            </a:pPr>
            <a:endParaRPr lang="zh-CN" altLang="en-US" sz="2800" b="1" dirty="0">
              <a:latin typeface="楷体_GB2312" charset="0"/>
              <a:ea typeface="楷体_GB2312" charset="0"/>
              <a:cs typeface="楷体_GB2312" charset="0"/>
            </a:endParaRPr>
          </a:p>
          <a:p>
            <a:pPr eaLnBrk="1" hangingPunct="1">
              <a:lnSpc>
                <a:spcPct val="100000"/>
              </a:lnSpc>
            </a:pPr>
            <a:endParaRPr lang="en-US" altLang="zh-CN" sz="2400" dirty="0">
              <a:latin typeface="楷体_GB2312" charset="0"/>
              <a:ea typeface="楷体_GB2312" charset="0"/>
              <a:cs typeface="楷体_GB2312" charset="0"/>
            </a:endParaRPr>
          </a:p>
          <a:p>
            <a:pPr eaLnBrk="1" hangingPunct="1">
              <a:lnSpc>
                <a:spcPct val="100000"/>
              </a:lnSpc>
            </a:pPr>
            <a:r>
              <a:rPr lang="en-US" altLang="zh-CN" sz="2400" dirty="0">
                <a:latin typeface="楷体_GB2312" charset="0"/>
                <a:ea typeface="楷体_GB2312" charset="0"/>
                <a:cs typeface="楷体_GB2312" charset="0"/>
              </a:rPr>
              <a:t>c</a:t>
            </a:r>
            <a:r>
              <a:rPr lang="zh-CN" altLang="en-US" sz="2400" dirty="0">
                <a:latin typeface="楷体_GB2312" charset="0"/>
                <a:ea typeface="楷体_GB2312" charset="0"/>
                <a:cs typeface="楷体_GB2312" charset="0"/>
              </a:rPr>
              <a:t>为常数</a:t>
            </a:r>
            <a:endParaRPr lang="en-US" altLang="zh-CN" sz="2400" dirty="0">
              <a:latin typeface="楷体_GB2312" charset="0"/>
              <a:ea typeface="楷体_GB2312" charset="0"/>
              <a:cs typeface="楷体_GB2312" charset="0"/>
            </a:endParaRPr>
          </a:p>
          <a:p>
            <a:pPr eaLnBrk="1" hangingPunct="1">
              <a:lnSpc>
                <a:spcPct val="100000"/>
              </a:lnSpc>
            </a:pPr>
            <a:endParaRPr lang="en-US" altLang="zh-CN" dirty="0">
              <a:latin typeface="楷体_GB2312" charset="0"/>
              <a:ea typeface="楷体_GB2312" charset="0"/>
              <a:cs typeface="楷体_GB2312" charset="0"/>
            </a:endParaRPr>
          </a:p>
          <a:p>
            <a:pPr eaLnBrk="1" hangingPunct="1">
              <a:lnSpc>
                <a:spcPct val="100000"/>
              </a:lnSpc>
            </a:pPr>
            <a:r>
              <a:rPr lang="zh-CN" altLang="en-US" sz="2800" dirty="0">
                <a:latin typeface="楷体_GB2312" charset="0"/>
                <a:ea typeface="楷体_GB2312" charset="0"/>
                <a:cs typeface="楷体_GB2312" charset="0"/>
              </a:rPr>
              <a:t>稳定性：不稳定</a:t>
            </a:r>
            <a:endParaRPr lang="en-US" altLang="zh-CN" sz="2800" dirty="0">
              <a:latin typeface="楷体_GB2312" charset="0"/>
              <a:ea typeface="楷体_GB2312" charset="0"/>
              <a:cs typeface="楷体_GB2312" charset="0"/>
            </a:endParaRPr>
          </a:p>
          <a:p>
            <a:pPr eaLnBrk="1" hangingPunct="1">
              <a:lnSpc>
                <a:spcPct val="100000"/>
              </a:lnSpc>
            </a:pPr>
            <a:r>
              <a:rPr lang="zh-CN" altLang="en-US" dirty="0">
                <a:latin typeface="楷体_GB2312" charset="0"/>
                <a:ea typeface="楷体_GB2312" charset="0"/>
                <a:cs typeface="楷体_GB2312" charset="0"/>
              </a:rPr>
              <a:t>空间复杂度：</a:t>
            </a:r>
            <a:r>
              <a:rPr lang="en-US" altLang="zh-CN" dirty="0">
                <a:latin typeface="楷体_GB2312" charset="0"/>
                <a:ea typeface="楷体_GB2312" charset="0"/>
                <a:cs typeface="楷体_GB2312" charset="0"/>
              </a:rPr>
              <a:t>O</a:t>
            </a:r>
            <a:r>
              <a:rPr lang="zh-CN" altLang="en-US" dirty="0">
                <a:latin typeface="楷体_GB2312" charset="0"/>
                <a:ea typeface="楷体_GB2312" charset="0"/>
                <a:cs typeface="楷体_GB2312" charset="0"/>
              </a:rPr>
              <a:t> </a:t>
            </a:r>
            <a:r>
              <a:rPr lang="en-US" altLang="zh-CN" dirty="0">
                <a:latin typeface="楷体_GB2312" charset="0"/>
                <a:ea typeface="楷体_GB2312" charset="0"/>
                <a:cs typeface="楷体_GB2312" charset="0"/>
              </a:rPr>
              <a:t>(</a:t>
            </a:r>
            <a:r>
              <a:rPr lang="en-US" altLang="zh-CN" dirty="0" err="1">
                <a:latin typeface="楷体_GB2312" charset="0"/>
                <a:ea typeface="楷体_GB2312" charset="0"/>
                <a:cs typeface="楷体_GB2312" charset="0"/>
              </a:rPr>
              <a:t>logn</a:t>
            </a:r>
            <a:r>
              <a:rPr lang="en-US" altLang="zh-CN" dirty="0">
                <a:latin typeface="楷体_GB2312" charset="0"/>
                <a:ea typeface="楷体_GB2312" charset="0"/>
                <a:cs typeface="楷体_GB2312" charset="0"/>
              </a:rPr>
              <a:t>)</a:t>
            </a:r>
            <a:r>
              <a:rPr lang="zh-CN" altLang="en-US" dirty="0">
                <a:latin typeface="楷体_GB2312" charset="0"/>
                <a:ea typeface="楷体_GB2312" charset="0"/>
                <a:cs typeface="楷体_GB2312" charset="0"/>
              </a:rPr>
              <a:t> </a:t>
            </a:r>
            <a:r>
              <a:rPr lang="zh-CN" altLang="en-US" dirty="0">
                <a:solidFill>
                  <a:srgbClr val="FF0000"/>
                </a:solidFill>
                <a:latin typeface="楷体_GB2312" charset="0"/>
                <a:ea typeface="楷体_GB2312" charset="0"/>
                <a:cs typeface="楷体_GB2312" charset="0"/>
              </a:rPr>
              <a:t>   </a:t>
            </a:r>
            <a:r>
              <a:rPr lang="en-US" altLang="zh-CN" dirty="0">
                <a:solidFill>
                  <a:srgbClr val="FF0000"/>
                </a:solidFill>
                <a:latin typeface="楷体_GB2312" charset="0"/>
                <a:ea typeface="楷体_GB2312" charset="0"/>
                <a:cs typeface="楷体_GB2312" charset="0"/>
              </a:rPr>
              <a:t>O(n)? </a:t>
            </a:r>
            <a:r>
              <a:rPr lang="zh-CN" altLang="en-US" dirty="0">
                <a:solidFill>
                  <a:srgbClr val="FF0000"/>
                </a:solidFill>
                <a:latin typeface="楷体_GB2312" charset="0"/>
                <a:ea typeface="楷体_GB2312" charset="0"/>
                <a:cs typeface="楷体_GB2312" charset="0"/>
              </a:rPr>
              <a:t>分析如下</a:t>
            </a:r>
            <a:endParaRPr lang="zh-CN" altLang="en-US" sz="2800" dirty="0">
              <a:solidFill>
                <a:srgbClr val="FF0000"/>
              </a:solidFill>
              <a:latin typeface="楷体_GB2312" charset="0"/>
              <a:ea typeface="楷体_GB2312" charset="0"/>
              <a:cs typeface="楷体_GB2312" charset="0"/>
            </a:endParaRPr>
          </a:p>
        </p:txBody>
      </p:sp>
      <p:sp>
        <p:nvSpPr>
          <p:cNvPr id="261124" name="Rectangle 4"/>
          <p:cNvSpPr>
            <a:spLocks noChangeArrowheads="1"/>
          </p:cNvSpPr>
          <p:nvPr/>
        </p:nvSpPr>
        <p:spPr bwMode="auto">
          <a:xfrm>
            <a:off x="0" y="0"/>
            <a:ext cx="9144000" cy="0"/>
          </a:xfrm>
          <a:prstGeom prst="rect">
            <a:avLst/>
          </a:prstGeom>
          <a:noFill/>
          <a:ln>
            <a:noFill/>
          </a:ln>
        </p:spPr>
        <p:txBody>
          <a:bodyPr wrap="none" anchor="ctr">
            <a:spAutoFit/>
          </a:bodyPr>
          <a:lstStyle/>
          <a:p>
            <a:endParaRPr lang="zh-CN" altLang="en-US"/>
          </a:p>
        </p:txBody>
      </p:sp>
      <p:sp>
        <p:nvSpPr>
          <p:cNvPr id="261126" name="Rectangle 6"/>
          <p:cNvSpPr>
            <a:spLocks noChangeArrowheads="1"/>
          </p:cNvSpPr>
          <p:nvPr/>
        </p:nvSpPr>
        <p:spPr bwMode="auto">
          <a:xfrm>
            <a:off x="0" y="0"/>
            <a:ext cx="9144000" cy="0"/>
          </a:xfrm>
          <a:prstGeom prst="rect">
            <a:avLst/>
          </a:prstGeom>
          <a:noFill/>
          <a:ln>
            <a:noFill/>
          </a:ln>
        </p:spPr>
        <p:txBody>
          <a:bodyPr wrap="none" anchor="ctr">
            <a:spAutoFit/>
          </a:bodyPr>
          <a:lstStyle/>
          <a:p>
            <a:endParaRPr lang="zh-CN" altLang="en-US"/>
          </a:p>
        </p:txBody>
      </p:sp>
      <p:sp>
        <p:nvSpPr>
          <p:cNvPr id="261128" name="Rectangle 8"/>
          <p:cNvSpPr>
            <a:spLocks noChangeArrowheads="1"/>
          </p:cNvSpPr>
          <p:nvPr/>
        </p:nvSpPr>
        <p:spPr bwMode="auto">
          <a:xfrm>
            <a:off x="0" y="3233738"/>
            <a:ext cx="9144000" cy="0"/>
          </a:xfrm>
          <a:prstGeom prst="rect">
            <a:avLst/>
          </a:prstGeom>
          <a:noFill/>
          <a:ln>
            <a:noFill/>
          </a:ln>
        </p:spPr>
        <p:txBody>
          <a:bodyPr wrap="none" anchor="ctr">
            <a:spAutoFit/>
          </a:bodyPr>
          <a:lstStyle/>
          <a:p>
            <a:endParaRPr lang="zh-CN" altLang="en-US"/>
          </a:p>
        </p:txBody>
      </p:sp>
      <p:graphicFrame>
        <p:nvGraphicFramePr>
          <p:cNvPr id="261129" name="Object 9"/>
          <p:cNvGraphicFramePr>
            <a:graphicFrameLocks noGrp="1" noChangeAspect="1"/>
          </p:cNvGraphicFramePr>
          <p:nvPr>
            <p:ph sz="half" idx="2"/>
          </p:nvPr>
        </p:nvGraphicFramePr>
        <p:xfrm>
          <a:off x="969891" y="3564083"/>
          <a:ext cx="6767512" cy="1008063"/>
        </p:xfrm>
        <a:graphic>
          <a:graphicData uri="http://schemas.openxmlformats.org/presentationml/2006/ole">
            <mc:AlternateContent xmlns:mc="http://schemas.openxmlformats.org/markup-compatibility/2006">
              <mc:Choice xmlns:v="urn:schemas-microsoft-com:vml" Requires="v">
                <p:oleObj spid="_x0000_s272519" name="公式" r:id="rId1" imgW="3009900" imgH="393700" progId="Equation.3">
                  <p:embed/>
                </p:oleObj>
              </mc:Choice>
              <mc:Fallback>
                <p:oleObj name="公式" r:id="rId1" imgW="3009900" imgH="393700" progId="Equation.3">
                  <p:embed/>
                  <p:pic>
                    <p:nvPicPr>
                      <p:cNvPr id="0" name="Picture 2725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91" y="3564083"/>
                        <a:ext cx="6767512" cy="1008063"/>
                      </a:xfrm>
                      <a:prstGeom prst="rect">
                        <a:avLst/>
                      </a:prstGeom>
                      <a:noFill/>
                      <a:ln>
                        <a:noFill/>
                      </a:ln>
                      <a:effectLst/>
                    </p:spPr>
                  </p:pic>
                </p:oleObj>
              </mc:Fallback>
            </mc:AlternateContent>
          </a:graphicData>
        </a:graphic>
      </p:graphicFrame>
      <p:sp>
        <p:nvSpPr>
          <p:cNvPr id="10" name="Text Box 3"/>
          <p:cNvSpPr txBox="1">
            <a:spLocks noChangeArrowheads="1"/>
          </p:cNvSpPr>
          <p:nvPr/>
        </p:nvSpPr>
        <p:spPr bwMode="auto">
          <a:xfrm>
            <a:off x="900978" y="4719637"/>
            <a:ext cx="7683464" cy="523220"/>
          </a:xfrm>
          <a:prstGeom prst="rect">
            <a:avLst/>
          </a:prstGeom>
          <a:noFill/>
          <a:ln>
            <a:noFill/>
          </a:ln>
        </p:spPr>
        <p:txBody>
          <a:bodyPr wrap="square">
            <a:spAutoFit/>
          </a:bodyPr>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eaLnBrk="1" hangingPunct="1"/>
            <a:r>
              <a:rPr lang="en-US" altLang="zh-CN" dirty="0">
                <a:latin typeface="Times New Roman" panose="02020603050405020304" charset="0"/>
              </a:rPr>
              <a:t>T(N) = </a:t>
            </a:r>
            <a:r>
              <a:rPr lang="en-US" altLang="zh-CN" dirty="0" err="1">
                <a:latin typeface="Times New Roman" panose="02020603050405020304" charset="0"/>
              </a:rPr>
              <a:t>cNlogN</a:t>
            </a:r>
            <a:r>
              <a:rPr lang="en-US" altLang="zh-CN" dirty="0">
                <a:latin typeface="Times New Roman" panose="02020603050405020304" charset="0"/>
              </a:rPr>
              <a:t> + N = O(</a:t>
            </a:r>
            <a:r>
              <a:rPr lang="en-US" altLang="zh-CN" dirty="0" err="1">
                <a:latin typeface="Times New Roman" panose="02020603050405020304" charset="0"/>
              </a:rPr>
              <a:t>NlogN</a:t>
            </a:r>
            <a:r>
              <a:rPr lang="en-US" altLang="zh-CN" dirty="0">
                <a:latin typeface="Times New Roman" panose="02020603050405020304" charset="0"/>
              </a:rPr>
              <a:t>)</a:t>
            </a:r>
            <a:r>
              <a:rPr lang="zh-CN" altLang="en-US" dirty="0">
                <a:latin typeface="Times New Roman" panose="02020603050405020304" charset="0"/>
              </a:rPr>
              <a:t> </a:t>
            </a:r>
            <a:r>
              <a:rPr lang="zh-CN" altLang="en-US" dirty="0">
                <a:solidFill>
                  <a:schemeClr val="accent3"/>
                </a:solidFill>
                <a:latin typeface="Times New Roman" panose="02020603050405020304" charset="0"/>
              </a:rPr>
              <a:t>推导过程见教材</a:t>
            </a:r>
            <a:endParaRPr lang="en-US" altLang="zh-CN" dirty="0">
              <a:solidFill>
                <a:schemeClr val="accent3"/>
              </a:solidFill>
              <a:latin typeface="Times New Roman" panose="02020603050405020304" charset="0"/>
            </a:endParaRPr>
          </a:p>
        </p:txBody>
      </p:sp>
    </p:spTree>
  </p:cSld>
  <p:clrMapOvr>
    <a:masterClrMapping/>
  </p:clrMapOvr>
  <p:transition spd="med">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7" name="Rectangle 3"/>
          <p:cNvSpPr>
            <a:spLocks noChangeArrowheads="1"/>
          </p:cNvSpPr>
          <p:nvPr/>
        </p:nvSpPr>
        <p:spPr bwMode="auto">
          <a:xfrm>
            <a:off x="341744" y="958850"/>
            <a:ext cx="4331856" cy="584775"/>
          </a:xfrm>
          <a:prstGeom prst="rect">
            <a:avLst/>
          </a:prstGeom>
          <a:noFill/>
          <a:ln>
            <a:noFill/>
          </a:ln>
          <a:effectLst/>
        </p:spPr>
        <p:txBody>
          <a:bodyPr wrap="square">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lvl="1" eaLnBrk="0" hangingPunct="0"/>
            <a:r>
              <a:rPr lang="zh-CN" altLang="en-US" sz="3200" dirty="0"/>
              <a:t>快速排序空间复杂度</a:t>
            </a:r>
            <a:endParaRPr lang="zh-CN" altLang="en-US" sz="3200" dirty="0">
              <a:solidFill>
                <a:schemeClr val="folHlink"/>
              </a:solidFill>
            </a:endParaRPr>
          </a:p>
        </p:txBody>
      </p:sp>
      <p:sp>
        <p:nvSpPr>
          <p:cNvPr id="809988" name="Rectangle 4"/>
          <p:cNvSpPr>
            <a:spLocks noChangeArrowheads="1"/>
          </p:cNvSpPr>
          <p:nvPr/>
        </p:nvSpPr>
        <p:spPr bwMode="auto">
          <a:xfrm>
            <a:off x="114300" y="1648619"/>
            <a:ext cx="8915400" cy="1244828"/>
          </a:xfrm>
          <a:prstGeom prst="rect">
            <a:avLst/>
          </a:prstGeom>
          <a:noFill/>
          <a:ln>
            <a:noFill/>
          </a:ln>
          <a:effectLst/>
        </p:spPr>
        <p:txBody>
          <a:bodyPr>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850900" indent="5715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lvl="3" eaLnBrk="0" hangingPunct="0">
              <a:lnSpc>
                <a:spcPct val="120000"/>
              </a:lnSpc>
              <a:buFontTx/>
              <a:buChar char="•"/>
            </a:pPr>
            <a:r>
              <a:rPr lang="en-US" altLang="zh-CN" sz="1600" dirty="0"/>
              <a:t> </a:t>
            </a:r>
            <a:r>
              <a:rPr lang="zh-CN" altLang="en-US" sz="1600" dirty="0"/>
              <a:t>快速排序使用的额外空间</a:t>
            </a:r>
            <a:endParaRPr lang="en-US" altLang="zh-CN" sz="1600" dirty="0"/>
          </a:p>
          <a:p>
            <a:pPr lvl="3" eaLnBrk="0" hangingPunct="0">
              <a:lnSpc>
                <a:spcPct val="120000"/>
              </a:lnSpc>
            </a:pPr>
            <a:r>
              <a:rPr lang="en-US" altLang="zh-CN" sz="1600" dirty="0"/>
              <a:t>         </a:t>
            </a:r>
            <a:r>
              <a:rPr lang="zh-CN" altLang="en-US" sz="1600" dirty="0"/>
              <a:t>考虑最坏情况，栈的空间可以考虑降低到</a:t>
            </a:r>
            <a:r>
              <a:rPr lang="en-US" altLang="zh-CN" sz="1600" dirty="0"/>
              <a:t>   O(</a:t>
            </a:r>
            <a:r>
              <a:rPr lang="en-US" altLang="zh-CN" sz="1600" dirty="0" err="1"/>
              <a:t>logn</a:t>
            </a:r>
            <a:r>
              <a:rPr lang="en-US" altLang="zh-CN" sz="1600" dirty="0"/>
              <a:t>) </a:t>
            </a:r>
            <a:r>
              <a:rPr lang="zh-CN" altLang="en-US" sz="1600" dirty="0"/>
              <a:t>。</a:t>
            </a:r>
            <a:endParaRPr lang="en-US" altLang="zh-CN" sz="1600" dirty="0"/>
          </a:p>
          <a:p>
            <a:pPr lvl="3" eaLnBrk="0" hangingPunct="0">
              <a:lnSpc>
                <a:spcPct val="120000"/>
              </a:lnSpc>
            </a:pPr>
            <a:r>
              <a:rPr lang="en-US" altLang="zh-CN" sz="1600" dirty="0"/>
              <a:t>	         </a:t>
            </a:r>
            <a:r>
              <a:rPr lang="zh-CN" altLang="en-US" sz="1600" dirty="0"/>
              <a:t>观察以下情况，每次优先处理短的那一段。则空间的使用可以降低到最小。</a:t>
            </a:r>
            <a:endParaRPr lang="en-US" altLang="zh-CN" sz="1600" dirty="0"/>
          </a:p>
          <a:p>
            <a:pPr lvl="3" eaLnBrk="0" hangingPunct="0">
              <a:lnSpc>
                <a:spcPct val="120000"/>
              </a:lnSpc>
            </a:pPr>
            <a:r>
              <a:rPr lang="en-US" altLang="zh-CN" sz="1600" dirty="0"/>
              <a:t>		      </a:t>
            </a:r>
            <a:r>
              <a:rPr lang="zh-CN" altLang="en-US" sz="1600" dirty="0"/>
              <a:t>均匀分段</a:t>
            </a:r>
            <a:r>
              <a:rPr lang="en-US" altLang="zh-CN" sz="1600" dirty="0"/>
              <a:t>			</a:t>
            </a:r>
            <a:r>
              <a:rPr lang="zh-CN" altLang="en-US" sz="1600" dirty="0"/>
              <a:t>非均匀分段</a:t>
            </a:r>
            <a:endParaRPr lang="zh-CN" altLang="en-US" sz="1600" dirty="0"/>
          </a:p>
        </p:txBody>
      </p:sp>
      <p:sp>
        <p:nvSpPr>
          <p:cNvPr id="809990" name="Rectangle 6"/>
          <p:cNvSpPr>
            <a:spLocks noChangeArrowheads="1"/>
          </p:cNvSpPr>
          <p:nvPr/>
        </p:nvSpPr>
        <p:spPr bwMode="auto">
          <a:xfrm>
            <a:off x="1027113" y="3186113"/>
            <a:ext cx="3382962" cy="323850"/>
          </a:xfrm>
          <a:prstGeom prst="rect">
            <a:avLst/>
          </a:prstGeom>
          <a:solidFill>
            <a:srgbClr val="FFFFFF"/>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809991" name="Rectangle 7"/>
          <p:cNvSpPr>
            <a:spLocks noChangeArrowheads="1"/>
          </p:cNvSpPr>
          <p:nvPr/>
        </p:nvSpPr>
        <p:spPr bwMode="auto">
          <a:xfrm>
            <a:off x="1012825" y="3760788"/>
            <a:ext cx="1524000" cy="301625"/>
          </a:xfrm>
          <a:prstGeom prst="rect">
            <a:avLst/>
          </a:prstGeom>
          <a:solidFill>
            <a:srgbClr val="FFFFFF"/>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809992" name="Rectangle 8"/>
          <p:cNvSpPr>
            <a:spLocks noChangeArrowheads="1"/>
          </p:cNvSpPr>
          <p:nvPr/>
        </p:nvSpPr>
        <p:spPr bwMode="auto">
          <a:xfrm>
            <a:off x="2582863" y="3186113"/>
            <a:ext cx="161925" cy="312737"/>
          </a:xfrm>
          <a:prstGeom prst="rect">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809993" name="Rectangle 9"/>
          <p:cNvSpPr>
            <a:spLocks noChangeArrowheads="1"/>
          </p:cNvSpPr>
          <p:nvPr/>
        </p:nvSpPr>
        <p:spPr bwMode="auto">
          <a:xfrm>
            <a:off x="1706563" y="3754438"/>
            <a:ext cx="161925" cy="312737"/>
          </a:xfrm>
          <a:prstGeom prst="rect">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809994" name="Rectangle 10"/>
          <p:cNvSpPr>
            <a:spLocks noChangeArrowheads="1"/>
          </p:cNvSpPr>
          <p:nvPr/>
        </p:nvSpPr>
        <p:spPr bwMode="auto">
          <a:xfrm>
            <a:off x="1003300" y="4441825"/>
            <a:ext cx="692150" cy="290513"/>
          </a:xfrm>
          <a:prstGeom prst="rect">
            <a:avLst/>
          </a:prstGeom>
          <a:solidFill>
            <a:srgbClr val="FFFFFF"/>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809995" name="Rectangle 11"/>
          <p:cNvSpPr>
            <a:spLocks noChangeArrowheads="1"/>
          </p:cNvSpPr>
          <p:nvPr/>
        </p:nvSpPr>
        <p:spPr bwMode="auto">
          <a:xfrm>
            <a:off x="1270000" y="4438650"/>
            <a:ext cx="161925" cy="312738"/>
          </a:xfrm>
          <a:prstGeom prst="rect">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809996" name="Rectangle 12"/>
          <p:cNvSpPr>
            <a:spLocks noChangeArrowheads="1"/>
          </p:cNvSpPr>
          <p:nvPr/>
        </p:nvSpPr>
        <p:spPr bwMode="auto">
          <a:xfrm>
            <a:off x="5114925" y="3187700"/>
            <a:ext cx="3382963" cy="323850"/>
          </a:xfrm>
          <a:prstGeom prst="rect">
            <a:avLst/>
          </a:prstGeom>
          <a:solidFill>
            <a:srgbClr val="FFFFFF"/>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809997" name="Rectangle 13"/>
          <p:cNvSpPr>
            <a:spLocks noChangeArrowheads="1"/>
          </p:cNvSpPr>
          <p:nvPr/>
        </p:nvSpPr>
        <p:spPr bwMode="auto">
          <a:xfrm>
            <a:off x="5100638" y="3762375"/>
            <a:ext cx="749300" cy="290513"/>
          </a:xfrm>
          <a:prstGeom prst="rect">
            <a:avLst/>
          </a:prstGeom>
          <a:solidFill>
            <a:srgbClr val="FFFFFF"/>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809998" name="Rectangle 14"/>
          <p:cNvSpPr>
            <a:spLocks noChangeArrowheads="1"/>
          </p:cNvSpPr>
          <p:nvPr/>
        </p:nvSpPr>
        <p:spPr bwMode="auto">
          <a:xfrm>
            <a:off x="5837238" y="3186113"/>
            <a:ext cx="161925" cy="312737"/>
          </a:xfrm>
          <a:prstGeom prst="rect">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809999" name="Rectangle 15"/>
          <p:cNvSpPr>
            <a:spLocks noChangeArrowheads="1"/>
          </p:cNvSpPr>
          <p:nvPr/>
        </p:nvSpPr>
        <p:spPr bwMode="auto">
          <a:xfrm>
            <a:off x="5551488" y="3767138"/>
            <a:ext cx="161925" cy="312737"/>
          </a:xfrm>
          <a:prstGeom prst="rect">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810002" name="Rectangle 18"/>
          <p:cNvSpPr>
            <a:spLocks noChangeArrowheads="1"/>
          </p:cNvSpPr>
          <p:nvPr/>
        </p:nvSpPr>
        <p:spPr bwMode="auto">
          <a:xfrm>
            <a:off x="0" y="4889500"/>
            <a:ext cx="8915400" cy="1266825"/>
          </a:xfrm>
          <a:prstGeom prst="rect">
            <a:avLst/>
          </a:prstGeom>
          <a:noFill/>
          <a:ln>
            <a:noFill/>
          </a:ln>
          <a:effectLst/>
        </p:spPr>
        <p:txBody>
          <a:bodyPr>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850900" indent="5715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lvl="3" eaLnBrk="0" hangingPunct="0">
              <a:lnSpc>
                <a:spcPct val="120000"/>
              </a:lnSpc>
            </a:pPr>
            <a:r>
              <a:rPr lang="en-US" altLang="zh-CN" sz="1600"/>
              <a:t> </a:t>
            </a:r>
            <a:r>
              <a:rPr lang="zh-CN" altLang="en-US" sz="1600"/>
              <a:t>在均匀分段的情况下，系统每一次将其中一段的上界、下界的下标压入堆栈，而去处</a:t>
            </a:r>
            <a:r>
              <a:rPr lang="en-US" altLang="zh-CN" sz="1600"/>
              <a:t>  	 </a:t>
            </a:r>
            <a:r>
              <a:rPr lang="zh-CN" altLang="en-US" sz="1600"/>
              <a:t>理另外一段。当处理的一段的元素个数为</a:t>
            </a:r>
            <a:r>
              <a:rPr lang="en-US" altLang="zh-CN" sz="1600"/>
              <a:t> 1 </a:t>
            </a:r>
            <a:r>
              <a:rPr lang="zh-CN" altLang="en-US" sz="1600"/>
              <a:t>时，将不必保存另一段的上下界。这样堆</a:t>
            </a:r>
            <a:r>
              <a:rPr lang="en-US" altLang="zh-CN" sz="1600"/>
              <a:t>	 </a:t>
            </a:r>
            <a:r>
              <a:rPr lang="zh-CN" altLang="en-US" sz="1600"/>
              <a:t>栈的总的层数为</a:t>
            </a:r>
            <a:r>
              <a:rPr lang="en-US" altLang="zh-CN" sz="1600"/>
              <a:t> logn </a:t>
            </a:r>
            <a:r>
              <a:rPr lang="zh-CN" altLang="en-US" sz="1600"/>
              <a:t>。在非均匀分段时，由于优先处理短的一段，下降到只有</a:t>
            </a:r>
            <a:r>
              <a:rPr lang="en-US" altLang="zh-CN" sz="1600"/>
              <a:t> 1 </a:t>
            </a:r>
            <a:r>
              <a:rPr lang="zh-CN" altLang="en-US" sz="1600"/>
              <a:t>个元</a:t>
            </a:r>
            <a:r>
              <a:rPr lang="en-US" altLang="zh-CN" sz="1600"/>
              <a:t>  	 </a:t>
            </a:r>
            <a:r>
              <a:rPr lang="zh-CN" altLang="en-US" sz="1600"/>
              <a:t>素的段的速度将更快，所以不会超过</a:t>
            </a:r>
            <a:r>
              <a:rPr lang="en-US" altLang="zh-CN" sz="1600"/>
              <a:t> logn  </a:t>
            </a:r>
            <a:r>
              <a:rPr lang="zh-CN" altLang="en-US" sz="1600"/>
              <a:t>。</a:t>
            </a:r>
            <a:endParaRPr lang="zh-CN" altLang="en-US" sz="1600"/>
          </a:p>
        </p:txBody>
      </p:sp>
    </p:spTree>
  </p:cSld>
  <p:clrMapOvr>
    <a:masterClrMapping/>
  </p:clrMapOvr>
  <p:transition spd="med">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4" name="Rectangle 4"/>
          <p:cNvSpPr>
            <a:spLocks noChangeArrowheads="1"/>
          </p:cNvSpPr>
          <p:nvPr/>
        </p:nvSpPr>
        <p:spPr bwMode="auto">
          <a:xfrm>
            <a:off x="114300" y="2922644"/>
            <a:ext cx="8915400" cy="3313086"/>
          </a:xfrm>
          <a:prstGeom prst="rect">
            <a:avLst/>
          </a:prstGeom>
          <a:noFill/>
          <a:ln>
            <a:noFill/>
          </a:ln>
          <a:effectLst/>
        </p:spPr>
        <p:txBody>
          <a:bodyPr>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850900" indent="5715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lvl="3" eaLnBrk="0" hangingPunct="0">
              <a:lnSpc>
                <a:spcPct val="120000"/>
              </a:lnSpc>
              <a:buFontTx/>
              <a:buChar char="•"/>
            </a:pPr>
            <a:r>
              <a:rPr lang="zh-CN" altLang="en-US" sz="1600" dirty="0"/>
              <a:t>最坏情况下</a:t>
            </a:r>
            <a:r>
              <a:rPr lang="en-US" altLang="zh-CN" sz="1600" dirty="0"/>
              <a:t> </a:t>
            </a:r>
            <a:r>
              <a:rPr lang="zh-CN" altLang="en-US" sz="1600" dirty="0"/>
              <a:t>时间复杂性为</a:t>
            </a:r>
            <a:r>
              <a:rPr lang="en-US" altLang="zh-CN" sz="1600" dirty="0"/>
              <a:t> O(n</a:t>
            </a:r>
            <a:r>
              <a:rPr lang="en-US" altLang="zh-CN" sz="1600" baseline="30000" dirty="0"/>
              <a:t>2</a:t>
            </a:r>
            <a:r>
              <a:rPr lang="en-US" altLang="zh-CN" sz="1600" dirty="0"/>
              <a:t>) </a:t>
            </a:r>
            <a:r>
              <a:rPr lang="zh-CN" altLang="en-US" sz="1600" dirty="0"/>
              <a:t>级。如：在序列已是有序的情况下。</a:t>
            </a:r>
            <a:endParaRPr lang="en-US" altLang="zh-CN" sz="1600" dirty="0"/>
          </a:p>
          <a:p>
            <a:pPr lvl="3" eaLnBrk="0" hangingPunct="0">
              <a:lnSpc>
                <a:spcPct val="120000"/>
              </a:lnSpc>
            </a:pPr>
            <a:r>
              <a:rPr lang="en-US" altLang="zh-CN" sz="1600" dirty="0"/>
              <a:t>		</a:t>
            </a:r>
            <a:r>
              <a:rPr lang="en-US" altLang="zh-CN" sz="1600" dirty="0">
                <a:solidFill>
                  <a:schemeClr val="folHlink"/>
                </a:solidFill>
              </a:rPr>
              <a:t>10</a:t>
            </a:r>
            <a:r>
              <a:rPr lang="zh-CN" altLang="en-US" sz="1600" dirty="0"/>
              <a:t>、</a:t>
            </a:r>
            <a:r>
              <a:rPr lang="en-US" altLang="zh-CN" sz="1600" dirty="0"/>
              <a:t>20</a:t>
            </a:r>
            <a:r>
              <a:rPr lang="zh-CN" altLang="en-US" sz="1600" dirty="0"/>
              <a:t>、</a:t>
            </a:r>
            <a:r>
              <a:rPr lang="en-US" altLang="zh-CN" sz="1600" dirty="0"/>
              <a:t>30</a:t>
            </a:r>
            <a:r>
              <a:rPr lang="zh-CN" altLang="en-US" sz="1600" dirty="0"/>
              <a:t>、</a:t>
            </a:r>
            <a:r>
              <a:rPr lang="en-US" altLang="zh-CN" sz="1600" dirty="0"/>
              <a:t>40</a:t>
            </a:r>
            <a:r>
              <a:rPr lang="zh-CN" altLang="en-US" sz="1600" dirty="0"/>
              <a:t>、</a:t>
            </a:r>
            <a:r>
              <a:rPr lang="en-US" altLang="zh-CN" sz="1600" dirty="0"/>
              <a:t>50</a:t>
            </a:r>
            <a:r>
              <a:rPr lang="zh-CN" altLang="en-US" sz="1600" dirty="0"/>
              <a:t>、</a:t>
            </a:r>
            <a:r>
              <a:rPr lang="en-US" altLang="zh-CN" sz="1600" dirty="0"/>
              <a:t>60</a:t>
            </a:r>
            <a:r>
              <a:rPr lang="zh-CN" altLang="en-US" sz="1600" dirty="0"/>
              <a:t>、</a:t>
            </a:r>
            <a:r>
              <a:rPr lang="en-US" altLang="zh-CN" sz="1600" dirty="0"/>
              <a:t>70</a:t>
            </a:r>
            <a:r>
              <a:rPr lang="zh-CN" altLang="en-US" sz="1600" dirty="0"/>
              <a:t>、</a:t>
            </a:r>
            <a:r>
              <a:rPr lang="en-US" altLang="zh-CN" sz="1600" dirty="0"/>
              <a:t>80   </a:t>
            </a:r>
            <a:r>
              <a:rPr lang="zh-CN" altLang="en-US" sz="1600" dirty="0"/>
              <a:t>界点</a:t>
            </a:r>
            <a:r>
              <a:rPr lang="en-US" altLang="zh-CN" sz="1600" dirty="0"/>
              <a:t> 10 </a:t>
            </a:r>
            <a:r>
              <a:rPr lang="zh-CN" altLang="en-US" sz="1600" dirty="0"/>
              <a:t>，共进行</a:t>
            </a:r>
            <a:r>
              <a:rPr lang="en-US" altLang="zh-CN" sz="1600" dirty="0"/>
              <a:t> 7 </a:t>
            </a:r>
            <a:r>
              <a:rPr lang="zh-CN" altLang="en-US" sz="1600" dirty="0"/>
              <a:t>次比较。</a:t>
            </a:r>
            <a:endParaRPr lang="en-US" altLang="zh-CN" sz="1600" dirty="0"/>
          </a:p>
          <a:p>
            <a:pPr lvl="3" eaLnBrk="0" hangingPunct="0">
              <a:lnSpc>
                <a:spcPct val="120000"/>
              </a:lnSpc>
            </a:pPr>
            <a:r>
              <a:rPr lang="en-US" altLang="zh-CN" sz="1600" dirty="0"/>
              <a:t>		</a:t>
            </a:r>
            <a:r>
              <a:rPr lang="en-US" altLang="zh-CN" sz="1600" dirty="0">
                <a:solidFill>
                  <a:schemeClr val="folHlink"/>
                </a:solidFill>
              </a:rPr>
              <a:t>10</a:t>
            </a:r>
            <a:r>
              <a:rPr lang="zh-CN" altLang="en-US" sz="1600" dirty="0">
                <a:solidFill>
                  <a:schemeClr val="folHlink"/>
                </a:solidFill>
              </a:rPr>
              <a:t>、</a:t>
            </a:r>
            <a:r>
              <a:rPr lang="en-US" altLang="zh-CN" sz="1600" dirty="0">
                <a:solidFill>
                  <a:schemeClr val="folHlink"/>
                </a:solidFill>
              </a:rPr>
              <a:t>20</a:t>
            </a:r>
            <a:r>
              <a:rPr lang="zh-CN" altLang="en-US" sz="1600" dirty="0">
                <a:solidFill>
                  <a:schemeClr val="folHlink"/>
                </a:solidFill>
              </a:rPr>
              <a:t>、</a:t>
            </a:r>
            <a:r>
              <a:rPr lang="en-US" altLang="zh-CN" sz="1600" dirty="0"/>
              <a:t>30</a:t>
            </a:r>
            <a:r>
              <a:rPr lang="zh-CN" altLang="en-US" sz="1600" dirty="0"/>
              <a:t>、</a:t>
            </a:r>
            <a:r>
              <a:rPr lang="en-US" altLang="zh-CN" sz="1600" dirty="0"/>
              <a:t>40</a:t>
            </a:r>
            <a:r>
              <a:rPr lang="zh-CN" altLang="en-US" sz="1600" dirty="0"/>
              <a:t>、</a:t>
            </a:r>
            <a:r>
              <a:rPr lang="en-US" altLang="zh-CN" sz="1600" dirty="0"/>
              <a:t>50</a:t>
            </a:r>
            <a:r>
              <a:rPr lang="zh-CN" altLang="en-US" sz="1600" dirty="0"/>
              <a:t>、</a:t>
            </a:r>
            <a:r>
              <a:rPr lang="en-US" altLang="zh-CN" sz="1600" dirty="0"/>
              <a:t>60</a:t>
            </a:r>
            <a:r>
              <a:rPr lang="zh-CN" altLang="en-US" sz="1600" dirty="0"/>
              <a:t>、</a:t>
            </a:r>
            <a:r>
              <a:rPr lang="en-US" altLang="zh-CN" sz="1600" dirty="0"/>
              <a:t>70</a:t>
            </a:r>
            <a:r>
              <a:rPr lang="zh-CN" altLang="en-US" sz="1600" dirty="0"/>
              <a:t>、</a:t>
            </a:r>
            <a:r>
              <a:rPr lang="en-US" altLang="zh-CN" sz="1600" dirty="0"/>
              <a:t>80   </a:t>
            </a:r>
            <a:r>
              <a:rPr lang="zh-CN" altLang="en-US" sz="1600" dirty="0"/>
              <a:t>界点</a:t>
            </a:r>
            <a:r>
              <a:rPr lang="en-US" altLang="zh-CN" sz="1600" dirty="0"/>
              <a:t> 20 </a:t>
            </a:r>
            <a:r>
              <a:rPr lang="zh-CN" altLang="en-US" sz="1600" dirty="0"/>
              <a:t>，共进行</a:t>
            </a:r>
            <a:r>
              <a:rPr lang="en-US" altLang="zh-CN" sz="1600" dirty="0"/>
              <a:t> 6 </a:t>
            </a:r>
            <a:r>
              <a:rPr lang="zh-CN" altLang="en-US" sz="1600" dirty="0"/>
              <a:t>次比较。</a:t>
            </a:r>
            <a:endParaRPr lang="en-US" altLang="zh-CN" sz="1600" dirty="0"/>
          </a:p>
          <a:p>
            <a:pPr lvl="3" eaLnBrk="0" hangingPunct="0">
              <a:lnSpc>
                <a:spcPct val="120000"/>
              </a:lnSpc>
            </a:pPr>
            <a:endParaRPr lang="en-US" altLang="zh-CN" sz="1600" dirty="0"/>
          </a:p>
          <a:p>
            <a:pPr lvl="3" eaLnBrk="0" hangingPunct="0">
              <a:lnSpc>
                <a:spcPct val="120000"/>
              </a:lnSpc>
            </a:pPr>
            <a:r>
              <a:rPr lang="en-US" altLang="zh-CN" sz="1600" dirty="0"/>
              <a:t>		</a:t>
            </a:r>
            <a:r>
              <a:rPr lang="en-US" altLang="zh-CN" sz="1600" dirty="0">
                <a:solidFill>
                  <a:schemeClr val="folHlink"/>
                </a:solidFill>
              </a:rPr>
              <a:t>10</a:t>
            </a:r>
            <a:r>
              <a:rPr lang="zh-CN" altLang="en-US" sz="1600" dirty="0">
                <a:solidFill>
                  <a:schemeClr val="folHlink"/>
                </a:solidFill>
              </a:rPr>
              <a:t>、</a:t>
            </a:r>
            <a:r>
              <a:rPr lang="en-US" altLang="zh-CN" sz="1600" dirty="0">
                <a:solidFill>
                  <a:schemeClr val="folHlink"/>
                </a:solidFill>
              </a:rPr>
              <a:t>20</a:t>
            </a:r>
            <a:r>
              <a:rPr lang="zh-CN" altLang="en-US" sz="1600" dirty="0">
                <a:solidFill>
                  <a:schemeClr val="folHlink"/>
                </a:solidFill>
              </a:rPr>
              <a:t>、</a:t>
            </a:r>
            <a:r>
              <a:rPr lang="en-US" altLang="zh-CN" sz="1600" dirty="0">
                <a:solidFill>
                  <a:schemeClr val="folHlink"/>
                </a:solidFill>
              </a:rPr>
              <a:t>30</a:t>
            </a:r>
            <a:r>
              <a:rPr lang="zh-CN" altLang="en-US" sz="1600" dirty="0">
                <a:solidFill>
                  <a:schemeClr val="folHlink"/>
                </a:solidFill>
              </a:rPr>
              <a:t>、</a:t>
            </a:r>
            <a:r>
              <a:rPr lang="en-US" altLang="zh-CN" sz="1600" dirty="0">
                <a:solidFill>
                  <a:schemeClr val="folHlink"/>
                </a:solidFill>
              </a:rPr>
              <a:t>40</a:t>
            </a:r>
            <a:r>
              <a:rPr lang="zh-CN" altLang="en-US" sz="1600" dirty="0">
                <a:solidFill>
                  <a:schemeClr val="folHlink"/>
                </a:solidFill>
              </a:rPr>
              <a:t>、</a:t>
            </a:r>
            <a:r>
              <a:rPr lang="en-US" altLang="zh-CN" sz="1600" dirty="0">
                <a:solidFill>
                  <a:schemeClr val="folHlink"/>
                </a:solidFill>
              </a:rPr>
              <a:t>50</a:t>
            </a:r>
            <a:r>
              <a:rPr lang="zh-CN" altLang="en-US" sz="1600" dirty="0">
                <a:solidFill>
                  <a:schemeClr val="folHlink"/>
                </a:solidFill>
              </a:rPr>
              <a:t>、</a:t>
            </a:r>
            <a:r>
              <a:rPr lang="en-US" altLang="zh-CN" sz="1600" dirty="0">
                <a:solidFill>
                  <a:schemeClr val="folHlink"/>
                </a:solidFill>
              </a:rPr>
              <a:t>60</a:t>
            </a:r>
            <a:r>
              <a:rPr lang="zh-CN" altLang="en-US" sz="1600" dirty="0">
                <a:solidFill>
                  <a:schemeClr val="folHlink"/>
                </a:solidFill>
              </a:rPr>
              <a:t>、</a:t>
            </a:r>
            <a:r>
              <a:rPr lang="en-US" altLang="zh-CN" sz="1600" dirty="0"/>
              <a:t>70</a:t>
            </a:r>
            <a:r>
              <a:rPr lang="zh-CN" altLang="en-US" sz="1600" dirty="0"/>
              <a:t>、</a:t>
            </a:r>
            <a:r>
              <a:rPr lang="en-US" altLang="zh-CN" sz="1600" dirty="0"/>
              <a:t>80   </a:t>
            </a:r>
            <a:r>
              <a:rPr lang="zh-CN" altLang="en-US" sz="1600" dirty="0"/>
              <a:t>界点</a:t>
            </a:r>
            <a:r>
              <a:rPr lang="en-US" altLang="zh-CN" sz="1600" dirty="0"/>
              <a:t> 60 </a:t>
            </a:r>
            <a:r>
              <a:rPr lang="zh-CN" altLang="en-US" sz="1600" dirty="0"/>
              <a:t>，共进行</a:t>
            </a:r>
            <a:r>
              <a:rPr lang="en-US" altLang="zh-CN" sz="1600" dirty="0"/>
              <a:t> 2 </a:t>
            </a:r>
            <a:r>
              <a:rPr lang="zh-CN" altLang="en-US" sz="1600" dirty="0"/>
              <a:t>次比较。</a:t>
            </a:r>
            <a:endParaRPr lang="en-US" altLang="zh-CN" sz="1600" dirty="0"/>
          </a:p>
          <a:p>
            <a:pPr lvl="3" eaLnBrk="0" hangingPunct="0">
              <a:lnSpc>
                <a:spcPct val="120000"/>
              </a:lnSpc>
            </a:pPr>
            <a:r>
              <a:rPr lang="en-US" altLang="zh-CN" sz="1600" dirty="0"/>
              <a:t>		</a:t>
            </a:r>
            <a:r>
              <a:rPr lang="en-US" altLang="zh-CN" sz="1600" dirty="0">
                <a:solidFill>
                  <a:schemeClr val="folHlink"/>
                </a:solidFill>
              </a:rPr>
              <a:t>10</a:t>
            </a:r>
            <a:r>
              <a:rPr lang="zh-CN" altLang="en-US" sz="1600" dirty="0">
                <a:solidFill>
                  <a:schemeClr val="folHlink"/>
                </a:solidFill>
              </a:rPr>
              <a:t>、</a:t>
            </a:r>
            <a:r>
              <a:rPr lang="en-US" altLang="zh-CN" sz="1600" dirty="0">
                <a:solidFill>
                  <a:schemeClr val="folHlink"/>
                </a:solidFill>
              </a:rPr>
              <a:t>20</a:t>
            </a:r>
            <a:r>
              <a:rPr lang="zh-CN" altLang="en-US" sz="1600" dirty="0">
                <a:solidFill>
                  <a:schemeClr val="folHlink"/>
                </a:solidFill>
              </a:rPr>
              <a:t>、</a:t>
            </a:r>
            <a:r>
              <a:rPr lang="en-US" altLang="zh-CN" sz="1600" dirty="0">
                <a:solidFill>
                  <a:schemeClr val="folHlink"/>
                </a:solidFill>
              </a:rPr>
              <a:t>30</a:t>
            </a:r>
            <a:r>
              <a:rPr lang="zh-CN" altLang="en-US" sz="1600" dirty="0">
                <a:solidFill>
                  <a:schemeClr val="folHlink"/>
                </a:solidFill>
              </a:rPr>
              <a:t>、</a:t>
            </a:r>
            <a:r>
              <a:rPr lang="en-US" altLang="zh-CN" sz="1600" dirty="0">
                <a:solidFill>
                  <a:schemeClr val="folHlink"/>
                </a:solidFill>
              </a:rPr>
              <a:t>40</a:t>
            </a:r>
            <a:r>
              <a:rPr lang="zh-CN" altLang="en-US" sz="1600" dirty="0">
                <a:solidFill>
                  <a:schemeClr val="folHlink"/>
                </a:solidFill>
              </a:rPr>
              <a:t>、</a:t>
            </a:r>
            <a:r>
              <a:rPr lang="en-US" altLang="zh-CN" sz="1600" dirty="0">
                <a:solidFill>
                  <a:schemeClr val="folHlink"/>
                </a:solidFill>
              </a:rPr>
              <a:t>50</a:t>
            </a:r>
            <a:r>
              <a:rPr lang="zh-CN" altLang="en-US" sz="1600" dirty="0">
                <a:solidFill>
                  <a:schemeClr val="folHlink"/>
                </a:solidFill>
              </a:rPr>
              <a:t>、</a:t>
            </a:r>
            <a:r>
              <a:rPr lang="en-US" altLang="zh-CN" sz="1600" dirty="0">
                <a:solidFill>
                  <a:schemeClr val="folHlink"/>
                </a:solidFill>
              </a:rPr>
              <a:t>60</a:t>
            </a:r>
            <a:r>
              <a:rPr lang="zh-CN" altLang="en-US" sz="1600" dirty="0">
                <a:solidFill>
                  <a:schemeClr val="folHlink"/>
                </a:solidFill>
              </a:rPr>
              <a:t>、</a:t>
            </a:r>
            <a:r>
              <a:rPr lang="en-US" altLang="zh-CN" sz="1600" dirty="0">
                <a:solidFill>
                  <a:schemeClr val="folHlink"/>
                </a:solidFill>
              </a:rPr>
              <a:t>70</a:t>
            </a:r>
            <a:r>
              <a:rPr lang="zh-CN" altLang="en-US" sz="1600" dirty="0">
                <a:solidFill>
                  <a:schemeClr val="folHlink"/>
                </a:solidFill>
              </a:rPr>
              <a:t>、</a:t>
            </a:r>
            <a:r>
              <a:rPr lang="en-US" altLang="zh-CN" sz="1600" dirty="0"/>
              <a:t>80   </a:t>
            </a:r>
            <a:r>
              <a:rPr lang="zh-CN" altLang="en-US" sz="1600" dirty="0"/>
              <a:t>界点</a:t>
            </a:r>
            <a:r>
              <a:rPr lang="en-US" altLang="zh-CN" sz="1600" dirty="0"/>
              <a:t> 70 </a:t>
            </a:r>
            <a:r>
              <a:rPr lang="zh-CN" altLang="en-US" sz="1600" dirty="0"/>
              <a:t>，共进行</a:t>
            </a:r>
            <a:r>
              <a:rPr lang="en-US" altLang="zh-CN" sz="1600" dirty="0"/>
              <a:t> 1 </a:t>
            </a:r>
            <a:r>
              <a:rPr lang="zh-CN" altLang="en-US" sz="1600" dirty="0"/>
              <a:t>次比较。</a:t>
            </a:r>
            <a:endParaRPr lang="en-US" altLang="zh-CN" sz="1600" dirty="0"/>
          </a:p>
          <a:p>
            <a:pPr lvl="3" eaLnBrk="0" hangingPunct="0">
              <a:lnSpc>
                <a:spcPct val="120000"/>
              </a:lnSpc>
            </a:pPr>
            <a:r>
              <a:rPr lang="en-US" altLang="zh-CN" sz="1600" dirty="0"/>
              <a:t>                </a:t>
            </a:r>
            <a:r>
              <a:rPr lang="zh-CN" altLang="en-US" sz="1600" dirty="0"/>
              <a:t>在最坏情况下：总的比较次数为：</a:t>
            </a:r>
            <a:r>
              <a:rPr lang="en-US" altLang="zh-CN" sz="1600" dirty="0"/>
              <a:t>(n-1) + (n-2) + …+ 2 + 1 =  n</a:t>
            </a:r>
            <a:r>
              <a:rPr lang="en-US" altLang="zh-CN" sz="1600" baseline="30000" dirty="0"/>
              <a:t>2 </a:t>
            </a:r>
            <a:r>
              <a:rPr lang="en-US" altLang="zh-CN" sz="1600" dirty="0"/>
              <a:t>/2=O(n</a:t>
            </a:r>
            <a:r>
              <a:rPr lang="en-US" altLang="zh-CN" sz="1600" baseline="30000" dirty="0"/>
              <a:t>2</a:t>
            </a:r>
            <a:r>
              <a:rPr lang="en-US" altLang="zh-CN" sz="1600" dirty="0"/>
              <a:t>)</a:t>
            </a:r>
            <a:endParaRPr lang="en-US" altLang="zh-CN" sz="1600" dirty="0"/>
          </a:p>
          <a:p>
            <a:pPr lvl="3" eaLnBrk="0" hangingPunct="0">
              <a:lnSpc>
                <a:spcPct val="120000"/>
              </a:lnSpc>
            </a:pPr>
            <a:r>
              <a:rPr lang="en-US" altLang="zh-CN" sz="1600" dirty="0"/>
              <a:t>                </a:t>
            </a:r>
            <a:r>
              <a:rPr lang="zh-CN" altLang="en-US" sz="1600" dirty="0"/>
              <a:t>或</a:t>
            </a:r>
            <a:endParaRPr lang="zh-CN" altLang="zh-CN" sz="1600" dirty="0"/>
          </a:p>
          <a:p>
            <a:pPr lvl="3" eaLnBrk="0" hangingPunct="0">
              <a:lnSpc>
                <a:spcPct val="120000"/>
              </a:lnSpc>
            </a:pPr>
            <a:endParaRPr lang="zh-CN" altLang="zh-CN" sz="1600" dirty="0"/>
          </a:p>
          <a:p>
            <a:pPr lvl="3" eaLnBrk="0" hangingPunct="0">
              <a:lnSpc>
                <a:spcPct val="120000"/>
              </a:lnSpc>
            </a:pPr>
            <a:r>
              <a:rPr lang="en-US" altLang="zh-CN" sz="1600" dirty="0"/>
              <a:t>          </a:t>
            </a:r>
            <a:r>
              <a:rPr lang="zh-CN" altLang="en-US" sz="1600" dirty="0"/>
              <a:t>原因：界点选择不当。改进：随机选取界点或最左、最右、中间三个元素中</a:t>
            </a:r>
            <a:r>
              <a:rPr lang="en-US" altLang="zh-CN" sz="1600" dirty="0"/>
              <a:t>   	                 </a:t>
            </a:r>
            <a:r>
              <a:rPr lang="zh-CN" altLang="en-US" sz="1600" dirty="0"/>
              <a:t>的值处于中间的作为界点，通常可以避免最坏情况。</a:t>
            </a:r>
            <a:r>
              <a:rPr lang="en-US" altLang="zh-CN" sz="1600" dirty="0"/>
              <a:t>	</a:t>
            </a:r>
            <a:endParaRPr lang="en-US" altLang="zh-CN" sz="1600" dirty="0"/>
          </a:p>
        </p:txBody>
      </p:sp>
      <p:grpSp>
        <p:nvGrpSpPr>
          <p:cNvPr id="2" name="组合 1"/>
          <p:cNvGrpSpPr/>
          <p:nvPr/>
        </p:nvGrpSpPr>
        <p:grpSpPr>
          <a:xfrm>
            <a:off x="2514600" y="1823273"/>
            <a:ext cx="4478482" cy="902732"/>
            <a:chOff x="2514600" y="622270"/>
            <a:chExt cx="4478482" cy="902732"/>
          </a:xfrm>
        </p:grpSpPr>
        <p:sp>
          <p:nvSpPr>
            <p:cNvPr id="808993" name="AutoShape 33"/>
            <p:cNvSpPr/>
            <p:nvPr/>
          </p:nvSpPr>
          <p:spPr bwMode="auto">
            <a:xfrm>
              <a:off x="3111500" y="660370"/>
              <a:ext cx="139700" cy="838200"/>
            </a:xfrm>
            <a:prstGeom prst="leftBrace">
              <a:avLst>
                <a:gd name="adj1" fmla="val 50000"/>
                <a:gd name="adj2" fmla="val 50000"/>
              </a:avLst>
            </a:prstGeom>
            <a:noFill/>
            <a:ln w="28575">
              <a:solidFill>
                <a:srgbClr val="000000"/>
              </a:solidFill>
              <a:round/>
            </a:ln>
            <a:effectLst/>
          </p:spPr>
          <p:txBody>
            <a:bodyPr wrap="none" anchor="ctr"/>
            <a:lstStyle/>
            <a:p>
              <a:pPr algn="ctr">
                <a:defRPr/>
              </a:pPr>
              <a:endParaRPr lang="zh-CN" altLang="en-US">
                <a:latin typeface="Arial" panose="020B0604020202020204" pitchFamily="34" charset="0"/>
                <a:ea typeface="SimSun" panose="02010600030101010101" pitchFamily="2" charset="-122"/>
              </a:endParaRPr>
            </a:p>
          </p:txBody>
        </p:sp>
        <p:sp>
          <p:nvSpPr>
            <p:cNvPr id="808994" name="Text Box 34"/>
            <p:cNvSpPr txBox="1">
              <a:spLocks noChangeArrowheads="1"/>
            </p:cNvSpPr>
            <p:nvPr/>
          </p:nvSpPr>
          <p:spPr bwMode="auto">
            <a:xfrm>
              <a:off x="2514600" y="838170"/>
              <a:ext cx="952500" cy="390525"/>
            </a:xfrm>
            <a:prstGeom prst="rect">
              <a:avLst/>
            </a:prstGeom>
            <a:noFill/>
            <a:ln>
              <a:noFill/>
            </a:ln>
            <a:effectLst/>
          </p:spPr>
          <p:txBody>
            <a:bodyPr>
              <a:spAutoFit/>
            </a:bodyPr>
            <a:lstStyle/>
            <a:p>
              <a:pPr>
                <a:lnSpc>
                  <a:spcPct val="140000"/>
                </a:lnSpc>
                <a:defRPr/>
              </a:pPr>
              <a:r>
                <a:rPr lang="en-US" altLang="zh-CN" dirty="0">
                  <a:latin typeface="Arial" panose="020B0604020202020204" pitchFamily="34" charset="0"/>
                  <a:ea typeface="SimSun" panose="02010600030101010101" pitchFamily="2" charset="-122"/>
                </a:rPr>
                <a:t>T</a:t>
              </a:r>
              <a:r>
                <a:rPr lang="en-US" altLang="zh-CN" baseline="-25000" dirty="0">
                  <a:latin typeface="Arial" panose="020B0604020202020204" pitchFamily="34" charset="0"/>
                  <a:ea typeface="SimSun" panose="02010600030101010101" pitchFamily="2" charset="-122"/>
                </a:rPr>
                <a:t>(n) </a:t>
              </a:r>
              <a:r>
                <a:rPr lang="en-US" altLang="zh-CN" dirty="0">
                  <a:latin typeface="Arial" panose="020B0604020202020204" pitchFamily="34" charset="0"/>
                  <a:ea typeface="SimSun" panose="02010600030101010101" pitchFamily="2" charset="-122"/>
                </a:rPr>
                <a:t>=</a:t>
              </a:r>
              <a:endParaRPr lang="en-US" altLang="zh-CN" dirty="0">
                <a:latin typeface="Arial" panose="020B0604020202020204" pitchFamily="34" charset="0"/>
                <a:ea typeface="SimSun" panose="02010600030101010101" pitchFamily="2" charset="-122"/>
              </a:endParaRPr>
            </a:p>
          </p:txBody>
        </p:sp>
        <p:sp>
          <p:nvSpPr>
            <p:cNvPr id="808995" name="Text Box 35"/>
            <p:cNvSpPr txBox="1">
              <a:spLocks noChangeArrowheads="1"/>
            </p:cNvSpPr>
            <p:nvPr/>
          </p:nvSpPr>
          <p:spPr bwMode="auto">
            <a:xfrm>
              <a:off x="3276600" y="622270"/>
              <a:ext cx="2095500" cy="304800"/>
            </a:xfrm>
            <a:prstGeom prst="rect">
              <a:avLst/>
            </a:prstGeom>
            <a:noFill/>
            <a:ln>
              <a:noFill/>
            </a:ln>
            <a:effectLst/>
          </p:spPr>
          <p:txBody>
            <a:bodyPr>
              <a:spAutoFit/>
            </a:bodyPr>
            <a:lstStyle/>
            <a:p>
              <a:pPr>
                <a:defRPr/>
              </a:pPr>
              <a:r>
                <a:rPr lang="en-US" altLang="zh-CN" dirty="0">
                  <a:latin typeface="Arial" panose="020B0604020202020204" pitchFamily="34" charset="0"/>
                  <a:ea typeface="SimSun" panose="02010600030101010101" pitchFamily="2" charset="-122"/>
                </a:rPr>
                <a:t>1     </a:t>
              </a:r>
              <a:r>
                <a:rPr lang="zh-CN" altLang="en-US" dirty="0">
                  <a:latin typeface="Arial" panose="020B0604020202020204" pitchFamily="34" charset="0"/>
                  <a:ea typeface="SimSun" panose="02010600030101010101" pitchFamily="2" charset="-122"/>
                </a:rPr>
                <a:t>当</a:t>
              </a:r>
              <a:r>
                <a:rPr lang="en-US" altLang="zh-CN" dirty="0">
                  <a:latin typeface="Arial" panose="020B0604020202020204" pitchFamily="34" charset="0"/>
                  <a:ea typeface="SimSun" panose="02010600030101010101" pitchFamily="2" charset="-122"/>
                </a:rPr>
                <a:t> n </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 1 </a:t>
              </a:r>
              <a:r>
                <a:rPr lang="zh-CN" altLang="en-US" dirty="0">
                  <a:latin typeface="Arial" panose="020B0604020202020204" pitchFamily="34" charset="0"/>
                  <a:ea typeface="SimSun" panose="02010600030101010101" pitchFamily="2" charset="-122"/>
                </a:rPr>
                <a:t>时</a:t>
              </a:r>
              <a:endParaRPr lang="zh-CN" altLang="en-US" dirty="0">
                <a:latin typeface="Arial" panose="020B0604020202020204" pitchFamily="34" charset="0"/>
                <a:ea typeface="SimSun" panose="02010600030101010101" pitchFamily="2" charset="-122"/>
              </a:endParaRPr>
            </a:p>
          </p:txBody>
        </p:sp>
        <p:sp>
          <p:nvSpPr>
            <p:cNvPr id="808996" name="Text Box 36"/>
            <p:cNvSpPr txBox="1">
              <a:spLocks noChangeArrowheads="1"/>
            </p:cNvSpPr>
            <p:nvPr/>
          </p:nvSpPr>
          <p:spPr bwMode="auto">
            <a:xfrm>
              <a:off x="3289300" y="1155670"/>
              <a:ext cx="3703782" cy="369332"/>
            </a:xfrm>
            <a:prstGeom prst="rect">
              <a:avLst/>
            </a:prstGeom>
            <a:noFill/>
            <a:ln>
              <a:noFill/>
            </a:ln>
            <a:effectLst/>
          </p:spPr>
          <p:txBody>
            <a:bodyPr wrap="square">
              <a:spAutoFit/>
            </a:bodyPr>
            <a:lstStyle/>
            <a:p>
              <a:pPr>
                <a:defRPr/>
              </a:pPr>
              <a:r>
                <a:rPr lang="en-US" altLang="zh-CN" dirty="0">
                  <a:latin typeface="Arial" panose="020B0604020202020204" pitchFamily="34" charset="0"/>
                  <a:ea typeface="SimSun" panose="02010600030101010101" pitchFamily="2" charset="-122"/>
                </a:rPr>
                <a:t>T</a:t>
              </a:r>
              <a:r>
                <a:rPr lang="en-US" altLang="zh-CN" baseline="-25000" dirty="0">
                  <a:latin typeface="Arial" panose="020B0604020202020204" pitchFamily="34" charset="0"/>
                  <a:ea typeface="SimSun" panose="02010600030101010101" pitchFamily="2" charset="-122"/>
                </a:rPr>
                <a:t>(n</a:t>
              </a:r>
              <a:r>
                <a:rPr lang="zh-CN" altLang="en-US" baseline="-25000" dirty="0">
                  <a:latin typeface="Arial" panose="020B0604020202020204" pitchFamily="34" charset="0"/>
                  <a:ea typeface="SimSun" panose="02010600030101010101" pitchFamily="2" charset="-122"/>
                </a:rPr>
                <a:t>－</a:t>
              </a:r>
              <a:r>
                <a:rPr lang="en-US" altLang="zh-CN" baseline="-25000" dirty="0">
                  <a:latin typeface="Arial" panose="020B0604020202020204" pitchFamily="34" charset="0"/>
                  <a:ea typeface="SimSun" panose="02010600030101010101" pitchFamily="2" charset="-122"/>
                </a:rPr>
                <a:t>1) </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 (n-1)</a:t>
              </a:r>
              <a:r>
                <a:rPr lang="en-US" altLang="zh-CN" baseline="-25000" dirty="0">
                  <a:latin typeface="Arial" panose="020B0604020202020204" pitchFamily="34" charset="0"/>
                  <a:ea typeface="SimSun" panose="02010600030101010101" pitchFamily="2" charset="-122"/>
                </a:rPr>
                <a:t>             </a:t>
              </a:r>
              <a:r>
                <a:rPr lang="zh-CN" altLang="en-US" dirty="0">
                  <a:latin typeface="Arial" panose="020B0604020202020204" pitchFamily="34" charset="0"/>
                  <a:ea typeface="SimSun" panose="02010600030101010101" pitchFamily="2" charset="-122"/>
                </a:rPr>
                <a:t>当</a:t>
              </a:r>
              <a:r>
                <a:rPr lang="en-US" altLang="zh-CN" dirty="0">
                  <a:latin typeface="Arial" panose="020B0604020202020204" pitchFamily="34" charset="0"/>
                  <a:ea typeface="SimSun" panose="02010600030101010101" pitchFamily="2" charset="-122"/>
                </a:rPr>
                <a:t> n </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 1 </a:t>
              </a:r>
              <a:r>
                <a:rPr lang="zh-CN" altLang="en-US" dirty="0">
                  <a:latin typeface="Arial" panose="020B0604020202020204" pitchFamily="34" charset="0"/>
                  <a:ea typeface="SimSun" panose="02010600030101010101" pitchFamily="2" charset="-122"/>
                </a:rPr>
                <a:t>时</a:t>
              </a:r>
              <a:endParaRPr lang="zh-CN" altLang="en-US" dirty="0">
                <a:latin typeface="Arial" panose="020B0604020202020204" pitchFamily="34" charset="0"/>
                <a:ea typeface="SimSun" panose="02010600030101010101" pitchFamily="2" charset="-122"/>
              </a:endParaRPr>
            </a:p>
          </p:txBody>
        </p:sp>
      </p:grpSp>
      <p:sp>
        <p:nvSpPr>
          <p:cNvPr id="9" name="Rectangle 2"/>
          <p:cNvSpPr>
            <a:spLocks noGrp="1" noChangeArrowheads="1"/>
          </p:cNvSpPr>
          <p:nvPr>
            <p:ph type="title"/>
          </p:nvPr>
        </p:nvSpPr>
        <p:spPr>
          <a:xfrm>
            <a:off x="684213" y="476250"/>
            <a:ext cx="7772400" cy="1143000"/>
          </a:xfrm>
        </p:spPr>
        <p:txBody>
          <a:bodyPr/>
          <a:lstStyle/>
          <a:p>
            <a:pPr eaLnBrk="1" hangingPunct="1"/>
            <a:r>
              <a:rPr lang="zh-CN" altLang="en-US" b="1" dirty="0">
                <a:latin typeface="Times New Roman" panose="02020603050405020304" charset="0"/>
                <a:ea typeface="SimSun" panose="02010600030101010101" pitchFamily="2" charset="-122"/>
              </a:rPr>
              <a:t>最坏情况改善方法</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0" name="Line 41"/>
          <p:cNvSpPr>
            <a:spLocks noChangeShapeType="1"/>
          </p:cNvSpPr>
          <p:nvPr/>
        </p:nvSpPr>
        <p:spPr bwMode="auto">
          <a:xfrm flipV="1">
            <a:off x="468313" y="2276475"/>
            <a:ext cx="0" cy="198438"/>
          </a:xfrm>
          <a:prstGeom prst="line">
            <a:avLst/>
          </a:prstGeom>
          <a:noFill/>
          <a:ln w="9525">
            <a:solidFill>
              <a:schemeClr val="tx1"/>
            </a:solidFill>
            <a:round/>
            <a:tailEnd type="triangle" w="med" len="med"/>
          </a:ln>
        </p:spPr>
        <p:txBody>
          <a:bodyPr/>
          <a:lstStyle/>
          <a:p>
            <a:endParaRPr lang="zh-CN" altLang="en-US"/>
          </a:p>
        </p:txBody>
      </p:sp>
      <p:sp>
        <p:nvSpPr>
          <p:cNvPr id="265221" name="Line 40"/>
          <p:cNvSpPr>
            <a:spLocks noChangeShapeType="1"/>
          </p:cNvSpPr>
          <p:nvPr/>
        </p:nvSpPr>
        <p:spPr bwMode="auto">
          <a:xfrm flipV="1">
            <a:off x="2987675" y="2276475"/>
            <a:ext cx="0" cy="198438"/>
          </a:xfrm>
          <a:prstGeom prst="line">
            <a:avLst/>
          </a:prstGeom>
          <a:noFill/>
          <a:ln w="9525">
            <a:solidFill>
              <a:schemeClr val="tx1"/>
            </a:solidFill>
            <a:round/>
            <a:tailEnd type="triangle" w="med" len="med"/>
          </a:ln>
        </p:spPr>
        <p:txBody>
          <a:bodyPr/>
          <a:lstStyle/>
          <a:p>
            <a:endParaRPr lang="zh-CN" altLang="en-US"/>
          </a:p>
        </p:txBody>
      </p:sp>
      <p:sp>
        <p:nvSpPr>
          <p:cNvPr id="972843" name="Rectangle 43"/>
          <p:cNvSpPr>
            <a:spLocks noChangeArrowheads="1"/>
          </p:cNvSpPr>
          <p:nvPr/>
        </p:nvSpPr>
        <p:spPr bwMode="auto">
          <a:xfrm>
            <a:off x="0" y="3170238"/>
            <a:ext cx="9144000" cy="0"/>
          </a:xfrm>
          <a:prstGeom prst="rect">
            <a:avLst/>
          </a:prstGeom>
          <a:noFill/>
          <a:ln>
            <a:noFill/>
          </a:ln>
        </p:spPr>
        <p:txBody>
          <a:bodyPr wrap="none">
            <a:spAutoFit/>
          </a:bodyPr>
          <a:lstStyle/>
          <a:p>
            <a:endParaRPr lang="zh-CN" altLang="en-US"/>
          </a:p>
        </p:txBody>
      </p:sp>
      <p:sp>
        <p:nvSpPr>
          <p:cNvPr id="972849" name="Rectangle 49"/>
          <p:cNvSpPr>
            <a:spLocks noChangeArrowheads="1"/>
          </p:cNvSpPr>
          <p:nvPr/>
        </p:nvSpPr>
        <p:spPr bwMode="auto">
          <a:xfrm>
            <a:off x="0" y="3170238"/>
            <a:ext cx="9144000" cy="0"/>
          </a:xfrm>
          <a:prstGeom prst="rect">
            <a:avLst/>
          </a:prstGeom>
          <a:noFill/>
          <a:ln>
            <a:noFill/>
          </a:ln>
        </p:spPr>
        <p:txBody>
          <a:bodyPr wrap="none">
            <a:spAutoFit/>
          </a:bodyPr>
          <a:lstStyle/>
          <a:p>
            <a:endParaRPr lang="zh-CN" altLang="en-US"/>
          </a:p>
        </p:txBody>
      </p:sp>
      <p:sp>
        <p:nvSpPr>
          <p:cNvPr id="972856" name="Rectangle 56"/>
          <p:cNvSpPr>
            <a:spLocks noChangeArrowheads="1"/>
          </p:cNvSpPr>
          <p:nvPr/>
        </p:nvSpPr>
        <p:spPr bwMode="auto">
          <a:xfrm>
            <a:off x="0" y="3170238"/>
            <a:ext cx="9144000" cy="0"/>
          </a:xfrm>
          <a:prstGeom prst="rect">
            <a:avLst/>
          </a:prstGeom>
          <a:noFill/>
          <a:ln>
            <a:noFill/>
          </a:ln>
        </p:spPr>
        <p:txBody>
          <a:bodyPr wrap="none">
            <a:spAutoFit/>
          </a:bodyPr>
          <a:lstStyle/>
          <a:p>
            <a:endParaRPr lang="zh-CN" altLang="en-US"/>
          </a:p>
        </p:txBody>
      </p:sp>
      <p:graphicFrame>
        <p:nvGraphicFramePr>
          <p:cNvPr id="972999" name="Group 199"/>
          <p:cNvGraphicFramePr>
            <a:graphicFrameLocks noGrp="1"/>
          </p:cNvGraphicFramePr>
          <p:nvPr/>
        </p:nvGraphicFramePr>
        <p:xfrm>
          <a:off x="250825" y="1844675"/>
          <a:ext cx="8497888" cy="396875"/>
        </p:xfrm>
        <a:graphic>
          <a:graphicData uri="http://schemas.openxmlformats.org/drawingml/2006/table">
            <a:tbl>
              <a:tblPr/>
              <a:tblGrid>
                <a:gridCol w="569913"/>
                <a:gridCol w="569912"/>
                <a:gridCol w="569913"/>
                <a:gridCol w="568325"/>
                <a:gridCol w="242887"/>
                <a:gridCol w="504825"/>
                <a:gridCol w="503238"/>
                <a:gridCol w="487362"/>
                <a:gridCol w="569913"/>
                <a:gridCol w="569912"/>
                <a:gridCol w="333375"/>
                <a:gridCol w="334963"/>
                <a:gridCol w="333375"/>
                <a:gridCol w="334962"/>
                <a:gridCol w="333375"/>
                <a:gridCol w="334963"/>
                <a:gridCol w="333375"/>
                <a:gridCol w="334962"/>
                <a:gridCol w="333375"/>
                <a:gridCol w="334963"/>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45</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34</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76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5273" name="Text Box 186"/>
          <p:cNvSpPr txBox="1">
            <a:spLocks noChangeArrowheads="1"/>
          </p:cNvSpPr>
          <p:nvPr/>
        </p:nvSpPr>
        <p:spPr bwMode="auto">
          <a:xfrm>
            <a:off x="323850" y="2565400"/>
            <a:ext cx="576263"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Ap</a:t>
            </a:r>
            <a:endParaRPr lang="en-US" altLang="zh-CN" sz="2400" b="0">
              <a:latin typeface="Times New Roman" panose="02020603050405020304" charset="0"/>
              <a:ea typeface="楷体_GB2312" charset="0"/>
              <a:cs typeface="楷体_GB2312" charset="0"/>
            </a:endParaRPr>
          </a:p>
        </p:txBody>
      </p:sp>
      <p:sp>
        <p:nvSpPr>
          <p:cNvPr id="265274" name="Text Box 187"/>
          <p:cNvSpPr txBox="1">
            <a:spLocks noChangeArrowheads="1"/>
          </p:cNvSpPr>
          <p:nvPr/>
        </p:nvSpPr>
        <p:spPr bwMode="auto">
          <a:xfrm>
            <a:off x="2843213" y="2565400"/>
            <a:ext cx="433387"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Bp</a:t>
            </a:r>
            <a:endParaRPr lang="en-US" altLang="zh-CN" sz="2400" b="0">
              <a:latin typeface="Times New Roman" panose="02020603050405020304" charset="0"/>
              <a:ea typeface="楷体_GB2312" charset="0"/>
              <a:cs typeface="楷体_GB2312" charset="0"/>
            </a:endParaRPr>
          </a:p>
        </p:txBody>
      </p:sp>
      <p:sp>
        <p:nvSpPr>
          <p:cNvPr id="265275" name="Text Box 188"/>
          <p:cNvSpPr txBox="1">
            <a:spLocks noChangeArrowheads="1"/>
          </p:cNvSpPr>
          <p:nvPr/>
        </p:nvSpPr>
        <p:spPr bwMode="auto">
          <a:xfrm>
            <a:off x="5724525" y="2565400"/>
            <a:ext cx="576263"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Cp</a:t>
            </a:r>
            <a:endParaRPr lang="en-US" altLang="zh-CN" sz="2400" b="0">
              <a:latin typeface="Times New Roman" panose="02020603050405020304" charset="0"/>
              <a:ea typeface="楷体_GB2312" charset="0"/>
              <a:cs typeface="楷体_GB2312" charset="0"/>
            </a:endParaRPr>
          </a:p>
        </p:txBody>
      </p:sp>
      <p:sp>
        <p:nvSpPr>
          <p:cNvPr id="265276" name="Line 189"/>
          <p:cNvSpPr>
            <a:spLocks noChangeShapeType="1"/>
          </p:cNvSpPr>
          <p:nvPr/>
        </p:nvSpPr>
        <p:spPr bwMode="auto">
          <a:xfrm flipV="1">
            <a:off x="5940425" y="2276475"/>
            <a:ext cx="0" cy="198438"/>
          </a:xfrm>
          <a:prstGeom prst="line">
            <a:avLst/>
          </a:prstGeom>
          <a:noFill/>
          <a:ln w="9525">
            <a:solidFill>
              <a:schemeClr val="tx1"/>
            </a:solidFill>
            <a:round/>
            <a:tailEnd type="triangle" w="med" len="med"/>
          </a:ln>
        </p:spPr>
        <p:txBody>
          <a:bodyPr/>
          <a:lstStyle/>
          <a:p>
            <a:endParaRPr lang="zh-CN" altLang="en-US"/>
          </a:p>
        </p:txBody>
      </p:sp>
      <p:sp>
        <p:nvSpPr>
          <p:cNvPr id="973000" name="Line 200"/>
          <p:cNvSpPr>
            <a:spLocks noChangeShapeType="1"/>
          </p:cNvSpPr>
          <p:nvPr/>
        </p:nvSpPr>
        <p:spPr bwMode="auto">
          <a:xfrm flipV="1">
            <a:off x="827088" y="3716338"/>
            <a:ext cx="0" cy="198437"/>
          </a:xfrm>
          <a:prstGeom prst="line">
            <a:avLst/>
          </a:prstGeom>
          <a:noFill/>
          <a:ln w="9525">
            <a:solidFill>
              <a:schemeClr val="tx1"/>
            </a:solidFill>
            <a:round/>
            <a:tailEnd type="triangle" w="med" len="med"/>
          </a:ln>
        </p:spPr>
        <p:txBody>
          <a:bodyPr/>
          <a:lstStyle/>
          <a:p>
            <a:endParaRPr lang="zh-CN" altLang="en-US"/>
          </a:p>
        </p:txBody>
      </p:sp>
      <p:sp>
        <p:nvSpPr>
          <p:cNvPr id="973001" name="Line 201"/>
          <p:cNvSpPr>
            <a:spLocks noChangeShapeType="1"/>
          </p:cNvSpPr>
          <p:nvPr/>
        </p:nvSpPr>
        <p:spPr bwMode="auto">
          <a:xfrm flipV="1">
            <a:off x="2700338" y="3716338"/>
            <a:ext cx="0" cy="198437"/>
          </a:xfrm>
          <a:prstGeom prst="line">
            <a:avLst/>
          </a:prstGeom>
          <a:noFill/>
          <a:ln w="9525">
            <a:solidFill>
              <a:schemeClr val="tx1"/>
            </a:solidFill>
            <a:round/>
            <a:tailEnd type="triangle" w="med" len="med"/>
          </a:ln>
        </p:spPr>
        <p:txBody>
          <a:bodyPr/>
          <a:lstStyle/>
          <a:p>
            <a:endParaRPr lang="zh-CN" altLang="en-US"/>
          </a:p>
        </p:txBody>
      </p:sp>
      <p:graphicFrame>
        <p:nvGraphicFramePr>
          <p:cNvPr id="973146" name="Group 346"/>
          <p:cNvGraphicFramePr>
            <a:graphicFrameLocks noGrp="1"/>
          </p:cNvGraphicFramePr>
          <p:nvPr/>
        </p:nvGraphicFramePr>
        <p:xfrm>
          <a:off x="221015" y="3312760"/>
          <a:ext cx="8640763" cy="396875"/>
        </p:xfrm>
        <a:graphic>
          <a:graphicData uri="http://schemas.openxmlformats.org/drawingml/2006/table">
            <a:tbl>
              <a:tblPr/>
              <a:tblGrid>
                <a:gridCol w="503238"/>
                <a:gridCol w="504825"/>
                <a:gridCol w="503237"/>
                <a:gridCol w="504825"/>
                <a:gridCol w="287338"/>
                <a:gridCol w="504825"/>
                <a:gridCol w="503237"/>
                <a:gridCol w="504825"/>
                <a:gridCol w="503238"/>
                <a:gridCol w="504825"/>
                <a:gridCol w="287337"/>
                <a:gridCol w="504825"/>
                <a:gridCol w="431800"/>
                <a:gridCol w="431800"/>
                <a:gridCol w="488950"/>
                <a:gridCol w="334963"/>
                <a:gridCol w="333375"/>
                <a:gridCol w="334962"/>
                <a:gridCol w="333375"/>
                <a:gridCol w="334963"/>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45</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34</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76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73054" name="Text Box 254"/>
          <p:cNvSpPr txBox="1">
            <a:spLocks noChangeArrowheads="1"/>
          </p:cNvSpPr>
          <p:nvPr/>
        </p:nvSpPr>
        <p:spPr bwMode="auto">
          <a:xfrm>
            <a:off x="682625" y="4005263"/>
            <a:ext cx="576263"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Ap</a:t>
            </a:r>
            <a:endParaRPr lang="en-US" altLang="zh-CN" sz="2400" b="0">
              <a:latin typeface="Times New Roman" panose="02020603050405020304" charset="0"/>
              <a:ea typeface="楷体_GB2312" charset="0"/>
              <a:cs typeface="楷体_GB2312" charset="0"/>
            </a:endParaRPr>
          </a:p>
        </p:txBody>
      </p:sp>
      <p:sp>
        <p:nvSpPr>
          <p:cNvPr id="973055" name="Text Box 255"/>
          <p:cNvSpPr txBox="1">
            <a:spLocks noChangeArrowheads="1"/>
          </p:cNvSpPr>
          <p:nvPr/>
        </p:nvSpPr>
        <p:spPr bwMode="auto">
          <a:xfrm>
            <a:off x="2555875" y="4005263"/>
            <a:ext cx="433388"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Bp</a:t>
            </a:r>
            <a:endParaRPr lang="en-US" altLang="zh-CN" sz="2400" b="0">
              <a:latin typeface="Times New Roman" panose="02020603050405020304" charset="0"/>
              <a:ea typeface="楷体_GB2312" charset="0"/>
              <a:cs typeface="楷体_GB2312" charset="0"/>
            </a:endParaRPr>
          </a:p>
        </p:txBody>
      </p:sp>
      <p:sp>
        <p:nvSpPr>
          <p:cNvPr id="973056" name="Text Box 256"/>
          <p:cNvSpPr txBox="1">
            <a:spLocks noChangeArrowheads="1"/>
          </p:cNvSpPr>
          <p:nvPr/>
        </p:nvSpPr>
        <p:spPr bwMode="auto">
          <a:xfrm>
            <a:off x="5724525" y="4005263"/>
            <a:ext cx="576263"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Cp</a:t>
            </a:r>
            <a:endParaRPr lang="en-US" altLang="zh-CN" sz="2400" b="0">
              <a:latin typeface="Times New Roman" panose="02020603050405020304" charset="0"/>
              <a:ea typeface="楷体_GB2312" charset="0"/>
              <a:cs typeface="楷体_GB2312" charset="0"/>
            </a:endParaRPr>
          </a:p>
        </p:txBody>
      </p:sp>
      <p:sp>
        <p:nvSpPr>
          <p:cNvPr id="973057" name="Line 257"/>
          <p:cNvSpPr>
            <a:spLocks noChangeShapeType="1"/>
          </p:cNvSpPr>
          <p:nvPr/>
        </p:nvSpPr>
        <p:spPr bwMode="auto">
          <a:xfrm flipV="1">
            <a:off x="5940425" y="3716338"/>
            <a:ext cx="0" cy="198437"/>
          </a:xfrm>
          <a:prstGeom prst="line">
            <a:avLst/>
          </a:prstGeom>
          <a:noFill/>
          <a:ln w="9525">
            <a:solidFill>
              <a:schemeClr val="tx1"/>
            </a:solidFill>
            <a:round/>
            <a:tailEnd type="triangle" w="med" len="med"/>
          </a:ln>
        </p:spPr>
        <p:txBody>
          <a:bodyPr/>
          <a:lstStyle/>
          <a:p>
            <a:endParaRPr lang="zh-CN" altLang="en-US"/>
          </a:p>
        </p:txBody>
      </p:sp>
      <p:sp>
        <p:nvSpPr>
          <p:cNvPr id="973081" name="Rectangle 281"/>
          <p:cNvSpPr>
            <a:spLocks noChangeArrowheads="1"/>
          </p:cNvSpPr>
          <p:nvPr/>
        </p:nvSpPr>
        <p:spPr bwMode="auto">
          <a:xfrm>
            <a:off x="73025" y="4754563"/>
            <a:ext cx="9144000" cy="0"/>
          </a:xfrm>
          <a:prstGeom prst="rect">
            <a:avLst/>
          </a:prstGeom>
          <a:noFill/>
          <a:ln>
            <a:noFill/>
          </a:ln>
        </p:spPr>
        <p:txBody>
          <a:bodyPr wrap="none">
            <a:spAutoFit/>
          </a:bodyPr>
          <a:lstStyle/>
          <a:p>
            <a:endParaRPr lang="zh-CN" altLang="en-US"/>
          </a:p>
        </p:txBody>
      </p:sp>
      <p:sp>
        <p:nvSpPr>
          <p:cNvPr id="973082" name="Rectangle 282"/>
          <p:cNvSpPr>
            <a:spLocks noChangeArrowheads="1"/>
          </p:cNvSpPr>
          <p:nvPr/>
        </p:nvSpPr>
        <p:spPr bwMode="auto">
          <a:xfrm>
            <a:off x="73025" y="4754563"/>
            <a:ext cx="9144000" cy="0"/>
          </a:xfrm>
          <a:prstGeom prst="rect">
            <a:avLst/>
          </a:prstGeom>
          <a:noFill/>
          <a:ln>
            <a:noFill/>
          </a:ln>
        </p:spPr>
        <p:txBody>
          <a:bodyPr wrap="none">
            <a:spAutoFit/>
          </a:bodyPr>
          <a:lstStyle/>
          <a:p>
            <a:endParaRPr lang="zh-CN" altLang="en-US"/>
          </a:p>
        </p:txBody>
      </p:sp>
      <p:sp>
        <p:nvSpPr>
          <p:cNvPr id="973084" name="Line 284"/>
          <p:cNvSpPr>
            <a:spLocks noChangeShapeType="1"/>
          </p:cNvSpPr>
          <p:nvPr/>
        </p:nvSpPr>
        <p:spPr bwMode="auto">
          <a:xfrm flipV="1">
            <a:off x="1403350" y="5300663"/>
            <a:ext cx="0" cy="198437"/>
          </a:xfrm>
          <a:prstGeom prst="line">
            <a:avLst/>
          </a:prstGeom>
          <a:noFill/>
          <a:ln w="9525">
            <a:solidFill>
              <a:schemeClr val="tx1"/>
            </a:solidFill>
            <a:round/>
            <a:tailEnd type="triangle" w="med" len="med"/>
          </a:ln>
        </p:spPr>
        <p:txBody>
          <a:bodyPr/>
          <a:lstStyle/>
          <a:p>
            <a:endParaRPr lang="zh-CN" altLang="en-US"/>
          </a:p>
        </p:txBody>
      </p:sp>
      <p:sp>
        <p:nvSpPr>
          <p:cNvPr id="973085" name="Line 285"/>
          <p:cNvSpPr>
            <a:spLocks noChangeShapeType="1"/>
          </p:cNvSpPr>
          <p:nvPr/>
        </p:nvSpPr>
        <p:spPr bwMode="auto">
          <a:xfrm flipV="1">
            <a:off x="2771775" y="5300663"/>
            <a:ext cx="0" cy="198437"/>
          </a:xfrm>
          <a:prstGeom prst="line">
            <a:avLst/>
          </a:prstGeom>
          <a:noFill/>
          <a:ln w="9525">
            <a:solidFill>
              <a:schemeClr val="tx1"/>
            </a:solidFill>
            <a:round/>
            <a:tailEnd type="triangle" w="med" len="med"/>
          </a:ln>
        </p:spPr>
        <p:txBody>
          <a:bodyPr/>
          <a:lstStyle/>
          <a:p>
            <a:endParaRPr lang="zh-CN" altLang="en-US"/>
          </a:p>
        </p:txBody>
      </p:sp>
      <p:graphicFrame>
        <p:nvGraphicFramePr>
          <p:cNvPr id="973147" name="Group 347"/>
          <p:cNvGraphicFramePr>
            <a:graphicFrameLocks noGrp="1"/>
          </p:cNvGraphicFramePr>
          <p:nvPr/>
        </p:nvGraphicFramePr>
        <p:xfrm>
          <a:off x="179388" y="4868863"/>
          <a:ext cx="8642350" cy="396875"/>
        </p:xfrm>
        <a:graphic>
          <a:graphicData uri="http://schemas.openxmlformats.org/drawingml/2006/table">
            <a:tbl>
              <a:tblPr/>
              <a:tblGrid>
                <a:gridCol w="504825"/>
                <a:gridCol w="504825"/>
                <a:gridCol w="503237"/>
                <a:gridCol w="504825"/>
                <a:gridCol w="287338"/>
                <a:gridCol w="504825"/>
                <a:gridCol w="503237"/>
                <a:gridCol w="504825"/>
                <a:gridCol w="503238"/>
                <a:gridCol w="504825"/>
                <a:gridCol w="287337"/>
                <a:gridCol w="504825"/>
                <a:gridCol w="503238"/>
                <a:gridCol w="360362"/>
                <a:gridCol w="488950"/>
                <a:gridCol w="334963"/>
                <a:gridCol w="333375"/>
                <a:gridCol w="334962"/>
                <a:gridCol w="333375"/>
                <a:gridCol w="334963"/>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45</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34</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76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73138" name="Text Box 338"/>
          <p:cNvSpPr txBox="1">
            <a:spLocks noChangeArrowheads="1"/>
          </p:cNvSpPr>
          <p:nvPr/>
        </p:nvSpPr>
        <p:spPr bwMode="auto">
          <a:xfrm>
            <a:off x="1258888" y="5589588"/>
            <a:ext cx="576262"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Ap</a:t>
            </a:r>
            <a:endParaRPr lang="en-US" altLang="zh-CN" sz="2400" b="0">
              <a:latin typeface="Times New Roman" panose="02020603050405020304" charset="0"/>
              <a:ea typeface="楷体_GB2312" charset="0"/>
              <a:cs typeface="楷体_GB2312" charset="0"/>
            </a:endParaRPr>
          </a:p>
        </p:txBody>
      </p:sp>
      <p:sp>
        <p:nvSpPr>
          <p:cNvPr id="973139" name="Text Box 339"/>
          <p:cNvSpPr txBox="1">
            <a:spLocks noChangeArrowheads="1"/>
          </p:cNvSpPr>
          <p:nvPr/>
        </p:nvSpPr>
        <p:spPr bwMode="auto">
          <a:xfrm>
            <a:off x="2627313" y="5589588"/>
            <a:ext cx="433387"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Bp</a:t>
            </a:r>
            <a:endParaRPr lang="en-US" altLang="zh-CN" sz="2400" b="0">
              <a:latin typeface="Times New Roman" panose="02020603050405020304" charset="0"/>
              <a:ea typeface="楷体_GB2312" charset="0"/>
              <a:cs typeface="楷体_GB2312" charset="0"/>
            </a:endParaRPr>
          </a:p>
        </p:txBody>
      </p:sp>
      <p:sp>
        <p:nvSpPr>
          <p:cNvPr id="973140" name="Text Box 340"/>
          <p:cNvSpPr txBox="1">
            <a:spLocks noChangeArrowheads="1"/>
          </p:cNvSpPr>
          <p:nvPr/>
        </p:nvSpPr>
        <p:spPr bwMode="auto">
          <a:xfrm>
            <a:off x="6227763" y="5589588"/>
            <a:ext cx="576262"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Cp</a:t>
            </a:r>
            <a:endParaRPr lang="en-US" altLang="zh-CN" sz="2400" b="0">
              <a:latin typeface="Times New Roman" panose="02020603050405020304" charset="0"/>
              <a:ea typeface="楷体_GB2312" charset="0"/>
              <a:cs typeface="楷体_GB2312" charset="0"/>
            </a:endParaRPr>
          </a:p>
        </p:txBody>
      </p:sp>
      <p:sp>
        <p:nvSpPr>
          <p:cNvPr id="973141" name="Line 341"/>
          <p:cNvSpPr>
            <a:spLocks noChangeShapeType="1"/>
          </p:cNvSpPr>
          <p:nvPr/>
        </p:nvSpPr>
        <p:spPr bwMode="auto">
          <a:xfrm flipV="1">
            <a:off x="6443663" y="5300663"/>
            <a:ext cx="0" cy="198437"/>
          </a:xfrm>
          <a:prstGeom prst="line">
            <a:avLst/>
          </a:prstGeom>
          <a:noFill/>
          <a:ln w="9525">
            <a:solidFill>
              <a:schemeClr val="tx1"/>
            </a:solidFill>
            <a:round/>
            <a:tailEnd type="triangle" w="med" len="med"/>
          </a:ln>
        </p:spPr>
        <p:txBody>
          <a:bodyPr/>
          <a:lstStyle/>
          <a:p>
            <a:endParaRPr lang="zh-CN" altLang="en-US"/>
          </a:p>
        </p:txBody>
      </p:sp>
      <p:sp>
        <p:nvSpPr>
          <p:cNvPr id="30" name="Rectangle 2"/>
          <p:cNvSpPr txBox="1">
            <a:spLocks noChangeArrowheads="1"/>
          </p:cNvSpPr>
          <p:nvPr/>
        </p:nvSpPr>
        <p:spPr>
          <a:xfrm>
            <a:off x="263333" y="761614"/>
            <a:ext cx="6905625" cy="674688"/>
          </a:xfrm>
          <a:prstGeom prst="rect">
            <a:avLst/>
          </a:prstGeom>
          <a:noFill/>
        </p:spPr>
        <p:txBody>
          <a:bodyPr lIns="92075" tIns="46038" rIns="92075" bIns="46038"/>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zh-CN" altLang="en-US" b="1" dirty="0">
                <a:latin typeface="SimSun" panose="02010600030101010101" pitchFamily="2" charset="-122"/>
                <a:ea typeface="SimSun" panose="02010600030101010101" pitchFamily="2" charset="-122"/>
              </a:rPr>
              <a:t>归并排序</a:t>
            </a:r>
            <a:r>
              <a:rPr lang="zh-CN" altLang="en-US" b="1" dirty="0">
                <a:latin typeface="Times New Roman" panose="02020603050405020304" charset="0"/>
                <a:ea typeface="SimSun" panose="02010600030101010101" pitchFamily="2" charset="-122"/>
              </a:rPr>
              <a:t> </a:t>
            </a:r>
            <a:endParaRPr lang="zh-CN" altLang="en-US" b="1" dirty="0">
              <a:latin typeface="Times New Roman" panose="02020603050405020304" charset="0"/>
              <a:ea typeface="SimSun"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nodePh="1">
                                  <p:stCondLst>
                                    <p:cond delay="0"/>
                                  </p:stCondLst>
                                  <p:endCondLst>
                                    <p:cond evt="begin" delay="0">
                                      <p:tn val="5"/>
                                    </p:cond>
                                  </p:endCondLst>
                                  <p:childTnLst>
                                    <p:set>
                                      <p:cBhvr>
                                        <p:cTn id="6" dur="1" fill="hold">
                                          <p:stCondLst>
                                            <p:cond delay="0"/>
                                          </p:stCondLst>
                                        </p:cTn>
                                        <p:tgtEl>
                                          <p:spTgt spid="972843"/>
                                        </p:tgtEl>
                                        <p:attrNameLst>
                                          <p:attrName>style.visibility</p:attrName>
                                        </p:attrNameLst>
                                      </p:cBhvr>
                                      <p:to>
                                        <p:strVal val="visible"/>
                                      </p:to>
                                    </p:set>
                                    <p:animEffect transition="in" filter="blinds(horizontal)">
                                      <p:cBhvr>
                                        <p:cTn id="7" dur="500"/>
                                        <p:tgtEl>
                                          <p:spTgt spid="972843"/>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972849"/>
                                        </p:tgtEl>
                                        <p:attrNameLst>
                                          <p:attrName>style.visibility</p:attrName>
                                        </p:attrNameLst>
                                      </p:cBhvr>
                                      <p:to>
                                        <p:strVal val="visible"/>
                                      </p:to>
                                    </p:set>
                                    <p:animEffect transition="in" filter="blinds(horizontal)">
                                      <p:cBhvr>
                                        <p:cTn id="10" dur="500"/>
                                        <p:tgtEl>
                                          <p:spTgt spid="972849"/>
                                        </p:tgtEl>
                                      </p:cBhvr>
                                    </p:animEffect>
                                  </p:childTnLst>
                                </p:cTn>
                              </p:par>
                              <p:par>
                                <p:cTn id="11" presetID="3" presetClass="entr" presetSubtype="10" fill="hold" grpId="0" nodeType="withEffect" nodePh="1">
                                  <p:stCondLst>
                                    <p:cond delay="0"/>
                                  </p:stCondLst>
                                  <p:endCondLst>
                                    <p:cond evt="begin" delay="0">
                                      <p:tn val="11"/>
                                    </p:cond>
                                  </p:endCondLst>
                                  <p:childTnLst>
                                    <p:set>
                                      <p:cBhvr>
                                        <p:cTn id="12" dur="1" fill="hold">
                                          <p:stCondLst>
                                            <p:cond delay="0"/>
                                          </p:stCondLst>
                                        </p:cTn>
                                        <p:tgtEl>
                                          <p:spTgt spid="972856"/>
                                        </p:tgtEl>
                                        <p:attrNameLst>
                                          <p:attrName>style.visibility</p:attrName>
                                        </p:attrNameLst>
                                      </p:cBhvr>
                                      <p:to>
                                        <p:strVal val="visible"/>
                                      </p:to>
                                    </p:set>
                                    <p:animEffect transition="in" filter="blinds(horizontal)">
                                      <p:cBhvr>
                                        <p:cTn id="13" dur="500"/>
                                        <p:tgtEl>
                                          <p:spTgt spid="97285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73000"/>
                                        </p:tgtEl>
                                        <p:attrNameLst>
                                          <p:attrName>style.visibility</p:attrName>
                                        </p:attrNameLst>
                                      </p:cBhvr>
                                      <p:to>
                                        <p:strVal val="visible"/>
                                      </p:to>
                                    </p:set>
                                    <p:animEffect transition="in" filter="blinds(horizontal)">
                                      <p:cBhvr>
                                        <p:cTn id="16" dur="500"/>
                                        <p:tgtEl>
                                          <p:spTgt spid="97300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73001"/>
                                        </p:tgtEl>
                                        <p:attrNameLst>
                                          <p:attrName>style.visibility</p:attrName>
                                        </p:attrNameLst>
                                      </p:cBhvr>
                                      <p:to>
                                        <p:strVal val="visible"/>
                                      </p:to>
                                    </p:set>
                                    <p:animEffect transition="in" filter="blinds(horizontal)">
                                      <p:cBhvr>
                                        <p:cTn id="19" dur="500"/>
                                        <p:tgtEl>
                                          <p:spTgt spid="973001"/>
                                        </p:tgtEl>
                                      </p:cBhvr>
                                    </p:animEffect>
                                  </p:childTnLst>
                                </p:cTn>
                              </p:par>
                              <p:par>
                                <p:cTn id="20" presetID="3" presetClass="entr" presetSubtype="10" fill="hold" nodeType="withEffect">
                                  <p:stCondLst>
                                    <p:cond delay="0"/>
                                  </p:stCondLst>
                                  <p:childTnLst>
                                    <p:set>
                                      <p:cBhvr>
                                        <p:cTn id="21" dur="1" fill="hold">
                                          <p:stCondLst>
                                            <p:cond delay="0"/>
                                          </p:stCondLst>
                                        </p:cTn>
                                        <p:tgtEl>
                                          <p:spTgt spid="973146"/>
                                        </p:tgtEl>
                                        <p:attrNameLst>
                                          <p:attrName>style.visibility</p:attrName>
                                        </p:attrNameLst>
                                      </p:cBhvr>
                                      <p:to>
                                        <p:strVal val="visible"/>
                                      </p:to>
                                    </p:set>
                                    <p:animEffect transition="in" filter="blinds(horizontal)">
                                      <p:cBhvr>
                                        <p:cTn id="22" dur="500"/>
                                        <p:tgtEl>
                                          <p:spTgt spid="97314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73054"/>
                                        </p:tgtEl>
                                        <p:attrNameLst>
                                          <p:attrName>style.visibility</p:attrName>
                                        </p:attrNameLst>
                                      </p:cBhvr>
                                      <p:to>
                                        <p:strVal val="visible"/>
                                      </p:to>
                                    </p:set>
                                    <p:animEffect transition="in" filter="blinds(horizontal)">
                                      <p:cBhvr>
                                        <p:cTn id="25" dur="500"/>
                                        <p:tgtEl>
                                          <p:spTgt spid="97305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73055"/>
                                        </p:tgtEl>
                                        <p:attrNameLst>
                                          <p:attrName>style.visibility</p:attrName>
                                        </p:attrNameLst>
                                      </p:cBhvr>
                                      <p:to>
                                        <p:strVal val="visible"/>
                                      </p:to>
                                    </p:set>
                                    <p:animEffect transition="in" filter="blinds(horizontal)">
                                      <p:cBhvr>
                                        <p:cTn id="28" dur="500"/>
                                        <p:tgtEl>
                                          <p:spTgt spid="97305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73056"/>
                                        </p:tgtEl>
                                        <p:attrNameLst>
                                          <p:attrName>style.visibility</p:attrName>
                                        </p:attrNameLst>
                                      </p:cBhvr>
                                      <p:to>
                                        <p:strVal val="visible"/>
                                      </p:to>
                                    </p:set>
                                    <p:animEffect transition="in" filter="blinds(horizontal)">
                                      <p:cBhvr>
                                        <p:cTn id="31" dur="500"/>
                                        <p:tgtEl>
                                          <p:spTgt spid="97305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73057"/>
                                        </p:tgtEl>
                                        <p:attrNameLst>
                                          <p:attrName>style.visibility</p:attrName>
                                        </p:attrNameLst>
                                      </p:cBhvr>
                                      <p:to>
                                        <p:strVal val="visible"/>
                                      </p:to>
                                    </p:set>
                                    <p:animEffect transition="in" filter="blinds(horizontal)">
                                      <p:cBhvr>
                                        <p:cTn id="34" dur="500"/>
                                        <p:tgtEl>
                                          <p:spTgt spid="97305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nodePh="1">
                                  <p:stCondLst>
                                    <p:cond delay="0"/>
                                  </p:stCondLst>
                                  <p:endCondLst>
                                    <p:cond evt="begin" delay="0">
                                      <p:tn val="37"/>
                                    </p:cond>
                                  </p:endCondLst>
                                  <p:childTnLst>
                                    <p:set>
                                      <p:cBhvr>
                                        <p:cTn id="38" dur="1" fill="hold">
                                          <p:stCondLst>
                                            <p:cond delay="0"/>
                                          </p:stCondLst>
                                        </p:cTn>
                                        <p:tgtEl>
                                          <p:spTgt spid="973081"/>
                                        </p:tgtEl>
                                        <p:attrNameLst>
                                          <p:attrName>style.visibility</p:attrName>
                                        </p:attrNameLst>
                                      </p:cBhvr>
                                      <p:to>
                                        <p:strVal val="visible"/>
                                      </p:to>
                                    </p:set>
                                    <p:animEffect transition="in" filter="blinds(horizontal)">
                                      <p:cBhvr>
                                        <p:cTn id="39" dur="500"/>
                                        <p:tgtEl>
                                          <p:spTgt spid="973081"/>
                                        </p:tgtEl>
                                      </p:cBhvr>
                                    </p:animEffect>
                                  </p:childTnLst>
                                </p:cTn>
                              </p:par>
                              <p:par>
                                <p:cTn id="40" presetID="3" presetClass="entr" presetSubtype="10" fill="hold" grpId="0" nodeType="withEffect" nodePh="1">
                                  <p:stCondLst>
                                    <p:cond delay="0"/>
                                  </p:stCondLst>
                                  <p:endCondLst>
                                    <p:cond evt="begin" delay="0">
                                      <p:tn val="40"/>
                                    </p:cond>
                                  </p:endCondLst>
                                  <p:childTnLst>
                                    <p:set>
                                      <p:cBhvr>
                                        <p:cTn id="41" dur="1" fill="hold">
                                          <p:stCondLst>
                                            <p:cond delay="0"/>
                                          </p:stCondLst>
                                        </p:cTn>
                                        <p:tgtEl>
                                          <p:spTgt spid="973082"/>
                                        </p:tgtEl>
                                        <p:attrNameLst>
                                          <p:attrName>style.visibility</p:attrName>
                                        </p:attrNameLst>
                                      </p:cBhvr>
                                      <p:to>
                                        <p:strVal val="visible"/>
                                      </p:to>
                                    </p:set>
                                    <p:animEffect transition="in" filter="blinds(horizontal)">
                                      <p:cBhvr>
                                        <p:cTn id="42" dur="500"/>
                                        <p:tgtEl>
                                          <p:spTgt spid="97308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973084"/>
                                        </p:tgtEl>
                                        <p:attrNameLst>
                                          <p:attrName>style.visibility</p:attrName>
                                        </p:attrNameLst>
                                      </p:cBhvr>
                                      <p:to>
                                        <p:strVal val="visible"/>
                                      </p:to>
                                    </p:set>
                                    <p:animEffect transition="in" filter="blinds(horizontal)">
                                      <p:cBhvr>
                                        <p:cTn id="45" dur="500"/>
                                        <p:tgtEl>
                                          <p:spTgt spid="97308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973085"/>
                                        </p:tgtEl>
                                        <p:attrNameLst>
                                          <p:attrName>style.visibility</p:attrName>
                                        </p:attrNameLst>
                                      </p:cBhvr>
                                      <p:to>
                                        <p:strVal val="visible"/>
                                      </p:to>
                                    </p:set>
                                    <p:animEffect transition="in" filter="blinds(horizontal)">
                                      <p:cBhvr>
                                        <p:cTn id="48" dur="500"/>
                                        <p:tgtEl>
                                          <p:spTgt spid="973085"/>
                                        </p:tgtEl>
                                      </p:cBhvr>
                                    </p:animEffect>
                                  </p:childTnLst>
                                </p:cTn>
                              </p:par>
                              <p:par>
                                <p:cTn id="49" presetID="3" presetClass="entr" presetSubtype="10" fill="hold" nodeType="withEffect">
                                  <p:stCondLst>
                                    <p:cond delay="0"/>
                                  </p:stCondLst>
                                  <p:childTnLst>
                                    <p:set>
                                      <p:cBhvr>
                                        <p:cTn id="50" dur="1" fill="hold">
                                          <p:stCondLst>
                                            <p:cond delay="0"/>
                                          </p:stCondLst>
                                        </p:cTn>
                                        <p:tgtEl>
                                          <p:spTgt spid="973147"/>
                                        </p:tgtEl>
                                        <p:attrNameLst>
                                          <p:attrName>style.visibility</p:attrName>
                                        </p:attrNameLst>
                                      </p:cBhvr>
                                      <p:to>
                                        <p:strVal val="visible"/>
                                      </p:to>
                                    </p:set>
                                    <p:animEffect transition="in" filter="blinds(horizontal)">
                                      <p:cBhvr>
                                        <p:cTn id="51" dur="500"/>
                                        <p:tgtEl>
                                          <p:spTgt spid="97314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973138"/>
                                        </p:tgtEl>
                                        <p:attrNameLst>
                                          <p:attrName>style.visibility</p:attrName>
                                        </p:attrNameLst>
                                      </p:cBhvr>
                                      <p:to>
                                        <p:strVal val="visible"/>
                                      </p:to>
                                    </p:set>
                                    <p:animEffect transition="in" filter="blinds(horizontal)">
                                      <p:cBhvr>
                                        <p:cTn id="54" dur="500"/>
                                        <p:tgtEl>
                                          <p:spTgt spid="97313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973139"/>
                                        </p:tgtEl>
                                        <p:attrNameLst>
                                          <p:attrName>style.visibility</p:attrName>
                                        </p:attrNameLst>
                                      </p:cBhvr>
                                      <p:to>
                                        <p:strVal val="visible"/>
                                      </p:to>
                                    </p:set>
                                    <p:animEffect transition="in" filter="blinds(horizontal)">
                                      <p:cBhvr>
                                        <p:cTn id="57" dur="500"/>
                                        <p:tgtEl>
                                          <p:spTgt spid="97313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973140"/>
                                        </p:tgtEl>
                                        <p:attrNameLst>
                                          <p:attrName>style.visibility</p:attrName>
                                        </p:attrNameLst>
                                      </p:cBhvr>
                                      <p:to>
                                        <p:strVal val="visible"/>
                                      </p:to>
                                    </p:set>
                                    <p:animEffect transition="in" filter="blinds(horizontal)">
                                      <p:cBhvr>
                                        <p:cTn id="60" dur="500"/>
                                        <p:tgtEl>
                                          <p:spTgt spid="97314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973141"/>
                                        </p:tgtEl>
                                        <p:attrNameLst>
                                          <p:attrName>style.visibility</p:attrName>
                                        </p:attrNameLst>
                                      </p:cBhvr>
                                      <p:to>
                                        <p:strVal val="visible"/>
                                      </p:to>
                                    </p:set>
                                    <p:animEffect transition="in" filter="blinds(horizontal)">
                                      <p:cBhvr>
                                        <p:cTn id="63" dur="500"/>
                                        <p:tgtEl>
                                          <p:spTgt spid="973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3" grpId="0" animBg="1"/>
      <p:bldP spid="972849" grpId="0" animBg="1"/>
      <p:bldP spid="972856" grpId="0" animBg="1"/>
      <p:bldP spid="973000" grpId="0" animBg="1"/>
      <p:bldP spid="973001" grpId="0" animBg="1"/>
      <p:bldP spid="973054" grpId="0"/>
      <p:bldP spid="973055" grpId="0"/>
      <p:bldP spid="973056" grpId="0"/>
      <p:bldP spid="973057" grpId="0" animBg="1"/>
      <p:bldP spid="973081" grpId="0" animBg="1"/>
      <p:bldP spid="973082" grpId="0" animBg="1"/>
      <p:bldP spid="973084" grpId="0" animBg="1"/>
      <p:bldP spid="973085" grpId="0" animBg="1"/>
      <p:bldP spid="973138" grpId="0"/>
      <p:bldP spid="973139" grpId="0"/>
      <p:bldP spid="973140" grpId="0"/>
      <p:bldP spid="97314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4"/>
          <p:cNvSpPr>
            <a:spLocks noChangeArrowheads="1"/>
          </p:cNvSpPr>
          <p:nvPr/>
        </p:nvSpPr>
        <p:spPr bwMode="auto">
          <a:xfrm>
            <a:off x="144463" y="671513"/>
            <a:ext cx="9144000" cy="0"/>
          </a:xfrm>
          <a:prstGeom prst="rect">
            <a:avLst/>
          </a:prstGeom>
          <a:noFill/>
          <a:ln>
            <a:noFill/>
          </a:ln>
        </p:spPr>
        <p:txBody>
          <a:bodyPr wrap="none">
            <a:spAutoFit/>
          </a:bodyPr>
          <a:lstStyle/>
          <a:p>
            <a:endParaRPr lang="zh-CN" altLang="en-US"/>
          </a:p>
        </p:txBody>
      </p:sp>
      <p:sp>
        <p:nvSpPr>
          <p:cNvPr id="266243" name="Line 6"/>
          <p:cNvSpPr>
            <a:spLocks noChangeShapeType="1"/>
          </p:cNvSpPr>
          <p:nvPr/>
        </p:nvSpPr>
        <p:spPr bwMode="auto">
          <a:xfrm flipV="1">
            <a:off x="1474788" y="1217613"/>
            <a:ext cx="0" cy="198437"/>
          </a:xfrm>
          <a:prstGeom prst="line">
            <a:avLst/>
          </a:prstGeom>
          <a:noFill/>
          <a:ln w="9525">
            <a:solidFill>
              <a:schemeClr val="tx1"/>
            </a:solidFill>
            <a:round/>
            <a:tailEnd type="triangle" w="med" len="med"/>
          </a:ln>
        </p:spPr>
        <p:txBody>
          <a:bodyPr/>
          <a:lstStyle/>
          <a:p>
            <a:endParaRPr lang="zh-CN" altLang="en-US"/>
          </a:p>
        </p:txBody>
      </p:sp>
      <p:sp>
        <p:nvSpPr>
          <p:cNvPr id="266244" name="Line 7"/>
          <p:cNvSpPr>
            <a:spLocks noChangeShapeType="1"/>
          </p:cNvSpPr>
          <p:nvPr/>
        </p:nvSpPr>
        <p:spPr bwMode="auto">
          <a:xfrm flipV="1">
            <a:off x="3346450" y="1217613"/>
            <a:ext cx="0" cy="198437"/>
          </a:xfrm>
          <a:prstGeom prst="line">
            <a:avLst/>
          </a:prstGeom>
          <a:noFill/>
          <a:ln w="9525">
            <a:solidFill>
              <a:schemeClr val="tx1"/>
            </a:solidFill>
            <a:round/>
            <a:tailEnd type="triangle" w="med" len="med"/>
          </a:ln>
        </p:spPr>
        <p:txBody>
          <a:bodyPr/>
          <a:lstStyle/>
          <a:p>
            <a:endParaRPr lang="zh-CN" altLang="en-US"/>
          </a:p>
        </p:txBody>
      </p:sp>
      <p:graphicFrame>
        <p:nvGraphicFramePr>
          <p:cNvPr id="2606145" name="Group 65"/>
          <p:cNvGraphicFramePr>
            <a:graphicFrameLocks noGrp="1"/>
          </p:cNvGraphicFramePr>
          <p:nvPr/>
        </p:nvGraphicFramePr>
        <p:xfrm>
          <a:off x="250825" y="785813"/>
          <a:ext cx="8642350" cy="396875"/>
        </p:xfrm>
        <a:graphic>
          <a:graphicData uri="http://schemas.openxmlformats.org/drawingml/2006/table">
            <a:tbl>
              <a:tblPr/>
              <a:tblGrid>
                <a:gridCol w="504825"/>
                <a:gridCol w="504825"/>
                <a:gridCol w="503238"/>
                <a:gridCol w="504825"/>
                <a:gridCol w="287337"/>
                <a:gridCol w="504825"/>
                <a:gridCol w="503238"/>
                <a:gridCol w="504825"/>
                <a:gridCol w="503237"/>
                <a:gridCol w="504825"/>
                <a:gridCol w="287338"/>
                <a:gridCol w="504825"/>
                <a:gridCol w="503237"/>
                <a:gridCol w="504825"/>
                <a:gridCol w="344488"/>
                <a:gridCol w="334962"/>
                <a:gridCol w="333375"/>
                <a:gridCol w="334963"/>
                <a:gridCol w="333375"/>
                <a:gridCol w="334962"/>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45</a:t>
                      </a:r>
                      <a:endParaRPr kumimoji="1" lang="en-US" alt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34</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76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293" name="Text Box 60"/>
          <p:cNvSpPr txBox="1">
            <a:spLocks noChangeArrowheads="1"/>
          </p:cNvSpPr>
          <p:nvPr/>
        </p:nvSpPr>
        <p:spPr bwMode="auto">
          <a:xfrm>
            <a:off x="1330325" y="1506538"/>
            <a:ext cx="576263"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Ap</a:t>
            </a:r>
            <a:endParaRPr lang="en-US" altLang="zh-CN" sz="2400" b="0">
              <a:latin typeface="Times New Roman" panose="02020603050405020304" charset="0"/>
              <a:ea typeface="楷体_GB2312" charset="0"/>
              <a:cs typeface="楷体_GB2312" charset="0"/>
            </a:endParaRPr>
          </a:p>
        </p:txBody>
      </p:sp>
      <p:sp>
        <p:nvSpPr>
          <p:cNvPr id="266294" name="Text Box 61"/>
          <p:cNvSpPr txBox="1">
            <a:spLocks noChangeArrowheads="1"/>
          </p:cNvSpPr>
          <p:nvPr/>
        </p:nvSpPr>
        <p:spPr bwMode="auto">
          <a:xfrm>
            <a:off x="3201988" y="1506538"/>
            <a:ext cx="433387"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Bp</a:t>
            </a:r>
            <a:endParaRPr lang="en-US" altLang="zh-CN" sz="2400" b="0">
              <a:latin typeface="Times New Roman" panose="02020603050405020304" charset="0"/>
              <a:ea typeface="楷体_GB2312" charset="0"/>
              <a:cs typeface="楷体_GB2312" charset="0"/>
            </a:endParaRPr>
          </a:p>
        </p:txBody>
      </p:sp>
      <p:sp>
        <p:nvSpPr>
          <p:cNvPr id="266295" name="Text Box 62"/>
          <p:cNvSpPr txBox="1">
            <a:spLocks noChangeArrowheads="1"/>
          </p:cNvSpPr>
          <p:nvPr/>
        </p:nvSpPr>
        <p:spPr bwMode="auto">
          <a:xfrm>
            <a:off x="6804025" y="1506538"/>
            <a:ext cx="576263"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Cp</a:t>
            </a:r>
            <a:endParaRPr lang="en-US" altLang="zh-CN" sz="2400" b="0">
              <a:latin typeface="Times New Roman" panose="02020603050405020304" charset="0"/>
              <a:ea typeface="楷体_GB2312" charset="0"/>
              <a:cs typeface="楷体_GB2312" charset="0"/>
            </a:endParaRPr>
          </a:p>
        </p:txBody>
      </p:sp>
      <p:sp>
        <p:nvSpPr>
          <p:cNvPr id="266296" name="Line 63"/>
          <p:cNvSpPr>
            <a:spLocks noChangeShapeType="1"/>
          </p:cNvSpPr>
          <p:nvPr/>
        </p:nvSpPr>
        <p:spPr bwMode="auto">
          <a:xfrm flipV="1">
            <a:off x="7019925" y="1217613"/>
            <a:ext cx="0" cy="198437"/>
          </a:xfrm>
          <a:prstGeom prst="line">
            <a:avLst/>
          </a:prstGeom>
          <a:noFill/>
          <a:ln w="9525">
            <a:solidFill>
              <a:schemeClr val="tx1"/>
            </a:solidFill>
            <a:round/>
            <a:tailEnd type="triangle" w="med" len="med"/>
          </a:ln>
        </p:spPr>
        <p:txBody>
          <a:bodyPr/>
          <a:lstStyle/>
          <a:p>
            <a:endParaRPr lang="zh-CN" altLang="en-US"/>
          </a:p>
        </p:txBody>
      </p:sp>
      <p:sp>
        <p:nvSpPr>
          <p:cNvPr id="2606146" name="Rectangle 66"/>
          <p:cNvSpPr>
            <a:spLocks noChangeArrowheads="1"/>
          </p:cNvSpPr>
          <p:nvPr/>
        </p:nvSpPr>
        <p:spPr bwMode="auto">
          <a:xfrm>
            <a:off x="144463" y="2090738"/>
            <a:ext cx="9144000" cy="0"/>
          </a:xfrm>
          <a:prstGeom prst="rect">
            <a:avLst/>
          </a:prstGeom>
          <a:noFill/>
          <a:ln>
            <a:noFill/>
          </a:ln>
        </p:spPr>
        <p:txBody>
          <a:bodyPr wrap="none">
            <a:spAutoFit/>
          </a:bodyPr>
          <a:lstStyle/>
          <a:p>
            <a:endParaRPr lang="zh-CN" altLang="en-US"/>
          </a:p>
        </p:txBody>
      </p:sp>
      <p:sp>
        <p:nvSpPr>
          <p:cNvPr id="2606148" name="Line 68"/>
          <p:cNvSpPr>
            <a:spLocks noChangeShapeType="1"/>
          </p:cNvSpPr>
          <p:nvPr/>
        </p:nvSpPr>
        <p:spPr bwMode="auto">
          <a:xfrm flipV="1">
            <a:off x="1347788" y="2636838"/>
            <a:ext cx="0" cy="198437"/>
          </a:xfrm>
          <a:prstGeom prst="line">
            <a:avLst/>
          </a:prstGeom>
          <a:noFill/>
          <a:ln w="9525">
            <a:solidFill>
              <a:schemeClr val="tx1"/>
            </a:solidFill>
            <a:round/>
            <a:tailEnd type="triangle" w="med" len="med"/>
          </a:ln>
        </p:spPr>
        <p:txBody>
          <a:bodyPr/>
          <a:lstStyle/>
          <a:p>
            <a:endParaRPr lang="zh-CN" altLang="en-US"/>
          </a:p>
        </p:txBody>
      </p:sp>
      <p:sp>
        <p:nvSpPr>
          <p:cNvPr id="2606149" name="Line 69"/>
          <p:cNvSpPr>
            <a:spLocks noChangeShapeType="1"/>
          </p:cNvSpPr>
          <p:nvPr/>
        </p:nvSpPr>
        <p:spPr bwMode="auto">
          <a:xfrm flipV="1">
            <a:off x="3724275" y="2636838"/>
            <a:ext cx="0" cy="198437"/>
          </a:xfrm>
          <a:prstGeom prst="line">
            <a:avLst/>
          </a:prstGeom>
          <a:noFill/>
          <a:ln w="9525">
            <a:solidFill>
              <a:schemeClr val="tx1"/>
            </a:solidFill>
            <a:round/>
            <a:tailEnd type="triangle" w="med" len="med"/>
          </a:ln>
        </p:spPr>
        <p:txBody>
          <a:bodyPr/>
          <a:lstStyle/>
          <a:p>
            <a:endParaRPr lang="zh-CN" altLang="en-US"/>
          </a:p>
        </p:txBody>
      </p:sp>
      <p:graphicFrame>
        <p:nvGraphicFramePr>
          <p:cNvPr id="2606208" name="Group 128"/>
          <p:cNvGraphicFramePr>
            <a:graphicFrameLocks noGrp="1"/>
          </p:cNvGraphicFramePr>
          <p:nvPr/>
        </p:nvGraphicFramePr>
        <p:xfrm>
          <a:off x="123825" y="2205038"/>
          <a:ext cx="8893175" cy="396875"/>
        </p:xfrm>
        <a:graphic>
          <a:graphicData uri="http://schemas.openxmlformats.org/drawingml/2006/table">
            <a:tbl>
              <a:tblPr/>
              <a:tblGrid>
                <a:gridCol w="519113"/>
                <a:gridCol w="519112"/>
                <a:gridCol w="519113"/>
                <a:gridCol w="519112"/>
                <a:gridCol w="295275"/>
                <a:gridCol w="519113"/>
                <a:gridCol w="519112"/>
                <a:gridCol w="519113"/>
                <a:gridCol w="517525"/>
                <a:gridCol w="519112"/>
                <a:gridCol w="295275"/>
                <a:gridCol w="520700"/>
                <a:gridCol w="517525"/>
                <a:gridCol w="519113"/>
                <a:gridCol w="444500"/>
                <a:gridCol w="255587"/>
                <a:gridCol w="342900"/>
                <a:gridCol w="344488"/>
                <a:gridCol w="342900"/>
                <a:gridCol w="344487"/>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45</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34</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76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06202" name="Text Box 122"/>
          <p:cNvSpPr txBox="1">
            <a:spLocks noChangeArrowheads="1"/>
          </p:cNvSpPr>
          <p:nvPr/>
        </p:nvSpPr>
        <p:spPr bwMode="auto">
          <a:xfrm>
            <a:off x="1203325" y="2925763"/>
            <a:ext cx="576263"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Ap</a:t>
            </a:r>
            <a:endParaRPr lang="en-US" altLang="zh-CN" sz="2400" b="0">
              <a:latin typeface="Times New Roman" panose="02020603050405020304" charset="0"/>
              <a:ea typeface="楷体_GB2312" charset="0"/>
              <a:cs typeface="楷体_GB2312" charset="0"/>
            </a:endParaRPr>
          </a:p>
        </p:txBody>
      </p:sp>
      <p:sp>
        <p:nvSpPr>
          <p:cNvPr id="2606203" name="Text Box 123"/>
          <p:cNvSpPr txBox="1">
            <a:spLocks noChangeArrowheads="1"/>
          </p:cNvSpPr>
          <p:nvPr/>
        </p:nvSpPr>
        <p:spPr bwMode="auto">
          <a:xfrm>
            <a:off x="3579813" y="2925763"/>
            <a:ext cx="433387"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Bp</a:t>
            </a:r>
            <a:endParaRPr lang="en-US" altLang="zh-CN" sz="2400" b="0">
              <a:latin typeface="Times New Roman" panose="02020603050405020304" charset="0"/>
              <a:ea typeface="楷体_GB2312" charset="0"/>
              <a:cs typeface="楷体_GB2312" charset="0"/>
            </a:endParaRPr>
          </a:p>
        </p:txBody>
      </p:sp>
      <p:sp>
        <p:nvSpPr>
          <p:cNvPr id="2606204" name="Text Box 124"/>
          <p:cNvSpPr txBox="1">
            <a:spLocks noChangeArrowheads="1"/>
          </p:cNvSpPr>
          <p:nvPr/>
        </p:nvSpPr>
        <p:spPr bwMode="auto">
          <a:xfrm>
            <a:off x="7324725" y="2925763"/>
            <a:ext cx="576263"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Cp</a:t>
            </a:r>
            <a:endParaRPr lang="en-US" altLang="zh-CN" sz="2400" b="0">
              <a:latin typeface="Times New Roman" panose="02020603050405020304" charset="0"/>
              <a:ea typeface="楷体_GB2312" charset="0"/>
              <a:cs typeface="楷体_GB2312" charset="0"/>
            </a:endParaRPr>
          </a:p>
        </p:txBody>
      </p:sp>
      <p:sp>
        <p:nvSpPr>
          <p:cNvPr id="2606205" name="Line 125"/>
          <p:cNvSpPr>
            <a:spLocks noChangeShapeType="1"/>
          </p:cNvSpPr>
          <p:nvPr/>
        </p:nvSpPr>
        <p:spPr bwMode="auto">
          <a:xfrm flipV="1">
            <a:off x="7540625" y="2636838"/>
            <a:ext cx="0" cy="198437"/>
          </a:xfrm>
          <a:prstGeom prst="line">
            <a:avLst/>
          </a:prstGeom>
          <a:noFill/>
          <a:ln w="9525">
            <a:solidFill>
              <a:schemeClr val="tx1"/>
            </a:solidFill>
            <a:round/>
            <a:tailEnd type="triangle" w="med" len="med"/>
          </a:ln>
        </p:spPr>
        <p:txBody>
          <a:bodyPr/>
          <a:lstStyle/>
          <a:p>
            <a:endParaRPr lang="zh-CN" altLang="en-US"/>
          </a:p>
        </p:txBody>
      </p:sp>
      <p:sp>
        <p:nvSpPr>
          <p:cNvPr id="2606209" name="Line 129"/>
          <p:cNvSpPr>
            <a:spLocks noChangeShapeType="1"/>
          </p:cNvSpPr>
          <p:nvPr/>
        </p:nvSpPr>
        <p:spPr bwMode="auto">
          <a:xfrm flipV="1">
            <a:off x="1260475" y="4148138"/>
            <a:ext cx="0" cy="198437"/>
          </a:xfrm>
          <a:prstGeom prst="line">
            <a:avLst/>
          </a:prstGeom>
          <a:noFill/>
          <a:ln w="9525">
            <a:solidFill>
              <a:schemeClr val="tx1"/>
            </a:solidFill>
            <a:round/>
            <a:tailEnd type="triangle" w="med" len="med"/>
          </a:ln>
        </p:spPr>
        <p:txBody>
          <a:bodyPr/>
          <a:lstStyle/>
          <a:p>
            <a:endParaRPr lang="zh-CN" altLang="en-US"/>
          </a:p>
        </p:txBody>
      </p:sp>
      <p:sp>
        <p:nvSpPr>
          <p:cNvPr id="2606210" name="Line 130"/>
          <p:cNvSpPr>
            <a:spLocks noChangeShapeType="1"/>
          </p:cNvSpPr>
          <p:nvPr/>
        </p:nvSpPr>
        <p:spPr bwMode="auto">
          <a:xfrm flipV="1">
            <a:off x="3635375" y="4148138"/>
            <a:ext cx="0" cy="198437"/>
          </a:xfrm>
          <a:prstGeom prst="line">
            <a:avLst/>
          </a:prstGeom>
          <a:noFill/>
          <a:ln w="9525">
            <a:solidFill>
              <a:schemeClr val="tx1"/>
            </a:solidFill>
            <a:round/>
            <a:tailEnd type="triangle" w="med" len="med"/>
          </a:ln>
        </p:spPr>
        <p:txBody>
          <a:bodyPr/>
          <a:lstStyle/>
          <a:p>
            <a:endParaRPr lang="zh-CN" altLang="en-US"/>
          </a:p>
        </p:txBody>
      </p:sp>
      <p:graphicFrame>
        <p:nvGraphicFramePr>
          <p:cNvPr id="2606295" name="Group 215"/>
          <p:cNvGraphicFramePr>
            <a:graphicFrameLocks noGrp="1"/>
          </p:cNvGraphicFramePr>
          <p:nvPr/>
        </p:nvGraphicFramePr>
        <p:xfrm>
          <a:off x="250825" y="3716338"/>
          <a:ext cx="8497888" cy="398462"/>
        </p:xfrm>
        <a:graphic>
          <a:graphicData uri="http://schemas.openxmlformats.org/drawingml/2006/table">
            <a:tbl>
              <a:tblPr/>
              <a:tblGrid>
                <a:gridCol w="404813"/>
                <a:gridCol w="485775"/>
                <a:gridCol w="404812"/>
                <a:gridCol w="404813"/>
                <a:gridCol w="322262"/>
                <a:gridCol w="406400"/>
                <a:gridCol w="404813"/>
                <a:gridCol w="404812"/>
                <a:gridCol w="404813"/>
                <a:gridCol w="403225"/>
                <a:gridCol w="404812"/>
                <a:gridCol w="485775"/>
                <a:gridCol w="404813"/>
                <a:gridCol w="404812"/>
                <a:gridCol w="404813"/>
                <a:gridCol w="404812"/>
                <a:gridCol w="485775"/>
                <a:gridCol w="485775"/>
                <a:gridCol w="484188"/>
                <a:gridCol w="485775"/>
              </a:tblGrid>
              <a:tr h="39846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45</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34</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76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34</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06263" name="Text Box 183"/>
          <p:cNvSpPr txBox="1">
            <a:spLocks noChangeArrowheads="1"/>
          </p:cNvSpPr>
          <p:nvPr/>
        </p:nvSpPr>
        <p:spPr bwMode="auto">
          <a:xfrm>
            <a:off x="1116013" y="4437063"/>
            <a:ext cx="576262"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Ap</a:t>
            </a:r>
            <a:endParaRPr lang="en-US" altLang="zh-CN" sz="2400" b="0">
              <a:latin typeface="Times New Roman" panose="02020603050405020304" charset="0"/>
              <a:ea typeface="楷体_GB2312" charset="0"/>
              <a:cs typeface="楷体_GB2312" charset="0"/>
            </a:endParaRPr>
          </a:p>
        </p:txBody>
      </p:sp>
      <p:sp>
        <p:nvSpPr>
          <p:cNvPr id="2606264" name="Text Box 184"/>
          <p:cNvSpPr txBox="1">
            <a:spLocks noChangeArrowheads="1"/>
          </p:cNvSpPr>
          <p:nvPr/>
        </p:nvSpPr>
        <p:spPr bwMode="auto">
          <a:xfrm>
            <a:off x="3490913" y="4437063"/>
            <a:ext cx="433387"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Bp</a:t>
            </a:r>
            <a:endParaRPr lang="en-US" altLang="zh-CN" sz="2400" b="0">
              <a:latin typeface="Times New Roman" panose="02020603050405020304" charset="0"/>
              <a:ea typeface="楷体_GB2312" charset="0"/>
              <a:cs typeface="楷体_GB2312" charset="0"/>
            </a:endParaRPr>
          </a:p>
        </p:txBody>
      </p:sp>
      <p:sp>
        <p:nvSpPr>
          <p:cNvPr id="2606265" name="Text Box 185"/>
          <p:cNvSpPr txBox="1">
            <a:spLocks noChangeArrowheads="1"/>
          </p:cNvSpPr>
          <p:nvPr/>
        </p:nvSpPr>
        <p:spPr bwMode="auto">
          <a:xfrm>
            <a:off x="6732588" y="4437063"/>
            <a:ext cx="576262"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Cp</a:t>
            </a:r>
            <a:endParaRPr lang="en-US" altLang="zh-CN" sz="2400" b="0">
              <a:latin typeface="Times New Roman" panose="02020603050405020304" charset="0"/>
              <a:ea typeface="楷体_GB2312" charset="0"/>
              <a:cs typeface="楷体_GB2312" charset="0"/>
            </a:endParaRPr>
          </a:p>
        </p:txBody>
      </p:sp>
      <p:sp>
        <p:nvSpPr>
          <p:cNvPr id="2606266" name="Line 186"/>
          <p:cNvSpPr>
            <a:spLocks noChangeShapeType="1"/>
          </p:cNvSpPr>
          <p:nvPr/>
        </p:nvSpPr>
        <p:spPr bwMode="auto">
          <a:xfrm flipV="1">
            <a:off x="6948488" y="4148138"/>
            <a:ext cx="0" cy="198437"/>
          </a:xfrm>
          <a:prstGeom prst="line">
            <a:avLst/>
          </a:prstGeom>
          <a:noFill/>
          <a:ln w="9525">
            <a:solidFill>
              <a:schemeClr val="tx1"/>
            </a:solidFill>
            <a:round/>
            <a:tailEnd type="triangle" w="med" len="med"/>
          </a:ln>
        </p:spPr>
        <p:txBody>
          <a:bodyPr/>
          <a:lstStyle/>
          <a:p>
            <a:endParaRPr lang="zh-CN" altLang="en-US"/>
          </a:p>
        </p:txBody>
      </p:sp>
      <p:sp>
        <p:nvSpPr>
          <p:cNvPr id="2606296" name="Line 216"/>
          <p:cNvSpPr>
            <a:spLocks noChangeShapeType="1"/>
          </p:cNvSpPr>
          <p:nvPr/>
        </p:nvSpPr>
        <p:spPr bwMode="auto">
          <a:xfrm flipV="1">
            <a:off x="1835150" y="5876925"/>
            <a:ext cx="0" cy="198438"/>
          </a:xfrm>
          <a:prstGeom prst="line">
            <a:avLst/>
          </a:prstGeom>
          <a:noFill/>
          <a:ln w="9525">
            <a:solidFill>
              <a:schemeClr val="tx1"/>
            </a:solidFill>
            <a:round/>
            <a:tailEnd type="triangle" w="med" len="med"/>
          </a:ln>
        </p:spPr>
        <p:txBody>
          <a:bodyPr/>
          <a:lstStyle/>
          <a:p>
            <a:endParaRPr lang="zh-CN" altLang="en-US"/>
          </a:p>
        </p:txBody>
      </p:sp>
      <p:sp>
        <p:nvSpPr>
          <p:cNvPr id="2606297" name="Line 217"/>
          <p:cNvSpPr>
            <a:spLocks noChangeShapeType="1"/>
          </p:cNvSpPr>
          <p:nvPr/>
        </p:nvSpPr>
        <p:spPr bwMode="auto">
          <a:xfrm flipV="1">
            <a:off x="3779838" y="5876925"/>
            <a:ext cx="0" cy="198438"/>
          </a:xfrm>
          <a:prstGeom prst="line">
            <a:avLst/>
          </a:prstGeom>
          <a:noFill/>
          <a:ln w="9525">
            <a:solidFill>
              <a:schemeClr val="tx1"/>
            </a:solidFill>
            <a:round/>
            <a:tailEnd type="triangle" w="med" len="med"/>
          </a:ln>
        </p:spPr>
        <p:txBody>
          <a:bodyPr/>
          <a:lstStyle/>
          <a:p>
            <a:endParaRPr lang="zh-CN" altLang="en-US"/>
          </a:p>
        </p:txBody>
      </p:sp>
      <p:graphicFrame>
        <p:nvGraphicFramePr>
          <p:cNvPr id="2606298" name="Group 218"/>
          <p:cNvGraphicFramePr>
            <a:graphicFrameLocks noGrp="1"/>
          </p:cNvGraphicFramePr>
          <p:nvPr/>
        </p:nvGraphicFramePr>
        <p:xfrm>
          <a:off x="395288" y="5445125"/>
          <a:ext cx="8497887" cy="398463"/>
        </p:xfrm>
        <a:graphic>
          <a:graphicData uri="http://schemas.openxmlformats.org/drawingml/2006/table">
            <a:tbl>
              <a:tblPr/>
              <a:tblGrid>
                <a:gridCol w="404812"/>
                <a:gridCol w="485775"/>
                <a:gridCol w="404813"/>
                <a:gridCol w="404812"/>
                <a:gridCol w="322263"/>
                <a:gridCol w="406400"/>
                <a:gridCol w="404812"/>
                <a:gridCol w="404813"/>
                <a:gridCol w="404812"/>
                <a:gridCol w="403225"/>
                <a:gridCol w="404813"/>
                <a:gridCol w="485775"/>
                <a:gridCol w="404812"/>
                <a:gridCol w="404813"/>
                <a:gridCol w="404812"/>
                <a:gridCol w="404813"/>
                <a:gridCol w="485775"/>
                <a:gridCol w="485775"/>
                <a:gridCol w="484187"/>
                <a:gridCol w="485775"/>
              </a:tblGrid>
              <a:tr h="3984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45</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34</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76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34</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45</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06350" name="Text Box 270"/>
          <p:cNvSpPr txBox="1">
            <a:spLocks noChangeArrowheads="1"/>
          </p:cNvSpPr>
          <p:nvPr/>
        </p:nvSpPr>
        <p:spPr bwMode="auto">
          <a:xfrm>
            <a:off x="1619250" y="6165850"/>
            <a:ext cx="576263"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Ap</a:t>
            </a:r>
            <a:endParaRPr lang="en-US" altLang="zh-CN" sz="2400" b="0">
              <a:latin typeface="Times New Roman" panose="02020603050405020304" charset="0"/>
              <a:ea typeface="楷体_GB2312" charset="0"/>
              <a:cs typeface="楷体_GB2312" charset="0"/>
            </a:endParaRPr>
          </a:p>
        </p:txBody>
      </p:sp>
      <p:sp>
        <p:nvSpPr>
          <p:cNvPr id="2606351" name="Text Box 271"/>
          <p:cNvSpPr txBox="1">
            <a:spLocks noChangeArrowheads="1"/>
          </p:cNvSpPr>
          <p:nvPr/>
        </p:nvSpPr>
        <p:spPr bwMode="auto">
          <a:xfrm>
            <a:off x="3635375" y="6165850"/>
            <a:ext cx="433388"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Bp</a:t>
            </a:r>
            <a:endParaRPr lang="en-US" altLang="zh-CN" sz="2400" b="0">
              <a:latin typeface="Times New Roman" panose="02020603050405020304" charset="0"/>
              <a:ea typeface="楷体_GB2312" charset="0"/>
              <a:cs typeface="楷体_GB2312" charset="0"/>
            </a:endParaRPr>
          </a:p>
        </p:txBody>
      </p:sp>
      <p:sp>
        <p:nvSpPr>
          <p:cNvPr id="2606352" name="Text Box 272"/>
          <p:cNvSpPr txBox="1">
            <a:spLocks noChangeArrowheads="1"/>
          </p:cNvSpPr>
          <p:nvPr/>
        </p:nvSpPr>
        <p:spPr bwMode="auto">
          <a:xfrm>
            <a:off x="7380288" y="6165850"/>
            <a:ext cx="576262"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Cp</a:t>
            </a:r>
            <a:endParaRPr lang="en-US" altLang="zh-CN" sz="2400" b="0">
              <a:latin typeface="Times New Roman" panose="02020603050405020304" charset="0"/>
              <a:ea typeface="楷体_GB2312" charset="0"/>
              <a:cs typeface="楷体_GB2312" charset="0"/>
            </a:endParaRPr>
          </a:p>
        </p:txBody>
      </p:sp>
      <p:sp>
        <p:nvSpPr>
          <p:cNvPr id="2606353" name="Line 273"/>
          <p:cNvSpPr>
            <a:spLocks noChangeShapeType="1"/>
          </p:cNvSpPr>
          <p:nvPr/>
        </p:nvSpPr>
        <p:spPr bwMode="auto">
          <a:xfrm flipV="1">
            <a:off x="7596188" y="5876925"/>
            <a:ext cx="0" cy="198438"/>
          </a:xfrm>
          <a:prstGeom prst="line">
            <a:avLst/>
          </a:prstGeom>
          <a:noFill/>
          <a:ln w="9525">
            <a:solidFill>
              <a:schemeClr val="tx1"/>
            </a:solidFill>
            <a:round/>
            <a:tailEnd type="triangle" w="med" len="med"/>
          </a:ln>
        </p:spPr>
        <p:txBody>
          <a:bodyPr/>
          <a:lstStyle/>
          <a:p>
            <a:endParaRPr lang="zh-CN" altLang="en-US"/>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2606146"/>
                                        </p:tgtEl>
                                        <p:attrNameLst>
                                          <p:attrName>style.visibility</p:attrName>
                                        </p:attrNameLst>
                                      </p:cBhvr>
                                      <p:to>
                                        <p:strVal val="visible"/>
                                      </p:to>
                                    </p:set>
                                    <p:animEffect transition="in" filter="blinds(horizontal)">
                                      <p:cBhvr>
                                        <p:cTn id="7" dur="500"/>
                                        <p:tgtEl>
                                          <p:spTgt spid="26061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06148"/>
                                        </p:tgtEl>
                                        <p:attrNameLst>
                                          <p:attrName>style.visibility</p:attrName>
                                        </p:attrNameLst>
                                      </p:cBhvr>
                                      <p:to>
                                        <p:strVal val="visible"/>
                                      </p:to>
                                    </p:set>
                                    <p:animEffect transition="in" filter="blinds(horizontal)">
                                      <p:cBhvr>
                                        <p:cTn id="10" dur="500"/>
                                        <p:tgtEl>
                                          <p:spTgt spid="260614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06149"/>
                                        </p:tgtEl>
                                        <p:attrNameLst>
                                          <p:attrName>style.visibility</p:attrName>
                                        </p:attrNameLst>
                                      </p:cBhvr>
                                      <p:to>
                                        <p:strVal val="visible"/>
                                      </p:to>
                                    </p:set>
                                    <p:animEffect transition="in" filter="blinds(horizontal)">
                                      <p:cBhvr>
                                        <p:cTn id="13" dur="500"/>
                                        <p:tgtEl>
                                          <p:spTgt spid="2606149"/>
                                        </p:tgtEl>
                                      </p:cBhvr>
                                    </p:animEffect>
                                  </p:childTnLst>
                                </p:cTn>
                              </p:par>
                              <p:par>
                                <p:cTn id="14" presetID="3" presetClass="entr" presetSubtype="10" fill="hold" nodeType="withEffect">
                                  <p:stCondLst>
                                    <p:cond delay="0"/>
                                  </p:stCondLst>
                                  <p:childTnLst>
                                    <p:set>
                                      <p:cBhvr>
                                        <p:cTn id="15" dur="1" fill="hold">
                                          <p:stCondLst>
                                            <p:cond delay="0"/>
                                          </p:stCondLst>
                                        </p:cTn>
                                        <p:tgtEl>
                                          <p:spTgt spid="2606208"/>
                                        </p:tgtEl>
                                        <p:attrNameLst>
                                          <p:attrName>style.visibility</p:attrName>
                                        </p:attrNameLst>
                                      </p:cBhvr>
                                      <p:to>
                                        <p:strVal val="visible"/>
                                      </p:to>
                                    </p:set>
                                    <p:animEffect transition="in" filter="blinds(horizontal)">
                                      <p:cBhvr>
                                        <p:cTn id="16" dur="500"/>
                                        <p:tgtEl>
                                          <p:spTgt spid="260620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06202"/>
                                        </p:tgtEl>
                                        <p:attrNameLst>
                                          <p:attrName>style.visibility</p:attrName>
                                        </p:attrNameLst>
                                      </p:cBhvr>
                                      <p:to>
                                        <p:strVal val="visible"/>
                                      </p:to>
                                    </p:set>
                                    <p:animEffect transition="in" filter="blinds(horizontal)">
                                      <p:cBhvr>
                                        <p:cTn id="19" dur="500"/>
                                        <p:tgtEl>
                                          <p:spTgt spid="260620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606203"/>
                                        </p:tgtEl>
                                        <p:attrNameLst>
                                          <p:attrName>style.visibility</p:attrName>
                                        </p:attrNameLst>
                                      </p:cBhvr>
                                      <p:to>
                                        <p:strVal val="visible"/>
                                      </p:to>
                                    </p:set>
                                    <p:animEffect transition="in" filter="blinds(horizontal)">
                                      <p:cBhvr>
                                        <p:cTn id="22" dur="500"/>
                                        <p:tgtEl>
                                          <p:spTgt spid="260620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06204"/>
                                        </p:tgtEl>
                                        <p:attrNameLst>
                                          <p:attrName>style.visibility</p:attrName>
                                        </p:attrNameLst>
                                      </p:cBhvr>
                                      <p:to>
                                        <p:strVal val="visible"/>
                                      </p:to>
                                    </p:set>
                                    <p:animEffect transition="in" filter="blinds(horizontal)">
                                      <p:cBhvr>
                                        <p:cTn id="25" dur="500"/>
                                        <p:tgtEl>
                                          <p:spTgt spid="260620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606205"/>
                                        </p:tgtEl>
                                        <p:attrNameLst>
                                          <p:attrName>style.visibility</p:attrName>
                                        </p:attrNameLst>
                                      </p:cBhvr>
                                      <p:to>
                                        <p:strVal val="visible"/>
                                      </p:to>
                                    </p:set>
                                    <p:animEffect transition="in" filter="blinds(horizontal)">
                                      <p:cBhvr>
                                        <p:cTn id="28" dur="500"/>
                                        <p:tgtEl>
                                          <p:spTgt spid="260620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606209"/>
                                        </p:tgtEl>
                                        <p:attrNameLst>
                                          <p:attrName>style.visibility</p:attrName>
                                        </p:attrNameLst>
                                      </p:cBhvr>
                                      <p:to>
                                        <p:strVal val="visible"/>
                                      </p:to>
                                    </p:set>
                                    <p:animEffect transition="in" filter="blinds(horizontal)">
                                      <p:cBhvr>
                                        <p:cTn id="33" dur="500"/>
                                        <p:tgtEl>
                                          <p:spTgt spid="260620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606210"/>
                                        </p:tgtEl>
                                        <p:attrNameLst>
                                          <p:attrName>style.visibility</p:attrName>
                                        </p:attrNameLst>
                                      </p:cBhvr>
                                      <p:to>
                                        <p:strVal val="visible"/>
                                      </p:to>
                                    </p:set>
                                    <p:animEffect transition="in" filter="blinds(horizontal)">
                                      <p:cBhvr>
                                        <p:cTn id="36" dur="500"/>
                                        <p:tgtEl>
                                          <p:spTgt spid="2606210"/>
                                        </p:tgtEl>
                                      </p:cBhvr>
                                    </p:animEffect>
                                  </p:childTnLst>
                                </p:cTn>
                              </p:par>
                              <p:par>
                                <p:cTn id="37" presetID="3" presetClass="entr" presetSubtype="10" fill="hold" nodeType="withEffect">
                                  <p:stCondLst>
                                    <p:cond delay="0"/>
                                  </p:stCondLst>
                                  <p:childTnLst>
                                    <p:set>
                                      <p:cBhvr>
                                        <p:cTn id="38" dur="1" fill="hold">
                                          <p:stCondLst>
                                            <p:cond delay="0"/>
                                          </p:stCondLst>
                                        </p:cTn>
                                        <p:tgtEl>
                                          <p:spTgt spid="2606295"/>
                                        </p:tgtEl>
                                        <p:attrNameLst>
                                          <p:attrName>style.visibility</p:attrName>
                                        </p:attrNameLst>
                                      </p:cBhvr>
                                      <p:to>
                                        <p:strVal val="visible"/>
                                      </p:to>
                                    </p:set>
                                    <p:animEffect transition="in" filter="blinds(horizontal)">
                                      <p:cBhvr>
                                        <p:cTn id="39" dur="500"/>
                                        <p:tgtEl>
                                          <p:spTgt spid="260629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606263"/>
                                        </p:tgtEl>
                                        <p:attrNameLst>
                                          <p:attrName>style.visibility</p:attrName>
                                        </p:attrNameLst>
                                      </p:cBhvr>
                                      <p:to>
                                        <p:strVal val="visible"/>
                                      </p:to>
                                    </p:set>
                                    <p:animEffect transition="in" filter="blinds(horizontal)">
                                      <p:cBhvr>
                                        <p:cTn id="42" dur="500"/>
                                        <p:tgtEl>
                                          <p:spTgt spid="260626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606264"/>
                                        </p:tgtEl>
                                        <p:attrNameLst>
                                          <p:attrName>style.visibility</p:attrName>
                                        </p:attrNameLst>
                                      </p:cBhvr>
                                      <p:to>
                                        <p:strVal val="visible"/>
                                      </p:to>
                                    </p:set>
                                    <p:animEffect transition="in" filter="blinds(horizontal)">
                                      <p:cBhvr>
                                        <p:cTn id="45" dur="500"/>
                                        <p:tgtEl>
                                          <p:spTgt spid="260626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606265"/>
                                        </p:tgtEl>
                                        <p:attrNameLst>
                                          <p:attrName>style.visibility</p:attrName>
                                        </p:attrNameLst>
                                      </p:cBhvr>
                                      <p:to>
                                        <p:strVal val="visible"/>
                                      </p:to>
                                    </p:set>
                                    <p:animEffect transition="in" filter="blinds(horizontal)">
                                      <p:cBhvr>
                                        <p:cTn id="48" dur="500"/>
                                        <p:tgtEl>
                                          <p:spTgt spid="2606265"/>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606266"/>
                                        </p:tgtEl>
                                        <p:attrNameLst>
                                          <p:attrName>style.visibility</p:attrName>
                                        </p:attrNameLst>
                                      </p:cBhvr>
                                      <p:to>
                                        <p:strVal val="visible"/>
                                      </p:to>
                                    </p:set>
                                    <p:animEffect transition="in" filter="blinds(horizontal)">
                                      <p:cBhvr>
                                        <p:cTn id="51" dur="500"/>
                                        <p:tgtEl>
                                          <p:spTgt spid="260626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606296"/>
                                        </p:tgtEl>
                                        <p:attrNameLst>
                                          <p:attrName>style.visibility</p:attrName>
                                        </p:attrNameLst>
                                      </p:cBhvr>
                                      <p:to>
                                        <p:strVal val="visible"/>
                                      </p:to>
                                    </p:set>
                                    <p:animEffect transition="in" filter="blinds(horizontal)">
                                      <p:cBhvr>
                                        <p:cTn id="56" dur="500"/>
                                        <p:tgtEl>
                                          <p:spTgt spid="2606296"/>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606297"/>
                                        </p:tgtEl>
                                        <p:attrNameLst>
                                          <p:attrName>style.visibility</p:attrName>
                                        </p:attrNameLst>
                                      </p:cBhvr>
                                      <p:to>
                                        <p:strVal val="visible"/>
                                      </p:to>
                                    </p:set>
                                    <p:animEffect transition="in" filter="blinds(horizontal)">
                                      <p:cBhvr>
                                        <p:cTn id="59" dur="500"/>
                                        <p:tgtEl>
                                          <p:spTgt spid="2606297"/>
                                        </p:tgtEl>
                                      </p:cBhvr>
                                    </p:animEffect>
                                  </p:childTnLst>
                                </p:cTn>
                              </p:par>
                              <p:par>
                                <p:cTn id="60" presetID="3" presetClass="entr" presetSubtype="10" fill="hold" nodeType="withEffect">
                                  <p:stCondLst>
                                    <p:cond delay="0"/>
                                  </p:stCondLst>
                                  <p:childTnLst>
                                    <p:set>
                                      <p:cBhvr>
                                        <p:cTn id="61" dur="1" fill="hold">
                                          <p:stCondLst>
                                            <p:cond delay="0"/>
                                          </p:stCondLst>
                                        </p:cTn>
                                        <p:tgtEl>
                                          <p:spTgt spid="2606298"/>
                                        </p:tgtEl>
                                        <p:attrNameLst>
                                          <p:attrName>style.visibility</p:attrName>
                                        </p:attrNameLst>
                                      </p:cBhvr>
                                      <p:to>
                                        <p:strVal val="visible"/>
                                      </p:to>
                                    </p:set>
                                    <p:animEffect transition="in" filter="blinds(horizontal)">
                                      <p:cBhvr>
                                        <p:cTn id="62" dur="500"/>
                                        <p:tgtEl>
                                          <p:spTgt spid="260629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606350"/>
                                        </p:tgtEl>
                                        <p:attrNameLst>
                                          <p:attrName>style.visibility</p:attrName>
                                        </p:attrNameLst>
                                      </p:cBhvr>
                                      <p:to>
                                        <p:strVal val="visible"/>
                                      </p:to>
                                    </p:set>
                                    <p:animEffect transition="in" filter="blinds(horizontal)">
                                      <p:cBhvr>
                                        <p:cTn id="65" dur="500"/>
                                        <p:tgtEl>
                                          <p:spTgt spid="260635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606351"/>
                                        </p:tgtEl>
                                        <p:attrNameLst>
                                          <p:attrName>style.visibility</p:attrName>
                                        </p:attrNameLst>
                                      </p:cBhvr>
                                      <p:to>
                                        <p:strVal val="visible"/>
                                      </p:to>
                                    </p:set>
                                    <p:animEffect transition="in" filter="blinds(horizontal)">
                                      <p:cBhvr>
                                        <p:cTn id="68" dur="500"/>
                                        <p:tgtEl>
                                          <p:spTgt spid="2606351"/>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606352"/>
                                        </p:tgtEl>
                                        <p:attrNameLst>
                                          <p:attrName>style.visibility</p:attrName>
                                        </p:attrNameLst>
                                      </p:cBhvr>
                                      <p:to>
                                        <p:strVal val="visible"/>
                                      </p:to>
                                    </p:set>
                                    <p:animEffect transition="in" filter="blinds(horizontal)">
                                      <p:cBhvr>
                                        <p:cTn id="71" dur="500"/>
                                        <p:tgtEl>
                                          <p:spTgt spid="260635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606353"/>
                                        </p:tgtEl>
                                        <p:attrNameLst>
                                          <p:attrName>style.visibility</p:attrName>
                                        </p:attrNameLst>
                                      </p:cBhvr>
                                      <p:to>
                                        <p:strVal val="visible"/>
                                      </p:to>
                                    </p:set>
                                    <p:animEffect transition="in" filter="blinds(horizontal)">
                                      <p:cBhvr>
                                        <p:cTn id="74" dur="500"/>
                                        <p:tgtEl>
                                          <p:spTgt spid="2606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6146" grpId="0" animBg="1"/>
      <p:bldP spid="2606148" grpId="0" animBg="1"/>
      <p:bldP spid="2606149" grpId="0" animBg="1"/>
      <p:bldP spid="2606202" grpId="0"/>
      <p:bldP spid="2606203" grpId="0"/>
      <p:bldP spid="2606204" grpId="0"/>
      <p:bldP spid="2606205" grpId="0" animBg="1"/>
      <p:bldP spid="2606209" grpId="0" animBg="1"/>
      <p:bldP spid="2606210" grpId="0" animBg="1"/>
      <p:bldP spid="2606263" grpId="0"/>
      <p:bldP spid="2606264" grpId="0"/>
      <p:bldP spid="2606265" grpId="0"/>
      <p:bldP spid="2606266" grpId="0" animBg="1"/>
      <p:bldP spid="2606296" grpId="0" animBg="1"/>
      <p:bldP spid="2606297" grpId="0" animBg="1"/>
      <p:bldP spid="2606350" grpId="0"/>
      <p:bldP spid="2606351" grpId="0"/>
      <p:bldP spid="2606352" grpId="0"/>
      <p:bldP spid="260635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Line 4"/>
          <p:cNvSpPr>
            <a:spLocks noChangeShapeType="1"/>
          </p:cNvSpPr>
          <p:nvPr/>
        </p:nvSpPr>
        <p:spPr bwMode="auto">
          <a:xfrm flipV="1">
            <a:off x="2051050" y="1196975"/>
            <a:ext cx="0" cy="198438"/>
          </a:xfrm>
          <a:prstGeom prst="line">
            <a:avLst/>
          </a:prstGeom>
          <a:noFill/>
          <a:ln w="9525">
            <a:solidFill>
              <a:schemeClr val="tx1"/>
            </a:solidFill>
            <a:round/>
            <a:tailEnd type="triangle" w="med" len="med"/>
          </a:ln>
        </p:spPr>
        <p:txBody>
          <a:bodyPr/>
          <a:lstStyle/>
          <a:p>
            <a:endParaRPr lang="zh-CN" altLang="en-US"/>
          </a:p>
        </p:txBody>
      </p:sp>
      <p:sp>
        <p:nvSpPr>
          <p:cNvPr id="267267" name="Line 5"/>
          <p:cNvSpPr>
            <a:spLocks noChangeShapeType="1"/>
          </p:cNvSpPr>
          <p:nvPr/>
        </p:nvSpPr>
        <p:spPr bwMode="auto">
          <a:xfrm flipV="1">
            <a:off x="3635375" y="1196975"/>
            <a:ext cx="0" cy="198438"/>
          </a:xfrm>
          <a:prstGeom prst="line">
            <a:avLst/>
          </a:prstGeom>
          <a:noFill/>
          <a:ln w="9525">
            <a:solidFill>
              <a:schemeClr val="tx1"/>
            </a:solidFill>
            <a:round/>
            <a:tailEnd type="triangle" w="med" len="med"/>
          </a:ln>
        </p:spPr>
        <p:txBody>
          <a:bodyPr/>
          <a:lstStyle/>
          <a:p>
            <a:endParaRPr lang="zh-CN" altLang="en-US"/>
          </a:p>
        </p:txBody>
      </p:sp>
      <p:graphicFrame>
        <p:nvGraphicFramePr>
          <p:cNvPr id="2607110" name="Group 6"/>
          <p:cNvGraphicFramePr>
            <a:graphicFrameLocks noGrp="1"/>
          </p:cNvGraphicFramePr>
          <p:nvPr/>
        </p:nvGraphicFramePr>
        <p:xfrm>
          <a:off x="250825" y="765175"/>
          <a:ext cx="8497888" cy="398463"/>
        </p:xfrm>
        <a:graphic>
          <a:graphicData uri="http://schemas.openxmlformats.org/drawingml/2006/table">
            <a:tbl>
              <a:tblPr/>
              <a:tblGrid>
                <a:gridCol w="404813"/>
                <a:gridCol w="485775"/>
                <a:gridCol w="404812"/>
                <a:gridCol w="404813"/>
                <a:gridCol w="322262"/>
                <a:gridCol w="406400"/>
                <a:gridCol w="404813"/>
                <a:gridCol w="404812"/>
                <a:gridCol w="404813"/>
                <a:gridCol w="403225"/>
                <a:gridCol w="404812"/>
                <a:gridCol w="485775"/>
                <a:gridCol w="404813"/>
                <a:gridCol w="404812"/>
                <a:gridCol w="404813"/>
                <a:gridCol w="404812"/>
                <a:gridCol w="485775"/>
                <a:gridCol w="485775"/>
                <a:gridCol w="484188"/>
                <a:gridCol w="485775"/>
              </a:tblGrid>
              <a:tr h="3984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45</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34</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76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34</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45</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53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7316" name="Text Box 58"/>
          <p:cNvSpPr txBox="1">
            <a:spLocks noChangeArrowheads="1"/>
          </p:cNvSpPr>
          <p:nvPr/>
        </p:nvSpPr>
        <p:spPr bwMode="auto">
          <a:xfrm>
            <a:off x="1835150" y="1485900"/>
            <a:ext cx="576263"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Ap</a:t>
            </a:r>
            <a:endParaRPr lang="en-US" altLang="zh-CN" sz="2400" b="0">
              <a:latin typeface="Times New Roman" panose="02020603050405020304" charset="0"/>
              <a:ea typeface="楷体_GB2312" charset="0"/>
              <a:cs typeface="楷体_GB2312" charset="0"/>
            </a:endParaRPr>
          </a:p>
        </p:txBody>
      </p:sp>
      <p:sp>
        <p:nvSpPr>
          <p:cNvPr id="267317" name="Text Box 59"/>
          <p:cNvSpPr txBox="1">
            <a:spLocks noChangeArrowheads="1"/>
          </p:cNvSpPr>
          <p:nvPr/>
        </p:nvSpPr>
        <p:spPr bwMode="auto">
          <a:xfrm>
            <a:off x="3490913" y="1485900"/>
            <a:ext cx="433387"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Bp</a:t>
            </a:r>
            <a:endParaRPr lang="en-US" altLang="zh-CN" sz="2400" b="0">
              <a:latin typeface="Times New Roman" panose="02020603050405020304" charset="0"/>
              <a:ea typeface="楷体_GB2312" charset="0"/>
              <a:cs typeface="楷体_GB2312" charset="0"/>
            </a:endParaRPr>
          </a:p>
        </p:txBody>
      </p:sp>
      <p:sp>
        <p:nvSpPr>
          <p:cNvPr id="267318" name="Text Box 60"/>
          <p:cNvSpPr txBox="1">
            <a:spLocks noChangeArrowheads="1"/>
          </p:cNvSpPr>
          <p:nvPr/>
        </p:nvSpPr>
        <p:spPr bwMode="auto">
          <a:xfrm>
            <a:off x="7740650" y="1485900"/>
            <a:ext cx="576263"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Cp</a:t>
            </a:r>
            <a:endParaRPr lang="en-US" altLang="zh-CN" sz="2400" b="0">
              <a:latin typeface="Times New Roman" panose="02020603050405020304" charset="0"/>
              <a:ea typeface="楷体_GB2312" charset="0"/>
              <a:cs typeface="楷体_GB2312" charset="0"/>
            </a:endParaRPr>
          </a:p>
        </p:txBody>
      </p:sp>
      <p:sp>
        <p:nvSpPr>
          <p:cNvPr id="267319" name="Line 61"/>
          <p:cNvSpPr>
            <a:spLocks noChangeShapeType="1"/>
          </p:cNvSpPr>
          <p:nvPr/>
        </p:nvSpPr>
        <p:spPr bwMode="auto">
          <a:xfrm flipV="1">
            <a:off x="7956550" y="1196975"/>
            <a:ext cx="0" cy="198438"/>
          </a:xfrm>
          <a:prstGeom prst="line">
            <a:avLst/>
          </a:prstGeom>
          <a:noFill/>
          <a:ln w="9525">
            <a:solidFill>
              <a:schemeClr val="tx1"/>
            </a:solidFill>
            <a:round/>
            <a:tailEnd type="triangle" w="med" len="med"/>
          </a:ln>
        </p:spPr>
        <p:txBody>
          <a:bodyPr/>
          <a:lstStyle/>
          <a:p>
            <a:endParaRPr lang="zh-CN" altLang="en-US"/>
          </a:p>
        </p:txBody>
      </p:sp>
      <p:sp>
        <p:nvSpPr>
          <p:cNvPr id="2607166" name="Line 62"/>
          <p:cNvSpPr>
            <a:spLocks noChangeShapeType="1"/>
          </p:cNvSpPr>
          <p:nvPr/>
        </p:nvSpPr>
        <p:spPr bwMode="auto">
          <a:xfrm flipV="1">
            <a:off x="2124075" y="3355975"/>
            <a:ext cx="0" cy="198438"/>
          </a:xfrm>
          <a:prstGeom prst="line">
            <a:avLst/>
          </a:prstGeom>
          <a:noFill/>
          <a:ln w="9525">
            <a:solidFill>
              <a:schemeClr val="tx1"/>
            </a:solidFill>
            <a:round/>
            <a:tailEnd type="triangle" w="med" len="med"/>
          </a:ln>
        </p:spPr>
        <p:txBody>
          <a:bodyPr/>
          <a:lstStyle/>
          <a:p>
            <a:endParaRPr lang="zh-CN" altLang="en-US"/>
          </a:p>
        </p:txBody>
      </p:sp>
      <p:sp>
        <p:nvSpPr>
          <p:cNvPr id="2607167" name="Line 63"/>
          <p:cNvSpPr>
            <a:spLocks noChangeShapeType="1"/>
          </p:cNvSpPr>
          <p:nvPr/>
        </p:nvSpPr>
        <p:spPr bwMode="auto">
          <a:xfrm flipV="1">
            <a:off x="4427538" y="3355975"/>
            <a:ext cx="0" cy="198438"/>
          </a:xfrm>
          <a:prstGeom prst="line">
            <a:avLst/>
          </a:prstGeom>
          <a:noFill/>
          <a:ln w="9525">
            <a:solidFill>
              <a:schemeClr val="tx1"/>
            </a:solidFill>
            <a:round/>
            <a:tailEnd type="triangle" w="med" len="med"/>
          </a:ln>
        </p:spPr>
        <p:txBody>
          <a:bodyPr/>
          <a:lstStyle/>
          <a:p>
            <a:endParaRPr lang="zh-CN" altLang="en-US"/>
          </a:p>
        </p:txBody>
      </p:sp>
      <p:graphicFrame>
        <p:nvGraphicFramePr>
          <p:cNvPr id="2607168" name="Group 64"/>
          <p:cNvGraphicFramePr>
            <a:graphicFrameLocks noGrp="1"/>
          </p:cNvGraphicFramePr>
          <p:nvPr/>
        </p:nvGraphicFramePr>
        <p:xfrm>
          <a:off x="323850" y="2924175"/>
          <a:ext cx="8497888" cy="398463"/>
        </p:xfrm>
        <a:graphic>
          <a:graphicData uri="http://schemas.openxmlformats.org/drawingml/2006/table">
            <a:tbl>
              <a:tblPr/>
              <a:tblGrid>
                <a:gridCol w="404813"/>
                <a:gridCol w="485775"/>
                <a:gridCol w="404812"/>
                <a:gridCol w="404813"/>
                <a:gridCol w="322262"/>
                <a:gridCol w="406400"/>
                <a:gridCol w="404813"/>
                <a:gridCol w="404812"/>
                <a:gridCol w="404813"/>
                <a:gridCol w="403225"/>
                <a:gridCol w="404812"/>
                <a:gridCol w="485775"/>
                <a:gridCol w="404813"/>
                <a:gridCol w="404812"/>
                <a:gridCol w="404813"/>
                <a:gridCol w="404812"/>
                <a:gridCol w="485775"/>
                <a:gridCol w="485775"/>
                <a:gridCol w="484188"/>
                <a:gridCol w="485775"/>
              </a:tblGrid>
              <a:tr h="3984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45</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34</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56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Times New Roman" panose="02020603050405020304" charset="0"/>
                        </a:rPr>
                        <a:t>76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17</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22</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33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34</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45</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53</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56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rPr>
                        <a:t>76</a:t>
                      </a:r>
                      <a:endParaRPr kumimoji="1" lang="en-US" altLang="zh-CN"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36000" marR="36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07220" name="Text Box 116"/>
          <p:cNvSpPr txBox="1">
            <a:spLocks noChangeArrowheads="1"/>
          </p:cNvSpPr>
          <p:nvPr/>
        </p:nvSpPr>
        <p:spPr bwMode="auto">
          <a:xfrm>
            <a:off x="1908175" y="3644900"/>
            <a:ext cx="576263"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Ap</a:t>
            </a:r>
            <a:endParaRPr lang="en-US" altLang="zh-CN" sz="2400" b="0">
              <a:latin typeface="Times New Roman" panose="02020603050405020304" charset="0"/>
              <a:ea typeface="楷体_GB2312" charset="0"/>
              <a:cs typeface="楷体_GB2312" charset="0"/>
            </a:endParaRPr>
          </a:p>
        </p:txBody>
      </p:sp>
      <p:sp>
        <p:nvSpPr>
          <p:cNvPr id="2607221" name="Text Box 117"/>
          <p:cNvSpPr txBox="1">
            <a:spLocks noChangeArrowheads="1"/>
          </p:cNvSpPr>
          <p:nvPr/>
        </p:nvSpPr>
        <p:spPr bwMode="auto">
          <a:xfrm>
            <a:off x="4283075" y="3644900"/>
            <a:ext cx="433388"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Bp</a:t>
            </a:r>
            <a:endParaRPr lang="en-US" altLang="zh-CN" sz="2400" b="0">
              <a:latin typeface="Times New Roman" panose="02020603050405020304" charset="0"/>
              <a:ea typeface="楷体_GB2312" charset="0"/>
              <a:cs typeface="楷体_GB2312" charset="0"/>
            </a:endParaRPr>
          </a:p>
        </p:txBody>
      </p:sp>
      <p:sp>
        <p:nvSpPr>
          <p:cNvPr id="2607222" name="Text Box 118"/>
          <p:cNvSpPr txBox="1">
            <a:spLocks noChangeArrowheads="1"/>
          </p:cNvSpPr>
          <p:nvPr/>
        </p:nvSpPr>
        <p:spPr bwMode="auto">
          <a:xfrm>
            <a:off x="8604250" y="3644900"/>
            <a:ext cx="576263" cy="358775"/>
          </a:xfrm>
          <a:prstGeom prst="rect">
            <a:avLst/>
          </a:prstGeom>
          <a:noFill/>
          <a:ln>
            <a:noFill/>
          </a:ln>
        </p:spPr>
        <p:txBody>
          <a:bodyPr lIns="0" tIns="0" rIns="0" bIns="0"/>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algn="just" eaLnBrk="1" hangingPunct="1">
              <a:spcBef>
                <a:spcPct val="0"/>
              </a:spcBef>
            </a:pPr>
            <a:r>
              <a:rPr lang="en-US" altLang="zh-CN" sz="2400" b="0">
                <a:latin typeface="Times New Roman" panose="02020603050405020304" charset="0"/>
              </a:rPr>
              <a:t>Cp</a:t>
            </a:r>
            <a:endParaRPr lang="en-US" altLang="zh-CN" sz="2400" b="0">
              <a:latin typeface="Times New Roman" panose="02020603050405020304" charset="0"/>
              <a:ea typeface="楷体_GB2312" charset="0"/>
              <a:cs typeface="楷体_GB2312" charset="0"/>
            </a:endParaRPr>
          </a:p>
        </p:txBody>
      </p:sp>
      <p:sp>
        <p:nvSpPr>
          <p:cNvPr id="2607223" name="Line 119"/>
          <p:cNvSpPr>
            <a:spLocks noChangeShapeType="1"/>
          </p:cNvSpPr>
          <p:nvPr/>
        </p:nvSpPr>
        <p:spPr bwMode="auto">
          <a:xfrm flipV="1">
            <a:off x="8820150" y="3355975"/>
            <a:ext cx="0" cy="198438"/>
          </a:xfrm>
          <a:prstGeom prst="line">
            <a:avLst/>
          </a:prstGeom>
          <a:noFill/>
          <a:ln w="9525">
            <a:solidFill>
              <a:schemeClr val="tx1"/>
            </a:solidFill>
            <a:round/>
            <a:tailEnd type="triangle" w="med" len="med"/>
          </a:ln>
        </p:spPr>
        <p:txBody>
          <a:bodyPr/>
          <a:lstStyle/>
          <a:p>
            <a:endParaRPr lang="zh-CN" altLang="en-US"/>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07166"/>
                                        </p:tgtEl>
                                        <p:attrNameLst>
                                          <p:attrName>style.visibility</p:attrName>
                                        </p:attrNameLst>
                                      </p:cBhvr>
                                      <p:to>
                                        <p:strVal val="visible"/>
                                      </p:to>
                                    </p:set>
                                    <p:animEffect transition="in" filter="blinds(horizontal)">
                                      <p:cBhvr>
                                        <p:cTn id="7" dur="500"/>
                                        <p:tgtEl>
                                          <p:spTgt spid="26071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07167"/>
                                        </p:tgtEl>
                                        <p:attrNameLst>
                                          <p:attrName>style.visibility</p:attrName>
                                        </p:attrNameLst>
                                      </p:cBhvr>
                                      <p:to>
                                        <p:strVal val="visible"/>
                                      </p:to>
                                    </p:set>
                                    <p:animEffect transition="in" filter="blinds(horizontal)">
                                      <p:cBhvr>
                                        <p:cTn id="10" dur="500"/>
                                        <p:tgtEl>
                                          <p:spTgt spid="2607167"/>
                                        </p:tgtEl>
                                      </p:cBhvr>
                                    </p:animEffect>
                                  </p:childTnLst>
                                </p:cTn>
                              </p:par>
                              <p:par>
                                <p:cTn id="11" presetID="3" presetClass="entr" presetSubtype="10" fill="hold" nodeType="withEffect">
                                  <p:stCondLst>
                                    <p:cond delay="0"/>
                                  </p:stCondLst>
                                  <p:childTnLst>
                                    <p:set>
                                      <p:cBhvr>
                                        <p:cTn id="12" dur="1" fill="hold">
                                          <p:stCondLst>
                                            <p:cond delay="0"/>
                                          </p:stCondLst>
                                        </p:cTn>
                                        <p:tgtEl>
                                          <p:spTgt spid="2607168"/>
                                        </p:tgtEl>
                                        <p:attrNameLst>
                                          <p:attrName>style.visibility</p:attrName>
                                        </p:attrNameLst>
                                      </p:cBhvr>
                                      <p:to>
                                        <p:strVal val="visible"/>
                                      </p:to>
                                    </p:set>
                                    <p:animEffect transition="in" filter="blinds(horizontal)">
                                      <p:cBhvr>
                                        <p:cTn id="13" dur="500"/>
                                        <p:tgtEl>
                                          <p:spTgt spid="260716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07220"/>
                                        </p:tgtEl>
                                        <p:attrNameLst>
                                          <p:attrName>style.visibility</p:attrName>
                                        </p:attrNameLst>
                                      </p:cBhvr>
                                      <p:to>
                                        <p:strVal val="visible"/>
                                      </p:to>
                                    </p:set>
                                    <p:animEffect transition="in" filter="blinds(horizontal)">
                                      <p:cBhvr>
                                        <p:cTn id="16" dur="500"/>
                                        <p:tgtEl>
                                          <p:spTgt spid="260722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07221"/>
                                        </p:tgtEl>
                                        <p:attrNameLst>
                                          <p:attrName>style.visibility</p:attrName>
                                        </p:attrNameLst>
                                      </p:cBhvr>
                                      <p:to>
                                        <p:strVal val="visible"/>
                                      </p:to>
                                    </p:set>
                                    <p:animEffect transition="in" filter="blinds(horizontal)">
                                      <p:cBhvr>
                                        <p:cTn id="19" dur="500"/>
                                        <p:tgtEl>
                                          <p:spTgt spid="260722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607222"/>
                                        </p:tgtEl>
                                        <p:attrNameLst>
                                          <p:attrName>style.visibility</p:attrName>
                                        </p:attrNameLst>
                                      </p:cBhvr>
                                      <p:to>
                                        <p:strVal val="visible"/>
                                      </p:to>
                                    </p:set>
                                    <p:animEffect transition="in" filter="blinds(horizontal)">
                                      <p:cBhvr>
                                        <p:cTn id="22" dur="500"/>
                                        <p:tgtEl>
                                          <p:spTgt spid="260722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07223"/>
                                        </p:tgtEl>
                                        <p:attrNameLst>
                                          <p:attrName>style.visibility</p:attrName>
                                        </p:attrNameLst>
                                      </p:cBhvr>
                                      <p:to>
                                        <p:strVal val="visible"/>
                                      </p:to>
                                    </p:set>
                                    <p:animEffect transition="in" filter="blinds(horizontal)">
                                      <p:cBhvr>
                                        <p:cTn id="25" dur="500"/>
                                        <p:tgtEl>
                                          <p:spTgt spid="2607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7166" grpId="0" animBg="1"/>
      <p:bldP spid="2607167" grpId="0" animBg="1"/>
      <p:bldP spid="2607220" grpId="0"/>
      <p:bldP spid="2607221" grpId="0"/>
      <p:bldP spid="2607222" grpId="0"/>
      <p:bldP spid="260722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98299" y="697030"/>
            <a:ext cx="7772400" cy="728192"/>
          </a:xfrm>
        </p:spPr>
        <p:txBody>
          <a:bodyPr/>
          <a:lstStyle/>
          <a:p>
            <a:pPr eaLnBrk="1" hangingPunct="1"/>
            <a:r>
              <a:rPr lang="zh-CN" altLang="en-US" b="1" dirty="0">
                <a:latin typeface="Times New Roman" panose="02020603050405020304" charset="0"/>
                <a:ea typeface="SimSun" panose="02010600030101010101" pitchFamily="2" charset="-122"/>
              </a:rPr>
              <a:t>归并两个有序序列 </a:t>
            </a:r>
            <a:endParaRPr lang="zh-CN" altLang="en-US" b="1" dirty="0">
              <a:latin typeface="Times New Roman" panose="02020603050405020304" charset="0"/>
              <a:ea typeface="SimSun" panose="02010600030101010101" pitchFamily="2" charset="-122"/>
            </a:endParaRPr>
          </a:p>
        </p:txBody>
      </p:sp>
      <p:sp>
        <p:nvSpPr>
          <p:cNvPr id="268291" name="Rectangle 3"/>
          <p:cNvSpPr>
            <a:spLocks noGrp="1" noChangeArrowheads="1"/>
          </p:cNvSpPr>
          <p:nvPr>
            <p:ph type="body" idx="1"/>
          </p:nvPr>
        </p:nvSpPr>
        <p:spPr>
          <a:xfrm>
            <a:off x="236713" y="1595423"/>
            <a:ext cx="8424863" cy="4522951"/>
          </a:xfrm>
        </p:spPr>
        <p:txBody>
          <a:bodyPr>
            <a:normAutofit lnSpcReduction="10000"/>
          </a:bodyPr>
          <a:lstStyle/>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template &lt;class KEY, class OTHER&gt;</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void merge(SET&lt;KEY, OTHER&gt; a[], </a:t>
            </a:r>
            <a:r>
              <a:rPr lang="en-US" altLang="zh-CN" sz="2000" b="1" dirty="0" err="1">
                <a:latin typeface="Times New Roman" panose="02020603050405020304" charset="0"/>
                <a:ea typeface="SimSun" panose="02010600030101010101" pitchFamily="2" charset="-122"/>
              </a:rPr>
              <a:t>int</a:t>
            </a:r>
            <a:r>
              <a:rPr lang="en-US" altLang="zh-CN" sz="2000" b="1" dirty="0">
                <a:latin typeface="Times New Roman" panose="02020603050405020304" charset="0"/>
                <a:ea typeface="SimSun" panose="02010600030101010101" pitchFamily="2" charset="-122"/>
              </a:rPr>
              <a:t> left, </a:t>
            </a:r>
            <a:r>
              <a:rPr lang="en-US" altLang="zh-CN" sz="2000" b="1" dirty="0" err="1">
                <a:solidFill>
                  <a:srgbClr val="FF0000"/>
                </a:solidFill>
                <a:latin typeface="Times New Roman" panose="02020603050405020304" charset="0"/>
                <a:ea typeface="SimSun" panose="02010600030101010101" pitchFamily="2" charset="-122"/>
              </a:rPr>
              <a:t>int</a:t>
            </a:r>
            <a:r>
              <a:rPr lang="en-US" altLang="zh-CN" sz="2000" b="1" dirty="0">
                <a:solidFill>
                  <a:srgbClr val="FF0000"/>
                </a:solidFill>
                <a:latin typeface="Times New Roman" panose="02020603050405020304" charset="0"/>
                <a:ea typeface="SimSun" panose="02010600030101010101" pitchFamily="2" charset="-122"/>
              </a:rPr>
              <a:t> mid, </a:t>
            </a:r>
            <a:r>
              <a:rPr lang="en-US" altLang="zh-CN" sz="2000" b="1" dirty="0" err="1">
                <a:latin typeface="Times New Roman" panose="02020603050405020304" charset="0"/>
                <a:ea typeface="SimSun" panose="02010600030101010101" pitchFamily="2" charset="-122"/>
              </a:rPr>
              <a:t>int</a:t>
            </a:r>
            <a:r>
              <a:rPr lang="en-US" altLang="zh-CN" sz="2000" b="1" dirty="0">
                <a:latin typeface="Times New Roman" panose="02020603050405020304" charset="0"/>
                <a:ea typeface="SimSun" panose="02010600030101010101" pitchFamily="2" charset="-122"/>
              </a:rPr>
              <a:t> right)</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    SET&lt;KEY, OTHER&gt; *</a:t>
            </a:r>
            <a:r>
              <a:rPr lang="en-US" altLang="zh-CN" sz="2000" b="1" dirty="0" err="1">
                <a:latin typeface="Times New Roman" panose="02020603050405020304" charset="0"/>
                <a:ea typeface="SimSun" panose="02010600030101010101" pitchFamily="2" charset="-122"/>
              </a:rPr>
              <a:t>tmp</a:t>
            </a:r>
            <a:r>
              <a:rPr lang="en-US" altLang="zh-CN" sz="2000" b="1" dirty="0">
                <a:latin typeface="Times New Roman" panose="02020603050405020304" charset="0"/>
                <a:ea typeface="SimSun" panose="02010600030101010101" pitchFamily="2" charset="-122"/>
              </a:rPr>
              <a:t> = new SET&lt;KEY,OTHER&gt;[right-left+1]; </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    </a:t>
            </a:r>
            <a:r>
              <a:rPr lang="en-US" altLang="zh-CN" sz="2000" b="1" dirty="0" err="1">
                <a:latin typeface="Times New Roman" panose="02020603050405020304" charset="0"/>
                <a:ea typeface="SimSun" panose="02010600030101010101" pitchFamily="2" charset="-122"/>
              </a:rPr>
              <a:t>int</a:t>
            </a:r>
            <a:r>
              <a:rPr lang="en-US" altLang="zh-CN" sz="2000" b="1" dirty="0">
                <a:latin typeface="Times New Roman" panose="02020603050405020304" charset="0"/>
                <a:ea typeface="SimSun" panose="02010600030101010101" pitchFamily="2" charset="-122"/>
              </a:rPr>
              <a:t> </a:t>
            </a:r>
            <a:r>
              <a:rPr lang="en-US" altLang="zh-CN" sz="2000" b="1" dirty="0" err="1">
                <a:latin typeface="Times New Roman" panose="02020603050405020304" charset="0"/>
                <a:ea typeface="SimSun" panose="02010600030101010101" pitchFamily="2" charset="-122"/>
              </a:rPr>
              <a:t>i</a:t>
            </a:r>
            <a:r>
              <a:rPr lang="en-US" altLang="zh-CN" sz="2000" b="1" dirty="0">
                <a:latin typeface="Times New Roman" panose="02020603050405020304" charset="0"/>
                <a:ea typeface="SimSun" panose="02010600030101010101" pitchFamily="2" charset="-122"/>
              </a:rPr>
              <a:t>= left, j = mid, k = 0;</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 </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    while (</a:t>
            </a:r>
            <a:r>
              <a:rPr lang="en-US" altLang="zh-CN" sz="2000" b="1" dirty="0" err="1">
                <a:latin typeface="Times New Roman" panose="02020603050405020304" charset="0"/>
                <a:ea typeface="SimSun" panose="02010600030101010101" pitchFamily="2" charset="-122"/>
              </a:rPr>
              <a:t>i</a:t>
            </a:r>
            <a:r>
              <a:rPr lang="en-US" altLang="zh-CN" sz="2000" b="1" dirty="0">
                <a:latin typeface="Times New Roman" panose="02020603050405020304" charset="0"/>
                <a:ea typeface="SimSun" panose="02010600030101010101" pitchFamily="2" charset="-122"/>
              </a:rPr>
              <a:t> &lt; mid &amp;&amp; j &lt;= right)                          //</a:t>
            </a:r>
            <a:r>
              <a:rPr lang="zh-CN" altLang="en-US" sz="2000" b="1" dirty="0">
                <a:latin typeface="Times New Roman" panose="02020603050405020304" charset="0"/>
                <a:ea typeface="SimSun" panose="02010600030101010101" pitchFamily="2" charset="-122"/>
              </a:rPr>
              <a:t>两表都未结束</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	       if (a[</a:t>
            </a:r>
            <a:r>
              <a:rPr lang="en-US" altLang="zh-CN" sz="2000" b="1" dirty="0" err="1">
                <a:latin typeface="Times New Roman" panose="02020603050405020304" charset="0"/>
                <a:ea typeface="SimSun" panose="02010600030101010101" pitchFamily="2" charset="-122"/>
              </a:rPr>
              <a:t>i</a:t>
            </a:r>
            <a:r>
              <a:rPr lang="en-US" altLang="zh-CN" sz="2000" b="1" dirty="0">
                <a:latin typeface="Times New Roman" panose="02020603050405020304" charset="0"/>
                <a:ea typeface="SimSun" panose="02010600030101010101" pitchFamily="2" charset="-122"/>
              </a:rPr>
              <a:t>].key &lt; a[j].key)     </a:t>
            </a:r>
            <a:r>
              <a:rPr lang="en-US" altLang="zh-CN" sz="2000" b="1" dirty="0" err="1">
                <a:latin typeface="Times New Roman" panose="02020603050405020304" charset="0"/>
                <a:ea typeface="SimSun" panose="02010600030101010101" pitchFamily="2" charset="-122"/>
              </a:rPr>
              <a:t>tmp</a:t>
            </a:r>
            <a:r>
              <a:rPr lang="en-US" altLang="zh-CN" sz="2000" b="1" dirty="0">
                <a:latin typeface="Times New Roman" panose="02020603050405020304" charset="0"/>
                <a:ea typeface="SimSun" panose="02010600030101010101" pitchFamily="2" charset="-122"/>
              </a:rPr>
              <a:t>[k++] = a[</a:t>
            </a:r>
            <a:r>
              <a:rPr lang="en-US" altLang="zh-CN" sz="2000" b="1" dirty="0" err="1">
                <a:latin typeface="Times New Roman" panose="02020603050405020304" charset="0"/>
                <a:ea typeface="SimSun" panose="02010600030101010101" pitchFamily="2" charset="-122"/>
              </a:rPr>
              <a:t>i</a:t>
            </a:r>
            <a:r>
              <a:rPr lang="en-US" altLang="zh-CN" sz="2000" b="1" dirty="0">
                <a:latin typeface="Times New Roman" panose="02020603050405020304" charset="0"/>
                <a:ea typeface="SimSun" panose="02010600030101010101" pitchFamily="2" charset="-122"/>
              </a:rPr>
              <a:t>++]; </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	       else </a:t>
            </a:r>
            <a:r>
              <a:rPr lang="en-US" altLang="zh-CN" sz="2000" b="1" dirty="0" err="1">
                <a:latin typeface="Times New Roman" panose="02020603050405020304" charset="0"/>
                <a:ea typeface="SimSun" panose="02010600030101010101" pitchFamily="2" charset="-122"/>
              </a:rPr>
              <a:t>tmp</a:t>
            </a:r>
            <a:r>
              <a:rPr lang="en-US" altLang="zh-CN" sz="2000" b="1" dirty="0">
                <a:latin typeface="Times New Roman" panose="02020603050405020304" charset="0"/>
                <a:ea typeface="SimSun" panose="02010600030101010101" pitchFamily="2" charset="-122"/>
              </a:rPr>
              <a:t>[k++] = a[j++]; </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 </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    while ( </a:t>
            </a:r>
            <a:r>
              <a:rPr lang="en-US" altLang="zh-CN" sz="2000" b="1" dirty="0" err="1">
                <a:latin typeface="Times New Roman" panose="02020603050405020304" charset="0"/>
                <a:ea typeface="SimSun" panose="02010600030101010101" pitchFamily="2" charset="-122"/>
              </a:rPr>
              <a:t>i</a:t>
            </a:r>
            <a:r>
              <a:rPr lang="en-US" altLang="zh-CN" sz="2000" b="1" dirty="0">
                <a:latin typeface="Times New Roman" panose="02020603050405020304" charset="0"/>
                <a:ea typeface="SimSun" panose="02010600030101010101" pitchFamily="2" charset="-122"/>
              </a:rPr>
              <a:t>&lt;mid )  </a:t>
            </a:r>
            <a:r>
              <a:rPr lang="en-US" altLang="zh-CN" sz="2000" b="1" dirty="0" err="1">
                <a:latin typeface="Times New Roman" panose="02020603050405020304" charset="0"/>
                <a:ea typeface="SimSun" panose="02010600030101010101" pitchFamily="2" charset="-122"/>
              </a:rPr>
              <a:t>tmp</a:t>
            </a:r>
            <a:r>
              <a:rPr lang="en-US" altLang="zh-CN" sz="2000" b="1" dirty="0">
                <a:latin typeface="Times New Roman" panose="02020603050405020304" charset="0"/>
                <a:ea typeface="SimSun" panose="02010600030101010101" pitchFamily="2" charset="-122"/>
              </a:rPr>
              <a:t>[k++] = a[</a:t>
            </a:r>
            <a:r>
              <a:rPr lang="en-US" altLang="zh-CN" sz="2000" b="1" dirty="0" err="1">
                <a:latin typeface="Times New Roman" panose="02020603050405020304" charset="0"/>
                <a:ea typeface="SimSun" panose="02010600030101010101" pitchFamily="2" charset="-122"/>
              </a:rPr>
              <a:t>i</a:t>
            </a:r>
            <a:r>
              <a:rPr lang="en-US" altLang="zh-CN" sz="2000" b="1" dirty="0">
                <a:latin typeface="Times New Roman" panose="02020603050405020304" charset="0"/>
                <a:ea typeface="SimSun" panose="02010600030101010101" pitchFamily="2" charset="-122"/>
              </a:rPr>
              <a:t>++];       //</a:t>
            </a:r>
            <a:r>
              <a:rPr lang="zh-CN" altLang="en-US" sz="2000" b="1" dirty="0">
                <a:latin typeface="Times New Roman" panose="02020603050405020304" charset="0"/>
                <a:ea typeface="SimSun" panose="02010600030101010101" pitchFamily="2" charset="-122"/>
              </a:rPr>
              <a:t>前半部分没有结束</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    while ( j&lt;=right )  </a:t>
            </a:r>
            <a:r>
              <a:rPr lang="en-US" altLang="zh-CN" sz="2000" b="1" dirty="0" err="1">
                <a:latin typeface="Times New Roman" panose="02020603050405020304" charset="0"/>
                <a:ea typeface="SimSun" panose="02010600030101010101" pitchFamily="2" charset="-122"/>
              </a:rPr>
              <a:t>tmp</a:t>
            </a:r>
            <a:r>
              <a:rPr lang="en-US" altLang="zh-CN" sz="2000" b="1" dirty="0">
                <a:latin typeface="Times New Roman" panose="02020603050405020304" charset="0"/>
                <a:ea typeface="SimSun" panose="02010600030101010101" pitchFamily="2" charset="-122"/>
              </a:rPr>
              <a:t>[k++] = a[j++];    //</a:t>
            </a:r>
            <a:r>
              <a:rPr lang="zh-CN" altLang="en-US" sz="2000" b="1" dirty="0">
                <a:latin typeface="Times New Roman" panose="02020603050405020304" charset="0"/>
                <a:ea typeface="SimSun" panose="02010600030101010101" pitchFamily="2" charset="-122"/>
              </a:rPr>
              <a:t>后半部分没有结束</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	 </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    for (</a:t>
            </a:r>
            <a:r>
              <a:rPr lang="en-US" altLang="zh-CN" sz="2000" b="1" dirty="0" err="1">
                <a:latin typeface="Times New Roman" panose="02020603050405020304" charset="0"/>
                <a:ea typeface="SimSun" panose="02010600030101010101" pitchFamily="2" charset="-122"/>
              </a:rPr>
              <a:t>i</a:t>
            </a:r>
            <a:r>
              <a:rPr lang="en-US" altLang="zh-CN" sz="2000" b="1" dirty="0">
                <a:latin typeface="Times New Roman" panose="02020603050405020304" charset="0"/>
                <a:ea typeface="SimSun" panose="02010600030101010101" pitchFamily="2" charset="-122"/>
              </a:rPr>
              <a:t>=0, k = left; k&lt;=right; ) a[k++] = </a:t>
            </a:r>
            <a:r>
              <a:rPr lang="en-US" altLang="zh-CN" sz="2000" b="1" dirty="0" err="1">
                <a:latin typeface="Times New Roman" panose="02020603050405020304" charset="0"/>
                <a:ea typeface="SimSun" panose="02010600030101010101" pitchFamily="2" charset="-122"/>
              </a:rPr>
              <a:t>tmp</a:t>
            </a:r>
            <a:r>
              <a:rPr lang="en-US" altLang="zh-CN" sz="2000" b="1" dirty="0">
                <a:latin typeface="Times New Roman" panose="02020603050405020304" charset="0"/>
                <a:ea typeface="SimSun" panose="02010600030101010101" pitchFamily="2" charset="-122"/>
              </a:rPr>
              <a:t>[</a:t>
            </a:r>
            <a:r>
              <a:rPr lang="en-US" altLang="zh-CN" sz="2000" b="1" dirty="0" err="1">
                <a:latin typeface="Times New Roman" panose="02020603050405020304" charset="0"/>
                <a:ea typeface="SimSun" panose="02010600030101010101" pitchFamily="2" charset="-122"/>
              </a:rPr>
              <a:t>i</a:t>
            </a:r>
            <a:r>
              <a:rPr lang="en-US" altLang="zh-CN" sz="2000" b="1" dirty="0">
                <a:latin typeface="Times New Roman" panose="02020603050405020304" charset="0"/>
                <a:ea typeface="SimSun" panose="02010600030101010101" pitchFamily="2" charset="-122"/>
              </a:rPr>
              <a:t>++];</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    delete [] </a:t>
            </a:r>
            <a:r>
              <a:rPr lang="en-US" altLang="zh-CN" sz="2000" b="1" dirty="0" err="1">
                <a:latin typeface="Times New Roman" panose="02020603050405020304" charset="0"/>
                <a:ea typeface="SimSun" panose="02010600030101010101" pitchFamily="2" charset="-122"/>
              </a:rPr>
              <a:t>tmp</a:t>
            </a:r>
            <a:r>
              <a:rPr lang="en-US" altLang="zh-CN" sz="2000" b="1" dirty="0">
                <a:latin typeface="Times New Roman" panose="02020603050405020304" charset="0"/>
                <a:ea typeface="SimSun" panose="02010600030101010101" pitchFamily="2" charset="-122"/>
              </a:rPr>
              <a:t>;</a:t>
            </a:r>
            <a:endParaRPr lang="zh-CN" sz="2000" b="1" dirty="0">
              <a:latin typeface="Times New Roman" panose="02020603050405020304" charset="0"/>
              <a:ea typeface="SimSun" panose="02010600030101010101" pitchFamily="2" charset="-122"/>
            </a:endParaRPr>
          </a:p>
          <a:p>
            <a:pPr>
              <a:lnSpc>
                <a:spcPct val="100000"/>
              </a:lnSpc>
              <a:spcBef>
                <a:spcPts val="0"/>
              </a:spcBef>
              <a:buFontTx/>
              <a:buNone/>
            </a:pPr>
            <a:r>
              <a:rPr lang="en-US" altLang="zh-CN" sz="2000" b="1" dirty="0">
                <a:latin typeface="Times New Roman" panose="02020603050405020304" charset="0"/>
                <a:ea typeface="SimSun" panose="02010600030101010101" pitchFamily="2" charset="-122"/>
              </a:rPr>
              <a:t>}</a:t>
            </a:r>
            <a:endParaRPr lang="zh-CN" sz="2000"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zh-CN" altLang="en-US" dirty="0">
                <a:latin typeface="楷体_GB2312" charset="0"/>
                <a:ea typeface="楷体_GB2312" charset="0"/>
                <a:cs typeface="楷体_GB2312" charset="0"/>
              </a:rPr>
              <a:t>折半插入排序</a:t>
            </a:r>
            <a:endParaRPr lang="zh-CN" altLang="en-US" dirty="0">
              <a:latin typeface="楷体_GB2312" charset="0"/>
              <a:ea typeface="楷体_GB2312" charset="0"/>
              <a:cs typeface="楷体_GB2312" charset="0"/>
            </a:endParaRPr>
          </a:p>
        </p:txBody>
      </p:sp>
      <p:sp>
        <p:nvSpPr>
          <p:cNvPr id="219139" name="Rectangle 3"/>
          <p:cNvSpPr>
            <a:spLocks noGrp="1" noChangeArrowheads="1"/>
          </p:cNvSpPr>
          <p:nvPr>
            <p:ph type="body" idx="1"/>
          </p:nvPr>
        </p:nvSpPr>
        <p:spPr/>
        <p:txBody>
          <a:bodyPr/>
          <a:lstStyle/>
          <a:p>
            <a:pPr eaLnBrk="1" hangingPunct="1">
              <a:lnSpc>
                <a:spcPct val="140000"/>
              </a:lnSpc>
            </a:pPr>
            <a:r>
              <a:rPr lang="zh-CN" altLang="en-US" dirty="0">
                <a:latin typeface="楷体_GB2312" charset="0"/>
                <a:ea typeface="楷体_GB2312" charset="0"/>
                <a:cs typeface="楷体_GB2312" charset="0"/>
              </a:rPr>
              <a:t>利用二分查找法，快速地找到</a:t>
            </a:r>
            <a:r>
              <a:rPr lang="en-US" altLang="zh-CN" dirty="0">
                <a:latin typeface="楷体_GB2312" charset="0"/>
                <a:ea typeface="楷体_GB2312" charset="0"/>
                <a:cs typeface="楷体_GB2312" charset="0"/>
              </a:rPr>
              <a:t>a[j]</a:t>
            </a:r>
            <a:r>
              <a:rPr lang="zh-CN" altLang="en-US" dirty="0">
                <a:latin typeface="楷体_GB2312" charset="0"/>
                <a:ea typeface="楷体_GB2312" charset="0"/>
                <a:cs typeface="楷体_GB2312" charset="0"/>
              </a:rPr>
              <a:t>的插入位置。从而达到减少比较次数的目的 </a:t>
            </a:r>
            <a:endParaRPr lang="zh-CN" altLang="en-US" dirty="0">
              <a:latin typeface="楷体_GB2312" charset="0"/>
              <a:ea typeface="楷体_GB2312" charset="0"/>
              <a:cs typeface="楷体_GB2312" charset="0"/>
            </a:endParaRPr>
          </a:p>
          <a:p>
            <a:pPr eaLnBrk="1" hangingPunct="1">
              <a:lnSpc>
                <a:spcPct val="140000"/>
              </a:lnSpc>
            </a:pPr>
            <a:r>
              <a:rPr lang="zh-CN" altLang="en-US" dirty="0">
                <a:latin typeface="楷体_GB2312" charset="0"/>
                <a:ea typeface="楷体_GB2312" charset="0"/>
                <a:cs typeface="楷体_GB2312" charset="0"/>
              </a:rPr>
              <a:t>最坏情况下总的移动次数还是</a:t>
            </a:r>
            <a:r>
              <a:rPr lang="en-US" altLang="zh-CN" dirty="0">
                <a:latin typeface="楷体_GB2312" charset="0"/>
                <a:ea typeface="楷体_GB2312" charset="0"/>
                <a:cs typeface="楷体_GB2312" charset="0"/>
              </a:rPr>
              <a:t>O(n</a:t>
            </a:r>
            <a:r>
              <a:rPr lang="en-US" altLang="zh-CN" baseline="30000" dirty="0">
                <a:latin typeface="楷体_GB2312" charset="0"/>
                <a:ea typeface="楷体_GB2312" charset="0"/>
                <a:cs typeface="楷体_GB2312" charset="0"/>
              </a:rPr>
              <a:t>2</a:t>
            </a:r>
            <a:r>
              <a:rPr lang="en-US" altLang="zh-CN" dirty="0">
                <a:latin typeface="楷体_GB2312" charset="0"/>
                <a:ea typeface="楷体_GB2312" charset="0"/>
                <a:cs typeface="楷体_GB2312" charset="0"/>
              </a:rPr>
              <a:t>)</a:t>
            </a:r>
            <a:endParaRPr lang="zh-CN" altLang="en-US" dirty="0">
              <a:latin typeface="楷体_GB2312" charset="0"/>
              <a:ea typeface="楷体_GB2312" charset="0"/>
              <a:cs typeface="楷体_GB2312" charset="0"/>
            </a:endParaRPr>
          </a:p>
        </p:txBody>
      </p:sp>
    </p:spTree>
  </p:cSld>
  <p:clrMapOvr>
    <a:masterClrMapping/>
  </p:clrMapOvr>
  <p:transition spd="med">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591126"/>
            <a:ext cx="7772400" cy="704273"/>
          </a:xfrm>
        </p:spPr>
        <p:txBody>
          <a:bodyPr/>
          <a:lstStyle/>
          <a:p>
            <a:pPr>
              <a:defRPr/>
            </a:pPr>
            <a:r>
              <a:rPr lang="zh-CN" altLang="en-US" dirty="0">
                <a:effectLst>
                  <a:outerShdw blurRad="38100" dist="38100" dir="2700000" algn="tl">
                    <a:srgbClr val="DDDDDD"/>
                  </a:outerShdw>
                </a:effectLst>
                <a:latin typeface="SimHei" panose="02010609060101010101" charset="-122"/>
                <a:ea typeface="SimHei" panose="02010609060101010101" charset="-122"/>
                <a:cs typeface="SimHei" panose="02010609060101010101" charset="-122"/>
              </a:rPr>
              <a:t>归并</a:t>
            </a:r>
            <a:r>
              <a:rPr lang="en-US" dirty="0" err="1">
                <a:effectLst>
                  <a:outerShdw blurRad="38100" dist="38100" dir="2700000" algn="tl">
                    <a:srgbClr val="DDDDDD"/>
                  </a:outerShdw>
                </a:effectLst>
                <a:latin typeface="SimHei" panose="02010609060101010101" charset="-122"/>
                <a:ea typeface="SimHei" panose="02010609060101010101" charset="-122"/>
                <a:cs typeface="SimHei" panose="02010609060101010101" charset="-122"/>
              </a:rPr>
              <a:t>排序</a:t>
            </a:r>
            <a:endParaRPr lang="zh-CN" altLang="en-US" dirty="0">
              <a:effectLst>
                <a:outerShdw blurRad="38100" dist="38100" dir="2700000" algn="tl">
                  <a:srgbClr val="DDDDDD"/>
                </a:outerShdw>
              </a:effectLst>
              <a:latin typeface="SimHei" panose="02010609060101010101" charset="-122"/>
              <a:ea typeface="SimHei" panose="02010609060101010101" charset="-122"/>
              <a:cs typeface="SimHei" panose="02010609060101010101" charset="-122"/>
            </a:endParaRPr>
          </a:p>
        </p:txBody>
      </p:sp>
      <p:sp>
        <p:nvSpPr>
          <p:cNvPr id="77828" name="Text Box 4"/>
          <p:cNvSpPr txBox="1">
            <a:spLocks noChangeArrowheads="1"/>
          </p:cNvSpPr>
          <p:nvPr/>
        </p:nvSpPr>
        <p:spPr bwMode="auto">
          <a:xfrm>
            <a:off x="287337" y="1542989"/>
            <a:ext cx="8569325" cy="1187450"/>
          </a:xfrm>
          <a:prstGeom prst="rect">
            <a:avLst/>
          </a:prstGeom>
          <a:solidFill>
            <a:srgbClr val="FFCC00"/>
          </a:solidFill>
          <a:ln>
            <a:noFill/>
          </a:ln>
          <a:effectLst/>
        </p:spPr>
        <p:txBody>
          <a:bodyPr>
            <a:spAutoFit/>
          </a:bodyPr>
          <a:lstStyle>
            <a:lvl1pPr>
              <a:defRPr kumimoji="1" sz="2400">
                <a:solidFill>
                  <a:schemeClr val="bg1"/>
                </a:solidFill>
                <a:latin typeface="Arial" panose="020B0604020202020204" pitchFamily="34" charset="0"/>
                <a:ea typeface="楷体_GB2312" pitchFamily="49" charset="-122"/>
              </a:defRPr>
            </a:lvl1pPr>
            <a:lvl2pPr marL="742950" indent="-285750">
              <a:defRPr kumimoji="1" sz="2400">
                <a:solidFill>
                  <a:schemeClr val="bg1"/>
                </a:solidFill>
                <a:latin typeface="Arial" panose="020B0604020202020204" pitchFamily="34" charset="0"/>
                <a:ea typeface="楷体_GB2312" pitchFamily="49" charset="-122"/>
              </a:defRPr>
            </a:lvl2pPr>
            <a:lvl3pPr marL="1143000" indent="-228600">
              <a:defRPr kumimoji="1" sz="2400">
                <a:solidFill>
                  <a:schemeClr val="bg1"/>
                </a:solidFill>
                <a:latin typeface="Arial" panose="020B0604020202020204" pitchFamily="34" charset="0"/>
                <a:ea typeface="楷体_GB2312" pitchFamily="49" charset="-122"/>
              </a:defRPr>
            </a:lvl3pPr>
            <a:lvl4pPr marL="1600200" indent="-228600">
              <a:defRPr kumimoji="1" sz="2400">
                <a:solidFill>
                  <a:schemeClr val="bg1"/>
                </a:solidFill>
                <a:latin typeface="Arial" panose="020B0604020202020204" pitchFamily="34" charset="0"/>
                <a:ea typeface="楷体_GB2312" pitchFamily="49" charset="-122"/>
              </a:defRPr>
            </a:lvl4pPr>
            <a:lvl5pPr marL="2057400" indent="-228600">
              <a:defRPr kumimoji="1" sz="2400">
                <a:solidFill>
                  <a:schemeClr val="bg1"/>
                </a:solidFill>
                <a:latin typeface="Arial" panose="020B0604020202020204" pitchFamily="34" charset="0"/>
                <a:ea typeface="楷体_GB2312" pitchFamily="49" charset="-122"/>
              </a:defRPr>
            </a:lvl5pPr>
            <a:lvl6pPr marL="25146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6pPr>
            <a:lvl7pPr marL="29718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7pPr>
            <a:lvl8pPr marL="34290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8pPr>
            <a:lvl9pPr marL="38862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9pPr>
          </a:lstStyle>
          <a:p>
            <a:r>
              <a:rPr kumimoji="0" lang="zh-CN" altLang="en-US" b="1" dirty="0">
                <a:solidFill>
                  <a:schemeClr val="tx1"/>
                </a:solidFill>
                <a:ea typeface="SimHei" panose="02010609060101010101" charset="-122"/>
              </a:rPr>
              <a:t>基本思想：</a:t>
            </a:r>
            <a:r>
              <a:rPr kumimoji="0" lang="zh-CN" altLang="en-US" dirty="0">
                <a:solidFill>
                  <a:schemeClr val="tx1"/>
                </a:solidFill>
              </a:rPr>
              <a:t>将待排序元素分成大小大致相同的</a:t>
            </a:r>
            <a:r>
              <a:rPr kumimoji="0" lang="en-US" altLang="zh-CN" dirty="0">
                <a:solidFill>
                  <a:schemeClr val="tx1"/>
                </a:solidFill>
              </a:rPr>
              <a:t>2</a:t>
            </a:r>
            <a:r>
              <a:rPr kumimoji="0" lang="zh-CN" altLang="en-US" dirty="0">
                <a:solidFill>
                  <a:schemeClr val="tx1"/>
                </a:solidFill>
              </a:rPr>
              <a:t>个子集合，分别对</a:t>
            </a:r>
            <a:r>
              <a:rPr kumimoji="0" lang="en-US" altLang="zh-CN" dirty="0">
                <a:solidFill>
                  <a:schemeClr val="tx1"/>
                </a:solidFill>
              </a:rPr>
              <a:t>2</a:t>
            </a:r>
            <a:r>
              <a:rPr kumimoji="0" lang="zh-CN" altLang="en-US" dirty="0">
                <a:solidFill>
                  <a:schemeClr val="tx1"/>
                </a:solidFill>
              </a:rPr>
              <a:t>个子集合进行排序，最终将排好序的子集合合并成为所要求的排好序的集合。</a:t>
            </a:r>
            <a:r>
              <a:rPr kumimoji="0" lang="en-US" altLang="zh-CN" dirty="0">
                <a:solidFill>
                  <a:schemeClr val="tx1"/>
                </a:solidFill>
              </a:rPr>
              <a:t> </a:t>
            </a:r>
            <a:endParaRPr kumimoji="0" lang="en-US" altLang="zh-CN" dirty="0">
              <a:solidFill>
                <a:schemeClr val="tx1"/>
              </a:solidFill>
            </a:endParaRPr>
          </a:p>
        </p:txBody>
      </p:sp>
      <p:sp>
        <p:nvSpPr>
          <p:cNvPr id="77831" name="AutoShape 7"/>
          <p:cNvSpPr>
            <a:spLocks noChangeArrowheads="1"/>
          </p:cNvSpPr>
          <p:nvPr/>
        </p:nvSpPr>
        <p:spPr bwMode="auto">
          <a:xfrm>
            <a:off x="5384801" y="5059622"/>
            <a:ext cx="2290618" cy="510778"/>
          </a:xfrm>
          <a:prstGeom prst="roundRect">
            <a:avLst>
              <a:gd name="adj" fmla="val 16667"/>
            </a:avLst>
          </a:prstGeom>
          <a:solidFill>
            <a:schemeClr val="bg2"/>
          </a:solidFill>
          <a:ln w="38100">
            <a:solidFill>
              <a:srgbClr val="063DE8"/>
            </a:solidFill>
            <a:round/>
          </a:ln>
          <a:effectLst/>
        </p:spPr>
        <p:txBody>
          <a:bodyPr wrap="square">
            <a:spAutoFit/>
          </a:bodyPr>
          <a:lstStyle>
            <a:lvl1pPr>
              <a:defRPr kumimoji="1" sz="2400">
                <a:solidFill>
                  <a:schemeClr val="bg1"/>
                </a:solidFill>
                <a:latin typeface="Arial" panose="020B0604020202020204" pitchFamily="34" charset="0"/>
                <a:ea typeface="楷体_GB2312" pitchFamily="49" charset="-122"/>
              </a:defRPr>
            </a:lvl1pPr>
            <a:lvl2pPr marL="742950" indent="-285750">
              <a:defRPr kumimoji="1" sz="2400">
                <a:solidFill>
                  <a:schemeClr val="bg1"/>
                </a:solidFill>
                <a:latin typeface="Arial" panose="020B0604020202020204" pitchFamily="34" charset="0"/>
                <a:ea typeface="楷体_GB2312" pitchFamily="49" charset="-122"/>
              </a:defRPr>
            </a:lvl2pPr>
            <a:lvl3pPr marL="1143000" indent="-228600">
              <a:defRPr kumimoji="1" sz="2400">
                <a:solidFill>
                  <a:schemeClr val="bg1"/>
                </a:solidFill>
                <a:latin typeface="Arial" panose="020B0604020202020204" pitchFamily="34" charset="0"/>
                <a:ea typeface="楷体_GB2312" pitchFamily="49" charset="-122"/>
              </a:defRPr>
            </a:lvl3pPr>
            <a:lvl4pPr marL="1600200" indent="-228600">
              <a:defRPr kumimoji="1" sz="2400">
                <a:solidFill>
                  <a:schemeClr val="bg1"/>
                </a:solidFill>
                <a:latin typeface="Arial" panose="020B0604020202020204" pitchFamily="34" charset="0"/>
                <a:ea typeface="楷体_GB2312" pitchFamily="49" charset="-122"/>
              </a:defRPr>
            </a:lvl4pPr>
            <a:lvl5pPr marL="2057400" indent="-228600">
              <a:defRPr kumimoji="1" sz="2400">
                <a:solidFill>
                  <a:schemeClr val="bg1"/>
                </a:solidFill>
                <a:latin typeface="Arial" panose="020B0604020202020204" pitchFamily="34" charset="0"/>
                <a:ea typeface="楷体_GB2312" pitchFamily="49" charset="-122"/>
              </a:defRPr>
            </a:lvl5pPr>
            <a:lvl6pPr marL="25146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6pPr>
            <a:lvl7pPr marL="29718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7pPr>
            <a:lvl8pPr marL="34290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8pPr>
            <a:lvl9pPr marL="38862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9pPr>
          </a:lstStyle>
          <a:p>
            <a:pPr eaLnBrk="0" hangingPunct="0"/>
            <a:r>
              <a:rPr kumimoji="0" lang="en-US" altLang="zh-CN" dirty="0">
                <a:solidFill>
                  <a:schemeClr val="tx1"/>
                </a:solidFill>
                <a:ea typeface="SimSun" panose="02010600030101010101" pitchFamily="2" charset="-122"/>
              </a:rPr>
              <a:t>T(n)=O(</a:t>
            </a:r>
            <a:r>
              <a:rPr kumimoji="0" lang="en-US" altLang="zh-CN" dirty="0" err="1">
                <a:solidFill>
                  <a:schemeClr val="tx1"/>
                </a:solidFill>
                <a:ea typeface="SimSun" panose="02010600030101010101" pitchFamily="2" charset="-122"/>
              </a:rPr>
              <a:t>nlogn</a:t>
            </a:r>
            <a:r>
              <a:rPr kumimoji="0" lang="en-US" altLang="zh-CN" dirty="0">
                <a:solidFill>
                  <a:schemeClr val="tx1"/>
                </a:solidFill>
                <a:ea typeface="SimSun" panose="02010600030101010101" pitchFamily="2" charset="-122"/>
              </a:rPr>
              <a:t>) </a:t>
            </a:r>
            <a:endParaRPr kumimoji="0" lang="en-US" altLang="zh-CN" b="1" dirty="0">
              <a:solidFill>
                <a:schemeClr val="tx1"/>
              </a:solidFill>
              <a:ea typeface="SimHei" panose="02010609060101010101" charset="-122"/>
            </a:endParaRPr>
          </a:p>
        </p:txBody>
      </p:sp>
      <p:graphicFrame>
        <p:nvGraphicFramePr>
          <p:cNvPr id="37895" name="Object 8"/>
          <p:cNvGraphicFramePr>
            <a:graphicFrameLocks noChangeAspect="1"/>
          </p:cNvGraphicFramePr>
          <p:nvPr/>
        </p:nvGraphicFramePr>
        <p:xfrm>
          <a:off x="4572000" y="3949311"/>
          <a:ext cx="4284662" cy="862177"/>
        </p:xfrm>
        <a:graphic>
          <a:graphicData uri="http://schemas.openxmlformats.org/presentationml/2006/ole">
            <mc:AlternateContent xmlns:mc="http://schemas.openxmlformats.org/markup-compatibility/2006">
              <mc:Choice xmlns:v="urn:schemas-microsoft-com:vml" Requires="v">
                <p:oleObj spid="_x0000_s285750" name="公式" r:id="rId1" imgW="1930400" imgH="457200" progId="Equation.3">
                  <p:embed/>
                </p:oleObj>
              </mc:Choice>
              <mc:Fallback>
                <p:oleObj name="公式" r:id="rId1" imgW="1930400" imgH="4572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949311"/>
                        <a:ext cx="4284662" cy="862177"/>
                      </a:xfrm>
                      <a:prstGeom prst="rect">
                        <a:avLst/>
                      </a:prstGeom>
                      <a:noFill/>
                      <a:ln>
                        <a:noFill/>
                      </a:ln>
                    </p:spPr>
                  </p:pic>
                </p:oleObj>
              </mc:Fallback>
            </mc:AlternateContent>
          </a:graphicData>
        </a:graphic>
      </p:graphicFrame>
      <p:sp>
        <p:nvSpPr>
          <p:cNvPr id="10" name="文本框 9"/>
          <p:cNvSpPr txBox="1"/>
          <p:nvPr/>
        </p:nvSpPr>
        <p:spPr>
          <a:xfrm>
            <a:off x="287337" y="2730438"/>
            <a:ext cx="7102764" cy="3170099"/>
          </a:xfrm>
          <a:prstGeom prst="rect">
            <a:avLst/>
          </a:prstGeom>
          <a:noFill/>
        </p:spPr>
        <p:txBody>
          <a:bodyPr wrap="square">
            <a:spAutoFit/>
          </a:bodyPr>
          <a:lstStyle/>
          <a:p>
            <a:pPr>
              <a:buFontTx/>
              <a:buNone/>
            </a:pPr>
            <a:r>
              <a:rPr lang="en-US" altLang="zh-CN" sz="2000" b="1" dirty="0">
                <a:latin typeface="Times New Roman" panose="02020603050405020304" charset="0"/>
                <a:ea typeface="SimSun" panose="02010600030101010101" pitchFamily="2" charset="-122"/>
              </a:rPr>
              <a:t>template &lt;class KEY, class OTHER&gt;</a:t>
            </a:r>
            <a:endParaRPr lang="zh-CN" altLang="zh-CN" sz="2000" b="1" dirty="0">
              <a:latin typeface="Times New Roman" panose="02020603050405020304" charset="0"/>
              <a:ea typeface="SimSun" panose="02010600030101010101" pitchFamily="2" charset="-122"/>
            </a:endParaRPr>
          </a:p>
          <a:p>
            <a:pPr>
              <a:buFontTx/>
              <a:buNone/>
            </a:pPr>
            <a:r>
              <a:rPr lang="en-US" altLang="zh-CN" sz="2000" b="1" dirty="0">
                <a:latin typeface="Times New Roman" panose="02020603050405020304" charset="0"/>
                <a:ea typeface="SimSun" panose="02010600030101010101" pitchFamily="2" charset="-122"/>
              </a:rPr>
              <a:t>void </a:t>
            </a:r>
            <a:r>
              <a:rPr lang="en-US" altLang="zh-CN" sz="2000" b="1" dirty="0" err="1">
                <a:latin typeface="Times New Roman" panose="02020603050405020304" charset="0"/>
                <a:ea typeface="SimSun" panose="02010600030101010101" pitchFamily="2" charset="-122"/>
              </a:rPr>
              <a:t>mergeSort</a:t>
            </a:r>
            <a:r>
              <a:rPr lang="en-US" altLang="zh-CN" sz="2000" b="1" dirty="0">
                <a:latin typeface="Times New Roman" panose="02020603050405020304" charset="0"/>
                <a:ea typeface="SimSun" panose="02010600030101010101" pitchFamily="2" charset="-122"/>
              </a:rPr>
              <a:t>(SET&lt;KEY, OTHER&gt; a[], int left, int right)</a:t>
            </a:r>
            <a:endParaRPr lang="zh-CN" altLang="zh-CN" sz="2000" b="1" dirty="0">
              <a:latin typeface="Times New Roman" panose="02020603050405020304" charset="0"/>
              <a:ea typeface="SimSun" panose="02010600030101010101" pitchFamily="2" charset="-122"/>
            </a:endParaRPr>
          </a:p>
          <a:p>
            <a:pPr>
              <a:buFontTx/>
              <a:buNone/>
            </a:pPr>
            <a:r>
              <a:rPr lang="en-US" altLang="zh-CN" sz="2000" b="1" dirty="0">
                <a:latin typeface="Times New Roman" panose="02020603050405020304" charset="0"/>
                <a:ea typeface="SimSun" panose="02010600030101010101" pitchFamily="2" charset="-122"/>
              </a:rPr>
              <a:t>{</a:t>
            </a:r>
            <a:endParaRPr lang="zh-CN" altLang="zh-CN" sz="2000" b="1" dirty="0">
              <a:latin typeface="Times New Roman" panose="02020603050405020304" charset="0"/>
              <a:ea typeface="SimSun" panose="02010600030101010101" pitchFamily="2" charset="-122"/>
            </a:endParaRPr>
          </a:p>
          <a:p>
            <a:pPr>
              <a:buFontTx/>
              <a:buNone/>
            </a:pPr>
            <a:r>
              <a:rPr lang="en-US" altLang="zh-CN" sz="2000" b="1" dirty="0">
                <a:latin typeface="Times New Roman" panose="02020603050405020304" charset="0"/>
                <a:ea typeface="SimSun" panose="02010600030101010101" pitchFamily="2" charset="-122"/>
              </a:rPr>
              <a:t>   int mid = (</a:t>
            </a:r>
            <a:r>
              <a:rPr lang="en-US" altLang="zh-CN" sz="2000" b="1" dirty="0" err="1">
                <a:latin typeface="Times New Roman" panose="02020603050405020304" charset="0"/>
                <a:ea typeface="SimSun" panose="02010600030101010101" pitchFamily="2" charset="-122"/>
              </a:rPr>
              <a:t>left+right</a:t>
            </a:r>
            <a:r>
              <a:rPr lang="en-US" altLang="zh-CN" sz="2000" b="1" dirty="0">
                <a:latin typeface="Times New Roman" panose="02020603050405020304" charset="0"/>
                <a:ea typeface="SimSun" panose="02010600030101010101" pitchFamily="2" charset="-122"/>
              </a:rPr>
              <a:t>)/2;</a:t>
            </a:r>
            <a:endParaRPr lang="zh-CN" altLang="zh-CN" sz="2000" b="1" dirty="0">
              <a:latin typeface="Times New Roman" panose="02020603050405020304" charset="0"/>
              <a:ea typeface="SimSun" panose="02010600030101010101" pitchFamily="2" charset="-122"/>
            </a:endParaRPr>
          </a:p>
          <a:p>
            <a:pPr>
              <a:buFontTx/>
              <a:buNone/>
            </a:pPr>
            <a:r>
              <a:rPr lang="en-US" altLang="zh-CN" sz="2000" b="1" dirty="0">
                <a:latin typeface="Times New Roman" panose="02020603050405020304" charset="0"/>
                <a:ea typeface="SimSun" panose="02010600030101010101" pitchFamily="2" charset="-122"/>
              </a:rPr>
              <a:t> </a:t>
            </a:r>
            <a:endParaRPr lang="zh-CN" altLang="zh-CN" sz="2000" b="1" dirty="0">
              <a:latin typeface="Times New Roman" panose="02020603050405020304" charset="0"/>
              <a:ea typeface="SimSun" panose="02010600030101010101" pitchFamily="2" charset="-122"/>
            </a:endParaRPr>
          </a:p>
          <a:p>
            <a:pPr>
              <a:buFontTx/>
              <a:buNone/>
            </a:pPr>
            <a:r>
              <a:rPr lang="en-US" altLang="zh-CN" sz="2000" b="1" dirty="0">
                <a:latin typeface="Times New Roman" panose="02020603050405020304" charset="0"/>
                <a:ea typeface="SimSun" panose="02010600030101010101" pitchFamily="2" charset="-122"/>
              </a:rPr>
              <a:t>     if (left == right) return;</a:t>
            </a:r>
            <a:endParaRPr lang="zh-CN" altLang="zh-CN" sz="2000" b="1" dirty="0">
              <a:latin typeface="Times New Roman" panose="02020603050405020304" charset="0"/>
              <a:ea typeface="SimSun" panose="02010600030101010101" pitchFamily="2" charset="-122"/>
            </a:endParaRPr>
          </a:p>
          <a:p>
            <a:pPr>
              <a:buFontTx/>
              <a:buNone/>
            </a:pPr>
            <a:r>
              <a:rPr lang="en-US" altLang="zh-CN" sz="2000" b="1" dirty="0">
                <a:latin typeface="Times New Roman" panose="02020603050405020304" charset="0"/>
                <a:ea typeface="SimSun" panose="02010600030101010101" pitchFamily="2" charset="-122"/>
              </a:rPr>
              <a:t>     </a:t>
            </a:r>
            <a:r>
              <a:rPr lang="en-US" altLang="zh-CN" sz="2000" b="1" dirty="0" err="1">
                <a:latin typeface="Times New Roman" panose="02020603050405020304" charset="0"/>
                <a:ea typeface="SimSun" panose="02010600030101010101" pitchFamily="2" charset="-122"/>
              </a:rPr>
              <a:t>mergeSort</a:t>
            </a:r>
            <a:r>
              <a:rPr lang="en-US" altLang="zh-CN" sz="2000" b="1" dirty="0">
                <a:latin typeface="Times New Roman" panose="02020603050405020304" charset="0"/>
                <a:ea typeface="SimSun" panose="02010600030101010101" pitchFamily="2" charset="-122"/>
              </a:rPr>
              <a:t>(a, left, mid);</a:t>
            </a:r>
            <a:endParaRPr lang="zh-CN" altLang="zh-CN" sz="2000" b="1" dirty="0">
              <a:latin typeface="Times New Roman" panose="02020603050405020304" charset="0"/>
              <a:ea typeface="SimSun" panose="02010600030101010101" pitchFamily="2" charset="-122"/>
            </a:endParaRPr>
          </a:p>
          <a:p>
            <a:pPr>
              <a:buFontTx/>
              <a:buNone/>
            </a:pPr>
            <a:r>
              <a:rPr lang="en-US" altLang="zh-CN" sz="2000" b="1" dirty="0">
                <a:latin typeface="Times New Roman" panose="02020603050405020304" charset="0"/>
                <a:ea typeface="SimSun" panose="02010600030101010101" pitchFamily="2" charset="-122"/>
              </a:rPr>
              <a:t>     </a:t>
            </a:r>
            <a:r>
              <a:rPr lang="en-US" altLang="zh-CN" sz="2000" b="1" dirty="0" err="1">
                <a:latin typeface="Times New Roman" panose="02020603050405020304" charset="0"/>
                <a:ea typeface="SimSun" panose="02010600030101010101" pitchFamily="2" charset="-122"/>
              </a:rPr>
              <a:t>mergeSort</a:t>
            </a:r>
            <a:r>
              <a:rPr lang="en-US" altLang="zh-CN" sz="2000" b="1" dirty="0">
                <a:latin typeface="Times New Roman" panose="02020603050405020304" charset="0"/>
                <a:ea typeface="SimSun" panose="02010600030101010101" pitchFamily="2" charset="-122"/>
              </a:rPr>
              <a:t>(a, mid+1, right);</a:t>
            </a:r>
            <a:endParaRPr lang="zh-CN" altLang="zh-CN" sz="2000" b="1" dirty="0">
              <a:latin typeface="Times New Roman" panose="02020603050405020304" charset="0"/>
              <a:ea typeface="SimSun" panose="02010600030101010101" pitchFamily="2" charset="-122"/>
            </a:endParaRPr>
          </a:p>
          <a:p>
            <a:pPr>
              <a:buFontTx/>
              <a:buNone/>
            </a:pPr>
            <a:r>
              <a:rPr lang="en-US" altLang="zh-CN" sz="2000" b="1" dirty="0">
                <a:latin typeface="Times New Roman" panose="02020603050405020304" charset="0"/>
                <a:ea typeface="SimSun" panose="02010600030101010101" pitchFamily="2" charset="-122"/>
              </a:rPr>
              <a:t>     merge(a,left,mid+1,right);</a:t>
            </a:r>
            <a:endParaRPr lang="zh-CN" altLang="zh-CN" sz="2000" b="1" dirty="0">
              <a:latin typeface="Times New Roman" panose="02020603050405020304" charset="0"/>
              <a:ea typeface="SimSun" panose="02010600030101010101" pitchFamily="2" charset="-122"/>
            </a:endParaRPr>
          </a:p>
          <a:p>
            <a:pPr>
              <a:buFontTx/>
              <a:buNone/>
            </a:pPr>
            <a:r>
              <a:rPr lang="en-US" altLang="zh-CN" sz="2000" b="1" dirty="0">
                <a:latin typeface="Times New Roman" panose="02020603050405020304" charset="0"/>
                <a:ea typeface="SimSun" panose="02010600030101010101" pitchFamily="2" charset="-122"/>
              </a:rPr>
              <a:t>}</a:t>
            </a:r>
            <a:endParaRPr lang="zh-CN" altLang="zh-CN" sz="2000"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685800" y="528854"/>
            <a:ext cx="7772400" cy="746125"/>
          </a:xfrm>
          <a:prstGeom prst="rect">
            <a:avLst/>
          </a:prstGeom>
          <a:noFill/>
          <a:ln>
            <a:noFill/>
          </a:ln>
          <a:effectLst/>
        </p:spPr>
        <p:txBody>
          <a:bodyPr anchor="ctr"/>
          <a:lstStyle/>
          <a:p>
            <a:pPr algn="ctr">
              <a:defRPr/>
            </a:pPr>
            <a:r>
              <a:rPr kumimoji="1" lang="zh-CN" altLang="en-US" sz="3600" b="1" dirty="0">
                <a:solidFill>
                  <a:srgbClr val="663300"/>
                </a:solidFill>
                <a:effectLst>
                  <a:outerShdw blurRad="38100" dist="38100" dir="2700000" algn="tl">
                    <a:srgbClr val="DDDDDD"/>
                  </a:outerShdw>
                </a:effectLst>
                <a:latin typeface="SimHei" panose="02010609060101010101" charset="-122"/>
                <a:ea typeface="SimHei" panose="02010609060101010101" charset="-122"/>
                <a:cs typeface="SimHei" panose="02010609060101010101" charset="-122"/>
              </a:rPr>
              <a:t>递归实现</a:t>
            </a:r>
            <a:endParaRPr kumimoji="1" lang="zh-CN" altLang="en-US" sz="3600" b="1" dirty="0">
              <a:solidFill>
                <a:srgbClr val="663300"/>
              </a:solidFill>
              <a:effectLst>
                <a:outerShdw blurRad="38100" dist="38100" dir="2700000" algn="tl">
                  <a:srgbClr val="DDDDDD"/>
                </a:outerShdw>
              </a:effectLst>
              <a:latin typeface="SimHei" panose="02010609060101010101" charset="-122"/>
              <a:ea typeface="SimHei" panose="02010609060101010101" charset="-122"/>
              <a:cs typeface="SimHei" panose="02010609060101010101" charset="-122"/>
            </a:endParaRPr>
          </a:p>
        </p:txBody>
      </p:sp>
      <p:grpSp>
        <p:nvGrpSpPr>
          <p:cNvPr id="46086" name="Group 6"/>
          <p:cNvGrpSpPr/>
          <p:nvPr/>
        </p:nvGrpSpPr>
        <p:grpSpPr bwMode="auto">
          <a:xfrm>
            <a:off x="101057" y="1290929"/>
            <a:ext cx="7994650" cy="436563"/>
            <a:chOff x="366" y="1244"/>
            <a:chExt cx="5036" cy="275"/>
          </a:xfrm>
        </p:grpSpPr>
        <p:sp>
          <p:nvSpPr>
            <p:cNvPr id="46087" name="Text Box 7"/>
            <p:cNvSpPr txBox="1">
              <a:spLocks noChangeArrowheads="1"/>
            </p:cNvSpPr>
            <p:nvPr/>
          </p:nvSpPr>
          <p:spPr bwMode="auto">
            <a:xfrm>
              <a:off x="366" y="1286"/>
              <a:ext cx="698" cy="233"/>
            </a:xfrm>
            <a:prstGeom prst="rect">
              <a:avLst/>
            </a:prstGeom>
            <a:noFill/>
            <a:ln>
              <a:noFill/>
            </a:ln>
            <a:effectLst/>
          </p:spPr>
          <p:txBody>
            <a:bodyPr wrap="none">
              <a:spAutoFit/>
            </a:bodyPr>
            <a:lstStyle/>
            <a:p>
              <a:pPr>
                <a:defRPr/>
              </a:pPr>
              <a:r>
                <a:rPr kumimoji="1" lang="zh-CN" altLang="en-US" dirty="0">
                  <a:solidFill>
                    <a:schemeClr val="tx1"/>
                  </a:solidFill>
                  <a:latin typeface="Verdana" panose="020B0604030504040204" charset="0"/>
                  <a:ea typeface="楷体_GB2312" charset="0"/>
                  <a:cs typeface="楷体_GB2312" charset="0"/>
                </a:rPr>
                <a:t>初始序列</a:t>
              </a:r>
              <a:endParaRPr kumimoji="1" lang="zh-CN" altLang="en-US" dirty="0">
                <a:solidFill>
                  <a:schemeClr val="tx1"/>
                </a:solidFill>
                <a:latin typeface="Verdana" panose="020B0604030504040204" charset="0"/>
                <a:ea typeface="楷体_GB2312" charset="0"/>
                <a:cs typeface="楷体_GB2312" charset="0"/>
              </a:endParaRPr>
            </a:p>
          </p:txBody>
        </p:sp>
        <p:sp>
          <p:nvSpPr>
            <p:cNvPr id="46088" name="Text Box 8"/>
            <p:cNvSpPr txBox="1">
              <a:spLocks noChangeArrowheads="1"/>
            </p:cNvSpPr>
            <p:nvPr/>
          </p:nvSpPr>
          <p:spPr bwMode="auto">
            <a:xfrm>
              <a:off x="1374" y="1244"/>
              <a:ext cx="4028" cy="233"/>
            </a:xfrm>
            <a:prstGeom prst="rect">
              <a:avLst/>
            </a:prstGeom>
            <a:noFill/>
            <a:ln>
              <a:noFill/>
            </a:ln>
            <a:effectLst/>
          </p:spPr>
          <p:txBody>
            <a:bodyPr wrap="square">
              <a:spAutoFit/>
            </a:bodyPr>
            <a:lstStyle/>
            <a:p>
              <a:pPr>
                <a:defRPr/>
              </a:pPr>
              <a:r>
                <a:rPr kumimoji="1" lang="en-US" altLang="zh-CN" dirty="0">
                  <a:solidFill>
                    <a:schemeClr val="tx1"/>
                  </a:solidFill>
                  <a:latin typeface="Verdana" panose="020B0604030504040204" charset="0"/>
                  <a:ea typeface="SimHei" panose="02010609060101010101" charset="-122"/>
                  <a:cs typeface="SimHei" panose="02010609060101010101" charset="-122"/>
                </a:rPr>
                <a:t>[49]  [38]  [65]  [97]  [76]  [13]  [27]</a:t>
              </a:r>
              <a:endParaRPr kumimoji="1" lang="en-US" altLang="zh-CN" dirty="0">
                <a:solidFill>
                  <a:schemeClr val="tx1"/>
                </a:solidFill>
                <a:latin typeface="Verdana" panose="020B0604030504040204" charset="0"/>
                <a:ea typeface="SimHei" panose="02010609060101010101" charset="-122"/>
                <a:cs typeface="SimHei" panose="02010609060101010101" charset="-122"/>
              </a:endParaRPr>
            </a:p>
          </p:txBody>
        </p:sp>
      </p:grpSp>
      <p:sp>
        <p:nvSpPr>
          <p:cNvPr id="46098" name="Text Box 18"/>
          <p:cNvSpPr txBox="1">
            <a:spLocks noChangeArrowheads="1"/>
          </p:cNvSpPr>
          <p:nvPr/>
        </p:nvSpPr>
        <p:spPr bwMode="auto">
          <a:xfrm>
            <a:off x="3044582" y="3857459"/>
            <a:ext cx="2598788" cy="369332"/>
          </a:xfrm>
          <a:prstGeom prst="rect">
            <a:avLst/>
          </a:prstGeom>
          <a:noFill/>
          <a:ln>
            <a:noFill/>
          </a:ln>
          <a:effectLst/>
        </p:spPr>
        <p:txBody>
          <a:bodyPr wrap="none">
            <a:spAutoFit/>
          </a:bodyPr>
          <a:lstStyle/>
          <a:p>
            <a:pPr>
              <a:defRPr/>
            </a:pPr>
            <a:r>
              <a:rPr kumimoji="1" lang="en-US" altLang="zh-CN" dirty="0">
                <a:solidFill>
                  <a:schemeClr val="tx1"/>
                </a:solidFill>
                <a:latin typeface="Verdana" panose="020B0604030504040204" charset="0"/>
                <a:ea typeface="SimHei" panose="02010609060101010101" charset="-122"/>
                <a:cs typeface="SimHei" panose="02010609060101010101" charset="-122"/>
              </a:rPr>
              <a:t>[65  97]    [13  76]  </a:t>
            </a:r>
            <a:endParaRPr kumimoji="1" lang="en-US" altLang="zh-CN" dirty="0">
              <a:solidFill>
                <a:schemeClr val="tx1"/>
              </a:solidFill>
              <a:latin typeface="Verdana" panose="020B0604030504040204" charset="0"/>
              <a:ea typeface="SimHei" panose="02010609060101010101" charset="-122"/>
              <a:cs typeface="SimHei" panose="02010609060101010101" charset="-122"/>
            </a:endParaRPr>
          </a:p>
        </p:txBody>
      </p:sp>
      <p:sp>
        <p:nvSpPr>
          <p:cNvPr id="46102" name="Text Box 22"/>
          <p:cNvSpPr txBox="1">
            <a:spLocks noChangeArrowheads="1"/>
          </p:cNvSpPr>
          <p:nvPr/>
        </p:nvSpPr>
        <p:spPr bwMode="auto">
          <a:xfrm>
            <a:off x="2079353" y="4477638"/>
            <a:ext cx="5499100" cy="457200"/>
          </a:xfrm>
          <a:prstGeom prst="rect">
            <a:avLst/>
          </a:prstGeom>
          <a:noFill/>
          <a:ln>
            <a:noFill/>
          </a:ln>
          <a:effectLst/>
        </p:spPr>
        <p:txBody>
          <a:bodyPr wrap="none">
            <a:spAutoFit/>
          </a:bodyPr>
          <a:lstStyle/>
          <a:p>
            <a:pPr>
              <a:defRPr/>
            </a:pPr>
            <a:r>
              <a:rPr kumimoji="1" lang="en-US" altLang="zh-CN" dirty="0">
                <a:solidFill>
                  <a:schemeClr val="tx1"/>
                </a:solidFill>
                <a:latin typeface="Verdana" panose="020B0604030504040204" charset="0"/>
                <a:ea typeface="SimHei" panose="02010609060101010101" charset="-122"/>
                <a:cs typeface="SimHei" panose="02010609060101010101" charset="-122"/>
              </a:rPr>
              <a:t>[38  49  65  97]         [13  27  76]</a:t>
            </a:r>
            <a:endParaRPr kumimoji="1" lang="en-US" altLang="zh-CN" dirty="0">
              <a:solidFill>
                <a:schemeClr val="tx1"/>
              </a:solidFill>
              <a:latin typeface="Verdana" panose="020B0604030504040204" charset="0"/>
              <a:ea typeface="SimHei" panose="02010609060101010101" charset="-122"/>
              <a:cs typeface="SimHei" panose="02010609060101010101" charset="-122"/>
            </a:endParaRPr>
          </a:p>
        </p:txBody>
      </p:sp>
      <p:sp>
        <p:nvSpPr>
          <p:cNvPr id="46110" name="Text Box 30"/>
          <p:cNvSpPr txBox="1">
            <a:spLocks noChangeArrowheads="1"/>
          </p:cNvSpPr>
          <p:nvPr/>
        </p:nvSpPr>
        <p:spPr bwMode="auto">
          <a:xfrm>
            <a:off x="2284412" y="4963341"/>
            <a:ext cx="4575175" cy="457200"/>
          </a:xfrm>
          <a:prstGeom prst="rect">
            <a:avLst/>
          </a:prstGeom>
          <a:noFill/>
          <a:ln>
            <a:noFill/>
          </a:ln>
          <a:effectLst/>
        </p:spPr>
        <p:txBody>
          <a:bodyPr wrap="none">
            <a:spAutoFit/>
          </a:bodyPr>
          <a:lstStyle/>
          <a:p>
            <a:pPr>
              <a:defRPr/>
            </a:pPr>
            <a:r>
              <a:rPr kumimoji="1" lang="en-US" altLang="zh-CN" dirty="0">
                <a:solidFill>
                  <a:schemeClr val="tx1"/>
                </a:solidFill>
                <a:latin typeface="Verdana" panose="020B0604030504040204" charset="0"/>
                <a:ea typeface="SimHei" panose="02010609060101010101" charset="-122"/>
                <a:cs typeface="SimHei" panose="02010609060101010101" charset="-122"/>
              </a:rPr>
              <a:t>[13  27  38  49  65   76  97]</a:t>
            </a:r>
            <a:endParaRPr kumimoji="1" lang="en-US" altLang="zh-CN" dirty="0">
              <a:solidFill>
                <a:schemeClr val="tx1"/>
              </a:solidFill>
              <a:latin typeface="Verdana" panose="020B0604030504040204" charset="0"/>
              <a:ea typeface="SimHei" panose="02010609060101010101" charset="-122"/>
              <a:cs typeface="SimHei" panose="02010609060101010101" charset="-122"/>
            </a:endParaRPr>
          </a:p>
        </p:txBody>
      </p:sp>
      <p:sp>
        <p:nvSpPr>
          <p:cNvPr id="33" name="文本框 32"/>
          <p:cNvSpPr txBox="1"/>
          <p:nvPr/>
        </p:nvSpPr>
        <p:spPr>
          <a:xfrm>
            <a:off x="1701257" y="1859893"/>
            <a:ext cx="2750670" cy="369332"/>
          </a:xfrm>
          <a:prstGeom prst="rect">
            <a:avLst/>
          </a:prstGeom>
          <a:noFill/>
        </p:spPr>
        <p:txBody>
          <a:bodyPr wrap="square">
            <a:spAutoFit/>
          </a:bodyPr>
          <a:lstStyle/>
          <a:p>
            <a:r>
              <a:rPr kumimoji="1" lang="en-US" altLang="zh-CN" dirty="0">
                <a:solidFill>
                  <a:schemeClr val="tx1"/>
                </a:solidFill>
                <a:latin typeface="Verdana" panose="020B0604030504040204" charset="0"/>
                <a:ea typeface="SimHei" panose="02010609060101010101" charset="-122"/>
                <a:cs typeface="SimHei" panose="02010609060101010101" charset="-122"/>
              </a:rPr>
              <a:t>[49]  [38]  [65]  [97] </a:t>
            </a:r>
            <a:endParaRPr lang="zh-CN" altLang="en-US" dirty="0"/>
          </a:p>
        </p:txBody>
      </p:sp>
      <p:sp>
        <p:nvSpPr>
          <p:cNvPr id="34" name="文本框 33"/>
          <p:cNvSpPr txBox="1"/>
          <p:nvPr/>
        </p:nvSpPr>
        <p:spPr>
          <a:xfrm>
            <a:off x="1701257" y="2531225"/>
            <a:ext cx="1480093" cy="369332"/>
          </a:xfrm>
          <a:prstGeom prst="rect">
            <a:avLst/>
          </a:prstGeom>
          <a:noFill/>
        </p:spPr>
        <p:txBody>
          <a:bodyPr wrap="square">
            <a:spAutoFit/>
          </a:bodyPr>
          <a:lstStyle/>
          <a:p>
            <a:r>
              <a:rPr kumimoji="1" lang="en-US" altLang="zh-CN" dirty="0">
                <a:solidFill>
                  <a:schemeClr val="tx1"/>
                </a:solidFill>
                <a:latin typeface="Verdana" panose="020B0604030504040204" charset="0"/>
                <a:ea typeface="SimHei" panose="02010609060101010101" charset="-122"/>
                <a:cs typeface="SimHei" panose="02010609060101010101" charset="-122"/>
              </a:rPr>
              <a:t>[49][38]  </a:t>
            </a:r>
            <a:endParaRPr lang="zh-CN" altLang="en-US" dirty="0"/>
          </a:p>
        </p:txBody>
      </p:sp>
      <p:sp>
        <p:nvSpPr>
          <p:cNvPr id="36" name="文本框 35"/>
          <p:cNvSpPr txBox="1"/>
          <p:nvPr/>
        </p:nvSpPr>
        <p:spPr>
          <a:xfrm>
            <a:off x="1717403" y="3091934"/>
            <a:ext cx="723900" cy="369332"/>
          </a:xfrm>
          <a:prstGeom prst="rect">
            <a:avLst/>
          </a:prstGeom>
          <a:noFill/>
        </p:spPr>
        <p:txBody>
          <a:bodyPr wrap="square">
            <a:spAutoFit/>
          </a:bodyPr>
          <a:lstStyle/>
          <a:p>
            <a:r>
              <a:rPr kumimoji="1" lang="en-US" altLang="zh-CN" dirty="0">
                <a:solidFill>
                  <a:schemeClr val="tx1"/>
                </a:solidFill>
                <a:latin typeface="Verdana" panose="020B0604030504040204" charset="0"/>
                <a:ea typeface="SimHei" panose="02010609060101010101" charset="-122"/>
                <a:cs typeface="SimHei" panose="02010609060101010101" charset="-122"/>
              </a:rPr>
              <a:t>[49] </a:t>
            </a:r>
            <a:endParaRPr lang="zh-CN" altLang="en-US" dirty="0"/>
          </a:p>
        </p:txBody>
      </p:sp>
      <p:sp>
        <p:nvSpPr>
          <p:cNvPr id="38" name="文本框 37"/>
          <p:cNvSpPr txBox="1"/>
          <p:nvPr/>
        </p:nvSpPr>
        <p:spPr>
          <a:xfrm>
            <a:off x="2441303" y="3055699"/>
            <a:ext cx="809625" cy="369332"/>
          </a:xfrm>
          <a:prstGeom prst="rect">
            <a:avLst/>
          </a:prstGeom>
          <a:noFill/>
        </p:spPr>
        <p:txBody>
          <a:bodyPr wrap="square">
            <a:spAutoFit/>
          </a:bodyPr>
          <a:lstStyle/>
          <a:p>
            <a:r>
              <a:rPr kumimoji="1" lang="en-US" altLang="zh-CN">
                <a:solidFill>
                  <a:schemeClr val="tx1"/>
                </a:solidFill>
                <a:latin typeface="Verdana" panose="020B0604030504040204" charset="0"/>
                <a:ea typeface="SimHei" panose="02010609060101010101" charset="-122"/>
                <a:cs typeface="SimHei" panose="02010609060101010101" charset="-122"/>
              </a:rPr>
              <a:t>[38] </a:t>
            </a:r>
            <a:endParaRPr lang="zh-CN" altLang="en-US" dirty="0"/>
          </a:p>
        </p:txBody>
      </p:sp>
      <p:cxnSp>
        <p:nvCxnSpPr>
          <p:cNvPr id="6" name="直接连接符 5"/>
          <p:cNvCxnSpPr/>
          <p:nvPr/>
        </p:nvCxnSpPr>
        <p:spPr>
          <a:xfrm>
            <a:off x="2000250" y="2339848"/>
            <a:ext cx="2190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3181350" y="1660817"/>
            <a:ext cx="400050" cy="19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933575" y="2900557"/>
            <a:ext cx="8035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34" idx="0"/>
          </p:cNvCxnSpPr>
          <p:nvPr/>
        </p:nvCxnSpPr>
        <p:spPr>
          <a:xfrm flipH="1">
            <a:off x="2441304" y="2339848"/>
            <a:ext cx="654321" cy="191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933575" y="3476625"/>
            <a:ext cx="3987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34" idx="2"/>
            <a:endCxn id="36" idx="0"/>
          </p:cNvCxnSpPr>
          <p:nvPr/>
        </p:nvCxnSpPr>
        <p:spPr>
          <a:xfrm flipH="1">
            <a:off x="2079353" y="2900557"/>
            <a:ext cx="361951" cy="191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587081" y="3476625"/>
            <a:ext cx="413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34" idx="2"/>
            <a:endCxn id="38" idx="0"/>
          </p:cNvCxnSpPr>
          <p:nvPr/>
        </p:nvCxnSpPr>
        <p:spPr>
          <a:xfrm>
            <a:off x="2441304" y="2900557"/>
            <a:ext cx="404812" cy="155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982686" y="3878056"/>
            <a:ext cx="1257147" cy="369332"/>
          </a:xfrm>
          <a:prstGeom prst="rect">
            <a:avLst/>
          </a:prstGeom>
          <a:noFill/>
        </p:spPr>
        <p:txBody>
          <a:bodyPr wrap="square">
            <a:spAutoFit/>
          </a:bodyPr>
          <a:lstStyle/>
          <a:p>
            <a:r>
              <a:rPr kumimoji="1" lang="en-US" altLang="zh-CN" dirty="0">
                <a:solidFill>
                  <a:schemeClr val="tx1"/>
                </a:solidFill>
                <a:latin typeface="Verdana" panose="020B0604030504040204" charset="0"/>
                <a:ea typeface="SimHei" panose="02010609060101010101" charset="-122"/>
                <a:cs typeface="SimHei" panose="02010609060101010101" charset="-122"/>
              </a:rPr>
              <a:t>[38  49] </a:t>
            </a:r>
            <a:endParaRPr lang="zh-CN" altLang="en-US" dirty="0"/>
          </a:p>
        </p:txBody>
      </p:sp>
      <p:cxnSp>
        <p:nvCxnSpPr>
          <p:cNvPr id="23" name="直接箭头连接符 22"/>
          <p:cNvCxnSpPr/>
          <p:nvPr/>
        </p:nvCxnSpPr>
        <p:spPr>
          <a:xfrm>
            <a:off x="3965403" y="2863647"/>
            <a:ext cx="105692" cy="295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3361640" y="2870775"/>
            <a:ext cx="196641" cy="25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933575" y="1649902"/>
            <a:ext cx="4162425" cy="16239"/>
          </a:xfrm>
          <a:prstGeom prst="line">
            <a:avLst/>
          </a:prstGeom>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4572000" y="1835124"/>
            <a:ext cx="2028825" cy="369332"/>
          </a:xfrm>
          <a:prstGeom prst="rect">
            <a:avLst/>
          </a:prstGeom>
          <a:noFill/>
        </p:spPr>
        <p:txBody>
          <a:bodyPr wrap="square">
            <a:spAutoFit/>
          </a:bodyPr>
          <a:lstStyle/>
          <a:p>
            <a:r>
              <a:rPr kumimoji="1" lang="en-US" altLang="zh-CN" dirty="0">
                <a:solidFill>
                  <a:schemeClr val="tx1"/>
                </a:solidFill>
                <a:latin typeface="Verdana" panose="020B0604030504040204" charset="0"/>
                <a:ea typeface="SimHei" panose="02010609060101010101" charset="-122"/>
                <a:cs typeface="SimHei" panose="02010609060101010101" charset="-122"/>
              </a:rPr>
              <a:t>[76]  [13]  [27]</a:t>
            </a:r>
            <a:endParaRPr lang="zh-CN" altLang="en-US" dirty="0"/>
          </a:p>
        </p:txBody>
      </p:sp>
      <p:cxnSp>
        <p:nvCxnSpPr>
          <p:cNvPr id="31" name="直接连接符 30"/>
          <p:cNvCxnSpPr/>
          <p:nvPr/>
        </p:nvCxnSpPr>
        <p:spPr>
          <a:xfrm>
            <a:off x="4692075" y="2339848"/>
            <a:ext cx="20135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46088" idx="2"/>
            <a:endCxn id="65" idx="0"/>
          </p:cNvCxnSpPr>
          <p:nvPr/>
        </p:nvCxnSpPr>
        <p:spPr>
          <a:xfrm>
            <a:off x="4898482" y="1660817"/>
            <a:ext cx="687931" cy="174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362993" y="1274979"/>
            <a:ext cx="0" cy="452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3" idx="0"/>
          </p:cNvCxnSpPr>
          <p:nvPr/>
        </p:nvCxnSpPr>
        <p:spPr>
          <a:xfrm>
            <a:off x="3076592" y="1859893"/>
            <a:ext cx="19033" cy="671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905844" y="1760355"/>
            <a:ext cx="0" cy="669440"/>
          </a:xfrm>
          <a:prstGeom prst="line">
            <a:avLst/>
          </a:prstGeom>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4451927" y="2557312"/>
            <a:ext cx="1480093" cy="369332"/>
          </a:xfrm>
          <a:prstGeom prst="rect">
            <a:avLst/>
          </a:prstGeom>
          <a:noFill/>
        </p:spPr>
        <p:txBody>
          <a:bodyPr wrap="square">
            <a:spAutoFit/>
          </a:bodyPr>
          <a:lstStyle/>
          <a:p>
            <a:r>
              <a:rPr kumimoji="1" lang="en-US" altLang="zh-CN" dirty="0">
                <a:solidFill>
                  <a:schemeClr val="tx1"/>
                </a:solidFill>
                <a:latin typeface="Verdana" panose="020B0604030504040204" charset="0"/>
                <a:ea typeface="SimHei" panose="02010609060101010101" charset="-122"/>
                <a:cs typeface="SimHei" panose="02010609060101010101" charset="-122"/>
              </a:rPr>
              <a:t>[76]  [13] </a:t>
            </a:r>
            <a:endParaRPr lang="zh-CN" altLang="en-US" dirty="0"/>
          </a:p>
        </p:txBody>
      </p:sp>
      <p:sp>
        <p:nvSpPr>
          <p:cNvPr id="80" name="文本框 79"/>
          <p:cNvSpPr txBox="1"/>
          <p:nvPr/>
        </p:nvSpPr>
        <p:spPr>
          <a:xfrm>
            <a:off x="5912987" y="2527722"/>
            <a:ext cx="986068" cy="369332"/>
          </a:xfrm>
          <a:prstGeom prst="rect">
            <a:avLst/>
          </a:prstGeom>
          <a:noFill/>
        </p:spPr>
        <p:txBody>
          <a:bodyPr wrap="square">
            <a:spAutoFit/>
          </a:bodyPr>
          <a:lstStyle/>
          <a:p>
            <a:r>
              <a:rPr kumimoji="1" lang="en-US" altLang="zh-CN" dirty="0">
                <a:solidFill>
                  <a:schemeClr val="tx1"/>
                </a:solidFill>
                <a:latin typeface="Verdana" panose="020B0604030504040204" charset="0"/>
                <a:ea typeface="SimHei" panose="02010609060101010101" charset="-122"/>
                <a:cs typeface="SimHei" panose="02010609060101010101" charset="-122"/>
              </a:rPr>
              <a:t>[27]</a:t>
            </a:r>
            <a:endParaRPr lang="zh-CN" altLang="en-US" dirty="0"/>
          </a:p>
        </p:txBody>
      </p:sp>
      <p:cxnSp>
        <p:nvCxnSpPr>
          <p:cNvPr id="49" name="直接箭头连接符 48"/>
          <p:cNvCxnSpPr>
            <a:endCxn id="78" idx="0"/>
          </p:cNvCxnSpPr>
          <p:nvPr/>
        </p:nvCxnSpPr>
        <p:spPr>
          <a:xfrm flipH="1">
            <a:off x="5191974" y="2373439"/>
            <a:ext cx="284901" cy="183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4552950" y="2944374"/>
            <a:ext cx="1126837" cy="8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096000" y="2956234"/>
            <a:ext cx="504825" cy="12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6297886" y="2348276"/>
            <a:ext cx="0" cy="209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4472545" y="3069249"/>
            <a:ext cx="1570924" cy="369332"/>
          </a:xfrm>
          <a:prstGeom prst="rect">
            <a:avLst/>
          </a:prstGeom>
          <a:noFill/>
        </p:spPr>
        <p:txBody>
          <a:bodyPr wrap="square">
            <a:spAutoFit/>
          </a:bodyPr>
          <a:lstStyle/>
          <a:p>
            <a:r>
              <a:rPr kumimoji="1" lang="en-US" altLang="zh-CN" dirty="0">
                <a:solidFill>
                  <a:schemeClr val="tx1"/>
                </a:solidFill>
                <a:latin typeface="Verdana" panose="020B0604030504040204" charset="0"/>
                <a:ea typeface="SimHei" panose="02010609060101010101" charset="-122"/>
                <a:cs typeface="SimHei" panose="02010609060101010101" charset="-122"/>
              </a:rPr>
              <a:t>[76]  [13] </a:t>
            </a:r>
            <a:endParaRPr lang="zh-CN" altLang="en-US" dirty="0"/>
          </a:p>
        </p:txBody>
      </p:sp>
      <p:cxnSp>
        <p:nvCxnSpPr>
          <p:cNvPr id="59" name="直接连接符 58"/>
          <p:cNvCxnSpPr/>
          <p:nvPr/>
        </p:nvCxnSpPr>
        <p:spPr>
          <a:xfrm flipV="1">
            <a:off x="4612883" y="3410316"/>
            <a:ext cx="535489" cy="1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5259009" y="3417416"/>
            <a:ext cx="479829" cy="12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H="1">
            <a:off x="4692076" y="2934313"/>
            <a:ext cx="428306" cy="209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78" idx="2"/>
          </p:cNvCxnSpPr>
          <p:nvPr/>
        </p:nvCxnSpPr>
        <p:spPr>
          <a:xfrm>
            <a:off x="5191974" y="2926644"/>
            <a:ext cx="284901" cy="21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3095624" y="2511314"/>
            <a:ext cx="1239296" cy="369332"/>
          </a:xfrm>
          <a:prstGeom prst="rect">
            <a:avLst/>
          </a:prstGeom>
          <a:noFill/>
        </p:spPr>
        <p:txBody>
          <a:bodyPr wrap="square">
            <a:spAutoFit/>
          </a:bodyPr>
          <a:lstStyle/>
          <a:p>
            <a:r>
              <a:rPr kumimoji="1" lang="en-US" altLang="zh-CN" dirty="0">
                <a:solidFill>
                  <a:schemeClr val="tx1"/>
                </a:solidFill>
                <a:latin typeface="Verdana" panose="020B0604030504040204" charset="0"/>
                <a:ea typeface="SimHei" panose="02010609060101010101" charset="-122"/>
                <a:cs typeface="SimHei" panose="02010609060101010101" charset="-122"/>
              </a:rPr>
              <a:t>[65] [97] </a:t>
            </a:r>
            <a:endParaRPr lang="zh-CN" altLang="en-US" dirty="0"/>
          </a:p>
        </p:txBody>
      </p:sp>
      <p:cxnSp>
        <p:nvCxnSpPr>
          <p:cNvPr id="76" name="直接连接符 75"/>
          <p:cNvCxnSpPr/>
          <p:nvPr/>
        </p:nvCxnSpPr>
        <p:spPr>
          <a:xfrm>
            <a:off x="3181350" y="2880646"/>
            <a:ext cx="1085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3876675" y="3410077"/>
            <a:ext cx="4582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3724198" y="2373439"/>
            <a:ext cx="0" cy="682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260328" y="2557312"/>
            <a:ext cx="0" cy="39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5145356" y="2452794"/>
            <a:ext cx="9654" cy="604690"/>
          </a:xfrm>
          <a:prstGeom prst="line">
            <a:avLst/>
          </a:prstGeom>
        </p:spPr>
        <p:style>
          <a:lnRef idx="1">
            <a:schemeClr val="accent1"/>
          </a:lnRef>
          <a:fillRef idx="0">
            <a:schemeClr val="accent1"/>
          </a:fillRef>
          <a:effectRef idx="0">
            <a:schemeClr val="accent1"/>
          </a:effectRef>
          <a:fontRef idx="minor">
            <a:schemeClr val="tx1"/>
          </a:fontRef>
        </p:style>
      </p:cxnSp>
      <p:sp>
        <p:nvSpPr>
          <p:cNvPr id="128" name="文本框 127"/>
          <p:cNvSpPr txBox="1"/>
          <p:nvPr/>
        </p:nvSpPr>
        <p:spPr>
          <a:xfrm>
            <a:off x="3076592" y="3052548"/>
            <a:ext cx="1130326" cy="369332"/>
          </a:xfrm>
          <a:prstGeom prst="rect">
            <a:avLst/>
          </a:prstGeom>
          <a:noFill/>
        </p:spPr>
        <p:txBody>
          <a:bodyPr wrap="square">
            <a:spAutoFit/>
          </a:bodyPr>
          <a:lstStyle/>
          <a:p>
            <a:r>
              <a:rPr kumimoji="1" lang="en-US" altLang="zh-CN" dirty="0">
                <a:solidFill>
                  <a:schemeClr val="tx1"/>
                </a:solidFill>
                <a:latin typeface="Verdana" panose="020B0604030504040204" charset="0"/>
                <a:ea typeface="SimHei" panose="02010609060101010101" charset="-122"/>
                <a:cs typeface="SimHei" panose="02010609060101010101" charset="-122"/>
              </a:rPr>
              <a:t>[65] </a:t>
            </a:r>
            <a:endParaRPr lang="zh-CN" altLang="en-US" dirty="0"/>
          </a:p>
        </p:txBody>
      </p:sp>
      <p:sp>
        <p:nvSpPr>
          <p:cNvPr id="130" name="文本框 129"/>
          <p:cNvSpPr txBox="1"/>
          <p:nvPr/>
        </p:nvSpPr>
        <p:spPr>
          <a:xfrm>
            <a:off x="3707029" y="3044170"/>
            <a:ext cx="714373" cy="369332"/>
          </a:xfrm>
          <a:prstGeom prst="rect">
            <a:avLst/>
          </a:prstGeom>
          <a:noFill/>
        </p:spPr>
        <p:txBody>
          <a:bodyPr wrap="square">
            <a:spAutoFit/>
          </a:bodyPr>
          <a:lstStyle/>
          <a:p>
            <a:r>
              <a:rPr kumimoji="1" lang="en-US" altLang="zh-CN" dirty="0">
                <a:solidFill>
                  <a:schemeClr val="tx1"/>
                </a:solidFill>
                <a:latin typeface="Verdana" panose="020B0604030504040204" charset="0"/>
                <a:ea typeface="SimHei" panose="02010609060101010101" charset="-122"/>
                <a:cs typeface="SimHei" panose="02010609060101010101" charset="-122"/>
              </a:rPr>
              <a:t>[97] </a:t>
            </a:r>
            <a:endParaRPr lang="zh-CN" altLang="en-US" dirty="0"/>
          </a:p>
        </p:txBody>
      </p:sp>
      <p:cxnSp>
        <p:nvCxnSpPr>
          <p:cNvPr id="100" name="直接连接符 99"/>
          <p:cNvCxnSpPr/>
          <p:nvPr/>
        </p:nvCxnSpPr>
        <p:spPr>
          <a:xfrm>
            <a:off x="3216688" y="3449947"/>
            <a:ext cx="4489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H="1">
            <a:off x="3709806" y="2895560"/>
            <a:ext cx="56582" cy="998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H="1">
            <a:off x="4894608" y="2949274"/>
            <a:ext cx="221959" cy="944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H="1">
            <a:off x="5148372" y="2371904"/>
            <a:ext cx="838128" cy="2127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2430842" y="2893730"/>
            <a:ext cx="138193" cy="963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H="1">
            <a:off x="3130442" y="2335134"/>
            <a:ext cx="58834" cy="2208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H="1">
            <a:off x="4356302" y="1646478"/>
            <a:ext cx="120113" cy="3399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任意多边形: 形状 130"/>
          <p:cNvSpPr/>
          <p:nvPr/>
        </p:nvSpPr>
        <p:spPr>
          <a:xfrm>
            <a:off x="2318327" y="2937164"/>
            <a:ext cx="139456" cy="480291"/>
          </a:xfrm>
          <a:custGeom>
            <a:avLst/>
            <a:gdLst>
              <a:gd name="connsiteX0" fmla="*/ 0 w 139456"/>
              <a:gd name="connsiteY0" fmla="*/ 480291 h 480291"/>
              <a:gd name="connsiteX1" fmla="*/ 46182 w 139456"/>
              <a:gd name="connsiteY1" fmla="*/ 452581 h 480291"/>
              <a:gd name="connsiteX2" fmla="*/ 55418 w 139456"/>
              <a:gd name="connsiteY2" fmla="*/ 397163 h 480291"/>
              <a:gd name="connsiteX3" fmla="*/ 92364 w 139456"/>
              <a:gd name="connsiteY3" fmla="*/ 323272 h 480291"/>
              <a:gd name="connsiteX4" fmla="*/ 110837 w 139456"/>
              <a:gd name="connsiteY4" fmla="*/ 221672 h 480291"/>
              <a:gd name="connsiteX5" fmla="*/ 120073 w 139456"/>
              <a:gd name="connsiteY5" fmla="*/ 193963 h 480291"/>
              <a:gd name="connsiteX6" fmla="*/ 129309 w 139456"/>
              <a:gd name="connsiteY6" fmla="*/ 138545 h 480291"/>
              <a:gd name="connsiteX7" fmla="*/ 138546 w 139456"/>
              <a:gd name="connsiteY7" fmla="*/ 92363 h 480291"/>
              <a:gd name="connsiteX8" fmla="*/ 138546 w 139456"/>
              <a:gd name="connsiteY8" fmla="*/ 0 h 4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456" h="480291">
                <a:moveTo>
                  <a:pt x="0" y="480291"/>
                </a:moveTo>
                <a:cubicBezTo>
                  <a:pt x="15394" y="471054"/>
                  <a:pt x="36224" y="467518"/>
                  <a:pt x="46182" y="452581"/>
                </a:cubicBezTo>
                <a:cubicBezTo>
                  <a:pt x="56570" y="436999"/>
                  <a:pt x="51355" y="415444"/>
                  <a:pt x="55418" y="397163"/>
                </a:cubicBezTo>
                <a:cubicBezTo>
                  <a:pt x="62436" y="365585"/>
                  <a:pt x="74207" y="353534"/>
                  <a:pt x="92364" y="323272"/>
                </a:cubicBezTo>
                <a:cubicBezTo>
                  <a:pt x="96484" y="298553"/>
                  <a:pt x="104379" y="247502"/>
                  <a:pt x="110837" y="221672"/>
                </a:cubicBezTo>
                <a:cubicBezTo>
                  <a:pt x="113198" y="212227"/>
                  <a:pt x="117961" y="203467"/>
                  <a:pt x="120073" y="193963"/>
                </a:cubicBezTo>
                <a:cubicBezTo>
                  <a:pt x="124135" y="175681"/>
                  <a:pt x="125959" y="156970"/>
                  <a:pt x="129309" y="138545"/>
                </a:cubicBezTo>
                <a:cubicBezTo>
                  <a:pt x="132117" y="123099"/>
                  <a:pt x="137502" y="108027"/>
                  <a:pt x="138546" y="92363"/>
                </a:cubicBezTo>
                <a:cubicBezTo>
                  <a:pt x="140594" y="61644"/>
                  <a:pt x="138546" y="30788"/>
                  <a:pt x="138546" y="0"/>
                </a:cubicBezTo>
              </a:path>
            </a:pathLst>
          </a:custGeom>
          <a:noFill/>
          <a:ln>
            <a:solidFill>
              <a:srgbClr val="C0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形状 160"/>
          <p:cNvSpPr/>
          <p:nvPr/>
        </p:nvSpPr>
        <p:spPr>
          <a:xfrm rot="10800000" flipH="1" flipV="1">
            <a:off x="2727839" y="2368429"/>
            <a:ext cx="94685" cy="1471795"/>
          </a:xfrm>
          <a:custGeom>
            <a:avLst/>
            <a:gdLst>
              <a:gd name="connsiteX0" fmla="*/ 0 w 139456"/>
              <a:gd name="connsiteY0" fmla="*/ 480291 h 480291"/>
              <a:gd name="connsiteX1" fmla="*/ 46182 w 139456"/>
              <a:gd name="connsiteY1" fmla="*/ 452581 h 480291"/>
              <a:gd name="connsiteX2" fmla="*/ 55418 w 139456"/>
              <a:gd name="connsiteY2" fmla="*/ 397163 h 480291"/>
              <a:gd name="connsiteX3" fmla="*/ 92364 w 139456"/>
              <a:gd name="connsiteY3" fmla="*/ 323272 h 480291"/>
              <a:gd name="connsiteX4" fmla="*/ 110837 w 139456"/>
              <a:gd name="connsiteY4" fmla="*/ 221672 h 480291"/>
              <a:gd name="connsiteX5" fmla="*/ 120073 w 139456"/>
              <a:gd name="connsiteY5" fmla="*/ 193963 h 480291"/>
              <a:gd name="connsiteX6" fmla="*/ 129309 w 139456"/>
              <a:gd name="connsiteY6" fmla="*/ 138545 h 480291"/>
              <a:gd name="connsiteX7" fmla="*/ 138546 w 139456"/>
              <a:gd name="connsiteY7" fmla="*/ 92363 h 480291"/>
              <a:gd name="connsiteX8" fmla="*/ 138546 w 139456"/>
              <a:gd name="connsiteY8" fmla="*/ 0 h 4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456" h="480291">
                <a:moveTo>
                  <a:pt x="0" y="480291"/>
                </a:moveTo>
                <a:cubicBezTo>
                  <a:pt x="15394" y="471054"/>
                  <a:pt x="36224" y="467518"/>
                  <a:pt x="46182" y="452581"/>
                </a:cubicBezTo>
                <a:cubicBezTo>
                  <a:pt x="56570" y="436999"/>
                  <a:pt x="51355" y="415444"/>
                  <a:pt x="55418" y="397163"/>
                </a:cubicBezTo>
                <a:cubicBezTo>
                  <a:pt x="62436" y="365585"/>
                  <a:pt x="74207" y="353534"/>
                  <a:pt x="92364" y="323272"/>
                </a:cubicBezTo>
                <a:cubicBezTo>
                  <a:pt x="96484" y="298553"/>
                  <a:pt x="104379" y="247502"/>
                  <a:pt x="110837" y="221672"/>
                </a:cubicBezTo>
                <a:cubicBezTo>
                  <a:pt x="113198" y="212227"/>
                  <a:pt x="117961" y="203467"/>
                  <a:pt x="120073" y="193963"/>
                </a:cubicBezTo>
                <a:cubicBezTo>
                  <a:pt x="124135" y="175681"/>
                  <a:pt x="125959" y="156970"/>
                  <a:pt x="129309" y="138545"/>
                </a:cubicBezTo>
                <a:cubicBezTo>
                  <a:pt x="132117" y="123099"/>
                  <a:pt x="137502" y="108027"/>
                  <a:pt x="138546" y="92363"/>
                </a:cubicBezTo>
                <a:cubicBezTo>
                  <a:pt x="140594" y="61644"/>
                  <a:pt x="138546" y="30788"/>
                  <a:pt x="138546" y="0"/>
                </a:cubicBezTo>
              </a:path>
            </a:pathLst>
          </a:custGeom>
          <a:noFill/>
          <a:ln>
            <a:solidFill>
              <a:srgbClr val="C0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形状 161"/>
          <p:cNvSpPr/>
          <p:nvPr/>
        </p:nvSpPr>
        <p:spPr>
          <a:xfrm flipH="1">
            <a:off x="2679411" y="2888971"/>
            <a:ext cx="243565" cy="357405"/>
          </a:xfrm>
          <a:custGeom>
            <a:avLst/>
            <a:gdLst>
              <a:gd name="connsiteX0" fmla="*/ 0 w 139456"/>
              <a:gd name="connsiteY0" fmla="*/ 480291 h 480291"/>
              <a:gd name="connsiteX1" fmla="*/ 46182 w 139456"/>
              <a:gd name="connsiteY1" fmla="*/ 452581 h 480291"/>
              <a:gd name="connsiteX2" fmla="*/ 55418 w 139456"/>
              <a:gd name="connsiteY2" fmla="*/ 397163 h 480291"/>
              <a:gd name="connsiteX3" fmla="*/ 92364 w 139456"/>
              <a:gd name="connsiteY3" fmla="*/ 323272 h 480291"/>
              <a:gd name="connsiteX4" fmla="*/ 110837 w 139456"/>
              <a:gd name="connsiteY4" fmla="*/ 221672 h 480291"/>
              <a:gd name="connsiteX5" fmla="*/ 120073 w 139456"/>
              <a:gd name="connsiteY5" fmla="*/ 193963 h 480291"/>
              <a:gd name="connsiteX6" fmla="*/ 129309 w 139456"/>
              <a:gd name="connsiteY6" fmla="*/ 138545 h 480291"/>
              <a:gd name="connsiteX7" fmla="*/ 138546 w 139456"/>
              <a:gd name="connsiteY7" fmla="*/ 92363 h 480291"/>
              <a:gd name="connsiteX8" fmla="*/ 138546 w 139456"/>
              <a:gd name="connsiteY8" fmla="*/ 0 h 4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456" h="480291">
                <a:moveTo>
                  <a:pt x="0" y="480291"/>
                </a:moveTo>
                <a:cubicBezTo>
                  <a:pt x="15394" y="471054"/>
                  <a:pt x="36224" y="467518"/>
                  <a:pt x="46182" y="452581"/>
                </a:cubicBezTo>
                <a:cubicBezTo>
                  <a:pt x="56570" y="436999"/>
                  <a:pt x="51355" y="415444"/>
                  <a:pt x="55418" y="397163"/>
                </a:cubicBezTo>
                <a:cubicBezTo>
                  <a:pt x="62436" y="365585"/>
                  <a:pt x="74207" y="353534"/>
                  <a:pt x="92364" y="323272"/>
                </a:cubicBezTo>
                <a:cubicBezTo>
                  <a:pt x="96484" y="298553"/>
                  <a:pt x="104379" y="247502"/>
                  <a:pt x="110837" y="221672"/>
                </a:cubicBezTo>
                <a:cubicBezTo>
                  <a:pt x="113198" y="212227"/>
                  <a:pt x="117961" y="203467"/>
                  <a:pt x="120073" y="193963"/>
                </a:cubicBezTo>
                <a:cubicBezTo>
                  <a:pt x="124135" y="175681"/>
                  <a:pt x="125959" y="156970"/>
                  <a:pt x="129309" y="138545"/>
                </a:cubicBezTo>
                <a:cubicBezTo>
                  <a:pt x="132117" y="123099"/>
                  <a:pt x="137502" y="108027"/>
                  <a:pt x="138546" y="92363"/>
                </a:cubicBezTo>
                <a:cubicBezTo>
                  <a:pt x="140594" y="61644"/>
                  <a:pt x="138546" y="30788"/>
                  <a:pt x="138546" y="0"/>
                </a:cubicBezTo>
              </a:path>
            </a:pathLst>
          </a:custGeom>
          <a:noFill/>
          <a:ln>
            <a:solidFill>
              <a:srgbClr val="C0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箭头连接符 132"/>
          <p:cNvCxnSpPr>
            <a:endCxn id="107" idx="0"/>
          </p:cNvCxnSpPr>
          <p:nvPr/>
        </p:nvCxnSpPr>
        <p:spPr>
          <a:xfrm>
            <a:off x="3492333" y="2348276"/>
            <a:ext cx="222939" cy="1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任意多边形: 形状 168"/>
          <p:cNvSpPr/>
          <p:nvPr/>
        </p:nvSpPr>
        <p:spPr>
          <a:xfrm>
            <a:off x="3549191" y="2867624"/>
            <a:ext cx="110132" cy="249948"/>
          </a:xfrm>
          <a:custGeom>
            <a:avLst/>
            <a:gdLst>
              <a:gd name="connsiteX0" fmla="*/ 0 w 139456"/>
              <a:gd name="connsiteY0" fmla="*/ 480291 h 480291"/>
              <a:gd name="connsiteX1" fmla="*/ 46182 w 139456"/>
              <a:gd name="connsiteY1" fmla="*/ 452581 h 480291"/>
              <a:gd name="connsiteX2" fmla="*/ 55418 w 139456"/>
              <a:gd name="connsiteY2" fmla="*/ 397163 h 480291"/>
              <a:gd name="connsiteX3" fmla="*/ 92364 w 139456"/>
              <a:gd name="connsiteY3" fmla="*/ 323272 h 480291"/>
              <a:gd name="connsiteX4" fmla="*/ 110837 w 139456"/>
              <a:gd name="connsiteY4" fmla="*/ 221672 h 480291"/>
              <a:gd name="connsiteX5" fmla="*/ 120073 w 139456"/>
              <a:gd name="connsiteY5" fmla="*/ 193963 h 480291"/>
              <a:gd name="connsiteX6" fmla="*/ 129309 w 139456"/>
              <a:gd name="connsiteY6" fmla="*/ 138545 h 480291"/>
              <a:gd name="connsiteX7" fmla="*/ 138546 w 139456"/>
              <a:gd name="connsiteY7" fmla="*/ 92363 h 480291"/>
              <a:gd name="connsiteX8" fmla="*/ 138546 w 139456"/>
              <a:gd name="connsiteY8" fmla="*/ 0 h 4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456" h="480291">
                <a:moveTo>
                  <a:pt x="0" y="480291"/>
                </a:moveTo>
                <a:cubicBezTo>
                  <a:pt x="15394" y="471054"/>
                  <a:pt x="36224" y="467518"/>
                  <a:pt x="46182" y="452581"/>
                </a:cubicBezTo>
                <a:cubicBezTo>
                  <a:pt x="56570" y="436999"/>
                  <a:pt x="51355" y="415444"/>
                  <a:pt x="55418" y="397163"/>
                </a:cubicBezTo>
                <a:cubicBezTo>
                  <a:pt x="62436" y="365585"/>
                  <a:pt x="74207" y="353534"/>
                  <a:pt x="92364" y="323272"/>
                </a:cubicBezTo>
                <a:cubicBezTo>
                  <a:pt x="96484" y="298553"/>
                  <a:pt x="104379" y="247502"/>
                  <a:pt x="110837" y="221672"/>
                </a:cubicBezTo>
                <a:cubicBezTo>
                  <a:pt x="113198" y="212227"/>
                  <a:pt x="117961" y="203467"/>
                  <a:pt x="120073" y="193963"/>
                </a:cubicBezTo>
                <a:cubicBezTo>
                  <a:pt x="124135" y="175681"/>
                  <a:pt x="125959" y="156970"/>
                  <a:pt x="129309" y="138545"/>
                </a:cubicBezTo>
                <a:cubicBezTo>
                  <a:pt x="132117" y="123099"/>
                  <a:pt x="137502" y="108027"/>
                  <a:pt x="138546" y="92363"/>
                </a:cubicBezTo>
                <a:cubicBezTo>
                  <a:pt x="140594" y="61644"/>
                  <a:pt x="138546" y="30788"/>
                  <a:pt x="138546" y="0"/>
                </a:cubicBezTo>
              </a:path>
            </a:pathLst>
          </a:custGeom>
          <a:noFill/>
          <a:ln>
            <a:solidFill>
              <a:srgbClr val="C0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任意多边形: 形状 170"/>
          <p:cNvSpPr/>
          <p:nvPr/>
        </p:nvSpPr>
        <p:spPr>
          <a:xfrm flipH="1">
            <a:off x="4068494" y="2893277"/>
            <a:ext cx="63513" cy="344898"/>
          </a:xfrm>
          <a:custGeom>
            <a:avLst/>
            <a:gdLst>
              <a:gd name="connsiteX0" fmla="*/ 0 w 139456"/>
              <a:gd name="connsiteY0" fmla="*/ 480291 h 480291"/>
              <a:gd name="connsiteX1" fmla="*/ 46182 w 139456"/>
              <a:gd name="connsiteY1" fmla="*/ 452581 h 480291"/>
              <a:gd name="connsiteX2" fmla="*/ 55418 w 139456"/>
              <a:gd name="connsiteY2" fmla="*/ 397163 h 480291"/>
              <a:gd name="connsiteX3" fmla="*/ 92364 w 139456"/>
              <a:gd name="connsiteY3" fmla="*/ 323272 h 480291"/>
              <a:gd name="connsiteX4" fmla="*/ 110837 w 139456"/>
              <a:gd name="connsiteY4" fmla="*/ 221672 h 480291"/>
              <a:gd name="connsiteX5" fmla="*/ 120073 w 139456"/>
              <a:gd name="connsiteY5" fmla="*/ 193963 h 480291"/>
              <a:gd name="connsiteX6" fmla="*/ 129309 w 139456"/>
              <a:gd name="connsiteY6" fmla="*/ 138545 h 480291"/>
              <a:gd name="connsiteX7" fmla="*/ 138546 w 139456"/>
              <a:gd name="connsiteY7" fmla="*/ 92363 h 480291"/>
              <a:gd name="connsiteX8" fmla="*/ 138546 w 139456"/>
              <a:gd name="connsiteY8" fmla="*/ 0 h 4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456" h="480291">
                <a:moveTo>
                  <a:pt x="0" y="480291"/>
                </a:moveTo>
                <a:cubicBezTo>
                  <a:pt x="15394" y="471054"/>
                  <a:pt x="36224" y="467518"/>
                  <a:pt x="46182" y="452581"/>
                </a:cubicBezTo>
                <a:cubicBezTo>
                  <a:pt x="56570" y="436999"/>
                  <a:pt x="51355" y="415444"/>
                  <a:pt x="55418" y="397163"/>
                </a:cubicBezTo>
                <a:cubicBezTo>
                  <a:pt x="62436" y="365585"/>
                  <a:pt x="74207" y="353534"/>
                  <a:pt x="92364" y="323272"/>
                </a:cubicBezTo>
                <a:cubicBezTo>
                  <a:pt x="96484" y="298553"/>
                  <a:pt x="104379" y="247502"/>
                  <a:pt x="110837" y="221672"/>
                </a:cubicBezTo>
                <a:cubicBezTo>
                  <a:pt x="113198" y="212227"/>
                  <a:pt x="117961" y="203467"/>
                  <a:pt x="120073" y="193963"/>
                </a:cubicBezTo>
                <a:cubicBezTo>
                  <a:pt x="124135" y="175681"/>
                  <a:pt x="125959" y="156970"/>
                  <a:pt x="129309" y="138545"/>
                </a:cubicBezTo>
                <a:cubicBezTo>
                  <a:pt x="132117" y="123099"/>
                  <a:pt x="137502" y="108027"/>
                  <a:pt x="138546" y="92363"/>
                </a:cubicBezTo>
                <a:cubicBezTo>
                  <a:pt x="140594" y="61644"/>
                  <a:pt x="138546" y="30788"/>
                  <a:pt x="138546" y="0"/>
                </a:cubicBezTo>
              </a:path>
            </a:pathLst>
          </a:custGeom>
          <a:noFill/>
          <a:ln>
            <a:solidFill>
              <a:srgbClr val="C0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任意多边形: 形状 171"/>
          <p:cNvSpPr/>
          <p:nvPr/>
        </p:nvSpPr>
        <p:spPr>
          <a:xfrm rot="10132075" flipH="1" flipV="1">
            <a:off x="3611832" y="2333349"/>
            <a:ext cx="279728" cy="1511324"/>
          </a:xfrm>
          <a:custGeom>
            <a:avLst/>
            <a:gdLst>
              <a:gd name="connsiteX0" fmla="*/ 0 w 139456"/>
              <a:gd name="connsiteY0" fmla="*/ 480291 h 480291"/>
              <a:gd name="connsiteX1" fmla="*/ 46182 w 139456"/>
              <a:gd name="connsiteY1" fmla="*/ 452581 h 480291"/>
              <a:gd name="connsiteX2" fmla="*/ 55418 w 139456"/>
              <a:gd name="connsiteY2" fmla="*/ 397163 h 480291"/>
              <a:gd name="connsiteX3" fmla="*/ 92364 w 139456"/>
              <a:gd name="connsiteY3" fmla="*/ 323272 h 480291"/>
              <a:gd name="connsiteX4" fmla="*/ 110837 w 139456"/>
              <a:gd name="connsiteY4" fmla="*/ 221672 h 480291"/>
              <a:gd name="connsiteX5" fmla="*/ 120073 w 139456"/>
              <a:gd name="connsiteY5" fmla="*/ 193963 h 480291"/>
              <a:gd name="connsiteX6" fmla="*/ 129309 w 139456"/>
              <a:gd name="connsiteY6" fmla="*/ 138545 h 480291"/>
              <a:gd name="connsiteX7" fmla="*/ 138546 w 139456"/>
              <a:gd name="connsiteY7" fmla="*/ 92363 h 480291"/>
              <a:gd name="connsiteX8" fmla="*/ 138546 w 139456"/>
              <a:gd name="connsiteY8" fmla="*/ 0 h 4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456" h="480291">
                <a:moveTo>
                  <a:pt x="0" y="480291"/>
                </a:moveTo>
                <a:cubicBezTo>
                  <a:pt x="15394" y="471054"/>
                  <a:pt x="36224" y="467518"/>
                  <a:pt x="46182" y="452581"/>
                </a:cubicBezTo>
                <a:cubicBezTo>
                  <a:pt x="56570" y="436999"/>
                  <a:pt x="51355" y="415444"/>
                  <a:pt x="55418" y="397163"/>
                </a:cubicBezTo>
                <a:cubicBezTo>
                  <a:pt x="62436" y="365585"/>
                  <a:pt x="74207" y="353534"/>
                  <a:pt x="92364" y="323272"/>
                </a:cubicBezTo>
                <a:cubicBezTo>
                  <a:pt x="96484" y="298553"/>
                  <a:pt x="104379" y="247502"/>
                  <a:pt x="110837" y="221672"/>
                </a:cubicBezTo>
                <a:cubicBezTo>
                  <a:pt x="113198" y="212227"/>
                  <a:pt x="117961" y="203467"/>
                  <a:pt x="120073" y="193963"/>
                </a:cubicBezTo>
                <a:cubicBezTo>
                  <a:pt x="124135" y="175681"/>
                  <a:pt x="125959" y="156970"/>
                  <a:pt x="129309" y="138545"/>
                </a:cubicBezTo>
                <a:cubicBezTo>
                  <a:pt x="132117" y="123099"/>
                  <a:pt x="137502" y="108027"/>
                  <a:pt x="138546" y="92363"/>
                </a:cubicBezTo>
                <a:cubicBezTo>
                  <a:pt x="140594" y="61644"/>
                  <a:pt x="138546" y="30788"/>
                  <a:pt x="138546" y="0"/>
                </a:cubicBezTo>
              </a:path>
            </a:pathLst>
          </a:custGeom>
          <a:noFill/>
          <a:ln>
            <a:solidFill>
              <a:srgbClr val="C0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任意多边形: 形状 172"/>
          <p:cNvSpPr/>
          <p:nvPr/>
        </p:nvSpPr>
        <p:spPr>
          <a:xfrm>
            <a:off x="3234364" y="1727492"/>
            <a:ext cx="928834" cy="2790660"/>
          </a:xfrm>
          <a:custGeom>
            <a:avLst/>
            <a:gdLst>
              <a:gd name="connsiteX0" fmla="*/ 0 w 139456"/>
              <a:gd name="connsiteY0" fmla="*/ 480291 h 480291"/>
              <a:gd name="connsiteX1" fmla="*/ 46182 w 139456"/>
              <a:gd name="connsiteY1" fmla="*/ 452581 h 480291"/>
              <a:gd name="connsiteX2" fmla="*/ 55418 w 139456"/>
              <a:gd name="connsiteY2" fmla="*/ 397163 h 480291"/>
              <a:gd name="connsiteX3" fmla="*/ 92364 w 139456"/>
              <a:gd name="connsiteY3" fmla="*/ 323272 h 480291"/>
              <a:gd name="connsiteX4" fmla="*/ 110837 w 139456"/>
              <a:gd name="connsiteY4" fmla="*/ 221672 h 480291"/>
              <a:gd name="connsiteX5" fmla="*/ 120073 w 139456"/>
              <a:gd name="connsiteY5" fmla="*/ 193963 h 480291"/>
              <a:gd name="connsiteX6" fmla="*/ 129309 w 139456"/>
              <a:gd name="connsiteY6" fmla="*/ 138545 h 480291"/>
              <a:gd name="connsiteX7" fmla="*/ 138546 w 139456"/>
              <a:gd name="connsiteY7" fmla="*/ 92363 h 480291"/>
              <a:gd name="connsiteX8" fmla="*/ 138546 w 139456"/>
              <a:gd name="connsiteY8" fmla="*/ 0 h 4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456" h="480291">
                <a:moveTo>
                  <a:pt x="0" y="480291"/>
                </a:moveTo>
                <a:cubicBezTo>
                  <a:pt x="15394" y="471054"/>
                  <a:pt x="36224" y="467518"/>
                  <a:pt x="46182" y="452581"/>
                </a:cubicBezTo>
                <a:cubicBezTo>
                  <a:pt x="56570" y="436999"/>
                  <a:pt x="51355" y="415444"/>
                  <a:pt x="55418" y="397163"/>
                </a:cubicBezTo>
                <a:cubicBezTo>
                  <a:pt x="62436" y="365585"/>
                  <a:pt x="74207" y="353534"/>
                  <a:pt x="92364" y="323272"/>
                </a:cubicBezTo>
                <a:cubicBezTo>
                  <a:pt x="96484" y="298553"/>
                  <a:pt x="104379" y="247502"/>
                  <a:pt x="110837" y="221672"/>
                </a:cubicBezTo>
                <a:cubicBezTo>
                  <a:pt x="113198" y="212227"/>
                  <a:pt x="117961" y="203467"/>
                  <a:pt x="120073" y="193963"/>
                </a:cubicBezTo>
                <a:cubicBezTo>
                  <a:pt x="124135" y="175681"/>
                  <a:pt x="125959" y="156970"/>
                  <a:pt x="129309" y="138545"/>
                </a:cubicBezTo>
                <a:cubicBezTo>
                  <a:pt x="132117" y="123099"/>
                  <a:pt x="137502" y="108027"/>
                  <a:pt x="138546" y="92363"/>
                </a:cubicBezTo>
                <a:cubicBezTo>
                  <a:pt x="140594" y="61644"/>
                  <a:pt x="138546" y="30788"/>
                  <a:pt x="138546" y="0"/>
                </a:cubicBezTo>
              </a:path>
            </a:pathLst>
          </a:custGeom>
          <a:noFill/>
          <a:ln>
            <a:solidFill>
              <a:srgbClr val="C0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形状 173"/>
          <p:cNvSpPr/>
          <p:nvPr/>
        </p:nvSpPr>
        <p:spPr>
          <a:xfrm rot="10283909" flipH="1" flipV="1">
            <a:off x="4834764" y="1707696"/>
            <a:ext cx="366036" cy="2780203"/>
          </a:xfrm>
          <a:custGeom>
            <a:avLst/>
            <a:gdLst>
              <a:gd name="connsiteX0" fmla="*/ 0 w 139456"/>
              <a:gd name="connsiteY0" fmla="*/ 480291 h 480291"/>
              <a:gd name="connsiteX1" fmla="*/ 46182 w 139456"/>
              <a:gd name="connsiteY1" fmla="*/ 452581 h 480291"/>
              <a:gd name="connsiteX2" fmla="*/ 55418 w 139456"/>
              <a:gd name="connsiteY2" fmla="*/ 397163 h 480291"/>
              <a:gd name="connsiteX3" fmla="*/ 92364 w 139456"/>
              <a:gd name="connsiteY3" fmla="*/ 323272 h 480291"/>
              <a:gd name="connsiteX4" fmla="*/ 110837 w 139456"/>
              <a:gd name="connsiteY4" fmla="*/ 221672 h 480291"/>
              <a:gd name="connsiteX5" fmla="*/ 120073 w 139456"/>
              <a:gd name="connsiteY5" fmla="*/ 193963 h 480291"/>
              <a:gd name="connsiteX6" fmla="*/ 129309 w 139456"/>
              <a:gd name="connsiteY6" fmla="*/ 138545 h 480291"/>
              <a:gd name="connsiteX7" fmla="*/ 138546 w 139456"/>
              <a:gd name="connsiteY7" fmla="*/ 92363 h 480291"/>
              <a:gd name="connsiteX8" fmla="*/ 138546 w 139456"/>
              <a:gd name="connsiteY8" fmla="*/ 0 h 4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456" h="480291">
                <a:moveTo>
                  <a:pt x="0" y="480291"/>
                </a:moveTo>
                <a:cubicBezTo>
                  <a:pt x="15394" y="471054"/>
                  <a:pt x="36224" y="467518"/>
                  <a:pt x="46182" y="452581"/>
                </a:cubicBezTo>
                <a:cubicBezTo>
                  <a:pt x="56570" y="436999"/>
                  <a:pt x="51355" y="415444"/>
                  <a:pt x="55418" y="397163"/>
                </a:cubicBezTo>
                <a:cubicBezTo>
                  <a:pt x="62436" y="365585"/>
                  <a:pt x="74207" y="353534"/>
                  <a:pt x="92364" y="323272"/>
                </a:cubicBezTo>
                <a:cubicBezTo>
                  <a:pt x="96484" y="298553"/>
                  <a:pt x="104379" y="247502"/>
                  <a:pt x="110837" y="221672"/>
                </a:cubicBezTo>
                <a:cubicBezTo>
                  <a:pt x="113198" y="212227"/>
                  <a:pt x="117961" y="203467"/>
                  <a:pt x="120073" y="193963"/>
                </a:cubicBezTo>
                <a:cubicBezTo>
                  <a:pt x="124135" y="175681"/>
                  <a:pt x="125959" y="156970"/>
                  <a:pt x="129309" y="138545"/>
                </a:cubicBezTo>
                <a:cubicBezTo>
                  <a:pt x="132117" y="123099"/>
                  <a:pt x="137502" y="108027"/>
                  <a:pt x="138546" y="92363"/>
                </a:cubicBezTo>
                <a:cubicBezTo>
                  <a:pt x="140594" y="61644"/>
                  <a:pt x="138546" y="30788"/>
                  <a:pt x="138546" y="0"/>
                </a:cubicBezTo>
              </a:path>
            </a:pathLst>
          </a:custGeom>
          <a:noFill/>
          <a:ln>
            <a:solidFill>
              <a:srgbClr val="C0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任意多边形: 形状 182"/>
          <p:cNvSpPr/>
          <p:nvPr/>
        </p:nvSpPr>
        <p:spPr>
          <a:xfrm flipH="1">
            <a:off x="4675855" y="2903214"/>
            <a:ext cx="191708" cy="237150"/>
          </a:xfrm>
          <a:custGeom>
            <a:avLst/>
            <a:gdLst>
              <a:gd name="connsiteX0" fmla="*/ 0 w 139456"/>
              <a:gd name="connsiteY0" fmla="*/ 480291 h 480291"/>
              <a:gd name="connsiteX1" fmla="*/ 46182 w 139456"/>
              <a:gd name="connsiteY1" fmla="*/ 452581 h 480291"/>
              <a:gd name="connsiteX2" fmla="*/ 55418 w 139456"/>
              <a:gd name="connsiteY2" fmla="*/ 397163 h 480291"/>
              <a:gd name="connsiteX3" fmla="*/ 92364 w 139456"/>
              <a:gd name="connsiteY3" fmla="*/ 323272 h 480291"/>
              <a:gd name="connsiteX4" fmla="*/ 110837 w 139456"/>
              <a:gd name="connsiteY4" fmla="*/ 221672 h 480291"/>
              <a:gd name="connsiteX5" fmla="*/ 120073 w 139456"/>
              <a:gd name="connsiteY5" fmla="*/ 193963 h 480291"/>
              <a:gd name="connsiteX6" fmla="*/ 129309 w 139456"/>
              <a:gd name="connsiteY6" fmla="*/ 138545 h 480291"/>
              <a:gd name="connsiteX7" fmla="*/ 138546 w 139456"/>
              <a:gd name="connsiteY7" fmla="*/ 92363 h 480291"/>
              <a:gd name="connsiteX8" fmla="*/ 138546 w 139456"/>
              <a:gd name="connsiteY8" fmla="*/ 0 h 4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456" h="480291">
                <a:moveTo>
                  <a:pt x="0" y="480291"/>
                </a:moveTo>
                <a:cubicBezTo>
                  <a:pt x="15394" y="471054"/>
                  <a:pt x="36224" y="467518"/>
                  <a:pt x="46182" y="452581"/>
                </a:cubicBezTo>
                <a:cubicBezTo>
                  <a:pt x="56570" y="436999"/>
                  <a:pt x="51355" y="415444"/>
                  <a:pt x="55418" y="397163"/>
                </a:cubicBezTo>
                <a:cubicBezTo>
                  <a:pt x="62436" y="365585"/>
                  <a:pt x="74207" y="353534"/>
                  <a:pt x="92364" y="323272"/>
                </a:cubicBezTo>
                <a:cubicBezTo>
                  <a:pt x="96484" y="298553"/>
                  <a:pt x="104379" y="247502"/>
                  <a:pt x="110837" y="221672"/>
                </a:cubicBezTo>
                <a:cubicBezTo>
                  <a:pt x="113198" y="212227"/>
                  <a:pt x="117961" y="203467"/>
                  <a:pt x="120073" y="193963"/>
                </a:cubicBezTo>
                <a:cubicBezTo>
                  <a:pt x="124135" y="175681"/>
                  <a:pt x="125959" y="156970"/>
                  <a:pt x="129309" y="138545"/>
                </a:cubicBezTo>
                <a:cubicBezTo>
                  <a:pt x="132117" y="123099"/>
                  <a:pt x="137502" y="108027"/>
                  <a:pt x="138546" y="92363"/>
                </a:cubicBezTo>
                <a:cubicBezTo>
                  <a:pt x="140594" y="61644"/>
                  <a:pt x="138546" y="30788"/>
                  <a:pt x="138546" y="0"/>
                </a:cubicBezTo>
              </a:path>
            </a:pathLst>
          </a:custGeom>
          <a:noFill/>
          <a:ln>
            <a:solidFill>
              <a:srgbClr val="C0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任意多边形: 形状 183"/>
          <p:cNvSpPr/>
          <p:nvPr/>
        </p:nvSpPr>
        <p:spPr>
          <a:xfrm>
            <a:off x="5510135" y="2952702"/>
            <a:ext cx="145880" cy="222030"/>
          </a:xfrm>
          <a:custGeom>
            <a:avLst/>
            <a:gdLst>
              <a:gd name="connsiteX0" fmla="*/ 0 w 139456"/>
              <a:gd name="connsiteY0" fmla="*/ 480291 h 480291"/>
              <a:gd name="connsiteX1" fmla="*/ 46182 w 139456"/>
              <a:gd name="connsiteY1" fmla="*/ 452581 h 480291"/>
              <a:gd name="connsiteX2" fmla="*/ 55418 w 139456"/>
              <a:gd name="connsiteY2" fmla="*/ 397163 h 480291"/>
              <a:gd name="connsiteX3" fmla="*/ 92364 w 139456"/>
              <a:gd name="connsiteY3" fmla="*/ 323272 h 480291"/>
              <a:gd name="connsiteX4" fmla="*/ 110837 w 139456"/>
              <a:gd name="connsiteY4" fmla="*/ 221672 h 480291"/>
              <a:gd name="connsiteX5" fmla="*/ 120073 w 139456"/>
              <a:gd name="connsiteY5" fmla="*/ 193963 h 480291"/>
              <a:gd name="connsiteX6" fmla="*/ 129309 w 139456"/>
              <a:gd name="connsiteY6" fmla="*/ 138545 h 480291"/>
              <a:gd name="connsiteX7" fmla="*/ 138546 w 139456"/>
              <a:gd name="connsiteY7" fmla="*/ 92363 h 480291"/>
              <a:gd name="connsiteX8" fmla="*/ 138546 w 139456"/>
              <a:gd name="connsiteY8" fmla="*/ 0 h 4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456" h="480291">
                <a:moveTo>
                  <a:pt x="0" y="480291"/>
                </a:moveTo>
                <a:cubicBezTo>
                  <a:pt x="15394" y="471054"/>
                  <a:pt x="36224" y="467518"/>
                  <a:pt x="46182" y="452581"/>
                </a:cubicBezTo>
                <a:cubicBezTo>
                  <a:pt x="56570" y="436999"/>
                  <a:pt x="51355" y="415444"/>
                  <a:pt x="55418" y="397163"/>
                </a:cubicBezTo>
                <a:cubicBezTo>
                  <a:pt x="62436" y="365585"/>
                  <a:pt x="74207" y="353534"/>
                  <a:pt x="92364" y="323272"/>
                </a:cubicBezTo>
                <a:cubicBezTo>
                  <a:pt x="96484" y="298553"/>
                  <a:pt x="104379" y="247502"/>
                  <a:pt x="110837" y="221672"/>
                </a:cubicBezTo>
                <a:cubicBezTo>
                  <a:pt x="113198" y="212227"/>
                  <a:pt x="117961" y="203467"/>
                  <a:pt x="120073" y="193963"/>
                </a:cubicBezTo>
                <a:cubicBezTo>
                  <a:pt x="124135" y="175681"/>
                  <a:pt x="125959" y="156970"/>
                  <a:pt x="129309" y="138545"/>
                </a:cubicBezTo>
                <a:cubicBezTo>
                  <a:pt x="132117" y="123099"/>
                  <a:pt x="137502" y="108027"/>
                  <a:pt x="138546" y="92363"/>
                </a:cubicBezTo>
                <a:cubicBezTo>
                  <a:pt x="140594" y="61644"/>
                  <a:pt x="138546" y="30788"/>
                  <a:pt x="138546" y="0"/>
                </a:cubicBezTo>
              </a:path>
            </a:pathLst>
          </a:custGeom>
          <a:noFill/>
          <a:ln>
            <a:solidFill>
              <a:srgbClr val="C0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任意多边形: 形状 184"/>
          <p:cNvSpPr/>
          <p:nvPr/>
        </p:nvSpPr>
        <p:spPr>
          <a:xfrm>
            <a:off x="6356008" y="2348276"/>
            <a:ext cx="145880" cy="222030"/>
          </a:xfrm>
          <a:custGeom>
            <a:avLst/>
            <a:gdLst>
              <a:gd name="connsiteX0" fmla="*/ 0 w 139456"/>
              <a:gd name="connsiteY0" fmla="*/ 480291 h 480291"/>
              <a:gd name="connsiteX1" fmla="*/ 46182 w 139456"/>
              <a:gd name="connsiteY1" fmla="*/ 452581 h 480291"/>
              <a:gd name="connsiteX2" fmla="*/ 55418 w 139456"/>
              <a:gd name="connsiteY2" fmla="*/ 397163 h 480291"/>
              <a:gd name="connsiteX3" fmla="*/ 92364 w 139456"/>
              <a:gd name="connsiteY3" fmla="*/ 323272 h 480291"/>
              <a:gd name="connsiteX4" fmla="*/ 110837 w 139456"/>
              <a:gd name="connsiteY4" fmla="*/ 221672 h 480291"/>
              <a:gd name="connsiteX5" fmla="*/ 120073 w 139456"/>
              <a:gd name="connsiteY5" fmla="*/ 193963 h 480291"/>
              <a:gd name="connsiteX6" fmla="*/ 129309 w 139456"/>
              <a:gd name="connsiteY6" fmla="*/ 138545 h 480291"/>
              <a:gd name="connsiteX7" fmla="*/ 138546 w 139456"/>
              <a:gd name="connsiteY7" fmla="*/ 92363 h 480291"/>
              <a:gd name="connsiteX8" fmla="*/ 138546 w 139456"/>
              <a:gd name="connsiteY8" fmla="*/ 0 h 4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456" h="480291">
                <a:moveTo>
                  <a:pt x="0" y="480291"/>
                </a:moveTo>
                <a:cubicBezTo>
                  <a:pt x="15394" y="471054"/>
                  <a:pt x="36224" y="467518"/>
                  <a:pt x="46182" y="452581"/>
                </a:cubicBezTo>
                <a:cubicBezTo>
                  <a:pt x="56570" y="436999"/>
                  <a:pt x="51355" y="415444"/>
                  <a:pt x="55418" y="397163"/>
                </a:cubicBezTo>
                <a:cubicBezTo>
                  <a:pt x="62436" y="365585"/>
                  <a:pt x="74207" y="353534"/>
                  <a:pt x="92364" y="323272"/>
                </a:cubicBezTo>
                <a:cubicBezTo>
                  <a:pt x="96484" y="298553"/>
                  <a:pt x="104379" y="247502"/>
                  <a:pt x="110837" y="221672"/>
                </a:cubicBezTo>
                <a:cubicBezTo>
                  <a:pt x="113198" y="212227"/>
                  <a:pt x="117961" y="203467"/>
                  <a:pt x="120073" y="193963"/>
                </a:cubicBezTo>
                <a:cubicBezTo>
                  <a:pt x="124135" y="175681"/>
                  <a:pt x="125959" y="156970"/>
                  <a:pt x="129309" y="138545"/>
                </a:cubicBezTo>
                <a:cubicBezTo>
                  <a:pt x="132117" y="123099"/>
                  <a:pt x="137502" y="108027"/>
                  <a:pt x="138546" y="92363"/>
                </a:cubicBezTo>
                <a:cubicBezTo>
                  <a:pt x="140594" y="61644"/>
                  <a:pt x="138546" y="30788"/>
                  <a:pt x="138546" y="0"/>
                </a:cubicBezTo>
              </a:path>
            </a:pathLst>
          </a:custGeom>
          <a:noFill/>
          <a:ln>
            <a:solidFill>
              <a:srgbClr val="C0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形状 187"/>
          <p:cNvSpPr/>
          <p:nvPr/>
        </p:nvSpPr>
        <p:spPr>
          <a:xfrm>
            <a:off x="5246453" y="2328503"/>
            <a:ext cx="455037" cy="1565215"/>
          </a:xfrm>
          <a:custGeom>
            <a:avLst/>
            <a:gdLst>
              <a:gd name="connsiteX0" fmla="*/ 0 w 139456"/>
              <a:gd name="connsiteY0" fmla="*/ 480291 h 480291"/>
              <a:gd name="connsiteX1" fmla="*/ 46182 w 139456"/>
              <a:gd name="connsiteY1" fmla="*/ 452581 h 480291"/>
              <a:gd name="connsiteX2" fmla="*/ 55418 w 139456"/>
              <a:gd name="connsiteY2" fmla="*/ 397163 h 480291"/>
              <a:gd name="connsiteX3" fmla="*/ 92364 w 139456"/>
              <a:gd name="connsiteY3" fmla="*/ 323272 h 480291"/>
              <a:gd name="connsiteX4" fmla="*/ 110837 w 139456"/>
              <a:gd name="connsiteY4" fmla="*/ 221672 h 480291"/>
              <a:gd name="connsiteX5" fmla="*/ 120073 w 139456"/>
              <a:gd name="connsiteY5" fmla="*/ 193963 h 480291"/>
              <a:gd name="connsiteX6" fmla="*/ 129309 w 139456"/>
              <a:gd name="connsiteY6" fmla="*/ 138545 h 480291"/>
              <a:gd name="connsiteX7" fmla="*/ 138546 w 139456"/>
              <a:gd name="connsiteY7" fmla="*/ 92363 h 480291"/>
              <a:gd name="connsiteX8" fmla="*/ 138546 w 139456"/>
              <a:gd name="connsiteY8" fmla="*/ 0 h 4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456" h="480291">
                <a:moveTo>
                  <a:pt x="0" y="480291"/>
                </a:moveTo>
                <a:cubicBezTo>
                  <a:pt x="15394" y="471054"/>
                  <a:pt x="36224" y="467518"/>
                  <a:pt x="46182" y="452581"/>
                </a:cubicBezTo>
                <a:cubicBezTo>
                  <a:pt x="56570" y="436999"/>
                  <a:pt x="51355" y="415444"/>
                  <a:pt x="55418" y="397163"/>
                </a:cubicBezTo>
                <a:cubicBezTo>
                  <a:pt x="62436" y="365585"/>
                  <a:pt x="74207" y="353534"/>
                  <a:pt x="92364" y="323272"/>
                </a:cubicBezTo>
                <a:cubicBezTo>
                  <a:pt x="96484" y="298553"/>
                  <a:pt x="104379" y="247502"/>
                  <a:pt x="110837" y="221672"/>
                </a:cubicBezTo>
                <a:cubicBezTo>
                  <a:pt x="113198" y="212227"/>
                  <a:pt x="117961" y="203467"/>
                  <a:pt x="120073" y="193963"/>
                </a:cubicBezTo>
                <a:cubicBezTo>
                  <a:pt x="124135" y="175681"/>
                  <a:pt x="125959" y="156970"/>
                  <a:pt x="129309" y="138545"/>
                </a:cubicBezTo>
                <a:cubicBezTo>
                  <a:pt x="132117" y="123099"/>
                  <a:pt x="137502" y="108027"/>
                  <a:pt x="138546" y="92363"/>
                </a:cubicBezTo>
                <a:cubicBezTo>
                  <a:pt x="140594" y="61644"/>
                  <a:pt x="138546" y="30788"/>
                  <a:pt x="138546" y="0"/>
                </a:cubicBezTo>
              </a:path>
            </a:pathLst>
          </a:custGeom>
          <a:noFill/>
          <a:ln>
            <a:solidFill>
              <a:srgbClr val="C0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685800" y="528854"/>
            <a:ext cx="7772400" cy="746125"/>
          </a:xfrm>
          <a:prstGeom prst="rect">
            <a:avLst/>
          </a:prstGeom>
          <a:noFill/>
          <a:ln>
            <a:noFill/>
          </a:ln>
          <a:effectLst/>
        </p:spPr>
        <p:txBody>
          <a:bodyPr anchor="ctr"/>
          <a:lstStyle/>
          <a:p>
            <a:pPr algn="ctr">
              <a:defRPr/>
            </a:pPr>
            <a:r>
              <a:rPr kumimoji="1" lang="zh-CN" altLang="en-US" sz="3600" b="1" dirty="0">
                <a:solidFill>
                  <a:srgbClr val="663300"/>
                </a:solidFill>
                <a:effectLst>
                  <a:outerShdw blurRad="38100" dist="38100" dir="2700000" algn="tl">
                    <a:srgbClr val="DDDDDD"/>
                  </a:outerShdw>
                </a:effectLst>
                <a:latin typeface="SimHei" panose="02010609060101010101" charset="-122"/>
                <a:ea typeface="SimHei" panose="02010609060101010101" charset="-122"/>
                <a:cs typeface="SimHei" panose="02010609060101010101" charset="-122"/>
              </a:rPr>
              <a:t>非递归实现</a:t>
            </a:r>
            <a:endParaRPr kumimoji="1" lang="zh-CN" altLang="en-US" sz="3600" b="1" dirty="0">
              <a:solidFill>
                <a:srgbClr val="663300"/>
              </a:solidFill>
              <a:effectLst>
                <a:outerShdw blurRad="38100" dist="38100" dir="2700000" algn="tl">
                  <a:srgbClr val="DDDDDD"/>
                </a:outerShdw>
              </a:effectLst>
              <a:latin typeface="SimHei" panose="02010609060101010101" charset="-122"/>
              <a:ea typeface="SimHei" panose="02010609060101010101" charset="-122"/>
              <a:cs typeface="SimHei" panose="02010609060101010101" charset="-122"/>
            </a:endParaRPr>
          </a:p>
        </p:txBody>
      </p:sp>
      <p:grpSp>
        <p:nvGrpSpPr>
          <p:cNvPr id="46086" name="Group 6"/>
          <p:cNvGrpSpPr/>
          <p:nvPr/>
        </p:nvGrpSpPr>
        <p:grpSpPr bwMode="auto">
          <a:xfrm>
            <a:off x="733425" y="1274979"/>
            <a:ext cx="7994650" cy="436563"/>
            <a:chOff x="366" y="1244"/>
            <a:chExt cx="5036" cy="275"/>
          </a:xfrm>
        </p:grpSpPr>
        <p:sp>
          <p:nvSpPr>
            <p:cNvPr id="46087" name="Text Box 7"/>
            <p:cNvSpPr txBox="1">
              <a:spLocks noChangeArrowheads="1"/>
            </p:cNvSpPr>
            <p:nvPr/>
          </p:nvSpPr>
          <p:spPr bwMode="auto">
            <a:xfrm>
              <a:off x="366" y="1286"/>
              <a:ext cx="698" cy="233"/>
            </a:xfrm>
            <a:prstGeom prst="rect">
              <a:avLst/>
            </a:prstGeom>
            <a:noFill/>
            <a:ln>
              <a:noFill/>
            </a:ln>
            <a:effectLst/>
          </p:spPr>
          <p:txBody>
            <a:bodyPr wrap="none">
              <a:spAutoFit/>
            </a:bodyPr>
            <a:lstStyle/>
            <a:p>
              <a:pPr>
                <a:defRPr/>
              </a:pPr>
              <a:r>
                <a:rPr kumimoji="1" lang="zh-CN" altLang="en-US" dirty="0">
                  <a:solidFill>
                    <a:schemeClr val="tx1"/>
                  </a:solidFill>
                  <a:latin typeface="Verdana" panose="020B0604030504040204" charset="0"/>
                  <a:ea typeface="楷体_GB2312" charset="0"/>
                  <a:cs typeface="楷体_GB2312" charset="0"/>
                </a:rPr>
                <a:t>初始序列</a:t>
              </a:r>
              <a:endParaRPr kumimoji="1" lang="zh-CN" altLang="en-US" dirty="0">
                <a:solidFill>
                  <a:schemeClr val="tx1"/>
                </a:solidFill>
                <a:latin typeface="Verdana" panose="020B0604030504040204" charset="0"/>
                <a:ea typeface="楷体_GB2312" charset="0"/>
                <a:cs typeface="楷体_GB2312" charset="0"/>
              </a:endParaRPr>
            </a:p>
          </p:txBody>
        </p:sp>
        <p:sp>
          <p:nvSpPr>
            <p:cNvPr id="46088" name="Text Box 8"/>
            <p:cNvSpPr txBox="1">
              <a:spLocks noChangeArrowheads="1"/>
            </p:cNvSpPr>
            <p:nvPr/>
          </p:nvSpPr>
          <p:spPr bwMode="auto">
            <a:xfrm>
              <a:off x="1374" y="1244"/>
              <a:ext cx="4028" cy="233"/>
            </a:xfrm>
            <a:prstGeom prst="rect">
              <a:avLst/>
            </a:prstGeom>
            <a:noFill/>
            <a:ln>
              <a:noFill/>
            </a:ln>
            <a:effectLst/>
          </p:spPr>
          <p:txBody>
            <a:bodyPr wrap="square">
              <a:spAutoFit/>
            </a:bodyPr>
            <a:lstStyle/>
            <a:p>
              <a:pPr>
                <a:defRPr/>
              </a:pPr>
              <a:r>
                <a:rPr kumimoji="1" lang="en-US" altLang="zh-CN" dirty="0">
                  <a:solidFill>
                    <a:schemeClr val="tx1"/>
                  </a:solidFill>
                  <a:latin typeface="Verdana" panose="020B0604030504040204" charset="0"/>
                  <a:ea typeface="SimHei" panose="02010609060101010101" charset="-122"/>
                  <a:cs typeface="SimHei" panose="02010609060101010101" charset="-122"/>
                </a:rPr>
                <a:t>[49]  [38]  [65]  [97]  [76]  [13]  [27]</a:t>
              </a:r>
              <a:endParaRPr kumimoji="1" lang="en-US" altLang="zh-CN" dirty="0">
                <a:solidFill>
                  <a:schemeClr val="tx1"/>
                </a:solidFill>
                <a:latin typeface="Verdana" panose="020B0604030504040204" charset="0"/>
                <a:ea typeface="SimHei" panose="02010609060101010101" charset="-122"/>
                <a:cs typeface="SimHei" panose="02010609060101010101" charset="-122"/>
              </a:endParaRPr>
            </a:p>
          </p:txBody>
        </p:sp>
      </p:grpSp>
      <p:grpSp>
        <p:nvGrpSpPr>
          <p:cNvPr id="46089" name="Group 9"/>
          <p:cNvGrpSpPr/>
          <p:nvPr/>
        </p:nvGrpSpPr>
        <p:grpSpPr bwMode="auto">
          <a:xfrm>
            <a:off x="2495550" y="1599765"/>
            <a:ext cx="4167043" cy="781050"/>
            <a:chOff x="1620" y="1512"/>
            <a:chExt cx="3324" cy="492"/>
          </a:xfrm>
        </p:grpSpPr>
        <p:sp>
          <p:nvSpPr>
            <p:cNvPr id="46090" name="Freeform 10"/>
            <p:cNvSpPr/>
            <p:nvPr/>
          </p:nvSpPr>
          <p:spPr bwMode="auto">
            <a:xfrm>
              <a:off x="1620" y="1524"/>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Lst>
              <a:ahLst/>
              <a:cxnLst>
                <a:cxn ang="T6">
                  <a:pos x="T0" y="T1"/>
                </a:cxn>
                <a:cxn ang="T7">
                  <a:pos x="T2" y="T3"/>
                </a:cxn>
                <a:cxn ang="T8">
                  <a:pos x="T4" y="T5"/>
                </a:cxn>
              </a:cxnLst>
              <a:rect l="0" t="0" r="r" b="b"/>
              <a:pathLst>
                <a:path w="570" h="315">
                  <a:moveTo>
                    <a:pt x="0" y="18"/>
                  </a:moveTo>
                  <a:cubicBezTo>
                    <a:pt x="105" y="166"/>
                    <a:pt x="211" y="315"/>
                    <a:pt x="306" y="312"/>
                  </a:cubicBezTo>
                  <a:cubicBezTo>
                    <a:pt x="401" y="309"/>
                    <a:pt x="525" y="53"/>
                    <a:pt x="570" y="0"/>
                  </a:cubicBezTo>
                </a:path>
              </a:pathLst>
            </a:custGeom>
            <a:noFill/>
            <a:ln w="28575" cap="flat" cmpd="sng">
              <a:solidFill>
                <a:srgbClr val="FF9900"/>
              </a:solidFill>
              <a:prstDash val="solid"/>
              <a:rou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zh-CN" altLang="en-US"/>
            </a:p>
          </p:txBody>
        </p:sp>
        <p:sp>
          <p:nvSpPr>
            <p:cNvPr id="46091" name="Freeform 11"/>
            <p:cNvSpPr/>
            <p:nvPr/>
          </p:nvSpPr>
          <p:spPr bwMode="auto">
            <a:xfrm>
              <a:off x="2736" y="1518"/>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Lst>
              <a:ahLst/>
              <a:cxnLst>
                <a:cxn ang="T6">
                  <a:pos x="T0" y="T1"/>
                </a:cxn>
                <a:cxn ang="T7">
                  <a:pos x="T2" y="T3"/>
                </a:cxn>
                <a:cxn ang="T8">
                  <a:pos x="T4" y="T5"/>
                </a:cxn>
              </a:cxnLst>
              <a:rect l="0" t="0" r="r" b="b"/>
              <a:pathLst>
                <a:path w="570" h="315">
                  <a:moveTo>
                    <a:pt x="0" y="18"/>
                  </a:moveTo>
                  <a:cubicBezTo>
                    <a:pt x="105" y="166"/>
                    <a:pt x="211" y="315"/>
                    <a:pt x="306" y="312"/>
                  </a:cubicBezTo>
                  <a:cubicBezTo>
                    <a:pt x="401" y="309"/>
                    <a:pt x="525" y="53"/>
                    <a:pt x="570" y="0"/>
                  </a:cubicBezTo>
                </a:path>
              </a:pathLst>
            </a:custGeom>
            <a:noFill/>
            <a:ln w="28575" cap="flat" cmpd="sng">
              <a:solidFill>
                <a:srgbClr val="FF9900"/>
              </a:solidFill>
              <a:prstDash val="solid"/>
              <a:rou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zh-CN" altLang="en-US"/>
            </a:p>
          </p:txBody>
        </p:sp>
        <p:sp>
          <p:nvSpPr>
            <p:cNvPr id="46092" name="Freeform 12"/>
            <p:cNvSpPr/>
            <p:nvPr/>
          </p:nvSpPr>
          <p:spPr bwMode="auto">
            <a:xfrm>
              <a:off x="3852" y="1512"/>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Lst>
              <a:ahLst/>
              <a:cxnLst>
                <a:cxn ang="T6">
                  <a:pos x="T0" y="T1"/>
                </a:cxn>
                <a:cxn ang="T7">
                  <a:pos x="T2" y="T3"/>
                </a:cxn>
                <a:cxn ang="T8">
                  <a:pos x="T4" y="T5"/>
                </a:cxn>
              </a:cxnLst>
              <a:rect l="0" t="0" r="r" b="b"/>
              <a:pathLst>
                <a:path w="570" h="315">
                  <a:moveTo>
                    <a:pt x="0" y="18"/>
                  </a:moveTo>
                  <a:cubicBezTo>
                    <a:pt x="105" y="166"/>
                    <a:pt x="211" y="315"/>
                    <a:pt x="306" y="312"/>
                  </a:cubicBezTo>
                  <a:cubicBezTo>
                    <a:pt x="401" y="309"/>
                    <a:pt x="525" y="53"/>
                    <a:pt x="570" y="0"/>
                  </a:cubicBezTo>
                </a:path>
              </a:pathLst>
            </a:custGeom>
            <a:noFill/>
            <a:ln w="28575" cap="flat" cmpd="sng">
              <a:solidFill>
                <a:srgbClr val="FF9900"/>
              </a:solidFill>
              <a:prstDash val="solid"/>
              <a:rou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zh-CN" altLang="en-US"/>
            </a:p>
          </p:txBody>
        </p:sp>
        <p:sp>
          <p:nvSpPr>
            <p:cNvPr id="46093" name="Line 13"/>
            <p:cNvSpPr>
              <a:spLocks noChangeShapeType="1"/>
            </p:cNvSpPr>
            <p:nvPr/>
          </p:nvSpPr>
          <p:spPr bwMode="auto">
            <a:xfrm>
              <a:off x="1912" y="1832"/>
              <a:ext cx="0" cy="168"/>
            </a:xfrm>
            <a:prstGeom prst="line">
              <a:avLst/>
            </a:prstGeom>
            <a:noFill/>
            <a:ln w="28575">
              <a:solidFill>
                <a:srgbClr val="FF9900"/>
              </a:solidFill>
              <a:round/>
              <a:tailEnd type="triangle" w="med" len="med"/>
            </a:ln>
            <a:effectLst/>
          </p:spPr>
          <p:txBody>
            <a:bodyPr wrap="none" anchor="ctr"/>
            <a:lstStyle/>
            <a:p>
              <a:pPr>
                <a:defRPr/>
              </a:pPr>
              <a:endParaRPr lang="zh-CN" altLang="en-US">
                <a:latin typeface="Arial" panose="020B0604020202020204" pitchFamily="34" charset="0"/>
                <a:ea typeface="楷体_GB2312" charset="0"/>
                <a:cs typeface="楷体_GB2312" charset="0"/>
              </a:endParaRPr>
            </a:p>
          </p:txBody>
        </p:sp>
        <p:sp>
          <p:nvSpPr>
            <p:cNvPr id="46094" name="Line 14"/>
            <p:cNvSpPr>
              <a:spLocks noChangeShapeType="1"/>
            </p:cNvSpPr>
            <p:nvPr/>
          </p:nvSpPr>
          <p:spPr bwMode="auto">
            <a:xfrm>
              <a:off x="3042" y="1836"/>
              <a:ext cx="0" cy="168"/>
            </a:xfrm>
            <a:prstGeom prst="line">
              <a:avLst/>
            </a:prstGeom>
            <a:noFill/>
            <a:ln w="28575">
              <a:solidFill>
                <a:srgbClr val="FF9900"/>
              </a:solidFill>
              <a:round/>
              <a:tailEnd type="triangle" w="med" len="med"/>
            </a:ln>
            <a:effectLst/>
          </p:spPr>
          <p:txBody>
            <a:bodyPr wrap="none" anchor="ctr"/>
            <a:lstStyle/>
            <a:p>
              <a:pPr>
                <a:defRPr/>
              </a:pPr>
              <a:endParaRPr lang="zh-CN" altLang="en-US">
                <a:latin typeface="Arial" panose="020B0604020202020204" pitchFamily="34" charset="0"/>
                <a:ea typeface="楷体_GB2312" charset="0"/>
                <a:cs typeface="楷体_GB2312" charset="0"/>
              </a:endParaRPr>
            </a:p>
          </p:txBody>
        </p:sp>
        <p:sp>
          <p:nvSpPr>
            <p:cNvPr id="46095" name="Line 15"/>
            <p:cNvSpPr>
              <a:spLocks noChangeShapeType="1"/>
            </p:cNvSpPr>
            <p:nvPr/>
          </p:nvSpPr>
          <p:spPr bwMode="auto">
            <a:xfrm>
              <a:off x="4164" y="1824"/>
              <a:ext cx="0" cy="168"/>
            </a:xfrm>
            <a:prstGeom prst="line">
              <a:avLst/>
            </a:prstGeom>
            <a:noFill/>
            <a:ln w="28575">
              <a:solidFill>
                <a:srgbClr val="FF9900"/>
              </a:solidFill>
              <a:round/>
              <a:tailEnd type="triangle" w="med" len="med"/>
            </a:ln>
            <a:effectLst/>
          </p:spPr>
          <p:txBody>
            <a:bodyPr wrap="none" anchor="ctr"/>
            <a:lstStyle/>
            <a:p>
              <a:pPr>
                <a:defRPr/>
              </a:pPr>
              <a:endParaRPr lang="zh-CN" altLang="en-US">
                <a:latin typeface="Arial" panose="020B0604020202020204" pitchFamily="34" charset="0"/>
                <a:ea typeface="楷体_GB2312" charset="0"/>
                <a:cs typeface="楷体_GB2312" charset="0"/>
              </a:endParaRPr>
            </a:p>
          </p:txBody>
        </p:sp>
        <p:sp>
          <p:nvSpPr>
            <p:cNvPr id="46096" name="Line 16"/>
            <p:cNvSpPr>
              <a:spLocks noChangeShapeType="1"/>
            </p:cNvSpPr>
            <p:nvPr/>
          </p:nvSpPr>
          <p:spPr bwMode="auto">
            <a:xfrm>
              <a:off x="4944" y="1536"/>
              <a:ext cx="0" cy="444"/>
            </a:xfrm>
            <a:prstGeom prst="line">
              <a:avLst/>
            </a:prstGeom>
            <a:noFill/>
            <a:ln w="28575">
              <a:solidFill>
                <a:srgbClr val="FF9900"/>
              </a:solidFill>
              <a:round/>
              <a:tailEnd type="triangle" w="med" len="med"/>
            </a:ln>
            <a:effectLst/>
          </p:spPr>
          <p:txBody>
            <a:bodyPr wrap="none" anchor="ctr"/>
            <a:lstStyle/>
            <a:p>
              <a:pPr>
                <a:defRPr/>
              </a:pPr>
              <a:endParaRPr lang="zh-CN" altLang="en-US">
                <a:latin typeface="Arial" panose="020B0604020202020204" pitchFamily="34" charset="0"/>
                <a:ea typeface="楷体_GB2312" charset="0"/>
                <a:cs typeface="楷体_GB2312" charset="0"/>
              </a:endParaRPr>
            </a:p>
          </p:txBody>
        </p:sp>
      </p:grpSp>
      <p:grpSp>
        <p:nvGrpSpPr>
          <p:cNvPr id="46097" name="Group 17"/>
          <p:cNvGrpSpPr/>
          <p:nvPr/>
        </p:nvGrpSpPr>
        <p:grpSpPr bwMode="auto">
          <a:xfrm>
            <a:off x="714375" y="2356137"/>
            <a:ext cx="7740650" cy="457200"/>
            <a:chOff x="352" y="1988"/>
            <a:chExt cx="4876" cy="288"/>
          </a:xfrm>
        </p:grpSpPr>
        <p:sp>
          <p:nvSpPr>
            <p:cNvPr id="46098" name="Text Box 18"/>
            <p:cNvSpPr txBox="1">
              <a:spLocks noChangeArrowheads="1"/>
            </p:cNvSpPr>
            <p:nvPr/>
          </p:nvSpPr>
          <p:spPr bwMode="auto">
            <a:xfrm>
              <a:off x="1484" y="1988"/>
              <a:ext cx="3744" cy="288"/>
            </a:xfrm>
            <a:prstGeom prst="rect">
              <a:avLst/>
            </a:prstGeom>
            <a:noFill/>
            <a:ln>
              <a:noFill/>
            </a:ln>
            <a:effectLst/>
          </p:spPr>
          <p:txBody>
            <a:bodyPr wrap="none">
              <a:spAutoFit/>
            </a:bodyPr>
            <a:lstStyle/>
            <a:p>
              <a:pPr>
                <a:defRPr/>
              </a:pPr>
              <a:r>
                <a:rPr kumimoji="1" lang="en-US" altLang="zh-CN">
                  <a:solidFill>
                    <a:schemeClr val="tx1"/>
                  </a:solidFill>
                  <a:latin typeface="Verdana" panose="020B0604030504040204" charset="0"/>
                  <a:ea typeface="SimHei" panose="02010609060101010101" charset="-122"/>
                  <a:cs typeface="SimHei" panose="02010609060101010101" charset="-122"/>
                </a:rPr>
                <a:t>[38  49]     [65  97]    [13  76]   [27]</a:t>
              </a:r>
              <a:endParaRPr kumimoji="1" lang="en-US" altLang="zh-CN">
                <a:solidFill>
                  <a:schemeClr val="tx1"/>
                </a:solidFill>
                <a:latin typeface="Verdana" panose="020B0604030504040204" charset="0"/>
                <a:ea typeface="SimHei" panose="02010609060101010101" charset="-122"/>
                <a:cs typeface="SimHei" panose="02010609060101010101" charset="-122"/>
              </a:endParaRPr>
            </a:p>
          </p:txBody>
        </p:sp>
        <p:sp>
          <p:nvSpPr>
            <p:cNvPr id="46099" name="Text Box 19"/>
            <p:cNvSpPr txBox="1">
              <a:spLocks noChangeArrowheads="1"/>
            </p:cNvSpPr>
            <p:nvPr/>
          </p:nvSpPr>
          <p:spPr bwMode="auto">
            <a:xfrm>
              <a:off x="352" y="2012"/>
              <a:ext cx="548" cy="231"/>
            </a:xfrm>
            <a:prstGeom prst="rect">
              <a:avLst/>
            </a:prstGeom>
            <a:noFill/>
            <a:ln>
              <a:noFill/>
            </a:ln>
            <a:effectLst/>
          </p:spPr>
          <p:txBody>
            <a:bodyPr wrap="none">
              <a:spAutoFit/>
            </a:bodyPr>
            <a:lstStyle>
              <a:lvl1pPr>
                <a:defRPr kumimoji="1" sz="2400">
                  <a:solidFill>
                    <a:schemeClr val="bg1"/>
                  </a:solidFill>
                  <a:latin typeface="Arial" panose="020B0604020202020204" pitchFamily="34" charset="0"/>
                  <a:ea typeface="楷体_GB2312" pitchFamily="49" charset="-122"/>
                </a:defRPr>
              </a:lvl1pPr>
              <a:lvl2pPr marL="742950" indent="-285750">
                <a:defRPr kumimoji="1" sz="2400">
                  <a:solidFill>
                    <a:schemeClr val="bg1"/>
                  </a:solidFill>
                  <a:latin typeface="Arial" panose="020B0604020202020204" pitchFamily="34" charset="0"/>
                  <a:ea typeface="楷体_GB2312" pitchFamily="49" charset="-122"/>
                </a:defRPr>
              </a:lvl2pPr>
              <a:lvl3pPr marL="1143000" indent="-228600">
                <a:defRPr kumimoji="1" sz="2400">
                  <a:solidFill>
                    <a:schemeClr val="bg1"/>
                  </a:solidFill>
                  <a:latin typeface="Arial" panose="020B0604020202020204" pitchFamily="34" charset="0"/>
                  <a:ea typeface="楷体_GB2312" pitchFamily="49" charset="-122"/>
                </a:defRPr>
              </a:lvl3pPr>
              <a:lvl4pPr marL="1600200" indent="-228600">
                <a:defRPr kumimoji="1" sz="2400">
                  <a:solidFill>
                    <a:schemeClr val="bg1"/>
                  </a:solidFill>
                  <a:latin typeface="Arial" panose="020B0604020202020204" pitchFamily="34" charset="0"/>
                  <a:ea typeface="楷体_GB2312" pitchFamily="49" charset="-122"/>
                </a:defRPr>
              </a:lvl4pPr>
              <a:lvl5pPr marL="2057400" indent="-228600">
                <a:defRPr kumimoji="1" sz="2400">
                  <a:solidFill>
                    <a:schemeClr val="bg1"/>
                  </a:solidFill>
                  <a:latin typeface="Arial" panose="020B0604020202020204" pitchFamily="34" charset="0"/>
                  <a:ea typeface="楷体_GB2312" pitchFamily="49" charset="-122"/>
                </a:defRPr>
              </a:lvl5pPr>
              <a:lvl6pPr marL="25146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6pPr>
              <a:lvl7pPr marL="29718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7pPr>
              <a:lvl8pPr marL="34290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8pPr>
              <a:lvl9pPr marL="38862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9pPr>
            </a:lstStyle>
            <a:p>
              <a:r>
                <a:rPr lang="zh-CN" altLang="en-US" sz="1800">
                  <a:solidFill>
                    <a:schemeClr val="tx1"/>
                  </a:solidFill>
                  <a:latin typeface="Verdana" panose="020B0604030504040204" charset="0"/>
                </a:rPr>
                <a:t>第一步</a:t>
              </a:r>
              <a:endParaRPr lang="zh-CN" altLang="en-US" sz="1800">
                <a:solidFill>
                  <a:schemeClr val="tx1"/>
                </a:solidFill>
                <a:latin typeface="Verdana" panose="020B0604030504040204" charset="0"/>
              </a:endParaRPr>
            </a:p>
          </p:txBody>
        </p:sp>
      </p:grpSp>
      <p:grpSp>
        <p:nvGrpSpPr>
          <p:cNvPr id="46100" name="Group 20"/>
          <p:cNvGrpSpPr/>
          <p:nvPr/>
        </p:nvGrpSpPr>
        <p:grpSpPr bwMode="auto">
          <a:xfrm>
            <a:off x="685800" y="3441987"/>
            <a:ext cx="7543800" cy="468313"/>
            <a:chOff x="334" y="2672"/>
            <a:chExt cx="4752" cy="295"/>
          </a:xfrm>
        </p:grpSpPr>
        <p:sp>
          <p:nvSpPr>
            <p:cNvPr id="46101" name="Text Box 21"/>
            <p:cNvSpPr txBox="1">
              <a:spLocks noChangeArrowheads="1"/>
            </p:cNvSpPr>
            <p:nvPr/>
          </p:nvSpPr>
          <p:spPr bwMode="auto">
            <a:xfrm>
              <a:off x="334" y="2736"/>
              <a:ext cx="548" cy="231"/>
            </a:xfrm>
            <a:prstGeom prst="rect">
              <a:avLst/>
            </a:prstGeom>
            <a:noFill/>
            <a:ln>
              <a:noFill/>
            </a:ln>
            <a:effectLst/>
          </p:spPr>
          <p:txBody>
            <a:bodyPr wrap="none">
              <a:spAutoFit/>
            </a:bodyPr>
            <a:lstStyle>
              <a:lvl1pPr>
                <a:defRPr kumimoji="1" sz="2400">
                  <a:solidFill>
                    <a:schemeClr val="bg1"/>
                  </a:solidFill>
                  <a:latin typeface="Arial" panose="020B0604020202020204" pitchFamily="34" charset="0"/>
                  <a:ea typeface="楷体_GB2312" pitchFamily="49" charset="-122"/>
                </a:defRPr>
              </a:lvl1pPr>
              <a:lvl2pPr marL="742950" indent="-285750">
                <a:defRPr kumimoji="1" sz="2400">
                  <a:solidFill>
                    <a:schemeClr val="bg1"/>
                  </a:solidFill>
                  <a:latin typeface="Arial" panose="020B0604020202020204" pitchFamily="34" charset="0"/>
                  <a:ea typeface="楷体_GB2312" pitchFamily="49" charset="-122"/>
                </a:defRPr>
              </a:lvl2pPr>
              <a:lvl3pPr marL="1143000" indent="-228600">
                <a:defRPr kumimoji="1" sz="2400">
                  <a:solidFill>
                    <a:schemeClr val="bg1"/>
                  </a:solidFill>
                  <a:latin typeface="Arial" panose="020B0604020202020204" pitchFamily="34" charset="0"/>
                  <a:ea typeface="楷体_GB2312" pitchFamily="49" charset="-122"/>
                </a:defRPr>
              </a:lvl3pPr>
              <a:lvl4pPr marL="1600200" indent="-228600">
                <a:defRPr kumimoji="1" sz="2400">
                  <a:solidFill>
                    <a:schemeClr val="bg1"/>
                  </a:solidFill>
                  <a:latin typeface="Arial" panose="020B0604020202020204" pitchFamily="34" charset="0"/>
                  <a:ea typeface="楷体_GB2312" pitchFamily="49" charset="-122"/>
                </a:defRPr>
              </a:lvl4pPr>
              <a:lvl5pPr marL="2057400" indent="-228600">
                <a:defRPr kumimoji="1" sz="2400">
                  <a:solidFill>
                    <a:schemeClr val="bg1"/>
                  </a:solidFill>
                  <a:latin typeface="Arial" panose="020B0604020202020204" pitchFamily="34" charset="0"/>
                  <a:ea typeface="楷体_GB2312" pitchFamily="49" charset="-122"/>
                </a:defRPr>
              </a:lvl5pPr>
              <a:lvl6pPr marL="25146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6pPr>
              <a:lvl7pPr marL="29718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7pPr>
              <a:lvl8pPr marL="34290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8pPr>
              <a:lvl9pPr marL="38862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9pPr>
            </a:lstStyle>
            <a:p>
              <a:r>
                <a:rPr lang="zh-CN" altLang="en-US" sz="1800">
                  <a:solidFill>
                    <a:schemeClr val="tx1"/>
                  </a:solidFill>
                  <a:latin typeface="Verdana" panose="020B0604030504040204" charset="0"/>
                </a:rPr>
                <a:t>第二步</a:t>
              </a:r>
              <a:endParaRPr lang="zh-CN" altLang="en-US" sz="1800">
                <a:solidFill>
                  <a:schemeClr val="tx1"/>
                </a:solidFill>
                <a:latin typeface="Verdana" panose="020B0604030504040204" charset="0"/>
              </a:endParaRPr>
            </a:p>
          </p:txBody>
        </p:sp>
        <p:sp>
          <p:nvSpPr>
            <p:cNvPr id="46102" name="Text Box 22"/>
            <p:cNvSpPr txBox="1">
              <a:spLocks noChangeArrowheads="1"/>
            </p:cNvSpPr>
            <p:nvPr/>
          </p:nvSpPr>
          <p:spPr bwMode="auto">
            <a:xfrm>
              <a:off x="1622" y="2672"/>
              <a:ext cx="3464" cy="288"/>
            </a:xfrm>
            <a:prstGeom prst="rect">
              <a:avLst/>
            </a:prstGeom>
            <a:noFill/>
            <a:ln>
              <a:noFill/>
            </a:ln>
            <a:effectLst/>
          </p:spPr>
          <p:txBody>
            <a:bodyPr wrap="none">
              <a:spAutoFit/>
            </a:bodyPr>
            <a:lstStyle/>
            <a:p>
              <a:pPr>
                <a:defRPr/>
              </a:pPr>
              <a:r>
                <a:rPr kumimoji="1" lang="en-US" altLang="zh-CN">
                  <a:solidFill>
                    <a:schemeClr val="tx1"/>
                  </a:solidFill>
                  <a:latin typeface="Verdana" panose="020B0604030504040204" charset="0"/>
                  <a:ea typeface="SimHei" panose="02010609060101010101" charset="-122"/>
                  <a:cs typeface="SimHei" panose="02010609060101010101" charset="-122"/>
                </a:rPr>
                <a:t>[38  49  65  97]         [13  27  76]</a:t>
              </a:r>
              <a:endParaRPr kumimoji="1" lang="en-US" altLang="zh-CN">
                <a:solidFill>
                  <a:schemeClr val="tx1"/>
                </a:solidFill>
                <a:latin typeface="Verdana" panose="020B0604030504040204" charset="0"/>
                <a:ea typeface="SimHei" panose="02010609060101010101" charset="-122"/>
                <a:cs typeface="SimHei" panose="02010609060101010101" charset="-122"/>
              </a:endParaRPr>
            </a:p>
          </p:txBody>
        </p:sp>
      </p:grpSp>
      <p:grpSp>
        <p:nvGrpSpPr>
          <p:cNvPr id="46103" name="Group 23"/>
          <p:cNvGrpSpPr/>
          <p:nvPr/>
        </p:nvGrpSpPr>
        <p:grpSpPr bwMode="auto">
          <a:xfrm>
            <a:off x="2648816" y="2746951"/>
            <a:ext cx="4115378" cy="647700"/>
            <a:chOff x="1908" y="2226"/>
            <a:chExt cx="3042" cy="408"/>
          </a:xfrm>
        </p:grpSpPr>
        <p:sp>
          <p:nvSpPr>
            <p:cNvPr id="46104" name="Freeform 24"/>
            <p:cNvSpPr/>
            <p:nvPr/>
          </p:nvSpPr>
          <p:spPr bwMode="auto">
            <a:xfrm>
              <a:off x="1908" y="2232"/>
              <a:ext cx="1152" cy="255"/>
            </a:xfrm>
            <a:custGeom>
              <a:avLst/>
              <a:gdLst>
                <a:gd name="T0" fmla="*/ 0 w 1152"/>
                <a:gd name="T1" fmla="*/ 18 h 255"/>
                <a:gd name="T2" fmla="*/ 582 w 1152"/>
                <a:gd name="T3" fmla="*/ 252 h 255"/>
                <a:gd name="T4" fmla="*/ 1152 w 1152"/>
                <a:gd name="T5" fmla="*/ 0 h 255"/>
                <a:gd name="T6" fmla="*/ 0 60000 65536"/>
                <a:gd name="T7" fmla="*/ 0 60000 65536"/>
                <a:gd name="T8" fmla="*/ 0 60000 65536"/>
              </a:gdLst>
              <a:ahLst/>
              <a:cxnLst>
                <a:cxn ang="T6">
                  <a:pos x="T0" y="T1"/>
                </a:cxn>
                <a:cxn ang="T7">
                  <a:pos x="T2" y="T3"/>
                </a:cxn>
                <a:cxn ang="T8">
                  <a:pos x="T4" y="T5"/>
                </a:cxn>
              </a:cxnLst>
              <a:rect l="0" t="0" r="r" b="b"/>
              <a:pathLst>
                <a:path w="1152" h="255">
                  <a:moveTo>
                    <a:pt x="0" y="18"/>
                  </a:moveTo>
                  <a:cubicBezTo>
                    <a:pt x="195" y="136"/>
                    <a:pt x="390" y="255"/>
                    <a:pt x="582" y="252"/>
                  </a:cubicBezTo>
                  <a:cubicBezTo>
                    <a:pt x="774" y="249"/>
                    <a:pt x="963" y="124"/>
                    <a:pt x="1152" y="0"/>
                  </a:cubicBezTo>
                </a:path>
              </a:pathLst>
            </a:custGeom>
            <a:noFill/>
            <a:ln w="28575" cap="flat" cmpd="sng">
              <a:solidFill>
                <a:srgbClr val="FF9900"/>
              </a:solidFill>
              <a:prstDash val="solid"/>
              <a:rou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zh-CN" altLang="en-US"/>
            </a:p>
          </p:txBody>
        </p:sp>
        <p:sp>
          <p:nvSpPr>
            <p:cNvPr id="46105" name="Freeform 25"/>
            <p:cNvSpPr/>
            <p:nvPr/>
          </p:nvSpPr>
          <p:spPr bwMode="auto">
            <a:xfrm>
              <a:off x="4146" y="2226"/>
              <a:ext cx="804" cy="212"/>
            </a:xfrm>
            <a:custGeom>
              <a:avLst/>
              <a:gdLst>
                <a:gd name="T0" fmla="*/ 0 w 804"/>
                <a:gd name="T1" fmla="*/ 0 h 212"/>
                <a:gd name="T2" fmla="*/ 414 w 804"/>
                <a:gd name="T3" fmla="*/ 210 h 212"/>
                <a:gd name="T4" fmla="*/ 804 w 804"/>
                <a:gd name="T5" fmla="*/ 12 h 212"/>
                <a:gd name="T6" fmla="*/ 0 60000 65536"/>
                <a:gd name="T7" fmla="*/ 0 60000 65536"/>
                <a:gd name="T8" fmla="*/ 0 60000 65536"/>
              </a:gdLst>
              <a:ahLst/>
              <a:cxnLst>
                <a:cxn ang="T6">
                  <a:pos x="T0" y="T1"/>
                </a:cxn>
                <a:cxn ang="T7">
                  <a:pos x="T2" y="T3"/>
                </a:cxn>
                <a:cxn ang="T8">
                  <a:pos x="T4" y="T5"/>
                </a:cxn>
              </a:cxnLst>
              <a:rect l="0" t="0" r="r" b="b"/>
              <a:pathLst>
                <a:path w="804" h="212">
                  <a:moveTo>
                    <a:pt x="0" y="0"/>
                  </a:moveTo>
                  <a:cubicBezTo>
                    <a:pt x="140" y="104"/>
                    <a:pt x="280" y="208"/>
                    <a:pt x="414" y="210"/>
                  </a:cubicBezTo>
                  <a:cubicBezTo>
                    <a:pt x="548" y="212"/>
                    <a:pt x="676" y="112"/>
                    <a:pt x="804" y="12"/>
                  </a:cubicBezTo>
                </a:path>
              </a:pathLst>
            </a:custGeom>
            <a:noFill/>
            <a:ln w="28575" cap="flat" cmpd="sng">
              <a:solidFill>
                <a:srgbClr val="FF9900"/>
              </a:solidFill>
              <a:prstDash val="solid"/>
              <a:rou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zh-CN" altLang="en-US"/>
            </a:p>
          </p:txBody>
        </p:sp>
        <p:sp>
          <p:nvSpPr>
            <p:cNvPr id="46106" name="Line 26"/>
            <p:cNvSpPr>
              <a:spLocks noChangeShapeType="1"/>
            </p:cNvSpPr>
            <p:nvPr/>
          </p:nvSpPr>
          <p:spPr bwMode="auto">
            <a:xfrm>
              <a:off x="2484" y="2490"/>
              <a:ext cx="0" cy="144"/>
            </a:xfrm>
            <a:prstGeom prst="line">
              <a:avLst/>
            </a:prstGeom>
            <a:noFill/>
            <a:ln w="28575">
              <a:solidFill>
                <a:srgbClr val="FF9900"/>
              </a:solidFill>
              <a:round/>
              <a:tailEnd type="triangle" w="med" len="med"/>
            </a:ln>
            <a:effectLst/>
          </p:spPr>
          <p:txBody>
            <a:bodyPr wrap="none" anchor="ctr"/>
            <a:lstStyle/>
            <a:p>
              <a:pPr>
                <a:defRPr/>
              </a:pPr>
              <a:endParaRPr lang="zh-CN" altLang="en-US">
                <a:latin typeface="Arial" panose="020B0604020202020204" pitchFamily="34" charset="0"/>
                <a:ea typeface="楷体_GB2312" charset="0"/>
                <a:cs typeface="楷体_GB2312" charset="0"/>
              </a:endParaRPr>
            </a:p>
          </p:txBody>
        </p:sp>
        <p:sp>
          <p:nvSpPr>
            <p:cNvPr id="46107" name="Line 27"/>
            <p:cNvSpPr>
              <a:spLocks noChangeShapeType="1"/>
            </p:cNvSpPr>
            <p:nvPr/>
          </p:nvSpPr>
          <p:spPr bwMode="auto">
            <a:xfrm>
              <a:off x="4566" y="2436"/>
              <a:ext cx="0" cy="144"/>
            </a:xfrm>
            <a:prstGeom prst="line">
              <a:avLst/>
            </a:prstGeom>
            <a:noFill/>
            <a:ln w="28575">
              <a:solidFill>
                <a:srgbClr val="FF9900"/>
              </a:solidFill>
              <a:round/>
              <a:tailEnd type="triangle" w="med" len="med"/>
            </a:ln>
            <a:effectLst/>
          </p:spPr>
          <p:txBody>
            <a:bodyPr wrap="none" anchor="ctr"/>
            <a:lstStyle/>
            <a:p>
              <a:pPr>
                <a:defRPr/>
              </a:pPr>
              <a:endParaRPr lang="zh-CN" altLang="en-US">
                <a:latin typeface="Arial" panose="020B0604020202020204" pitchFamily="34" charset="0"/>
                <a:ea typeface="楷体_GB2312" charset="0"/>
                <a:cs typeface="楷体_GB2312" charset="0"/>
              </a:endParaRPr>
            </a:p>
          </p:txBody>
        </p:sp>
      </p:grpSp>
      <p:grpSp>
        <p:nvGrpSpPr>
          <p:cNvPr id="46108" name="Group 28"/>
          <p:cNvGrpSpPr/>
          <p:nvPr/>
        </p:nvGrpSpPr>
        <p:grpSpPr bwMode="auto">
          <a:xfrm>
            <a:off x="747602" y="4558911"/>
            <a:ext cx="7061200" cy="457200"/>
            <a:chOff x="350" y="3430"/>
            <a:chExt cx="4448" cy="288"/>
          </a:xfrm>
        </p:grpSpPr>
        <p:sp>
          <p:nvSpPr>
            <p:cNvPr id="46109" name="Text Box 29"/>
            <p:cNvSpPr txBox="1">
              <a:spLocks noChangeArrowheads="1"/>
            </p:cNvSpPr>
            <p:nvPr/>
          </p:nvSpPr>
          <p:spPr bwMode="auto">
            <a:xfrm>
              <a:off x="350" y="3450"/>
              <a:ext cx="548" cy="231"/>
            </a:xfrm>
            <a:prstGeom prst="rect">
              <a:avLst/>
            </a:prstGeom>
            <a:noFill/>
            <a:ln>
              <a:noFill/>
            </a:ln>
            <a:effectLst/>
          </p:spPr>
          <p:txBody>
            <a:bodyPr wrap="none">
              <a:spAutoFit/>
            </a:bodyPr>
            <a:lstStyle>
              <a:lvl1pPr>
                <a:defRPr kumimoji="1" sz="2400">
                  <a:solidFill>
                    <a:schemeClr val="bg1"/>
                  </a:solidFill>
                  <a:latin typeface="Arial" panose="020B0604020202020204" pitchFamily="34" charset="0"/>
                  <a:ea typeface="楷体_GB2312" pitchFamily="49" charset="-122"/>
                </a:defRPr>
              </a:lvl1pPr>
              <a:lvl2pPr marL="742950" indent="-285750">
                <a:defRPr kumimoji="1" sz="2400">
                  <a:solidFill>
                    <a:schemeClr val="bg1"/>
                  </a:solidFill>
                  <a:latin typeface="Arial" panose="020B0604020202020204" pitchFamily="34" charset="0"/>
                  <a:ea typeface="楷体_GB2312" pitchFamily="49" charset="-122"/>
                </a:defRPr>
              </a:lvl2pPr>
              <a:lvl3pPr marL="1143000" indent="-228600">
                <a:defRPr kumimoji="1" sz="2400">
                  <a:solidFill>
                    <a:schemeClr val="bg1"/>
                  </a:solidFill>
                  <a:latin typeface="Arial" panose="020B0604020202020204" pitchFamily="34" charset="0"/>
                  <a:ea typeface="楷体_GB2312" pitchFamily="49" charset="-122"/>
                </a:defRPr>
              </a:lvl3pPr>
              <a:lvl4pPr marL="1600200" indent="-228600">
                <a:defRPr kumimoji="1" sz="2400">
                  <a:solidFill>
                    <a:schemeClr val="bg1"/>
                  </a:solidFill>
                  <a:latin typeface="Arial" panose="020B0604020202020204" pitchFamily="34" charset="0"/>
                  <a:ea typeface="楷体_GB2312" pitchFamily="49" charset="-122"/>
                </a:defRPr>
              </a:lvl4pPr>
              <a:lvl5pPr marL="2057400" indent="-228600">
                <a:defRPr kumimoji="1" sz="2400">
                  <a:solidFill>
                    <a:schemeClr val="bg1"/>
                  </a:solidFill>
                  <a:latin typeface="Arial" panose="020B0604020202020204" pitchFamily="34" charset="0"/>
                  <a:ea typeface="楷体_GB2312" pitchFamily="49" charset="-122"/>
                </a:defRPr>
              </a:lvl5pPr>
              <a:lvl6pPr marL="25146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6pPr>
              <a:lvl7pPr marL="29718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7pPr>
              <a:lvl8pPr marL="34290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8pPr>
              <a:lvl9pPr marL="38862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9pPr>
            </a:lstStyle>
            <a:p>
              <a:r>
                <a:rPr lang="zh-CN" altLang="en-US" sz="1800" dirty="0">
                  <a:solidFill>
                    <a:schemeClr val="tx1"/>
                  </a:solidFill>
                  <a:latin typeface="Verdana" panose="020B0604030504040204" charset="0"/>
                </a:rPr>
                <a:t>第三步</a:t>
              </a:r>
              <a:endParaRPr lang="zh-CN" altLang="en-US" sz="1800" dirty="0">
                <a:solidFill>
                  <a:schemeClr val="tx1"/>
                </a:solidFill>
                <a:latin typeface="Verdana" panose="020B0604030504040204" charset="0"/>
              </a:endParaRPr>
            </a:p>
          </p:txBody>
        </p:sp>
        <p:sp>
          <p:nvSpPr>
            <p:cNvPr id="46110" name="Text Box 30"/>
            <p:cNvSpPr txBox="1">
              <a:spLocks noChangeArrowheads="1"/>
            </p:cNvSpPr>
            <p:nvPr/>
          </p:nvSpPr>
          <p:spPr bwMode="auto">
            <a:xfrm>
              <a:off x="1916" y="3430"/>
              <a:ext cx="2882" cy="288"/>
            </a:xfrm>
            <a:prstGeom prst="rect">
              <a:avLst/>
            </a:prstGeom>
            <a:noFill/>
            <a:ln>
              <a:noFill/>
            </a:ln>
            <a:effectLst/>
          </p:spPr>
          <p:txBody>
            <a:bodyPr wrap="none">
              <a:spAutoFit/>
            </a:bodyPr>
            <a:lstStyle/>
            <a:p>
              <a:pPr>
                <a:defRPr/>
              </a:pPr>
              <a:r>
                <a:rPr kumimoji="1" lang="en-US" altLang="zh-CN">
                  <a:solidFill>
                    <a:schemeClr val="tx1"/>
                  </a:solidFill>
                  <a:latin typeface="Verdana" panose="020B0604030504040204" charset="0"/>
                  <a:ea typeface="SimHei" panose="02010609060101010101" charset="-122"/>
                  <a:cs typeface="SimHei" panose="02010609060101010101" charset="-122"/>
                </a:rPr>
                <a:t>[13  27  38  49  65   76  97]</a:t>
              </a:r>
              <a:endParaRPr kumimoji="1" lang="en-US" altLang="zh-CN">
                <a:solidFill>
                  <a:schemeClr val="tx1"/>
                </a:solidFill>
                <a:latin typeface="Verdana" panose="020B0604030504040204" charset="0"/>
                <a:ea typeface="SimHei" panose="02010609060101010101" charset="-122"/>
                <a:cs typeface="SimHei" panose="02010609060101010101" charset="-122"/>
              </a:endParaRPr>
            </a:p>
          </p:txBody>
        </p:sp>
      </p:grpSp>
      <p:grpSp>
        <p:nvGrpSpPr>
          <p:cNvPr id="46111" name="Group 31"/>
          <p:cNvGrpSpPr/>
          <p:nvPr/>
        </p:nvGrpSpPr>
        <p:grpSpPr bwMode="auto">
          <a:xfrm>
            <a:off x="3361692" y="3881437"/>
            <a:ext cx="2858655" cy="673100"/>
            <a:chOff x="2496" y="2896"/>
            <a:chExt cx="2008" cy="424"/>
          </a:xfrm>
        </p:grpSpPr>
        <p:sp>
          <p:nvSpPr>
            <p:cNvPr id="46112" name="Freeform 32"/>
            <p:cNvSpPr/>
            <p:nvPr/>
          </p:nvSpPr>
          <p:spPr bwMode="auto">
            <a:xfrm>
              <a:off x="2496" y="2896"/>
              <a:ext cx="2008" cy="265"/>
            </a:xfrm>
            <a:custGeom>
              <a:avLst/>
              <a:gdLst>
                <a:gd name="T0" fmla="*/ 0 w 2008"/>
                <a:gd name="T1" fmla="*/ 8 h 265"/>
                <a:gd name="T2" fmla="*/ 1040 w 2008"/>
                <a:gd name="T3" fmla="*/ 264 h 265"/>
                <a:gd name="T4" fmla="*/ 2008 w 2008"/>
                <a:gd name="T5" fmla="*/ 0 h 265"/>
                <a:gd name="T6" fmla="*/ 0 60000 65536"/>
                <a:gd name="T7" fmla="*/ 0 60000 65536"/>
                <a:gd name="T8" fmla="*/ 0 60000 65536"/>
              </a:gdLst>
              <a:ahLst/>
              <a:cxnLst>
                <a:cxn ang="T6">
                  <a:pos x="T0" y="T1"/>
                </a:cxn>
                <a:cxn ang="T7">
                  <a:pos x="T2" y="T3"/>
                </a:cxn>
                <a:cxn ang="T8">
                  <a:pos x="T4" y="T5"/>
                </a:cxn>
              </a:cxnLst>
              <a:rect l="0" t="0" r="r" b="b"/>
              <a:pathLst>
                <a:path w="2008" h="265">
                  <a:moveTo>
                    <a:pt x="0" y="8"/>
                  </a:moveTo>
                  <a:cubicBezTo>
                    <a:pt x="352" y="136"/>
                    <a:pt x="705" y="265"/>
                    <a:pt x="1040" y="264"/>
                  </a:cubicBezTo>
                  <a:cubicBezTo>
                    <a:pt x="1375" y="263"/>
                    <a:pt x="1691" y="131"/>
                    <a:pt x="2008" y="0"/>
                  </a:cubicBezTo>
                </a:path>
              </a:pathLst>
            </a:custGeom>
            <a:noFill/>
            <a:ln w="28575" cap="flat" cmpd="sng">
              <a:solidFill>
                <a:srgbClr val="FF9900"/>
              </a:solidFill>
              <a:prstDash val="solid"/>
              <a:rou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zh-CN" altLang="en-US"/>
            </a:p>
          </p:txBody>
        </p:sp>
        <p:sp>
          <p:nvSpPr>
            <p:cNvPr id="46113" name="Line 33"/>
            <p:cNvSpPr>
              <a:spLocks noChangeShapeType="1"/>
            </p:cNvSpPr>
            <p:nvPr/>
          </p:nvSpPr>
          <p:spPr bwMode="auto">
            <a:xfrm>
              <a:off x="3520" y="3152"/>
              <a:ext cx="0" cy="168"/>
            </a:xfrm>
            <a:prstGeom prst="line">
              <a:avLst/>
            </a:prstGeom>
            <a:noFill/>
            <a:ln w="28575">
              <a:solidFill>
                <a:srgbClr val="FF9900"/>
              </a:solidFill>
              <a:round/>
              <a:tailEnd type="triangle" w="med" len="med"/>
            </a:ln>
            <a:effectLst/>
          </p:spPr>
          <p:txBody>
            <a:bodyPr wrap="none" anchor="ctr"/>
            <a:lstStyle/>
            <a:p>
              <a:pPr>
                <a:defRPr/>
              </a:pPr>
              <a:endParaRPr lang="zh-CN" altLang="en-US">
                <a:latin typeface="Arial" panose="020B0604020202020204" pitchFamily="34" charset="0"/>
                <a:ea typeface="楷体_GB2312" charset="0"/>
                <a:cs typeface="楷体_GB2312" charset="0"/>
              </a:endParaRPr>
            </a:p>
          </p:txBody>
        </p:sp>
      </p:grpSp>
      <p:sp>
        <p:nvSpPr>
          <p:cNvPr id="32" name="Text Box 6"/>
          <p:cNvSpPr txBox="1">
            <a:spLocks noChangeArrowheads="1"/>
          </p:cNvSpPr>
          <p:nvPr/>
        </p:nvSpPr>
        <p:spPr bwMode="auto">
          <a:xfrm>
            <a:off x="574186" y="5163605"/>
            <a:ext cx="8353425" cy="1569660"/>
          </a:xfrm>
          <a:prstGeom prst="rect">
            <a:avLst/>
          </a:prstGeom>
          <a:noFill/>
          <a:ln w="50800">
            <a:solidFill>
              <a:schemeClr val="accent2"/>
            </a:solidFill>
            <a:miter lim="800000"/>
          </a:ln>
          <a:effectLst/>
        </p:spPr>
        <p:txBody>
          <a:bodyPr>
            <a:spAutoFit/>
          </a:bodyPr>
          <a:lstStyle>
            <a:lvl1pPr>
              <a:defRPr kumimoji="1" sz="2400">
                <a:solidFill>
                  <a:schemeClr val="bg1"/>
                </a:solidFill>
                <a:latin typeface="Arial" panose="020B0604020202020204" pitchFamily="34" charset="0"/>
                <a:ea typeface="楷体_GB2312" pitchFamily="49" charset="-122"/>
              </a:defRPr>
            </a:lvl1pPr>
            <a:lvl2pPr marL="742950" indent="-285750">
              <a:defRPr kumimoji="1" sz="2400">
                <a:solidFill>
                  <a:schemeClr val="bg1"/>
                </a:solidFill>
                <a:latin typeface="Arial" panose="020B0604020202020204" pitchFamily="34" charset="0"/>
                <a:ea typeface="楷体_GB2312" pitchFamily="49" charset="-122"/>
              </a:defRPr>
            </a:lvl2pPr>
            <a:lvl3pPr marL="1143000" indent="-228600">
              <a:defRPr kumimoji="1" sz="2400">
                <a:solidFill>
                  <a:schemeClr val="bg1"/>
                </a:solidFill>
                <a:latin typeface="Arial" panose="020B0604020202020204" pitchFamily="34" charset="0"/>
                <a:ea typeface="楷体_GB2312" pitchFamily="49" charset="-122"/>
              </a:defRPr>
            </a:lvl3pPr>
            <a:lvl4pPr marL="1600200" indent="-228600">
              <a:defRPr kumimoji="1" sz="2400">
                <a:solidFill>
                  <a:schemeClr val="bg1"/>
                </a:solidFill>
                <a:latin typeface="Arial" panose="020B0604020202020204" pitchFamily="34" charset="0"/>
                <a:ea typeface="楷体_GB2312" pitchFamily="49" charset="-122"/>
              </a:defRPr>
            </a:lvl4pPr>
            <a:lvl5pPr marL="2057400" indent="-228600">
              <a:defRPr kumimoji="1" sz="2400">
                <a:solidFill>
                  <a:schemeClr val="bg1"/>
                </a:solidFill>
                <a:latin typeface="Arial" panose="020B0604020202020204" pitchFamily="34" charset="0"/>
                <a:ea typeface="楷体_GB2312" pitchFamily="49" charset="-122"/>
              </a:defRPr>
            </a:lvl5pPr>
            <a:lvl6pPr marL="25146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6pPr>
            <a:lvl7pPr marL="29718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7pPr>
            <a:lvl8pPr marL="34290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8pPr>
            <a:lvl9pPr marL="3886200" indent="-228600" fontAlgn="base">
              <a:spcBef>
                <a:spcPct val="0"/>
              </a:spcBef>
              <a:spcAft>
                <a:spcPct val="0"/>
              </a:spcAft>
              <a:defRPr kumimoji="1" sz="2400">
                <a:solidFill>
                  <a:schemeClr val="bg1"/>
                </a:solidFill>
                <a:latin typeface="Arial" panose="020B0604020202020204" pitchFamily="34" charset="0"/>
                <a:ea typeface="楷体_GB2312" pitchFamily="49" charset="-122"/>
              </a:defRPr>
            </a:lvl9pPr>
          </a:lstStyle>
          <a:p>
            <a:pPr>
              <a:buClr>
                <a:srgbClr val="FF9900"/>
              </a:buClr>
              <a:buFont typeface="Wingdings" panose="05000000000000000000" pitchFamily="2" charset="2"/>
              <a:buChar char="&amp;"/>
            </a:pPr>
            <a:r>
              <a:rPr kumimoji="0" lang="zh-CN" altLang="en-US" b="1" dirty="0">
                <a:solidFill>
                  <a:schemeClr val="tx1"/>
                </a:solidFill>
              </a:rPr>
              <a:t>最坏时间复杂度：</a:t>
            </a:r>
            <a:r>
              <a:rPr kumimoji="0" lang="en-US" altLang="zh-CN" b="1" dirty="0">
                <a:solidFill>
                  <a:schemeClr val="tx1"/>
                </a:solidFill>
              </a:rPr>
              <a:t>O(</a:t>
            </a:r>
            <a:r>
              <a:rPr kumimoji="0" lang="en-US" altLang="zh-CN" b="1" dirty="0" err="1">
                <a:solidFill>
                  <a:schemeClr val="tx1"/>
                </a:solidFill>
              </a:rPr>
              <a:t>nlogn</a:t>
            </a:r>
            <a:r>
              <a:rPr kumimoji="0" lang="en-US" altLang="zh-CN" b="1" dirty="0">
                <a:solidFill>
                  <a:schemeClr val="tx1"/>
                </a:solidFill>
              </a:rPr>
              <a:t>)</a:t>
            </a:r>
            <a:endParaRPr kumimoji="0" lang="en-US" altLang="zh-CN" b="1" dirty="0">
              <a:solidFill>
                <a:schemeClr val="tx1"/>
              </a:solidFill>
            </a:endParaRPr>
          </a:p>
          <a:p>
            <a:pPr>
              <a:buClr>
                <a:srgbClr val="FF9900"/>
              </a:buClr>
              <a:buFont typeface="Wingdings" panose="05000000000000000000" pitchFamily="2" charset="2"/>
              <a:buChar char="&amp;"/>
            </a:pPr>
            <a:r>
              <a:rPr kumimoji="0" lang="zh-CN" altLang="en-US" b="1" dirty="0">
                <a:solidFill>
                  <a:schemeClr val="tx1"/>
                </a:solidFill>
              </a:rPr>
              <a:t>平均时间复杂度：</a:t>
            </a:r>
            <a:r>
              <a:rPr kumimoji="0" lang="en-US" altLang="zh-CN" b="1" dirty="0">
                <a:solidFill>
                  <a:schemeClr val="tx1"/>
                </a:solidFill>
              </a:rPr>
              <a:t>O(</a:t>
            </a:r>
            <a:r>
              <a:rPr kumimoji="0" lang="en-US" altLang="zh-CN" b="1" dirty="0" err="1">
                <a:solidFill>
                  <a:schemeClr val="tx1"/>
                </a:solidFill>
              </a:rPr>
              <a:t>nlogn</a:t>
            </a:r>
            <a:r>
              <a:rPr kumimoji="0" lang="en-US" altLang="zh-CN" b="1" dirty="0">
                <a:solidFill>
                  <a:schemeClr val="tx1"/>
                </a:solidFill>
              </a:rPr>
              <a:t>)</a:t>
            </a:r>
            <a:endParaRPr kumimoji="0" lang="en-US" altLang="zh-CN" b="1" dirty="0">
              <a:solidFill>
                <a:schemeClr val="tx1"/>
              </a:solidFill>
            </a:endParaRPr>
          </a:p>
          <a:p>
            <a:pPr>
              <a:buClr>
                <a:srgbClr val="FF9900"/>
              </a:buClr>
              <a:buFont typeface="Wingdings" panose="05000000000000000000" pitchFamily="2" charset="2"/>
              <a:buChar char="&amp;"/>
            </a:pPr>
            <a:r>
              <a:rPr kumimoji="0" lang="zh-CN" altLang="en-US" b="1" dirty="0">
                <a:solidFill>
                  <a:schemeClr val="tx1"/>
                </a:solidFill>
              </a:rPr>
              <a:t>辅助空间：</a:t>
            </a:r>
            <a:r>
              <a:rPr kumimoji="0" lang="en-US" altLang="zh-CN" b="1" dirty="0">
                <a:solidFill>
                  <a:schemeClr val="tx1"/>
                </a:solidFill>
              </a:rPr>
              <a:t>O(n)</a:t>
            </a:r>
            <a:endParaRPr kumimoji="0" lang="en-US" altLang="zh-CN" b="1" dirty="0">
              <a:solidFill>
                <a:schemeClr val="tx1"/>
              </a:solidFill>
            </a:endParaRPr>
          </a:p>
          <a:p>
            <a:pPr>
              <a:buClr>
                <a:srgbClr val="FF9900"/>
              </a:buClr>
              <a:buFont typeface="Wingdings" panose="05000000000000000000" pitchFamily="2" charset="2"/>
              <a:buChar char="&amp;"/>
            </a:pPr>
            <a:r>
              <a:rPr kumimoji="0" lang="zh-CN" altLang="en-US" b="1" dirty="0">
                <a:solidFill>
                  <a:schemeClr val="tx1"/>
                </a:solidFill>
              </a:rPr>
              <a:t>稳定性：稳定</a:t>
            </a:r>
            <a:endParaRPr kumimoji="0" lang="zh-CN" altLang="en-US" b="1" dirty="0">
              <a:solidFill>
                <a:schemeClr val="tx1"/>
              </a:solidFill>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box(in)">
                                      <p:cBhvr>
                                        <p:cTn id="7" dur="500"/>
                                        <p:tgtEl>
                                          <p:spTgt spid="4608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9"/>
                                        </p:tgtEl>
                                        <p:attrNameLst>
                                          <p:attrName>style.visibility</p:attrName>
                                        </p:attrNameLst>
                                      </p:cBhvr>
                                      <p:to>
                                        <p:strVal val="visible"/>
                                      </p:to>
                                    </p:set>
                                    <p:animEffect transition="in" filter="box(in)">
                                      <p:cBhvr>
                                        <p:cTn id="12" dur="500"/>
                                        <p:tgtEl>
                                          <p:spTgt spid="4608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97"/>
                                        </p:tgtEl>
                                        <p:attrNameLst>
                                          <p:attrName>style.visibility</p:attrName>
                                        </p:attrNameLst>
                                      </p:cBhvr>
                                      <p:to>
                                        <p:strVal val="visible"/>
                                      </p:to>
                                    </p:set>
                                    <p:animEffect transition="in" filter="box(in)">
                                      <p:cBhvr>
                                        <p:cTn id="17" dur="500"/>
                                        <p:tgtEl>
                                          <p:spTgt spid="4609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6103"/>
                                        </p:tgtEl>
                                        <p:attrNameLst>
                                          <p:attrName>style.visibility</p:attrName>
                                        </p:attrNameLst>
                                      </p:cBhvr>
                                      <p:to>
                                        <p:strVal val="visible"/>
                                      </p:to>
                                    </p:set>
                                    <p:animEffect transition="in" filter="box(in)">
                                      <p:cBhvr>
                                        <p:cTn id="22" dur="500"/>
                                        <p:tgtEl>
                                          <p:spTgt spid="4610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6100"/>
                                        </p:tgtEl>
                                        <p:attrNameLst>
                                          <p:attrName>style.visibility</p:attrName>
                                        </p:attrNameLst>
                                      </p:cBhvr>
                                      <p:to>
                                        <p:strVal val="visible"/>
                                      </p:to>
                                    </p:set>
                                    <p:animEffect transition="in" filter="box(in)">
                                      <p:cBhvr>
                                        <p:cTn id="27" dur="500"/>
                                        <p:tgtEl>
                                          <p:spTgt spid="4610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6111"/>
                                        </p:tgtEl>
                                        <p:attrNameLst>
                                          <p:attrName>style.visibility</p:attrName>
                                        </p:attrNameLst>
                                      </p:cBhvr>
                                      <p:to>
                                        <p:strVal val="visible"/>
                                      </p:to>
                                    </p:set>
                                    <p:animEffect transition="in" filter="box(in)">
                                      <p:cBhvr>
                                        <p:cTn id="32" dur="500"/>
                                        <p:tgtEl>
                                          <p:spTgt spid="4611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6108"/>
                                        </p:tgtEl>
                                        <p:attrNameLst>
                                          <p:attrName>style.visibility</p:attrName>
                                        </p:attrNameLst>
                                      </p:cBhvr>
                                      <p:to>
                                        <p:strVal val="visible"/>
                                      </p:to>
                                    </p:set>
                                    <p:animEffect transition="in" filter="box(in)">
                                      <p:cBhvr>
                                        <p:cTn id="37" dur="500"/>
                                        <p:tgtEl>
                                          <p:spTgt spid="46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8" name="Text Box 4"/>
          <p:cNvSpPr txBox="1">
            <a:spLocks noChangeArrowheads="1"/>
          </p:cNvSpPr>
          <p:nvPr/>
        </p:nvSpPr>
        <p:spPr bwMode="auto">
          <a:xfrm>
            <a:off x="215106" y="1691265"/>
            <a:ext cx="8713787" cy="4401205"/>
          </a:xfrm>
          <a:prstGeom prst="rect">
            <a:avLst/>
          </a:prstGeom>
          <a:solidFill>
            <a:schemeClr val="bg1"/>
          </a:solidFill>
          <a:ln>
            <a:noFill/>
          </a:ln>
          <a:effectLst/>
        </p:spPr>
        <p:txBody>
          <a:bodyPr>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lgn="just" eaLnBrk="0" hangingPunct="0"/>
            <a:r>
              <a:rPr lang="en-US" altLang="zh-CN" sz="2000" dirty="0">
                <a:solidFill>
                  <a:srgbClr val="000000"/>
                </a:solidFill>
                <a:latin typeface="Times New Roman" panose="02020603050405020304" charset="0"/>
                <a:cs typeface="Times New Roman" panose="02020603050405020304" charset="0"/>
              </a:rPr>
              <a:t>template  </a:t>
            </a:r>
            <a:r>
              <a:rPr lang="en-US" altLang="zh-CN" sz="2000" b="0" dirty="0">
                <a:solidFill>
                  <a:srgbClr val="000000"/>
                </a:solidFill>
                <a:latin typeface="Times New Roman" panose="02020603050405020304" charset="0"/>
                <a:cs typeface="Times New Roman" panose="02020603050405020304" charset="0"/>
              </a:rPr>
              <a:t>&lt; </a:t>
            </a:r>
            <a:r>
              <a:rPr lang="en-US" altLang="zh-CN" sz="2000" dirty="0">
                <a:solidFill>
                  <a:srgbClr val="000000"/>
                </a:solidFill>
                <a:latin typeface="Times New Roman" panose="02020603050405020304" charset="0"/>
                <a:cs typeface="Times New Roman" panose="02020603050405020304" charset="0"/>
              </a:rPr>
              <a:t>class</a:t>
            </a:r>
            <a:r>
              <a:rPr lang="en-US" altLang="zh-CN" sz="2000" b="0" dirty="0">
                <a:solidFill>
                  <a:srgbClr val="000000"/>
                </a:solidFill>
                <a:latin typeface="Times New Roman" panose="02020603050405020304" charset="0"/>
                <a:cs typeface="Times New Roman" panose="02020603050405020304" charset="0"/>
              </a:rPr>
              <a:t> </a:t>
            </a:r>
            <a:r>
              <a:rPr lang="en-US" altLang="zh-CN" sz="2000" b="0" dirty="0" err="1">
                <a:solidFill>
                  <a:srgbClr val="000000"/>
                </a:solidFill>
                <a:latin typeface="Times New Roman" panose="02020603050405020304" charset="0"/>
                <a:cs typeface="Times New Roman" panose="02020603050405020304" charset="0"/>
              </a:rPr>
              <a:t>EType</a:t>
            </a:r>
            <a:r>
              <a:rPr lang="en-US" altLang="zh-CN" sz="2000" b="0" dirty="0">
                <a:solidFill>
                  <a:srgbClr val="000000"/>
                </a:solidFill>
                <a:latin typeface="Times New Roman" panose="02020603050405020304" charset="0"/>
                <a:cs typeface="Times New Roman" panose="02020603050405020304" charset="0"/>
              </a:rPr>
              <a:t>&gt; </a:t>
            </a:r>
            <a:endParaRPr lang="en-US" altLang="zh-CN" sz="2000" b="0" dirty="0">
              <a:latin typeface="Times New Roman" panose="02020603050405020304" charset="0"/>
              <a:cs typeface="Times New Roman" panose="02020603050405020304" charset="0"/>
            </a:endParaRPr>
          </a:p>
          <a:p>
            <a:pPr algn="just" eaLnBrk="0" hangingPunct="0"/>
            <a:r>
              <a:rPr lang="en-US" altLang="zh-CN" sz="2000" dirty="0">
                <a:solidFill>
                  <a:srgbClr val="000000"/>
                </a:solidFill>
                <a:latin typeface="Times New Roman" panose="02020603050405020304" charset="0"/>
                <a:cs typeface="Times New Roman" panose="02020603050405020304" charset="0"/>
              </a:rPr>
              <a:t>void </a:t>
            </a:r>
            <a:r>
              <a:rPr lang="en-US" altLang="zh-CN" sz="2000" b="0" dirty="0">
                <a:solidFill>
                  <a:srgbClr val="000000"/>
                </a:solidFill>
                <a:latin typeface="Times New Roman" panose="02020603050405020304" charset="0"/>
                <a:cs typeface="Times New Roman" panose="02020603050405020304" charset="0"/>
              </a:rPr>
              <a:t>Merge( </a:t>
            </a:r>
            <a:r>
              <a:rPr lang="en-US" altLang="zh-CN" sz="2000" b="0" dirty="0" err="1">
                <a:solidFill>
                  <a:srgbClr val="000000"/>
                </a:solidFill>
                <a:latin typeface="Times New Roman" panose="02020603050405020304" charset="0"/>
                <a:cs typeface="Times New Roman" panose="02020603050405020304" charset="0"/>
              </a:rPr>
              <a:t>EType</a:t>
            </a:r>
            <a:r>
              <a:rPr lang="en-US" altLang="zh-CN" sz="2000" b="0" dirty="0">
                <a:solidFill>
                  <a:srgbClr val="000000"/>
                </a:solidFill>
                <a:latin typeface="Times New Roman" panose="02020603050405020304" charset="0"/>
                <a:cs typeface="Times New Roman" panose="02020603050405020304" charset="0"/>
              </a:rPr>
              <a:t> a[ ], </a:t>
            </a:r>
            <a:r>
              <a:rPr lang="en-US" altLang="zh-CN" sz="2000" b="0" dirty="0" err="1">
                <a:solidFill>
                  <a:srgbClr val="000000"/>
                </a:solidFill>
                <a:latin typeface="Times New Roman" panose="02020603050405020304" charset="0"/>
                <a:cs typeface="Times New Roman" panose="02020603050405020304" charset="0"/>
              </a:rPr>
              <a:t>EType</a:t>
            </a:r>
            <a:r>
              <a:rPr lang="en-US" altLang="zh-CN" sz="2000" b="0" dirty="0">
                <a:solidFill>
                  <a:srgbClr val="000000"/>
                </a:solidFill>
                <a:latin typeface="Times New Roman" panose="02020603050405020304" charset="0"/>
                <a:cs typeface="Times New Roman" panose="02020603050405020304" charset="0"/>
              </a:rPr>
              <a:t> aa[ ], </a:t>
            </a:r>
            <a:r>
              <a:rPr lang="en-US" altLang="zh-CN" sz="2000" dirty="0">
                <a:solidFill>
                  <a:srgbClr val="000000"/>
                </a:solidFill>
                <a:latin typeface="Times New Roman" panose="02020603050405020304" charset="0"/>
                <a:cs typeface="Times New Roman" panose="02020603050405020304" charset="0"/>
              </a:rPr>
              <a:t>int</a:t>
            </a:r>
            <a:r>
              <a:rPr lang="en-US" altLang="zh-CN" sz="2000" b="0" dirty="0">
                <a:solidFill>
                  <a:srgbClr val="000000"/>
                </a:solidFill>
                <a:latin typeface="Times New Roman" panose="02020603050405020304" charset="0"/>
                <a:cs typeface="Times New Roman" panose="02020603050405020304" charset="0"/>
              </a:rPr>
              <a:t> n, </a:t>
            </a:r>
            <a:r>
              <a:rPr lang="en-US" altLang="zh-CN" sz="2000" dirty="0">
                <a:solidFill>
                  <a:srgbClr val="000000"/>
                </a:solidFill>
                <a:latin typeface="Times New Roman" panose="02020603050405020304" charset="0"/>
                <a:cs typeface="Times New Roman" panose="02020603050405020304" charset="0"/>
              </a:rPr>
              <a:t>int</a:t>
            </a:r>
            <a:r>
              <a:rPr lang="en-US" altLang="zh-CN" sz="2000" b="0" dirty="0">
                <a:solidFill>
                  <a:srgbClr val="000000"/>
                </a:solidFill>
                <a:latin typeface="Times New Roman" panose="02020603050405020304" charset="0"/>
                <a:cs typeface="Times New Roman" panose="02020603050405020304" charset="0"/>
              </a:rPr>
              <a:t> low, </a:t>
            </a:r>
            <a:r>
              <a:rPr lang="en-US" altLang="zh-CN" sz="2000" dirty="0">
                <a:solidFill>
                  <a:srgbClr val="000000"/>
                </a:solidFill>
                <a:latin typeface="Times New Roman" panose="02020603050405020304" charset="0"/>
                <a:cs typeface="Times New Roman" panose="02020603050405020304" charset="0"/>
              </a:rPr>
              <a:t>int</a:t>
            </a:r>
            <a:r>
              <a:rPr lang="en-US" altLang="zh-CN" sz="2000" b="0" dirty="0">
                <a:solidFill>
                  <a:srgbClr val="000000"/>
                </a:solidFill>
                <a:latin typeface="Times New Roman" panose="02020603050405020304" charset="0"/>
                <a:cs typeface="Times New Roman" panose="02020603050405020304" charset="0"/>
              </a:rPr>
              <a:t> up, </a:t>
            </a:r>
            <a:r>
              <a:rPr lang="en-US" altLang="zh-CN" sz="2000" dirty="0">
                <a:solidFill>
                  <a:srgbClr val="000000"/>
                </a:solidFill>
                <a:latin typeface="Times New Roman" panose="02020603050405020304" charset="0"/>
                <a:cs typeface="Times New Roman" panose="02020603050405020304" charset="0"/>
              </a:rPr>
              <a:t>int</a:t>
            </a:r>
            <a:r>
              <a:rPr lang="en-US" altLang="zh-CN" sz="2000" b="0" dirty="0">
                <a:solidFill>
                  <a:srgbClr val="000000"/>
                </a:solidFill>
                <a:latin typeface="Times New Roman" panose="02020603050405020304" charset="0"/>
                <a:cs typeface="Times New Roman" panose="02020603050405020304" charset="0"/>
              </a:rPr>
              <a:t> m ) {</a:t>
            </a:r>
            <a:endParaRPr lang="en-US" altLang="zh-CN" sz="2000" b="0" dirty="0">
              <a:latin typeface="Times New Roman" panose="02020603050405020304" charset="0"/>
              <a:cs typeface="Times New Roman" panose="02020603050405020304" charset="0"/>
            </a:endParaRPr>
          </a:p>
          <a:p>
            <a:pPr algn="just" eaLnBrk="0" hangingPunct="0"/>
            <a:r>
              <a:rPr lang="en-US" altLang="zh-CN" sz="2000" dirty="0">
                <a:solidFill>
                  <a:srgbClr val="000000"/>
                </a:solidFill>
                <a:latin typeface="Times New Roman" panose="02020603050405020304" charset="0"/>
                <a:cs typeface="Times New Roman" panose="02020603050405020304" charset="0"/>
              </a:rPr>
              <a:t>      int  </a:t>
            </a:r>
            <a:r>
              <a:rPr lang="en-US" altLang="zh-CN" sz="2000" b="0" dirty="0">
                <a:solidFill>
                  <a:srgbClr val="000000"/>
                </a:solidFill>
                <a:latin typeface="Times New Roman" panose="02020603050405020304" charset="0"/>
                <a:cs typeface="Times New Roman" panose="02020603050405020304" charset="0"/>
              </a:rPr>
              <a:t>p=low, q=</a:t>
            </a:r>
            <a:r>
              <a:rPr lang="en-US" altLang="zh-CN" sz="2000" b="0" dirty="0" err="1">
                <a:solidFill>
                  <a:srgbClr val="000000"/>
                </a:solidFill>
                <a:latin typeface="Times New Roman" panose="02020603050405020304" charset="0"/>
                <a:cs typeface="Times New Roman" panose="02020603050405020304" charset="0"/>
              </a:rPr>
              <a:t>low+m</a:t>
            </a:r>
            <a:r>
              <a:rPr lang="en-US" altLang="zh-CN" sz="2000" b="0" dirty="0">
                <a:solidFill>
                  <a:srgbClr val="000000"/>
                </a:solidFill>
                <a:latin typeface="Times New Roman" panose="02020603050405020304" charset="0"/>
                <a:cs typeface="Times New Roman" panose="02020603050405020304" charset="0"/>
              </a:rPr>
              <a:t>, r; </a:t>
            </a:r>
            <a:endParaRPr lang="en-US" altLang="zh-CN" sz="2000" b="0" dirty="0">
              <a:latin typeface="Times New Roman" panose="02020603050405020304" charset="0"/>
              <a:cs typeface="Times New Roman" panose="02020603050405020304" charset="0"/>
            </a:endParaRPr>
          </a:p>
          <a:p>
            <a:pPr algn="just" eaLnBrk="0" hangingPunct="0"/>
            <a:r>
              <a:rPr lang="en-US" altLang="zh-CN" sz="2000" b="0" dirty="0">
                <a:solidFill>
                  <a:srgbClr val="000000"/>
                </a:solidFill>
                <a:latin typeface="Times New Roman" panose="02020603050405020304" charset="0"/>
                <a:cs typeface="Times New Roman" panose="02020603050405020304" charset="0"/>
              </a:rPr>
              <a:t>           // p</a:t>
            </a:r>
            <a:r>
              <a:rPr lang="zh-CN" altLang="en-US" sz="2000" b="0" dirty="0">
                <a:solidFill>
                  <a:srgbClr val="000000"/>
                </a:solidFill>
                <a:latin typeface="SimSun" panose="02010600030101010101" pitchFamily="2" charset="-122"/>
              </a:rPr>
              <a:t>为被合并表一的首地址，</a:t>
            </a:r>
            <a:r>
              <a:rPr lang="en-US" altLang="zh-CN" sz="2000" b="0" dirty="0">
                <a:solidFill>
                  <a:srgbClr val="000000"/>
                </a:solidFill>
                <a:latin typeface="Times New Roman" panose="02020603050405020304" charset="0"/>
                <a:cs typeface="Times New Roman" panose="02020603050405020304" charset="0"/>
              </a:rPr>
              <a:t>m</a:t>
            </a:r>
            <a:r>
              <a:rPr lang="zh-CN" altLang="en-US" sz="2000" b="0" dirty="0">
                <a:solidFill>
                  <a:srgbClr val="000000"/>
                </a:solidFill>
                <a:latin typeface="SimSun" panose="02010600030101010101" pitchFamily="2" charset="-122"/>
              </a:rPr>
              <a:t>为其表长。</a:t>
            </a:r>
            <a:r>
              <a:rPr lang="en-US" altLang="zh-CN" sz="2000" b="0" dirty="0">
                <a:solidFill>
                  <a:srgbClr val="000000"/>
                </a:solidFill>
                <a:latin typeface="Times New Roman" panose="02020603050405020304" charset="0"/>
                <a:cs typeface="Times New Roman" panose="02020603050405020304" charset="0"/>
              </a:rPr>
              <a:t>q</a:t>
            </a:r>
            <a:r>
              <a:rPr lang="zh-CN" altLang="en-US" sz="2000" b="0" dirty="0">
                <a:solidFill>
                  <a:srgbClr val="000000"/>
                </a:solidFill>
                <a:latin typeface="SimSun" panose="02010600030101010101" pitchFamily="2" charset="-122"/>
              </a:rPr>
              <a:t>为表二的首地址，</a:t>
            </a:r>
            <a:r>
              <a:rPr lang="en-US" altLang="zh-CN" sz="2000" b="0" dirty="0">
                <a:solidFill>
                  <a:srgbClr val="000000"/>
                </a:solidFill>
                <a:latin typeface="Times New Roman" panose="02020603050405020304" charset="0"/>
                <a:cs typeface="Times New Roman" panose="02020603050405020304" charset="0"/>
              </a:rPr>
              <a:t>up</a:t>
            </a:r>
            <a:r>
              <a:rPr lang="zh-CN" altLang="en-US" sz="2000" b="0" dirty="0">
                <a:solidFill>
                  <a:srgbClr val="000000"/>
                </a:solidFill>
                <a:latin typeface="SimSun" panose="02010600030101010101" pitchFamily="2" charset="-122"/>
              </a:rPr>
              <a:t>为表二的末地址。</a:t>
            </a:r>
            <a:r>
              <a:rPr lang="en-US" altLang="zh-CN" sz="2000" b="0" dirty="0">
                <a:solidFill>
                  <a:srgbClr val="000000"/>
                </a:solidFill>
                <a:latin typeface="Times New Roman" panose="02020603050405020304" charset="0"/>
                <a:cs typeface="Times New Roman" panose="02020603050405020304" charset="0"/>
              </a:rPr>
              <a:t> r </a:t>
            </a:r>
            <a:r>
              <a:rPr lang="zh-CN" altLang="en-US" sz="2000" b="0" dirty="0">
                <a:solidFill>
                  <a:srgbClr val="000000"/>
                </a:solidFill>
                <a:latin typeface="SimSun" panose="02010600030101010101" pitchFamily="2" charset="-122"/>
              </a:rPr>
              <a:t>为数组</a:t>
            </a:r>
            <a:r>
              <a:rPr lang="en-US" altLang="zh-CN" sz="2000" b="0" dirty="0">
                <a:solidFill>
                  <a:srgbClr val="000000"/>
                </a:solidFill>
                <a:latin typeface="Times New Roman" panose="02020603050405020304" charset="0"/>
                <a:cs typeface="Times New Roman" panose="02020603050405020304" charset="0"/>
              </a:rPr>
              <a:t> a </a:t>
            </a:r>
            <a:r>
              <a:rPr lang="zh-CN" altLang="en-US" sz="2000" b="0" dirty="0">
                <a:solidFill>
                  <a:srgbClr val="000000"/>
                </a:solidFill>
                <a:latin typeface="SimSun" panose="02010600030101010101" pitchFamily="2" charset="-122"/>
              </a:rPr>
              <a:t>的指针。</a:t>
            </a:r>
            <a:r>
              <a:rPr lang="en-US" altLang="zh-CN" sz="2000" b="0" dirty="0">
                <a:solidFill>
                  <a:srgbClr val="000000"/>
                </a:solidFill>
                <a:latin typeface="Times New Roman" panose="02020603050405020304" charset="0"/>
                <a:cs typeface="Times New Roman" panose="02020603050405020304" charset="0"/>
              </a:rPr>
              <a:t>a[1], a[2 ], </a:t>
            </a:r>
            <a:r>
              <a:rPr lang="en-US" altLang="zh-CN" sz="2000" b="0" dirty="0">
                <a:solidFill>
                  <a:srgbClr val="000000"/>
                </a:solidFill>
                <a:cs typeface="Times New Roman" panose="02020603050405020304" charset="0"/>
              </a:rPr>
              <a:t>…</a:t>
            </a:r>
            <a:r>
              <a:rPr lang="en-US" altLang="zh-CN" sz="2000" b="0" dirty="0">
                <a:solidFill>
                  <a:srgbClr val="000000"/>
                </a:solidFill>
                <a:latin typeface="Times New Roman" panose="02020603050405020304" charset="0"/>
                <a:cs typeface="Times New Roman" panose="02020603050405020304" charset="0"/>
              </a:rPr>
              <a:t>,a[n]</a:t>
            </a:r>
            <a:r>
              <a:rPr lang="zh-CN" altLang="en-US" sz="2000" b="0" dirty="0">
                <a:solidFill>
                  <a:srgbClr val="000000"/>
                </a:solidFill>
                <a:latin typeface="SimSun" panose="02010600030101010101" pitchFamily="2" charset="-122"/>
              </a:rPr>
              <a:t>为待排序序列。</a:t>
            </a:r>
            <a:r>
              <a:rPr lang="en-US" altLang="zh-CN" sz="2000" b="0" dirty="0">
                <a:solidFill>
                  <a:srgbClr val="000000"/>
                </a:solidFill>
                <a:latin typeface="Times New Roman" panose="02020603050405020304" charset="0"/>
                <a:cs typeface="Times New Roman" panose="02020603050405020304" charset="0"/>
              </a:rPr>
              <a:t>a[0]</a:t>
            </a:r>
            <a:r>
              <a:rPr lang="zh-CN" altLang="en-US" sz="2000" b="0" dirty="0">
                <a:solidFill>
                  <a:srgbClr val="000000"/>
                </a:solidFill>
                <a:latin typeface="SimSun" panose="02010600030101010101" pitchFamily="2" charset="-122"/>
              </a:rPr>
              <a:t>不用。</a:t>
            </a:r>
            <a:r>
              <a:rPr lang="en-US" altLang="zh-CN" sz="2000" b="0" dirty="0">
                <a:solidFill>
                  <a:srgbClr val="000000"/>
                </a:solidFill>
                <a:latin typeface="Times New Roman" panose="02020603050405020304" charset="0"/>
                <a:cs typeface="Times New Roman" panose="02020603050405020304" charset="0"/>
              </a:rPr>
              <a:t> </a:t>
            </a:r>
            <a:endParaRPr lang="en-US" altLang="zh-CN" sz="2000" b="0" dirty="0">
              <a:latin typeface="Times New Roman" panose="02020603050405020304" charset="0"/>
              <a:cs typeface="Times New Roman" panose="02020603050405020304" charset="0"/>
            </a:endParaRPr>
          </a:p>
          <a:p>
            <a:pPr algn="just" eaLnBrk="0" hangingPunct="0"/>
            <a:r>
              <a:rPr lang="en-US" altLang="zh-CN" sz="2000" i="1" dirty="0">
                <a:solidFill>
                  <a:srgbClr val="00B050"/>
                </a:solidFill>
                <a:latin typeface="Times New Roman" panose="02020603050405020304" charset="0"/>
                <a:cs typeface="Times New Roman" panose="02020603050405020304" charset="0"/>
              </a:rPr>
              <a:t>for (r=1; r&lt;=n; r++) aa[r] = a[r]; </a:t>
            </a:r>
            <a:endParaRPr lang="en-US" altLang="zh-CN" sz="2000" i="1" dirty="0">
              <a:solidFill>
                <a:srgbClr val="00B050"/>
              </a:solidFill>
              <a:latin typeface="Times New Roman" panose="02020603050405020304" charset="0"/>
              <a:cs typeface="Times New Roman" panose="02020603050405020304" charset="0"/>
            </a:endParaRPr>
          </a:p>
          <a:p>
            <a:pPr algn="just" eaLnBrk="0" hangingPunct="0"/>
            <a:r>
              <a:rPr lang="en-US" altLang="zh-CN" sz="2000" b="0" dirty="0">
                <a:solidFill>
                  <a:srgbClr val="000000"/>
                </a:solidFill>
                <a:latin typeface="Times New Roman" panose="02020603050405020304" charset="0"/>
                <a:cs typeface="Times New Roman" panose="02020603050405020304" charset="0"/>
              </a:rPr>
              <a:t>r = low;  // </a:t>
            </a:r>
            <a:r>
              <a:rPr lang="zh-CN" altLang="en-US" sz="2000" b="0" dirty="0">
                <a:solidFill>
                  <a:srgbClr val="000000"/>
                </a:solidFill>
                <a:latin typeface="SimSun" panose="02010600030101010101" pitchFamily="2" charset="-122"/>
              </a:rPr>
              <a:t>数组</a:t>
            </a:r>
            <a:r>
              <a:rPr lang="en-US" altLang="zh-CN" sz="2000" b="0" dirty="0">
                <a:solidFill>
                  <a:srgbClr val="000000"/>
                </a:solidFill>
                <a:latin typeface="Times New Roman" panose="02020603050405020304" charset="0"/>
                <a:cs typeface="Times New Roman" panose="02020603050405020304" charset="0"/>
              </a:rPr>
              <a:t> a </a:t>
            </a:r>
            <a:r>
              <a:rPr lang="zh-CN" altLang="en-US" sz="2000" b="0" dirty="0">
                <a:solidFill>
                  <a:srgbClr val="000000"/>
                </a:solidFill>
                <a:latin typeface="SimSun" panose="02010600030101010101" pitchFamily="2" charset="-122"/>
              </a:rPr>
              <a:t>的初始指针。</a:t>
            </a:r>
            <a:endParaRPr lang="en-US" altLang="zh-CN" sz="2000" b="0" dirty="0">
              <a:latin typeface="Times New Roman" panose="02020603050405020304" charset="0"/>
              <a:cs typeface="Times New Roman" panose="02020603050405020304" charset="0"/>
            </a:endParaRPr>
          </a:p>
          <a:p>
            <a:pPr algn="just" eaLnBrk="0" hangingPunct="0"/>
            <a:r>
              <a:rPr lang="en-US" altLang="zh-CN" sz="2000" dirty="0">
                <a:solidFill>
                  <a:srgbClr val="000000"/>
                </a:solidFill>
                <a:latin typeface="Times New Roman" panose="02020603050405020304" charset="0"/>
                <a:cs typeface="Times New Roman" panose="02020603050405020304" charset="0"/>
              </a:rPr>
              <a:t>while </a:t>
            </a:r>
            <a:r>
              <a:rPr lang="en-US" altLang="zh-CN" sz="2000" b="0" dirty="0">
                <a:solidFill>
                  <a:srgbClr val="000000"/>
                </a:solidFill>
                <a:latin typeface="Times New Roman" panose="02020603050405020304" charset="0"/>
                <a:cs typeface="Times New Roman" panose="02020603050405020304" charset="0"/>
              </a:rPr>
              <a:t>( p &lt; low + m  &amp;&amp;  q &lt; up + 1 )  {</a:t>
            </a:r>
            <a:endParaRPr lang="en-US" altLang="zh-CN" sz="2000" b="0" dirty="0">
              <a:latin typeface="Times New Roman" panose="02020603050405020304" charset="0"/>
              <a:cs typeface="Times New Roman" panose="02020603050405020304" charset="0"/>
            </a:endParaRPr>
          </a:p>
          <a:p>
            <a:pPr algn="just" eaLnBrk="0" hangingPunct="0"/>
            <a:r>
              <a:rPr lang="en-US" altLang="zh-CN" sz="2000" dirty="0">
                <a:solidFill>
                  <a:srgbClr val="000000"/>
                </a:solidFill>
                <a:latin typeface="Times New Roman" panose="02020603050405020304" charset="0"/>
                <a:cs typeface="Times New Roman" panose="02020603050405020304" charset="0"/>
              </a:rPr>
              <a:t>	while </a:t>
            </a:r>
            <a:r>
              <a:rPr lang="en-US" altLang="zh-CN" sz="2000" b="0" dirty="0">
                <a:solidFill>
                  <a:srgbClr val="000000"/>
                </a:solidFill>
                <a:latin typeface="Times New Roman" panose="02020603050405020304" charset="0"/>
                <a:cs typeface="Times New Roman" panose="02020603050405020304" charset="0"/>
              </a:rPr>
              <a:t>( p &lt; low + m &amp;&amp; aa[p] &lt;= aa[q] ) a[r++] = aa[p++];</a:t>
            </a:r>
            <a:endParaRPr lang="en-US" altLang="zh-CN" sz="2000" b="0" dirty="0">
              <a:latin typeface="Times New Roman" panose="02020603050405020304" charset="0"/>
              <a:cs typeface="Times New Roman" panose="02020603050405020304" charset="0"/>
            </a:endParaRPr>
          </a:p>
          <a:p>
            <a:pPr algn="just" eaLnBrk="0" hangingPunct="0"/>
            <a:r>
              <a:rPr lang="en-US" altLang="zh-CN" sz="2000" dirty="0">
                <a:solidFill>
                  <a:srgbClr val="000000"/>
                </a:solidFill>
                <a:latin typeface="Times New Roman" panose="02020603050405020304" charset="0"/>
                <a:cs typeface="Times New Roman" panose="02020603050405020304" charset="0"/>
              </a:rPr>
              <a:t>	if  </a:t>
            </a:r>
            <a:r>
              <a:rPr lang="en-US" altLang="zh-CN" sz="2000" b="0" dirty="0">
                <a:solidFill>
                  <a:srgbClr val="000000"/>
                </a:solidFill>
                <a:latin typeface="Times New Roman" panose="02020603050405020304" charset="0"/>
                <a:cs typeface="Times New Roman" panose="02020603050405020304" charset="0"/>
              </a:rPr>
              <a:t>( p &lt; low + m ) </a:t>
            </a:r>
            <a:r>
              <a:rPr lang="en-US" altLang="zh-CN" sz="2000" dirty="0">
                <a:solidFill>
                  <a:srgbClr val="000000"/>
                </a:solidFill>
                <a:latin typeface="Times New Roman" panose="02020603050405020304" charset="0"/>
                <a:cs typeface="Times New Roman" panose="02020603050405020304" charset="0"/>
              </a:rPr>
              <a:t>while </a:t>
            </a:r>
            <a:r>
              <a:rPr lang="en-US" altLang="zh-CN" sz="2000" b="0" dirty="0">
                <a:solidFill>
                  <a:srgbClr val="000000"/>
                </a:solidFill>
                <a:latin typeface="Times New Roman" panose="02020603050405020304" charset="0"/>
                <a:cs typeface="Times New Roman" panose="02020603050405020304" charset="0"/>
              </a:rPr>
              <a:t>( q &lt; up + 1 &amp;&amp; aa[q] &lt; aa[p] ) a[r++] = aa[q++]; </a:t>
            </a:r>
            <a:endParaRPr lang="en-US" altLang="zh-CN" sz="2000" b="0" dirty="0">
              <a:latin typeface="Times New Roman" panose="02020603050405020304" charset="0"/>
              <a:cs typeface="Times New Roman" panose="02020603050405020304" charset="0"/>
            </a:endParaRPr>
          </a:p>
          <a:p>
            <a:pPr algn="just" eaLnBrk="0" hangingPunct="0"/>
            <a:r>
              <a:rPr lang="en-US" altLang="zh-CN" sz="2000" b="0" dirty="0">
                <a:solidFill>
                  <a:srgbClr val="000000"/>
                </a:solidFill>
                <a:latin typeface="Times New Roman" panose="02020603050405020304" charset="0"/>
                <a:cs typeface="Times New Roman" panose="02020603050405020304" charset="0"/>
              </a:rPr>
              <a:t>}</a:t>
            </a:r>
            <a:endParaRPr lang="en-US" altLang="zh-CN" sz="2000" b="0" dirty="0">
              <a:latin typeface="Times New Roman" panose="02020603050405020304" charset="0"/>
              <a:cs typeface="Times New Roman" panose="02020603050405020304" charset="0"/>
            </a:endParaRPr>
          </a:p>
          <a:p>
            <a:pPr algn="just" eaLnBrk="0" hangingPunct="0"/>
            <a:r>
              <a:rPr lang="en-US" altLang="zh-CN" sz="2000" dirty="0">
                <a:solidFill>
                  <a:srgbClr val="000000"/>
                </a:solidFill>
                <a:latin typeface="Times New Roman" panose="02020603050405020304" charset="0"/>
                <a:cs typeface="Times New Roman" panose="02020603050405020304" charset="0"/>
              </a:rPr>
              <a:t>if  </a:t>
            </a:r>
            <a:r>
              <a:rPr lang="en-US" altLang="zh-CN" sz="2000" b="0" dirty="0">
                <a:solidFill>
                  <a:srgbClr val="000000"/>
                </a:solidFill>
                <a:latin typeface="Times New Roman" panose="02020603050405020304" charset="0"/>
                <a:cs typeface="Times New Roman" panose="02020603050405020304" charset="0"/>
              </a:rPr>
              <a:t>( p = = low + m )	</a:t>
            </a:r>
            <a:r>
              <a:rPr lang="en-US" altLang="zh-CN" sz="2000" dirty="0">
                <a:solidFill>
                  <a:srgbClr val="000000"/>
                </a:solidFill>
                <a:latin typeface="Times New Roman" panose="02020603050405020304" charset="0"/>
                <a:cs typeface="Times New Roman" panose="02020603050405020304" charset="0"/>
              </a:rPr>
              <a:t>for </a:t>
            </a:r>
            <a:r>
              <a:rPr lang="en-US" altLang="zh-CN" sz="2000" b="0" dirty="0">
                <a:solidFill>
                  <a:srgbClr val="000000"/>
                </a:solidFill>
                <a:latin typeface="Times New Roman" panose="02020603050405020304" charset="0"/>
                <a:cs typeface="Times New Roman" panose="02020603050405020304" charset="0"/>
              </a:rPr>
              <a:t>( ; q &lt;=up; q++ ) a[r++] = aa[q]; </a:t>
            </a:r>
            <a:endParaRPr lang="en-US" altLang="zh-CN" sz="2000" b="0" dirty="0">
              <a:latin typeface="Times New Roman" panose="02020603050405020304" charset="0"/>
              <a:cs typeface="Times New Roman" panose="02020603050405020304" charset="0"/>
            </a:endParaRPr>
          </a:p>
          <a:p>
            <a:pPr algn="just" eaLnBrk="0" hangingPunct="0"/>
            <a:r>
              <a:rPr lang="en-US" altLang="zh-CN" sz="2000" dirty="0">
                <a:solidFill>
                  <a:srgbClr val="000000"/>
                </a:solidFill>
                <a:latin typeface="Times New Roman" panose="02020603050405020304" charset="0"/>
                <a:cs typeface="Times New Roman" panose="02020603050405020304" charset="0"/>
              </a:rPr>
              <a:t>if  </a:t>
            </a:r>
            <a:r>
              <a:rPr lang="en-US" altLang="zh-CN" sz="2000" b="0" dirty="0">
                <a:solidFill>
                  <a:srgbClr val="000000"/>
                </a:solidFill>
                <a:latin typeface="Times New Roman" panose="02020603050405020304" charset="0"/>
                <a:cs typeface="Times New Roman" panose="02020603050405020304" charset="0"/>
              </a:rPr>
              <a:t>( q = = up + 1 )	</a:t>
            </a:r>
            <a:r>
              <a:rPr lang="en-US" altLang="zh-CN" sz="2000" dirty="0">
                <a:solidFill>
                  <a:srgbClr val="000000"/>
                </a:solidFill>
                <a:latin typeface="Times New Roman" panose="02020603050405020304" charset="0"/>
                <a:cs typeface="Times New Roman" panose="02020603050405020304" charset="0"/>
              </a:rPr>
              <a:t>for </a:t>
            </a:r>
            <a:r>
              <a:rPr lang="en-US" altLang="zh-CN" sz="2000" b="0" dirty="0">
                <a:solidFill>
                  <a:srgbClr val="000000"/>
                </a:solidFill>
                <a:latin typeface="Times New Roman" panose="02020603050405020304" charset="0"/>
                <a:cs typeface="Times New Roman" panose="02020603050405020304" charset="0"/>
              </a:rPr>
              <a:t>( ; p &lt;=low + m -1; p++ )  a[r++] = aa[p]; </a:t>
            </a:r>
            <a:endParaRPr lang="en-US" altLang="zh-CN" sz="2000" b="0" dirty="0">
              <a:latin typeface="Times New Roman" panose="02020603050405020304" charset="0"/>
              <a:cs typeface="Times New Roman" panose="02020603050405020304" charset="0"/>
            </a:endParaRPr>
          </a:p>
          <a:p>
            <a:pPr algn="just" eaLnBrk="0" hangingPunct="0"/>
            <a:r>
              <a:rPr lang="en-US" altLang="zh-CN" sz="2000" b="0" dirty="0">
                <a:solidFill>
                  <a:srgbClr val="000000"/>
                </a:solidFill>
                <a:latin typeface="Times New Roman" panose="02020603050405020304" charset="0"/>
                <a:cs typeface="Times New Roman" panose="02020603050405020304" charset="0"/>
              </a:rPr>
              <a:t>}</a:t>
            </a:r>
            <a:endParaRPr lang="en-US" altLang="zh-CN" sz="2000" b="0" dirty="0">
              <a:solidFill>
                <a:srgbClr val="000000"/>
              </a:solidFill>
              <a:latin typeface="Times New Roman" panose="02020603050405020304" charset="0"/>
              <a:cs typeface="Times New Roman" panose="02020603050405020304" charset="0"/>
            </a:endParaRPr>
          </a:p>
        </p:txBody>
      </p:sp>
      <p:sp>
        <p:nvSpPr>
          <p:cNvPr id="8" name="标题 2"/>
          <p:cNvSpPr>
            <a:spLocks noGrp="1"/>
          </p:cNvSpPr>
          <p:nvPr>
            <p:ph type="title"/>
          </p:nvPr>
        </p:nvSpPr>
        <p:spPr>
          <a:xfrm>
            <a:off x="214313" y="801688"/>
            <a:ext cx="8410575" cy="701675"/>
          </a:xfrm>
        </p:spPr>
        <p:txBody>
          <a:bodyPr/>
          <a:lstStyle/>
          <a:p>
            <a:r>
              <a:rPr lang="zh-CN" altLang="en-US" sz="3600" dirty="0"/>
              <a:t>非递归合并排序</a:t>
            </a:r>
            <a:r>
              <a:rPr lang="en-US" altLang="zh-CN" sz="3600" dirty="0"/>
              <a:t>(</a:t>
            </a:r>
            <a:r>
              <a:rPr lang="zh-CN" altLang="en-US" sz="3600" dirty="0">
                <a:solidFill>
                  <a:schemeClr val="accent3"/>
                </a:solidFill>
              </a:rPr>
              <a:t>非教材程序，供参考</a:t>
            </a:r>
            <a:r>
              <a:rPr lang="zh-CN" altLang="en-US" sz="3600" dirty="0"/>
              <a:t>）</a:t>
            </a:r>
            <a:endParaRPr lang="zh-CN" altLang="en-US" dirty="0"/>
          </a:p>
        </p:txBody>
      </p:sp>
    </p:spTree>
  </p:cSld>
  <p:clrMapOvr>
    <a:masterClrMapping/>
  </p:clrMapOvr>
  <p:transition spd="med">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100" name="Text Box 4"/>
          <p:cNvSpPr txBox="1">
            <a:spLocks noChangeArrowheads="1"/>
          </p:cNvSpPr>
          <p:nvPr/>
        </p:nvSpPr>
        <p:spPr bwMode="auto">
          <a:xfrm>
            <a:off x="175491" y="1585908"/>
            <a:ext cx="8968509" cy="5078313"/>
          </a:xfrm>
          <a:prstGeom prst="rect">
            <a:avLst/>
          </a:prstGeom>
          <a:solidFill>
            <a:schemeClr val="bg1"/>
          </a:solidFill>
          <a:ln>
            <a:noFill/>
          </a:ln>
          <a:effectLst/>
        </p:spPr>
        <p:txBody>
          <a:bodyPr wrap="square">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algn="just" eaLnBrk="0" hangingPunct="0"/>
            <a:r>
              <a:rPr lang="en-US" altLang="zh-CN" sz="1800" dirty="0">
                <a:solidFill>
                  <a:srgbClr val="000000"/>
                </a:solidFill>
                <a:latin typeface="Times New Roman" panose="02020603050405020304" charset="0"/>
                <a:cs typeface="Times New Roman" panose="02020603050405020304" charset="0"/>
              </a:rPr>
              <a:t>template  </a:t>
            </a:r>
            <a:r>
              <a:rPr lang="en-US" altLang="zh-CN" sz="1800" b="0" dirty="0">
                <a:solidFill>
                  <a:srgbClr val="000000"/>
                </a:solidFill>
                <a:latin typeface="Times New Roman" panose="02020603050405020304" charset="0"/>
                <a:cs typeface="Times New Roman" panose="02020603050405020304" charset="0"/>
              </a:rPr>
              <a:t>&lt; </a:t>
            </a:r>
            <a:r>
              <a:rPr lang="en-US" altLang="zh-CN" sz="1800" dirty="0">
                <a:solidFill>
                  <a:srgbClr val="000000"/>
                </a:solidFill>
                <a:latin typeface="Times New Roman" panose="02020603050405020304" charset="0"/>
                <a:cs typeface="Times New Roman" panose="02020603050405020304" charset="0"/>
              </a:rPr>
              <a:t>class</a:t>
            </a:r>
            <a:r>
              <a:rPr lang="en-US" altLang="zh-CN" sz="1800" b="0" dirty="0">
                <a:solidFill>
                  <a:srgbClr val="000000"/>
                </a:solidFill>
                <a:latin typeface="Times New Roman" panose="02020603050405020304" charset="0"/>
                <a:cs typeface="Times New Roman" panose="02020603050405020304" charset="0"/>
              </a:rPr>
              <a:t> </a:t>
            </a:r>
            <a:r>
              <a:rPr lang="en-US" altLang="zh-CN" sz="1800" b="0" dirty="0" err="1">
                <a:solidFill>
                  <a:srgbClr val="000000"/>
                </a:solidFill>
                <a:latin typeface="Times New Roman" panose="02020603050405020304" charset="0"/>
                <a:cs typeface="Times New Roman" panose="02020603050405020304" charset="0"/>
              </a:rPr>
              <a:t>EType</a:t>
            </a:r>
            <a:r>
              <a:rPr lang="en-US" altLang="zh-CN" sz="1800" b="0" dirty="0">
                <a:solidFill>
                  <a:srgbClr val="000000"/>
                </a:solidFill>
                <a:latin typeface="Times New Roman" panose="02020603050405020304" charset="0"/>
                <a:cs typeface="Times New Roman" panose="02020603050405020304" charset="0"/>
              </a:rPr>
              <a:t>&gt; </a:t>
            </a:r>
            <a:endParaRPr lang="en-US" altLang="zh-CN" sz="1800" b="0" dirty="0">
              <a:latin typeface="Times New Roman" panose="02020603050405020304" charset="0"/>
            </a:endParaRPr>
          </a:p>
          <a:p>
            <a:pPr algn="just" eaLnBrk="0" hangingPunct="0"/>
            <a:r>
              <a:rPr lang="en-US" altLang="zh-CN" sz="1800" dirty="0">
                <a:solidFill>
                  <a:srgbClr val="000000"/>
                </a:solidFill>
                <a:latin typeface="Times New Roman" panose="02020603050405020304" charset="0"/>
                <a:cs typeface="Times New Roman" panose="02020603050405020304" charset="0"/>
              </a:rPr>
              <a:t>void </a:t>
            </a:r>
            <a:r>
              <a:rPr lang="en-US" altLang="zh-CN" sz="1800" b="0" dirty="0" err="1">
                <a:solidFill>
                  <a:srgbClr val="000000"/>
                </a:solidFill>
                <a:latin typeface="Times New Roman" panose="02020603050405020304" charset="0"/>
                <a:cs typeface="Times New Roman" panose="02020603050405020304" charset="0"/>
              </a:rPr>
              <a:t>MergeSort</a:t>
            </a:r>
            <a:r>
              <a:rPr lang="en-US" altLang="zh-CN" sz="1800" b="0" dirty="0">
                <a:solidFill>
                  <a:srgbClr val="000000"/>
                </a:solidFill>
                <a:latin typeface="Times New Roman" panose="02020603050405020304" charset="0"/>
                <a:cs typeface="Times New Roman" panose="02020603050405020304" charset="0"/>
              </a:rPr>
              <a:t>( </a:t>
            </a:r>
            <a:r>
              <a:rPr lang="en-US" altLang="zh-CN" sz="1800" b="0" dirty="0" err="1">
                <a:solidFill>
                  <a:srgbClr val="000000"/>
                </a:solidFill>
                <a:latin typeface="Times New Roman" panose="02020603050405020304" charset="0"/>
                <a:cs typeface="Times New Roman" panose="02020603050405020304" charset="0"/>
              </a:rPr>
              <a:t>EType</a:t>
            </a:r>
            <a:r>
              <a:rPr lang="en-US" altLang="zh-CN" sz="1800" b="0" dirty="0">
                <a:solidFill>
                  <a:srgbClr val="000000"/>
                </a:solidFill>
                <a:latin typeface="Times New Roman" panose="02020603050405020304" charset="0"/>
                <a:cs typeface="Times New Roman" panose="02020603050405020304" charset="0"/>
              </a:rPr>
              <a:t> a[ ], </a:t>
            </a:r>
            <a:r>
              <a:rPr lang="en-US" altLang="zh-CN" sz="1800" dirty="0">
                <a:solidFill>
                  <a:srgbClr val="000000"/>
                </a:solidFill>
                <a:latin typeface="Times New Roman" panose="02020603050405020304" charset="0"/>
                <a:cs typeface="Times New Roman" panose="02020603050405020304" charset="0"/>
              </a:rPr>
              <a:t>int</a:t>
            </a:r>
            <a:r>
              <a:rPr lang="en-US" altLang="zh-CN" sz="1800" b="0" dirty="0">
                <a:solidFill>
                  <a:srgbClr val="000000"/>
                </a:solidFill>
                <a:latin typeface="Times New Roman" panose="02020603050405020304" charset="0"/>
                <a:cs typeface="Times New Roman" panose="02020603050405020304" charset="0"/>
              </a:rPr>
              <a:t> n ) {</a:t>
            </a:r>
            <a:endParaRPr lang="en-US" altLang="zh-CN" sz="1800" b="0" dirty="0">
              <a:latin typeface="Times New Roman" panose="02020603050405020304" charset="0"/>
            </a:endParaRPr>
          </a:p>
          <a:p>
            <a:pPr algn="just" eaLnBrk="0" hangingPunct="0"/>
            <a:r>
              <a:rPr lang="en-US" altLang="zh-CN" sz="1800" b="0" dirty="0">
                <a:solidFill>
                  <a:srgbClr val="000000"/>
                </a:solidFill>
                <a:latin typeface="Times New Roman" panose="02020603050405020304" charset="0"/>
                <a:cs typeface="Times New Roman" panose="02020603050405020304" charset="0"/>
              </a:rPr>
              <a:t> // </a:t>
            </a:r>
            <a:r>
              <a:rPr lang="zh-CN" altLang="en-US" sz="1800" b="0" dirty="0">
                <a:solidFill>
                  <a:srgbClr val="000000"/>
                </a:solidFill>
              </a:rPr>
              <a:t>待排序的表为数组</a:t>
            </a:r>
            <a:r>
              <a:rPr lang="en-US" altLang="zh-CN" sz="1800" b="0" dirty="0">
                <a:solidFill>
                  <a:srgbClr val="000000"/>
                </a:solidFill>
                <a:latin typeface="Times New Roman" panose="02020603050405020304" charset="0"/>
                <a:cs typeface="Times New Roman" panose="02020603050405020304" charset="0"/>
              </a:rPr>
              <a:t>a, a[0] </a:t>
            </a:r>
            <a:r>
              <a:rPr lang="zh-CN" altLang="en-US" sz="1800" b="0" dirty="0">
                <a:solidFill>
                  <a:srgbClr val="000000"/>
                </a:solidFill>
              </a:rPr>
              <a:t>不用，待排序数组元素为</a:t>
            </a:r>
            <a:r>
              <a:rPr lang="en-US" altLang="zh-CN" sz="1800" b="0" dirty="0">
                <a:solidFill>
                  <a:srgbClr val="000000"/>
                </a:solidFill>
                <a:latin typeface="Times New Roman" panose="02020603050405020304" charset="0"/>
                <a:cs typeface="Times New Roman" panose="02020603050405020304" charset="0"/>
              </a:rPr>
              <a:t> a[1], a[2], </a:t>
            </a:r>
            <a:r>
              <a:rPr lang="en-US" altLang="zh-CN" sz="1800" b="0" dirty="0">
                <a:solidFill>
                  <a:srgbClr val="000000"/>
                </a:solidFill>
                <a:cs typeface="Times New Roman" panose="02020603050405020304" charset="0"/>
              </a:rPr>
              <a:t>……</a:t>
            </a:r>
            <a:r>
              <a:rPr lang="en-US" altLang="zh-CN" sz="1800" b="0" dirty="0">
                <a:solidFill>
                  <a:srgbClr val="000000"/>
                </a:solidFill>
                <a:latin typeface="Times New Roman" panose="02020603050405020304" charset="0"/>
                <a:cs typeface="Times New Roman" panose="02020603050405020304" charset="0"/>
              </a:rPr>
              <a:t>, a[n]</a:t>
            </a:r>
            <a:r>
              <a:rPr lang="zh-CN" altLang="en-US" sz="1800" b="0" dirty="0">
                <a:solidFill>
                  <a:srgbClr val="000000"/>
                </a:solidFill>
              </a:rPr>
              <a:t>。</a:t>
            </a:r>
            <a:endParaRPr lang="en-US" altLang="zh-CN" sz="1800" b="0" dirty="0">
              <a:latin typeface="Times New Roman" panose="02020603050405020304" charset="0"/>
            </a:endParaRPr>
          </a:p>
          <a:p>
            <a:pPr algn="just" eaLnBrk="0" hangingPunct="0"/>
            <a:r>
              <a:rPr lang="en-US" altLang="zh-CN" sz="1800" dirty="0">
                <a:solidFill>
                  <a:srgbClr val="000000"/>
                </a:solidFill>
                <a:latin typeface="Times New Roman" panose="02020603050405020304" charset="0"/>
                <a:cs typeface="Times New Roman" panose="02020603050405020304" charset="0"/>
              </a:rPr>
              <a:t>  int  </a:t>
            </a:r>
            <a:r>
              <a:rPr lang="en-US" altLang="zh-CN" sz="1800" b="0" dirty="0">
                <a:solidFill>
                  <a:srgbClr val="000000"/>
                </a:solidFill>
                <a:latin typeface="Times New Roman" panose="02020603050405020304" charset="0"/>
                <a:cs typeface="Times New Roman" panose="02020603050405020304" charset="0"/>
              </a:rPr>
              <a:t>low=1;  // </a:t>
            </a:r>
            <a:r>
              <a:rPr lang="zh-CN" altLang="en-US" sz="1800" b="0" dirty="0">
                <a:solidFill>
                  <a:srgbClr val="000000"/>
                </a:solidFill>
              </a:rPr>
              <a:t>被合并的二个表中的第一个表的首地址。</a:t>
            </a:r>
            <a:endParaRPr lang="en-US" altLang="zh-CN" sz="1800" b="0" dirty="0">
              <a:latin typeface="Times New Roman" panose="02020603050405020304" charset="0"/>
            </a:endParaRPr>
          </a:p>
          <a:p>
            <a:pPr algn="just" eaLnBrk="0" hangingPunct="0"/>
            <a:r>
              <a:rPr lang="en-US" altLang="zh-CN" sz="1800" dirty="0">
                <a:solidFill>
                  <a:srgbClr val="000000"/>
                </a:solidFill>
                <a:latin typeface="Times New Roman" panose="02020603050405020304" charset="0"/>
                <a:cs typeface="Times New Roman" panose="02020603050405020304" charset="0"/>
              </a:rPr>
              <a:t>  int</a:t>
            </a:r>
            <a:r>
              <a:rPr lang="en-US" altLang="zh-CN" sz="1800" b="0" dirty="0">
                <a:solidFill>
                  <a:srgbClr val="000000"/>
                </a:solidFill>
                <a:latin typeface="Times New Roman" panose="02020603050405020304" charset="0"/>
                <a:cs typeface="Times New Roman" panose="02020603050405020304" charset="0"/>
              </a:rPr>
              <a:t>  up;	  // </a:t>
            </a:r>
            <a:r>
              <a:rPr lang="zh-CN" altLang="en-US" sz="1800" b="0" dirty="0">
                <a:solidFill>
                  <a:srgbClr val="000000"/>
                </a:solidFill>
              </a:rPr>
              <a:t>被合并的二个表中的第二个表的末地址。</a:t>
            </a:r>
            <a:endParaRPr lang="en-US" altLang="zh-CN" sz="1800" b="0" dirty="0">
              <a:latin typeface="Times New Roman" panose="02020603050405020304" charset="0"/>
            </a:endParaRPr>
          </a:p>
          <a:p>
            <a:pPr algn="just" eaLnBrk="0" hangingPunct="0"/>
            <a:r>
              <a:rPr lang="en-US" altLang="zh-CN" sz="1800" dirty="0">
                <a:solidFill>
                  <a:srgbClr val="000000"/>
                </a:solidFill>
                <a:latin typeface="Times New Roman" panose="02020603050405020304" charset="0"/>
                <a:cs typeface="Times New Roman" panose="02020603050405020304" charset="0"/>
              </a:rPr>
              <a:t>  int</a:t>
            </a:r>
            <a:r>
              <a:rPr lang="en-US" altLang="zh-CN" sz="1800" b="0" dirty="0">
                <a:solidFill>
                  <a:srgbClr val="000000"/>
                </a:solidFill>
                <a:latin typeface="Times New Roman" panose="02020603050405020304" charset="0"/>
                <a:cs typeface="Times New Roman" panose="02020603050405020304" charset="0"/>
              </a:rPr>
              <a:t>  m=1;    // </a:t>
            </a:r>
            <a:r>
              <a:rPr lang="zh-CN" altLang="en-US" sz="1800" b="0" dirty="0">
                <a:solidFill>
                  <a:srgbClr val="000000"/>
                </a:solidFill>
              </a:rPr>
              <a:t>被合并的二个表中的第一个表的表长。初始时为</a:t>
            </a:r>
            <a:r>
              <a:rPr lang="en-US" altLang="zh-CN" sz="1800" b="0" dirty="0">
                <a:solidFill>
                  <a:srgbClr val="000000"/>
                </a:solidFill>
                <a:latin typeface="Times New Roman" panose="02020603050405020304" charset="0"/>
                <a:cs typeface="Times New Roman" panose="02020603050405020304" charset="0"/>
              </a:rPr>
              <a:t>1</a:t>
            </a:r>
            <a:r>
              <a:rPr lang="zh-CN" altLang="en-US" sz="1800" b="0" dirty="0">
                <a:solidFill>
                  <a:srgbClr val="000000"/>
                </a:solidFill>
              </a:rPr>
              <a:t>。</a:t>
            </a:r>
            <a:endParaRPr lang="en-US" altLang="zh-CN" sz="1800" b="0" dirty="0">
              <a:latin typeface="Times New Roman" panose="02020603050405020304" charset="0"/>
            </a:endParaRPr>
          </a:p>
          <a:p>
            <a:pPr algn="just" eaLnBrk="0" hangingPunct="0"/>
            <a:r>
              <a:rPr lang="en-US" altLang="zh-CN" sz="1800" b="0" dirty="0">
                <a:solidFill>
                  <a:srgbClr val="000000"/>
                </a:solidFill>
                <a:latin typeface="Times New Roman" panose="02020603050405020304" charset="0"/>
                <a:cs typeface="Times New Roman" panose="02020603050405020304" charset="0"/>
              </a:rPr>
              <a:t>  </a:t>
            </a:r>
            <a:r>
              <a:rPr lang="en-US" altLang="zh-CN" sz="1800" b="0" dirty="0" err="1">
                <a:solidFill>
                  <a:srgbClr val="000000"/>
                </a:solidFill>
                <a:latin typeface="Times New Roman" panose="02020603050405020304" charset="0"/>
                <a:cs typeface="Times New Roman" panose="02020603050405020304" charset="0"/>
              </a:rPr>
              <a:t>EType</a:t>
            </a:r>
            <a:r>
              <a:rPr lang="en-US" altLang="zh-CN" sz="1800" b="0" dirty="0">
                <a:solidFill>
                  <a:srgbClr val="000000"/>
                </a:solidFill>
                <a:latin typeface="Times New Roman" panose="02020603050405020304" charset="0"/>
                <a:cs typeface="Times New Roman" panose="02020603050405020304" charset="0"/>
              </a:rPr>
              <a:t> * aa;</a:t>
            </a:r>
            <a:endParaRPr lang="en-US" altLang="zh-CN" sz="1800" b="0" dirty="0">
              <a:latin typeface="Times New Roman" panose="02020603050405020304" charset="0"/>
            </a:endParaRPr>
          </a:p>
          <a:p>
            <a:pPr algn="just" eaLnBrk="0" hangingPunct="0"/>
            <a:r>
              <a:rPr lang="en-US" altLang="zh-CN" sz="1800" b="0" dirty="0">
                <a:solidFill>
                  <a:srgbClr val="000000"/>
                </a:solidFill>
                <a:latin typeface="Times New Roman" panose="02020603050405020304" charset="0"/>
                <a:cs typeface="Times New Roman" panose="02020603050405020304" charset="0"/>
              </a:rPr>
              <a:t>  aa = </a:t>
            </a:r>
            <a:r>
              <a:rPr lang="en-US" altLang="zh-CN" sz="1800" dirty="0">
                <a:solidFill>
                  <a:srgbClr val="000000"/>
                </a:solidFill>
                <a:latin typeface="Times New Roman" panose="02020603050405020304" charset="0"/>
                <a:cs typeface="Times New Roman" panose="02020603050405020304" charset="0"/>
              </a:rPr>
              <a:t>new</a:t>
            </a:r>
            <a:r>
              <a:rPr lang="en-US" altLang="zh-CN" sz="1800" b="0" dirty="0">
                <a:solidFill>
                  <a:srgbClr val="000000"/>
                </a:solidFill>
                <a:latin typeface="Times New Roman" panose="02020603050405020304" charset="0"/>
                <a:cs typeface="Times New Roman" panose="02020603050405020304" charset="0"/>
              </a:rPr>
              <a:t> </a:t>
            </a:r>
            <a:r>
              <a:rPr lang="en-US" altLang="zh-CN" sz="1800" b="0" dirty="0" err="1">
                <a:solidFill>
                  <a:srgbClr val="000000"/>
                </a:solidFill>
                <a:latin typeface="Times New Roman" panose="02020603050405020304" charset="0"/>
                <a:cs typeface="Times New Roman" panose="02020603050405020304" charset="0"/>
              </a:rPr>
              <a:t>EType</a:t>
            </a:r>
            <a:r>
              <a:rPr lang="en-US" altLang="zh-CN" sz="1800" b="0" dirty="0">
                <a:solidFill>
                  <a:srgbClr val="000000"/>
                </a:solidFill>
                <a:latin typeface="Times New Roman" panose="02020603050405020304" charset="0"/>
                <a:cs typeface="Times New Roman" panose="02020603050405020304" charset="0"/>
              </a:rPr>
              <a:t>[n+1] ; // </a:t>
            </a:r>
            <a:r>
              <a:rPr lang="zh-CN" altLang="en-US" sz="1800" b="0" dirty="0">
                <a:solidFill>
                  <a:srgbClr val="000000"/>
                </a:solidFill>
              </a:rPr>
              <a:t>用于合并的辅助数组，</a:t>
            </a:r>
            <a:r>
              <a:rPr lang="en-US" altLang="zh-CN" sz="1800" b="0" dirty="0">
                <a:solidFill>
                  <a:schemeClr val="accent3"/>
                </a:solidFill>
                <a:latin typeface="Times New Roman" panose="02020603050405020304" charset="0"/>
                <a:cs typeface="Times New Roman" panose="02020603050405020304" charset="0"/>
              </a:rPr>
              <a:t>aa[0]</a:t>
            </a:r>
            <a:r>
              <a:rPr lang="zh-CN" altLang="en-US" sz="1800" b="0" dirty="0">
                <a:solidFill>
                  <a:schemeClr val="accent3"/>
                </a:solidFill>
              </a:rPr>
              <a:t>仍然不用</a:t>
            </a:r>
            <a:r>
              <a:rPr lang="zh-CN" altLang="en-US" sz="1800" b="0" dirty="0">
                <a:solidFill>
                  <a:srgbClr val="000000"/>
                </a:solidFill>
              </a:rPr>
              <a:t>。</a:t>
            </a:r>
            <a:endParaRPr lang="en-US" altLang="zh-CN" sz="1800" b="0" dirty="0">
              <a:latin typeface="Times New Roman" panose="02020603050405020304" charset="0"/>
            </a:endParaRPr>
          </a:p>
          <a:p>
            <a:pPr algn="just" eaLnBrk="0" hangingPunct="0"/>
            <a:r>
              <a:rPr lang="en-US" altLang="zh-CN" sz="1800" dirty="0">
                <a:solidFill>
                  <a:srgbClr val="000000"/>
                </a:solidFill>
                <a:latin typeface="Times New Roman" panose="02020603050405020304" charset="0"/>
                <a:cs typeface="Times New Roman" panose="02020603050405020304" charset="0"/>
              </a:rPr>
              <a:t>  while </a:t>
            </a:r>
            <a:r>
              <a:rPr lang="en-US" altLang="zh-CN" sz="1800" b="0" dirty="0">
                <a:solidFill>
                  <a:srgbClr val="000000"/>
                </a:solidFill>
                <a:latin typeface="Times New Roman" panose="02020603050405020304" charset="0"/>
                <a:cs typeface="Times New Roman" panose="02020603050405020304" charset="0"/>
              </a:rPr>
              <a:t>( m &lt; n )  {</a:t>
            </a:r>
            <a:endParaRPr lang="en-US" altLang="zh-CN" sz="1800" b="0" dirty="0">
              <a:latin typeface="Times New Roman" panose="02020603050405020304" charset="0"/>
            </a:endParaRPr>
          </a:p>
          <a:p>
            <a:pPr algn="just" eaLnBrk="0" hangingPunct="0"/>
            <a:r>
              <a:rPr lang="en-US" altLang="zh-CN" sz="1800" dirty="0">
                <a:solidFill>
                  <a:srgbClr val="000000"/>
                </a:solidFill>
                <a:latin typeface="Times New Roman" panose="02020603050405020304" charset="0"/>
                <a:cs typeface="Times New Roman" panose="02020603050405020304" charset="0"/>
              </a:rPr>
              <a:t>	</a:t>
            </a:r>
            <a:r>
              <a:rPr lang="en-US" altLang="zh-CN" sz="1800" b="0" dirty="0">
                <a:solidFill>
                  <a:srgbClr val="000000"/>
                </a:solidFill>
                <a:latin typeface="Times New Roman" panose="02020603050405020304" charset="0"/>
                <a:cs typeface="Times New Roman" panose="02020603050405020304" charset="0"/>
              </a:rPr>
              <a:t>up = </a:t>
            </a:r>
            <a:r>
              <a:rPr lang="en-US" altLang="zh-CN" sz="1800" b="0" dirty="0" err="1">
                <a:solidFill>
                  <a:srgbClr val="000000"/>
                </a:solidFill>
                <a:latin typeface="Times New Roman" panose="02020603050405020304" charset="0"/>
                <a:cs typeface="Times New Roman" panose="02020603050405020304" charset="0"/>
              </a:rPr>
              <a:t>minmum</a:t>
            </a:r>
            <a:r>
              <a:rPr lang="en-US" altLang="zh-CN" sz="1800" b="0" dirty="0">
                <a:solidFill>
                  <a:srgbClr val="000000"/>
                </a:solidFill>
                <a:latin typeface="Times New Roman" panose="02020603050405020304" charset="0"/>
                <a:cs typeface="Times New Roman" panose="02020603050405020304" charset="0"/>
              </a:rPr>
              <a:t>(low + 2 * m </a:t>
            </a:r>
            <a:r>
              <a:rPr lang="en-US" altLang="zh-CN" sz="1800" b="0" dirty="0">
                <a:solidFill>
                  <a:srgbClr val="000000"/>
                </a:solidFill>
                <a:cs typeface="Times New Roman" panose="02020603050405020304" charset="0"/>
              </a:rPr>
              <a:t>–</a:t>
            </a:r>
            <a:r>
              <a:rPr lang="en-US" altLang="zh-CN" sz="1800" b="0" dirty="0">
                <a:solidFill>
                  <a:srgbClr val="000000"/>
                </a:solidFill>
                <a:latin typeface="Times New Roman" panose="02020603050405020304" charset="0"/>
                <a:cs typeface="Times New Roman" panose="02020603050405020304" charset="0"/>
              </a:rPr>
              <a:t>1, n);</a:t>
            </a:r>
            <a:endParaRPr lang="en-US" altLang="zh-CN" sz="1800" b="0" dirty="0">
              <a:latin typeface="Times New Roman" panose="02020603050405020304" charset="0"/>
            </a:endParaRPr>
          </a:p>
          <a:p>
            <a:pPr algn="just" eaLnBrk="0" hangingPunct="0"/>
            <a:r>
              <a:rPr lang="en-US" altLang="zh-CN" sz="1800" b="0" dirty="0">
                <a:solidFill>
                  <a:srgbClr val="000000"/>
                </a:solidFill>
                <a:latin typeface="Times New Roman" panose="02020603050405020304" charset="0"/>
                <a:cs typeface="Times New Roman" panose="02020603050405020304" charset="0"/>
              </a:rPr>
              <a:t>	Merge</a:t>
            </a:r>
            <a:r>
              <a:rPr lang="en-US" altLang="zh-CN" sz="1800" b="0" dirty="0">
                <a:solidFill>
                  <a:srgbClr val="FF0000"/>
                </a:solidFill>
                <a:latin typeface="Times New Roman" panose="02020603050405020304" charset="0"/>
                <a:cs typeface="Times New Roman" panose="02020603050405020304" charset="0"/>
              </a:rPr>
              <a:t>(a, aa, n, low, </a:t>
            </a:r>
            <a:r>
              <a:rPr lang="en-US" altLang="zh-CN" sz="1800" b="0" dirty="0" err="1">
                <a:solidFill>
                  <a:srgbClr val="FF0000"/>
                </a:solidFill>
                <a:latin typeface="Times New Roman" panose="02020603050405020304" charset="0"/>
                <a:cs typeface="Times New Roman" panose="02020603050405020304" charset="0"/>
              </a:rPr>
              <a:t>up,m</a:t>
            </a:r>
            <a:r>
              <a:rPr lang="en-US" altLang="zh-CN" sz="1800" b="0" dirty="0">
                <a:solidFill>
                  <a:srgbClr val="FF0000"/>
                </a:solidFill>
                <a:latin typeface="Times New Roman" panose="02020603050405020304" charset="0"/>
                <a:cs typeface="Times New Roman" panose="02020603050405020304" charset="0"/>
              </a:rPr>
              <a:t>)</a:t>
            </a:r>
            <a:r>
              <a:rPr lang="en-US" altLang="zh-CN" sz="1800" b="0" dirty="0">
                <a:solidFill>
                  <a:srgbClr val="000000"/>
                </a:solidFill>
                <a:latin typeface="Times New Roman" panose="02020603050405020304" charset="0"/>
                <a:cs typeface="Times New Roman" panose="02020603050405020304" charset="0"/>
              </a:rPr>
              <a:t>; //a[low] </a:t>
            </a:r>
            <a:r>
              <a:rPr lang="zh-CN" altLang="en-US" sz="1800" b="0" dirty="0">
                <a:solidFill>
                  <a:srgbClr val="000000"/>
                </a:solidFill>
                <a:latin typeface="Times New Roman" panose="02020603050405020304" charset="0"/>
                <a:cs typeface="Times New Roman" panose="02020603050405020304" charset="0"/>
              </a:rPr>
              <a:t>至</a:t>
            </a:r>
            <a:r>
              <a:rPr lang="en-US" altLang="zh-CN" sz="1800" b="0" dirty="0">
                <a:solidFill>
                  <a:srgbClr val="000000"/>
                </a:solidFill>
                <a:latin typeface="Times New Roman" panose="02020603050405020304" charset="0"/>
                <a:cs typeface="Times New Roman" panose="02020603050405020304" charset="0"/>
              </a:rPr>
              <a:t> a[low+m-1] </a:t>
            </a:r>
            <a:r>
              <a:rPr lang="zh-CN" altLang="en-US" sz="1800" b="0" dirty="0">
                <a:solidFill>
                  <a:srgbClr val="000000"/>
                </a:solidFill>
                <a:latin typeface="Times New Roman" panose="02020603050405020304" charset="0"/>
                <a:cs typeface="Times New Roman" panose="02020603050405020304" charset="0"/>
              </a:rPr>
              <a:t>、</a:t>
            </a:r>
            <a:r>
              <a:rPr lang="en-US" altLang="zh-CN" sz="1800" b="0" dirty="0">
                <a:solidFill>
                  <a:srgbClr val="000000"/>
                </a:solidFill>
                <a:latin typeface="Times New Roman" panose="02020603050405020304" charset="0"/>
                <a:cs typeface="Times New Roman" panose="02020603050405020304" charset="0"/>
              </a:rPr>
              <a:t>a[</a:t>
            </a:r>
            <a:r>
              <a:rPr lang="en-US" altLang="zh-CN" sz="1800" b="0" dirty="0" err="1">
                <a:solidFill>
                  <a:srgbClr val="000000"/>
                </a:solidFill>
                <a:latin typeface="Times New Roman" panose="02020603050405020304" charset="0"/>
                <a:cs typeface="Times New Roman" panose="02020603050405020304" charset="0"/>
              </a:rPr>
              <a:t>low+m</a:t>
            </a:r>
            <a:r>
              <a:rPr lang="en-US" altLang="zh-CN" sz="1800" b="0" dirty="0">
                <a:solidFill>
                  <a:srgbClr val="000000"/>
                </a:solidFill>
                <a:latin typeface="Times New Roman" panose="02020603050405020304" charset="0"/>
                <a:cs typeface="Times New Roman" panose="02020603050405020304" charset="0"/>
              </a:rPr>
              <a:t>]</a:t>
            </a:r>
            <a:r>
              <a:rPr lang="zh-CN" altLang="en-US" sz="1800" b="0" dirty="0">
                <a:solidFill>
                  <a:srgbClr val="000000"/>
                </a:solidFill>
              </a:rPr>
              <a:t>至</a:t>
            </a:r>
            <a:r>
              <a:rPr lang="en-US" altLang="zh-CN" sz="1800" b="0" dirty="0">
                <a:solidFill>
                  <a:srgbClr val="000000"/>
                </a:solidFill>
                <a:latin typeface="Times New Roman" panose="02020603050405020304" charset="0"/>
                <a:cs typeface="Times New Roman" panose="02020603050405020304" charset="0"/>
              </a:rPr>
              <a:t>a[up]</a:t>
            </a:r>
            <a:r>
              <a:rPr lang="zh-CN" altLang="en-US" sz="1800" b="0" dirty="0">
                <a:solidFill>
                  <a:srgbClr val="000000"/>
                </a:solidFill>
              </a:rPr>
              <a:t>合并</a:t>
            </a:r>
            <a:endParaRPr lang="en-US" altLang="zh-CN" sz="1800" b="0" dirty="0">
              <a:latin typeface="Times New Roman" panose="02020603050405020304" charset="0"/>
            </a:endParaRPr>
          </a:p>
          <a:p>
            <a:pPr algn="just" eaLnBrk="0" hangingPunct="0"/>
            <a:r>
              <a:rPr lang="en-US" altLang="zh-CN" sz="1800" dirty="0">
                <a:solidFill>
                  <a:srgbClr val="000000"/>
                </a:solidFill>
                <a:latin typeface="Times New Roman" panose="02020603050405020304" charset="0"/>
                <a:cs typeface="Times New Roman" panose="02020603050405020304" charset="0"/>
              </a:rPr>
              <a:t>	if </a:t>
            </a:r>
            <a:r>
              <a:rPr lang="en-US" altLang="zh-CN" sz="1800" b="0" dirty="0">
                <a:solidFill>
                  <a:srgbClr val="000000"/>
                </a:solidFill>
                <a:latin typeface="Times New Roman" panose="02020603050405020304" charset="0"/>
                <a:cs typeface="Times New Roman" panose="02020603050405020304" charset="0"/>
              </a:rPr>
              <a:t>(</a:t>
            </a:r>
            <a:r>
              <a:rPr lang="en-US" altLang="zh-CN" sz="1800" dirty="0">
                <a:solidFill>
                  <a:srgbClr val="000000"/>
                </a:solidFill>
                <a:latin typeface="Times New Roman" panose="02020603050405020304" charset="0"/>
                <a:cs typeface="Times New Roman" panose="02020603050405020304" charset="0"/>
              </a:rPr>
              <a:t> </a:t>
            </a:r>
            <a:r>
              <a:rPr lang="en-US" altLang="zh-CN" sz="1800" b="0" dirty="0" err="1">
                <a:solidFill>
                  <a:srgbClr val="000000"/>
                </a:solidFill>
                <a:latin typeface="Times New Roman" panose="02020603050405020304" charset="0"/>
                <a:cs typeface="Times New Roman" panose="02020603050405020304" charset="0"/>
              </a:rPr>
              <a:t>up+m</a:t>
            </a:r>
            <a:r>
              <a:rPr lang="en-US" altLang="zh-CN" sz="1800" b="0" dirty="0">
                <a:solidFill>
                  <a:srgbClr val="000000"/>
                </a:solidFill>
                <a:latin typeface="Times New Roman" panose="02020603050405020304" charset="0"/>
                <a:cs typeface="Times New Roman" panose="02020603050405020304" charset="0"/>
              </a:rPr>
              <a:t> &lt; n )</a:t>
            </a:r>
            <a:r>
              <a:rPr lang="en-US" altLang="zh-CN" sz="1800" dirty="0">
                <a:solidFill>
                  <a:srgbClr val="000000"/>
                </a:solidFill>
                <a:latin typeface="Times New Roman" panose="02020603050405020304" charset="0"/>
                <a:cs typeface="Times New Roman" panose="02020603050405020304" charset="0"/>
              </a:rPr>
              <a:t>  </a:t>
            </a:r>
            <a:r>
              <a:rPr lang="en-US" altLang="zh-CN" sz="1800" b="0" dirty="0">
                <a:solidFill>
                  <a:srgbClr val="000000"/>
                </a:solidFill>
                <a:latin typeface="Times New Roman" panose="02020603050405020304" charset="0"/>
                <a:cs typeface="Times New Roman" panose="02020603050405020304" charset="0"/>
              </a:rPr>
              <a:t>low = up + 1; //</a:t>
            </a:r>
            <a:r>
              <a:rPr lang="en-US" altLang="zh-CN" sz="1800" b="0" dirty="0" err="1">
                <a:solidFill>
                  <a:srgbClr val="000000"/>
                </a:solidFill>
                <a:latin typeface="Times New Roman" panose="02020603050405020304" charset="0"/>
                <a:cs typeface="Times New Roman" panose="02020603050405020304" charset="0"/>
              </a:rPr>
              <a:t>up+m</a:t>
            </a:r>
            <a:r>
              <a:rPr lang="en-US" altLang="zh-CN" sz="1800" b="0" dirty="0">
                <a:solidFill>
                  <a:srgbClr val="000000"/>
                </a:solidFill>
                <a:latin typeface="Times New Roman" panose="02020603050405020304" charset="0"/>
                <a:cs typeface="Times New Roman" panose="02020603050405020304" charset="0"/>
              </a:rPr>
              <a:t> </a:t>
            </a:r>
            <a:r>
              <a:rPr lang="en-US" altLang="zh-CN" sz="1800" b="0" dirty="0">
                <a:latin typeface="SimSun" panose="02010600030101010101" pitchFamily="2" charset="-122"/>
              </a:rPr>
              <a:t>≥</a:t>
            </a:r>
            <a:r>
              <a:rPr lang="en-US" altLang="zh-CN" sz="1800" b="0" dirty="0">
                <a:solidFill>
                  <a:srgbClr val="000000"/>
                </a:solidFill>
                <a:latin typeface="Times New Roman" panose="02020603050405020304" charset="0"/>
                <a:cs typeface="Times New Roman" panose="02020603050405020304" charset="0"/>
              </a:rPr>
              <a:t> n </a:t>
            </a:r>
            <a:r>
              <a:rPr lang="zh-CN" altLang="en-US" sz="1800" b="0" dirty="0">
                <a:solidFill>
                  <a:srgbClr val="000000"/>
                </a:solidFill>
              </a:rPr>
              <a:t>被合并的另一张表不存在。</a:t>
            </a:r>
            <a:endParaRPr lang="en-US" altLang="zh-CN" sz="1800" b="0" dirty="0">
              <a:latin typeface="Times New Roman" panose="02020603050405020304" charset="0"/>
            </a:endParaRPr>
          </a:p>
          <a:p>
            <a:pPr algn="just" eaLnBrk="0" hangingPunct="0"/>
            <a:r>
              <a:rPr lang="en-US" altLang="zh-CN" sz="1800" dirty="0">
                <a:solidFill>
                  <a:srgbClr val="000000"/>
                </a:solidFill>
                <a:latin typeface="Times New Roman" panose="02020603050405020304" charset="0"/>
                <a:cs typeface="Times New Roman" panose="02020603050405020304" charset="0"/>
              </a:rPr>
              <a:t>	else </a:t>
            </a:r>
            <a:r>
              <a:rPr lang="en-US" altLang="zh-CN" sz="1800" b="0" dirty="0">
                <a:solidFill>
                  <a:srgbClr val="000000"/>
                </a:solidFill>
                <a:latin typeface="Times New Roman" panose="02020603050405020304" charset="0"/>
                <a:cs typeface="Times New Roman" panose="02020603050405020304" charset="0"/>
              </a:rPr>
              <a:t>{    m   *=  2;</a:t>
            </a:r>
            <a:endParaRPr lang="en-US" altLang="zh-CN" sz="1800" b="0" dirty="0">
              <a:latin typeface="Times New Roman" panose="02020603050405020304" charset="0"/>
            </a:endParaRPr>
          </a:p>
          <a:p>
            <a:pPr algn="just" eaLnBrk="0" hangingPunct="0"/>
            <a:r>
              <a:rPr lang="en-US" altLang="zh-CN" sz="1800" dirty="0">
                <a:solidFill>
                  <a:srgbClr val="000000"/>
                </a:solidFill>
                <a:latin typeface="Times New Roman" panose="02020603050405020304" charset="0"/>
                <a:cs typeface="Times New Roman" panose="02020603050405020304" charset="0"/>
              </a:rPr>
              <a:t>	             </a:t>
            </a:r>
            <a:r>
              <a:rPr lang="en-US" altLang="zh-CN" sz="1800" b="0" dirty="0">
                <a:solidFill>
                  <a:srgbClr val="000000"/>
                </a:solidFill>
                <a:latin typeface="Times New Roman" panose="02020603050405020304" charset="0"/>
                <a:cs typeface="Times New Roman" panose="02020603050405020304" charset="0"/>
              </a:rPr>
              <a:t>low  =  1;</a:t>
            </a:r>
            <a:endParaRPr lang="en-US" altLang="zh-CN" sz="1800" b="0" dirty="0">
              <a:latin typeface="Times New Roman" panose="02020603050405020304" charset="0"/>
            </a:endParaRPr>
          </a:p>
          <a:p>
            <a:pPr algn="just" eaLnBrk="0" hangingPunct="0"/>
            <a:r>
              <a:rPr lang="en-US" altLang="zh-CN" sz="1800" dirty="0">
                <a:solidFill>
                  <a:srgbClr val="000000"/>
                </a:solidFill>
                <a:latin typeface="Times New Roman" panose="02020603050405020304" charset="0"/>
                <a:cs typeface="Times New Roman" panose="02020603050405020304" charset="0"/>
              </a:rPr>
              <a:t>	        </a:t>
            </a:r>
            <a:r>
              <a:rPr lang="en-US" altLang="zh-CN" sz="1800" b="0" dirty="0">
                <a:solidFill>
                  <a:srgbClr val="000000"/>
                </a:solidFill>
                <a:latin typeface="Times New Roman" panose="02020603050405020304" charset="0"/>
                <a:cs typeface="Times New Roman" panose="02020603050405020304" charset="0"/>
              </a:rPr>
              <a:t>} //  </a:t>
            </a:r>
            <a:r>
              <a:rPr lang="zh-CN" altLang="en-US" sz="1800" b="0" dirty="0">
                <a:solidFill>
                  <a:srgbClr val="000000"/>
                </a:solidFill>
              </a:rPr>
              <a:t>过渡到下一次合并，子表长度增大一倍。</a:t>
            </a:r>
            <a:r>
              <a:rPr lang="en-US" altLang="zh-CN" sz="1800" b="0" dirty="0">
                <a:solidFill>
                  <a:srgbClr val="000000"/>
                </a:solidFill>
                <a:latin typeface="Times New Roman" panose="02020603050405020304" charset="0"/>
                <a:cs typeface="Times New Roman" panose="02020603050405020304" charset="0"/>
              </a:rPr>
              <a:t>		</a:t>
            </a:r>
            <a:endParaRPr lang="en-US" altLang="zh-CN" sz="1800" b="0" dirty="0">
              <a:latin typeface="Times New Roman" panose="02020603050405020304" charset="0"/>
            </a:endParaRPr>
          </a:p>
          <a:p>
            <a:pPr algn="just" eaLnBrk="0" hangingPunct="0"/>
            <a:r>
              <a:rPr lang="en-US" altLang="zh-CN" sz="1800" b="0" dirty="0">
                <a:solidFill>
                  <a:srgbClr val="000000"/>
                </a:solidFill>
                <a:latin typeface="Times New Roman" panose="02020603050405020304" charset="0"/>
              </a:rPr>
              <a:t>  }</a:t>
            </a:r>
            <a:endParaRPr lang="en-US" altLang="zh-CN" sz="1800" b="0" dirty="0">
              <a:latin typeface="Times New Roman" panose="02020603050405020304" charset="0"/>
            </a:endParaRPr>
          </a:p>
          <a:p>
            <a:pPr algn="just" eaLnBrk="0" hangingPunct="0"/>
            <a:r>
              <a:rPr lang="en-US" altLang="zh-CN" sz="1800" dirty="0">
                <a:solidFill>
                  <a:srgbClr val="FF0000"/>
                </a:solidFill>
                <a:latin typeface="Times New Roman" panose="02020603050405020304" charset="0"/>
                <a:cs typeface="Times New Roman" panose="02020603050405020304" charset="0"/>
              </a:rPr>
              <a:t>  delete [ ]aa;</a:t>
            </a:r>
            <a:endParaRPr lang="en-US" altLang="zh-CN" sz="1800" b="0" dirty="0">
              <a:solidFill>
                <a:srgbClr val="FF0000"/>
              </a:solidFill>
              <a:latin typeface="Times New Roman" panose="02020603050405020304" charset="0"/>
            </a:endParaRPr>
          </a:p>
          <a:p>
            <a:pPr algn="just" eaLnBrk="0" hangingPunct="0"/>
            <a:r>
              <a:rPr lang="en-US" altLang="zh-CN" sz="1800" b="0" dirty="0">
                <a:solidFill>
                  <a:srgbClr val="000000"/>
                </a:solidFill>
                <a:latin typeface="SimSun" panose="02010600030101010101" pitchFamily="2" charset="-122"/>
              </a:rPr>
              <a:t>}</a:t>
            </a:r>
            <a:r>
              <a:rPr lang="en-US" altLang="zh-CN" sz="1800" b="0" dirty="0">
                <a:latin typeface="Times New Roman" panose="02020603050405020304" charset="0"/>
                <a:cs typeface="Times New Roman" panose="02020603050405020304" charset="0"/>
              </a:rPr>
              <a:t> </a:t>
            </a:r>
            <a:endParaRPr lang="en-US" altLang="zh-CN" sz="1800" b="0" dirty="0">
              <a:latin typeface="Times New Roman" panose="02020603050405020304" charset="0"/>
              <a:cs typeface="Times New Roman" panose="02020603050405020304" charset="0"/>
            </a:endParaRPr>
          </a:p>
        </p:txBody>
      </p:sp>
      <p:sp>
        <p:nvSpPr>
          <p:cNvPr id="3" name="标题 2"/>
          <p:cNvSpPr>
            <a:spLocks noGrp="1"/>
          </p:cNvSpPr>
          <p:nvPr>
            <p:ph type="title"/>
          </p:nvPr>
        </p:nvSpPr>
        <p:spPr>
          <a:xfrm>
            <a:off x="366753" y="784225"/>
            <a:ext cx="8410492" cy="701375"/>
          </a:xfrm>
        </p:spPr>
        <p:txBody>
          <a:bodyPr/>
          <a:lstStyle/>
          <a:p>
            <a:r>
              <a:rPr lang="zh-CN" altLang="en-US" sz="3600" dirty="0"/>
              <a:t>非递归合并排序</a:t>
            </a:r>
            <a:r>
              <a:rPr lang="en-US" altLang="zh-CN" sz="3600" dirty="0"/>
              <a:t>(</a:t>
            </a:r>
            <a:r>
              <a:rPr lang="zh-CN" altLang="en-US" sz="3600" dirty="0">
                <a:solidFill>
                  <a:schemeClr val="accent3"/>
                </a:solidFill>
              </a:rPr>
              <a:t>非教材程序，供参考</a:t>
            </a:r>
            <a:r>
              <a:rPr lang="zh-CN" altLang="en-US" sz="3600" dirty="0"/>
              <a:t>）</a:t>
            </a:r>
            <a:endParaRPr lang="zh-CN" altLang="en-US" dirty="0"/>
          </a:p>
        </p:txBody>
      </p:sp>
    </p:spTree>
  </p:cSld>
  <p:clrMapOvr>
    <a:masterClrMapping/>
  </p:clrMapOvr>
  <p:transition spd="med">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641879" y="697030"/>
            <a:ext cx="7772400" cy="846550"/>
          </a:xfrm>
        </p:spPr>
        <p:txBody>
          <a:bodyPr/>
          <a:lstStyle/>
          <a:p>
            <a:pPr eaLnBrk="1" hangingPunct="1"/>
            <a:r>
              <a:rPr lang="zh-CN" altLang="en-US" b="1" dirty="0">
                <a:latin typeface="Times New Roman" panose="02020603050405020304" charset="0"/>
                <a:ea typeface="SimSun" panose="02010600030101010101" pitchFamily="2" charset="-122"/>
              </a:rPr>
              <a:t>归并排序的分析</a:t>
            </a:r>
            <a:endParaRPr lang="zh-CN" altLang="en-US" b="1" dirty="0">
              <a:latin typeface="Times New Roman" panose="02020603050405020304" charset="0"/>
              <a:ea typeface="SimSun" panose="02010600030101010101" pitchFamily="2" charset="-122"/>
            </a:endParaRPr>
          </a:p>
        </p:txBody>
      </p:sp>
      <p:sp>
        <p:nvSpPr>
          <p:cNvPr id="273411" name="Rectangle 3"/>
          <p:cNvSpPr>
            <a:spLocks noGrp="1" noChangeArrowheads="1"/>
          </p:cNvSpPr>
          <p:nvPr>
            <p:ph type="body" sz="half" idx="1"/>
          </p:nvPr>
        </p:nvSpPr>
        <p:spPr>
          <a:xfrm>
            <a:off x="395288" y="1548955"/>
            <a:ext cx="7891038" cy="2834590"/>
          </a:xfrm>
        </p:spPr>
        <p:txBody>
          <a:bodyPr/>
          <a:lstStyle/>
          <a:p>
            <a:pPr eaLnBrk="1" hangingPunct="1">
              <a:lnSpc>
                <a:spcPct val="100000"/>
              </a:lnSpc>
              <a:spcBef>
                <a:spcPts val="0"/>
              </a:spcBef>
            </a:pPr>
            <a:r>
              <a:rPr lang="zh-CN" altLang="en-US" sz="2800" dirty="0">
                <a:latin typeface="楷体_GB2312" charset="0"/>
                <a:ea typeface="楷体_GB2312" charset="0"/>
                <a:cs typeface="楷体_GB2312" charset="0"/>
              </a:rPr>
              <a:t>设</a:t>
            </a:r>
            <a:r>
              <a:rPr lang="en-US" altLang="zh-CN" sz="2800" dirty="0">
                <a:latin typeface="楷体_GB2312" charset="0"/>
                <a:ea typeface="楷体_GB2312" charset="0"/>
                <a:cs typeface="楷体_GB2312" charset="0"/>
              </a:rPr>
              <a:t>N</a:t>
            </a:r>
            <a:r>
              <a:rPr lang="zh-CN" altLang="en-US" sz="2800" dirty="0">
                <a:latin typeface="楷体_GB2312" charset="0"/>
                <a:ea typeface="楷体_GB2312" charset="0"/>
                <a:cs typeface="楷体_GB2312" charset="0"/>
              </a:rPr>
              <a:t>是</a:t>
            </a:r>
            <a:r>
              <a:rPr lang="en-US" altLang="zh-CN" sz="2800" dirty="0">
                <a:latin typeface="楷体_GB2312" charset="0"/>
                <a:ea typeface="楷体_GB2312" charset="0"/>
                <a:cs typeface="楷体_GB2312" charset="0"/>
              </a:rPr>
              <a:t>2</a:t>
            </a:r>
            <a:r>
              <a:rPr lang="zh-CN" altLang="en-US" sz="2800" dirty="0">
                <a:latin typeface="楷体_GB2312" charset="0"/>
                <a:ea typeface="楷体_GB2312" charset="0"/>
                <a:cs typeface="楷体_GB2312" charset="0"/>
              </a:rPr>
              <a:t>的幂，则</a:t>
            </a:r>
            <a:endParaRPr lang="zh-CN" altLang="en-US" sz="2800" dirty="0">
              <a:latin typeface="楷体_GB2312" charset="0"/>
              <a:ea typeface="楷体_GB2312" charset="0"/>
              <a:cs typeface="楷体_GB2312" charset="0"/>
            </a:endParaRPr>
          </a:p>
          <a:p>
            <a:pPr eaLnBrk="1" hangingPunct="1">
              <a:lnSpc>
                <a:spcPct val="100000"/>
              </a:lnSpc>
              <a:spcBef>
                <a:spcPts val="0"/>
              </a:spcBef>
              <a:buFontTx/>
              <a:buNone/>
            </a:pPr>
            <a:r>
              <a:rPr lang="zh-CN" altLang="en-US" sz="2800" dirty="0">
                <a:latin typeface="楷体_GB2312" charset="0"/>
                <a:ea typeface="楷体_GB2312" charset="0"/>
                <a:cs typeface="楷体_GB2312" charset="0"/>
              </a:rPr>
              <a:t>  </a:t>
            </a:r>
            <a:r>
              <a:rPr lang="en-US" altLang="zh-CN" sz="2800" dirty="0">
                <a:latin typeface="楷体_GB2312" charset="0"/>
                <a:ea typeface="楷体_GB2312" charset="0"/>
                <a:cs typeface="楷体_GB2312" charset="0"/>
              </a:rPr>
              <a:t>T(1) = 1</a:t>
            </a:r>
            <a:endParaRPr lang="en-US" altLang="zh-CN" sz="2800" dirty="0">
              <a:latin typeface="楷体_GB2312" charset="0"/>
              <a:ea typeface="楷体_GB2312" charset="0"/>
              <a:cs typeface="楷体_GB2312" charset="0"/>
            </a:endParaRPr>
          </a:p>
          <a:p>
            <a:pPr eaLnBrk="1" hangingPunct="1">
              <a:lnSpc>
                <a:spcPct val="100000"/>
              </a:lnSpc>
              <a:spcBef>
                <a:spcPts val="0"/>
              </a:spcBef>
              <a:buFontTx/>
              <a:buNone/>
            </a:pPr>
            <a:r>
              <a:rPr lang="en-US" altLang="zh-CN" sz="2800" dirty="0">
                <a:latin typeface="楷体_GB2312" charset="0"/>
                <a:ea typeface="楷体_GB2312" charset="0"/>
                <a:cs typeface="楷体_GB2312" charset="0"/>
              </a:rPr>
              <a:t>  T(N) = 2T(N/2) + N </a:t>
            </a:r>
            <a:endParaRPr lang="en-US" altLang="zh-CN" sz="2800" dirty="0">
              <a:latin typeface="楷体_GB2312" charset="0"/>
              <a:ea typeface="楷体_GB2312" charset="0"/>
              <a:cs typeface="楷体_GB2312" charset="0"/>
            </a:endParaRPr>
          </a:p>
          <a:p>
            <a:pPr eaLnBrk="1" hangingPunct="1">
              <a:lnSpc>
                <a:spcPct val="100000"/>
              </a:lnSpc>
              <a:spcBef>
                <a:spcPts val="0"/>
              </a:spcBef>
              <a:buFontTx/>
              <a:buNone/>
            </a:pPr>
            <a:r>
              <a:rPr lang="en-US" altLang="zh-CN" sz="2800" dirty="0">
                <a:latin typeface="楷体_GB2312" charset="0"/>
                <a:ea typeface="楷体_GB2312" charset="0"/>
                <a:cs typeface="楷体_GB2312" charset="0"/>
              </a:rPr>
              <a:t>  </a:t>
            </a:r>
            <a:r>
              <a:rPr lang="zh-CN" altLang="en-US" sz="2800" dirty="0">
                <a:latin typeface="楷体_GB2312" charset="0"/>
                <a:ea typeface="楷体_GB2312" charset="0"/>
                <a:cs typeface="楷体_GB2312" charset="0"/>
              </a:rPr>
              <a:t>两边除</a:t>
            </a:r>
            <a:r>
              <a:rPr lang="en-US" altLang="zh-CN" sz="2800" dirty="0">
                <a:latin typeface="楷体_GB2312" charset="0"/>
                <a:ea typeface="楷体_GB2312" charset="0"/>
                <a:cs typeface="楷体_GB2312" charset="0"/>
              </a:rPr>
              <a:t>N</a:t>
            </a:r>
            <a:r>
              <a:rPr lang="zh-CN" altLang="en-US" sz="2800" dirty="0">
                <a:latin typeface="楷体_GB2312" charset="0"/>
                <a:ea typeface="楷体_GB2312" charset="0"/>
                <a:cs typeface="楷体_GB2312" charset="0"/>
              </a:rPr>
              <a:t>，得  </a:t>
            </a:r>
            <a:endParaRPr lang="zh-CN" altLang="en-US" sz="2800" dirty="0">
              <a:latin typeface="楷体_GB2312" charset="0"/>
              <a:ea typeface="楷体_GB2312" charset="0"/>
              <a:cs typeface="楷体_GB2312" charset="0"/>
            </a:endParaRPr>
          </a:p>
        </p:txBody>
      </p:sp>
      <p:graphicFrame>
        <p:nvGraphicFramePr>
          <p:cNvPr id="273412" name="Object 5"/>
          <p:cNvGraphicFramePr>
            <a:graphicFrameLocks noGrp="1" noChangeAspect="1"/>
          </p:cNvGraphicFramePr>
          <p:nvPr>
            <p:ph sz="half" idx="2"/>
          </p:nvPr>
        </p:nvGraphicFramePr>
        <p:xfrm>
          <a:off x="4600072" y="1595861"/>
          <a:ext cx="3454869" cy="2670993"/>
        </p:xfrm>
        <a:graphic>
          <a:graphicData uri="http://schemas.openxmlformats.org/presentationml/2006/ole">
            <mc:AlternateContent xmlns:mc="http://schemas.openxmlformats.org/markup-compatibility/2006">
              <mc:Choice xmlns:v="urn:schemas-microsoft-com:vml" Requires="v">
                <p:oleObj spid="_x0000_s284780" name="公式" r:id="rId1" imgW="1422400" imgH="1854200" progId="Equation.3">
                  <p:embed/>
                </p:oleObj>
              </mc:Choice>
              <mc:Fallback>
                <p:oleObj name="公式" r:id="rId1" imgW="1422400" imgH="1854200" progId="Equation.3">
                  <p:embed/>
                  <p:pic>
                    <p:nvPicPr>
                      <p:cNvPr id="0" name="Picture 2847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072" y="1595861"/>
                        <a:ext cx="3454869" cy="2670993"/>
                      </a:xfrm>
                      <a:prstGeom prst="rect">
                        <a:avLst/>
                      </a:prstGeom>
                      <a:noFill/>
                      <a:ln>
                        <a:noFill/>
                      </a:ln>
                      <a:effectLst/>
                    </p:spPr>
                  </p:pic>
                </p:oleObj>
              </mc:Fallback>
            </mc:AlternateContent>
          </a:graphicData>
        </a:graphic>
      </p:graphicFrame>
      <p:sp>
        <p:nvSpPr>
          <p:cNvPr id="6" name="Text Box 6"/>
          <p:cNvSpPr txBox="1">
            <a:spLocks noChangeArrowheads="1"/>
          </p:cNvSpPr>
          <p:nvPr/>
        </p:nvSpPr>
        <p:spPr bwMode="auto">
          <a:xfrm>
            <a:off x="564723" y="4489254"/>
            <a:ext cx="7848600" cy="1384995"/>
          </a:xfrm>
          <a:prstGeom prst="rect">
            <a:avLst/>
          </a:prstGeom>
          <a:noFill/>
          <a:ln>
            <a:noFill/>
          </a:ln>
        </p:spPr>
        <p:txBody>
          <a:bodyPr>
            <a:spAutoFit/>
          </a:bodyPr>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pPr eaLnBrk="1" hangingPunct="1"/>
            <a:r>
              <a:rPr lang="zh-CN" altLang="en-US" b="0" dirty="0">
                <a:latin typeface="楷体_GB2312" charset="0"/>
                <a:ea typeface="楷体_GB2312" charset="0"/>
                <a:cs typeface="楷体_GB2312" charset="0"/>
              </a:rPr>
              <a:t>则：</a:t>
            </a:r>
            <a:endParaRPr lang="zh-CN" altLang="en-US" b="0" dirty="0">
              <a:latin typeface="楷体_GB2312" charset="0"/>
              <a:ea typeface="楷体_GB2312" charset="0"/>
              <a:cs typeface="楷体_GB2312" charset="0"/>
            </a:endParaRPr>
          </a:p>
          <a:p>
            <a:pPr eaLnBrk="1" hangingPunct="1"/>
            <a:r>
              <a:rPr lang="zh-CN" altLang="en-US" b="0" dirty="0">
                <a:latin typeface="楷体_GB2312" charset="0"/>
                <a:ea typeface="楷体_GB2312" charset="0"/>
                <a:cs typeface="楷体_GB2312" charset="0"/>
              </a:rPr>
              <a:t>   </a:t>
            </a:r>
            <a:r>
              <a:rPr lang="en-US" altLang="zh-CN" b="0" dirty="0">
                <a:latin typeface="楷体_GB2312" charset="0"/>
                <a:ea typeface="楷体_GB2312" charset="0"/>
                <a:cs typeface="楷体_GB2312" charset="0"/>
              </a:rPr>
              <a:t>T(N) = </a:t>
            </a:r>
            <a:r>
              <a:rPr lang="en-US" altLang="zh-CN" b="0" dirty="0" err="1">
                <a:latin typeface="楷体_GB2312" charset="0"/>
                <a:ea typeface="楷体_GB2312" charset="0"/>
                <a:cs typeface="楷体_GB2312" charset="0"/>
              </a:rPr>
              <a:t>NlogN</a:t>
            </a:r>
            <a:r>
              <a:rPr lang="en-US" altLang="zh-CN" b="0" dirty="0">
                <a:latin typeface="楷体_GB2312" charset="0"/>
                <a:ea typeface="楷体_GB2312" charset="0"/>
                <a:cs typeface="楷体_GB2312" charset="0"/>
              </a:rPr>
              <a:t> + N = O(</a:t>
            </a:r>
            <a:r>
              <a:rPr lang="en-US" altLang="zh-CN" b="0" dirty="0" err="1">
                <a:latin typeface="楷体_GB2312" charset="0"/>
                <a:ea typeface="楷体_GB2312" charset="0"/>
                <a:cs typeface="楷体_GB2312" charset="0"/>
              </a:rPr>
              <a:t>NlogN</a:t>
            </a:r>
            <a:r>
              <a:rPr lang="en-US" altLang="zh-CN" b="0" dirty="0">
                <a:latin typeface="楷体_GB2312" charset="0"/>
                <a:ea typeface="楷体_GB2312" charset="0"/>
                <a:cs typeface="楷体_GB2312" charset="0"/>
              </a:rPr>
              <a:t>)</a:t>
            </a:r>
            <a:endParaRPr lang="en-US" altLang="zh-CN" b="0" dirty="0">
              <a:latin typeface="楷体_GB2312" charset="0"/>
              <a:ea typeface="楷体_GB2312" charset="0"/>
              <a:cs typeface="楷体_GB2312" charset="0"/>
            </a:endParaRPr>
          </a:p>
          <a:p>
            <a:pPr eaLnBrk="1" hangingPunct="1"/>
            <a:r>
              <a:rPr lang="zh-CN" altLang="en-US" b="0" dirty="0">
                <a:latin typeface="楷体_GB2312" charset="0"/>
                <a:ea typeface="楷体_GB2312" charset="0"/>
                <a:cs typeface="楷体_GB2312" charset="0"/>
              </a:rPr>
              <a:t>从空间上：</a:t>
            </a:r>
            <a:r>
              <a:rPr lang="en-US" altLang="zh-CN" b="0" dirty="0">
                <a:latin typeface="楷体_GB2312" charset="0"/>
                <a:ea typeface="楷体_GB2312" charset="0"/>
                <a:cs typeface="楷体_GB2312" charset="0"/>
              </a:rPr>
              <a:t>O(n)</a:t>
            </a:r>
            <a:endParaRPr lang="zh-CN" altLang="en-US" b="0" dirty="0">
              <a:latin typeface="楷体_GB2312" charset="0"/>
              <a:ea typeface="楷体_GB2312" charset="0"/>
              <a:cs typeface="楷体_GB2312" charset="0"/>
            </a:endParaRPr>
          </a:p>
        </p:txBody>
      </p:sp>
    </p:spTree>
  </p:cSld>
  <p:clrMapOvr>
    <a:masterClrMapping/>
  </p:clrMapOvr>
  <p:transition spd="med">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标题 1"/>
          <p:cNvSpPr>
            <a:spLocks noGrp="1"/>
          </p:cNvSpPr>
          <p:nvPr>
            <p:ph type="title"/>
          </p:nvPr>
        </p:nvSpPr>
        <p:spPr>
          <a:xfrm>
            <a:off x="571324" y="414690"/>
            <a:ext cx="7772400" cy="1143000"/>
          </a:xfrm>
        </p:spPr>
        <p:txBody>
          <a:bodyPr/>
          <a:lstStyle/>
          <a:p>
            <a:r>
              <a:rPr lang="zh-CN" altLang="en-US" b="1" dirty="0">
                <a:latin typeface="Times New Roman" panose="02020603050405020304" charset="0"/>
                <a:ea typeface="楷体_GB2312" charset="0"/>
                <a:cs typeface="楷体_GB2312" charset="0"/>
              </a:rPr>
              <a:t>基数排序</a:t>
            </a:r>
            <a:endParaRPr lang="zh-CN" altLang="en-US" dirty="0">
              <a:latin typeface="Times New Roman" panose="02020603050405020304" charset="0"/>
              <a:ea typeface="SimSun" panose="02010600030101010101" pitchFamily="2" charset="-122"/>
            </a:endParaRPr>
          </a:p>
        </p:txBody>
      </p:sp>
      <p:sp>
        <p:nvSpPr>
          <p:cNvPr id="276482" name="内容占位符 2"/>
          <p:cNvSpPr>
            <a:spLocks noGrp="1"/>
          </p:cNvSpPr>
          <p:nvPr>
            <p:ph idx="1"/>
          </p:nvPr>
        </p:nvSpPr>
        <p:spPr>
          <a:xfrm>
            <a:off x="323850" y="1634420"/>
            <a:ext cx="8712200" cy="4546600"/>
          </a:xfrm>
        </p:spPr>
        <p:txBody>
          <a:bodyPr>
            <a:normAutofit lnSpcReduction="10000"/>
          </a:bodyPr>
          <a:lstStyle/>
          <a:p>
            <a:pPr>
              <a:spcBef>
                <a:spcPts val="1200"/>
              </a:spcBef>
            </a:pPr>
            <a:r>
              <a:rPr lang="zh-CN" altLang="en-US" b="1" dirty="0">
                <a:latin typeface="Times New Roman" panose="02020603050405020304" charset="0"/>
                <a:ea typeface="SimSun" panose="02010600030101010101" pitchFamily="2" charset="-122"/>
              </a:rPr>
              <a:t>称为口袋排序法</a:t>
            </a:r>
            <a:endParaRPr lang="en-US" altLang="zh-CN" b="1" dirty="0">
              <a:latin typeface="Times New Roman" panose="02020603050405020304" charset="0"/>
              <a:ea typeface="SimSun" panose="02010600030101010101" pitchFamily="2" charset="-122"/>
            </a:endParaRPr>
          </a:p>
          <a:p>
            <a:pPr>
              <a:spcBef>
                <a:spcPts val="1200"/>
              </a:spcBef>
            </a:pPr>
            <a:r>
              <a:rPr lang="zh-CN" altLang="en-US" b="1" dirty="0">
                <a:latin typeface="Times New Roman" panose="02020603050405020304" charset="0"/>
                <a:ea typeface="SimSun" panose="02010600030101010101" pitchFamily="2" charset="-122"/>
              </a:rPr>
              <a:t>通过分配的方法对整数进行排序</a:t>
            </a:r>
            <a:endParaRPr lang="en-US" altLang="zh-CN" b="1" dirty="0">
              <a:latin typeface="Times New Roman" panose="02020603050405020304" charset="0"/>
              <a:ea typeface="SimSun" panose="02010600030101010101" pitchFamily="2" charset="-122"/>
            </a:endParaRPr>
          </a:p>
          <a:p>
            <a:pPr>
              <a:spcBef>
                <a:spcPts val="1200"/>
              </a:spcBef>
            </a:pPr>
            <a:r>
              <a:rPr lang="zh-CN" altLang="en-US" b="1" dirty="0">
                <a:solidFill>
                  <a:srgbClr val="FF0000"/>
                </a:solidFill>
                <a:latin typeface="Times New Roman" panose="02020603050405020304" charset="0"/>
                <a:ea typeface="SimSun" panose="02010600030101010101" pitchFamily="2" charset="-122"/>
              </a:rPr>
              <a:t>以排序十进制非负整数为例，可设置</a:t>
            </a:r>
            <a:r>
              <a:rPr lang="en-US" altLang="zh-CN" b="1" dirty="0">
                <a:solidFill>
                  <a:srgbClr val="FF0000"/>
                </a:solidFill>
                <a:latin typeface="Times New Roman" panose="02020603050405020304" charset="0"/>
                <a:ea typeface="SimSun" panose="02010600030101010101" pitchFamily="2" charset="-122"/>
              </a:rPr>
              <a:t>10</a:t>
            </a:r>
            <a:r>
              <a:rPr lang="zh-CN" altLang="en-US" b="1" dirty="0">
                <a:solidFill>
                  <a:srgbClr val="FF0000"/>
                </a:solidFill>
                <a:latin typeface="Times New Roman" panose="02020603050405020304" charset="0"/>
                <a:ea typeface="SimSun" panose="02010600030101010101" pitchFamily="2" charset="-122"/>
              </a:rPr>
              <a:t>个口袋</a:t>
            </a:r>
            <a:endParaRPr lang="en-US" altLang="zh-CN" b="1" dirty="0">
              <a:solidFill>
                <a:srgbClr val="FF0000"/>
              </a:solidFill>
              <a:latin typeface="Times New Roman" panose="02020603050405020304" charset="0"/>
              <a:ea typeface="SimSun" panose="02010600030101010101" pitchFamily="2" charset="-122"/>
            </a:endParaRPr>
          </a:p>
          <a:p>
            <a:pPr lvl="1">
              <a:spcBef>
                <a:spcPts val="1200"/>
              </a:spcBef>
            </a:pPr>
            <a:r>
              <a:rPr lang="zh-CN" altLang="en-US" b="1" dirty="0">
                <a:latin typeface="Times New Roman" panose="02020603050405020304" charset="0"/>
                <a:ea typeface="SimSun" panose="02010600030101010101" pitchFamily="2" charset="-122"/>
              </a:rPr>
              <a:t>首先将元素按个位数分别放入十个口袋，然后将每个口袋中的元素倒出来</a:t>
            </a:r>
            <a:endParaRPr lang="en-US" altLang="zh-CN" b="1" dirty="0">
              <a:latin typeface="Times New Roman" panose="02020603050405020304" charset="0"/>
              <a:ea typeface="SimSun" panose="02010600030101010101" pitchFamily="2" charset="-122"/>
            </a:endParaRPr>
          </a:p>
          <a:p>
            <a:pPr lvl="1">
              <a:spcBef>
                <a:spcPts val="1200"/>
              </a:spcBef>
            </a:pPr>
            <a:r>
              <a:rPr lang="zh-CN" altLang="en-US" b="1" dirty="0">
                <a:latin typeface="Times New Roman" panose="02020603050405020304" charset="0"/>
                <a:ea typeface="SimSun" panose="02010600030101010101" pitchFamily="2" charset="-122"/>
              </a:rPr>
              <a:t>按元素的十位数分别放入十个口袋。然后把它们倒出来</a:t>
            </a:r>
            <a:endParaRPr lang="en-US" altLang="zh-CN" b="1" dirty="0">
              <a:latin typeface="Times New Roman" panose="02020603050405020304" charset="0"/>
              <a:ea typeface="SimSun" panose="02010600030101010101" pitchFamily="2" charset="-122"/>
            </a:endParaRPr>
          </a:p>
          <a:p>
            <a:pPr lvl="1">
              <a:spcBef>
                <a:spcPts val="1200"/>
              </a:spcBef>
            </a:pPr>
            <a:r>
              <a:rPr lang="zh-CN" altLang="en-US" b="1" dirty="0">
                <a:latin typeface="Times New Roman" panose="02020603050405020304" charset="0"/>
                <a:ea typeface="SimSun" panose="02010600030101010101" pitchFamily="2" charset="-122"/>
              </a:rPr>
              <a:t>再按百位数分配</a:t>
            </a:r>
            <a:endParaRPr lang="en-US" altLang="zh-CN" b="1" dirty="0">
              <a:latin typeface="Times New Roman" panose="02020603050405020304" charset="0"/>
              <a:ea typeface="SimSun" panose="02010600030101010101" pitchFamily="2" charset="-122"/>
            </a:endParaRPr>
          </a:p>
          <a:p>
            <a:pPr lvl="1">
              <a:spcBef>
                <a:spcPts val="1200"/>
              </a:spcBef>
            </a:pPr>
            <a:r>
              <a:rPr lang="zh-CN" altLang="en-US" b="1" dirty="0">
                <a:latin typeface="Times New Roman" panose="02020603050405020304" charset="0"/>
                <a:ea typeface="SimSun" panose="02010600030101010101" pitchFamily="2" charset="-122"/>
              </a:rPr>
              <a:t>到最后一次倒出来时，元素就已经排好了序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矩形 4"/>
          <p:cNvSpPr>
            <a:spLocks noChangeArrowheads="1"/>
          </p:cNvSpPr>
          <p:nvPr/>
        </p:nvSpPr>
        <p:spPr bwMode="auto">
          <a:xfrm>
            <a:off x="238090" y="1647884"/>
            <a:ext cx="8281988" cy="830263"/>
          </a:xfrm>
          <a:prstGeom prst="rect">
            <a:avLst/>
          </a:prstGeom>
          <a:noFill/>
          <a:ln>
            <a:noFill/>
          </a:ln>
        </p:spPr>
        <p:txBody>
          <a:bodyPr>
            <a:spAutoFit/>
          </a:bodyPr>
          <a:lstStyle/>
          <a:p>
            <a:r>
              <a:rPr lang="zh-CN" altLang="en-US" sz="2400" dirty="0"/>
              <a:t>排序</a:t>
            </a:r>
            <a:r>
              <a:rPr lang="en-US" altLang="zh-CN" sz="2400" dirty="0"/>
              <a:t>{ 5, 10</a:t>
            </a:r>
            <a:r>
              <a:rPr lang="zh-CN" altLang="en-US" sz="2400" dirty="0"/>
              <a:t>，</a:t>
            </a:r>
            <a:r>
              <a:rPr lang="en-US" altLang="zh-CN" sz="2400" dirty="0"/>
              <a:t>18</a:t>
            </a:r>
            <a:r>
              <a:rPr lang="zh-CN" altLang="en-US" sz="2400" dirty="0"/>
              <a:t>，</a:t>
            </a:r>
            <a:r>
              <a:rPr lang="en-US" altLang="zh-CN" sz="2400" dirty="0"/>
              <a:t>30</a:t>
            </a:r>
            <a:r>
              <a:rPr lang="zh-CN" altLang="en-US" sz="2400" dirty="0"/>
              <a:t>，</a:t>
            </a:r>
            <a:r>
              <a:rPr lang="en-US" altLang="zh-CN" sz="2400" dirty="0"/>
              <a:t>21, 0</a:t>
            </a:r>
            <a:r>
              <a:rPr lang="zh-CN" altLang="en-US" sz="2400" dirty="0"/>
              <a:t>，</a:t>
            </a:r>
            <a:r>
              <a:rPr lang="en-US" altLang="zh-CN" sz="2400" dirty="0"/>
              <a:t> 11</a:t>
            </a:r>
            <a:r>
              <a:rPr lang="zh-CN" altLang="en-US" sz="2400" dirty="0"/>
              <a:t>，</a:t>
            </a:r>
            <a:r>
              <a:rPr lang="en-US" altLang="zh-CN" sz="2400" dirty="0"/>
              <a:t> 9</a:t>
            </a:r>
            <a:r>
              <a:rPr lang="zh-CN" altLang="en-US" sz="2400" dirty="0"/>
              <a:t>，</a:t>
            </a:r>
            <a:r>
              <a:rPr lang="en-US" altLang="zh-CN" sz="2400" dirty="0"/>
              <a:t> 35</a:t>
            </a:r>
            <a:r>
              <a:rPr lang="zh-CN" altLang="en-US" sz="2400" dirty="0"/>
              <a:t>，</a:t>
            </a:r>
            <a:r>
              <a:rPr lang="en-US" altLang="zh-CN" sz="2400" dirty="0"/>
              <a:t> 29</a:t>
            </a:r>
            <a:r>
              <a:rPr lang="zh-CN" altLang="en-US" sz="2400" dirty="0"/>
              <a:t>，</a:t>
            </a:r>
            <a:r>
              <a:rPr lang="en-US" altLang="zh-CN" sz="2400" dirty="0"/>
              <a:t> 12</a:t>
            </a:r>
            <a:r>
              <a:rPr lang="zh-CN" altLang="en-US" sz="2400" dirty="0"/>
              <a:t>，</a:t>
            </a:r>
            <a:r>
              <a:rPr lang="en-US" altLang="zh-CN" sz="2400" dirty="0"/>
              <a:t> 22</a:t>
            </a:r>
            <a:r>
              <a:rPr lang="zh-CN" altLang="en-US" sz="2400" dirty="0"/>
              <a:t>，</a:t>
            </a:r>
            <a:r>
              <a:rPr lang="en-US" altLang="zh-CN" sz="2400" dirty="0"/>
              <a:t> 33, 14, 55}</a:t>
            </a:r>
            <a:endParaRPr lang="zh-CN" altLang="en-US" sz="2400" dirty="0"/>
          </a:p>
        </p:txBody>
      </p:sp>
      <p:graphicFrame>
        <p:nvGraphicFramePr>
          <p:cNvPr id="7" name="表格 6"/>
          <p:cNvGraphicFramePr>
            <a:graphicFrameLocks noGrp="1"/>
          </p:cNvGraphicFramePr>
          <p:nvPr/>
        </p:nvGraphicFramePr>
        <p:xfrm>
          <a:off x="241341" y="2615050"/>
          <a:ext cx="8640762" cy="914400"/>
        </p:xfrm>
        <a:graphic>
          <a:graphicData uri="http://schemas.openxmlformats.org/drawingml/2006/table">
            <a:tbl>
              <a:tblPr>
                <a:tableStyleId>{2D5ABB26-0587-4C30-8999-92F81FD0307C}</a:tableStyleId>
              </a:tblPr>
              <a:tblGrid>
                <a:gridCol w="1133475"/>
                <a:gridCol w="828675"/>
                <a:gridCol w="835025"/>
                <a:gridCol w="784225"/>
                <a:gridCol w="785812"/>
                <a:gridCol w="1133475"/>
                <a:gridCol w="784225"/>
                <a:gridCol w="785813"/>
                <a:gridCol w="784225"/>
                <a:gridCol w="785812"/>
              </a:tblGrid>
              <a:tr h="239713">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0</a:t>
                      </a:r>
                      <a:r>
                        <a:rPr kumimoji="0" lang="zh-CN" altLang="en-US" sz="2000" u="none" strike="noStrike" cap="none" normalizeH="0" baseline="0" dirty="0">
                          <a:ln>
                            <a:noFill/>
                          </a:ln>
                          <a:effectLst/>
                        </a:rPr>
                        <a:t>号袋</a:t>
                      </a:r>
                      <a:endParaRPr kumimoji="0" lang="zh-CN" altLang="en-US"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1</a:t>
                      </a:r>
                      <a:r>
                        <a:rPr kumimoji="0" lang="zh-CN" altLang="en-US" sz="2000" u="none" strike="noStrike" cap="none" normalizeH="0" baseline="0" dirty="0">
                          <a:ln>
                            <a:noFill/>
                          </a:ln>
                          <a:effectLst/>
                        </a:rPr>
                        <a:t>号袋</a:t>
                      </a:r>
                      <a:endParaRPr kumimoji="0" lang="zh-CN" altLang="en-US"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a:ln>
                            <a:noFill/>
                          </a:ln>
                          <a:effectLst/>
                        </a:rPr>
                        <a:t>2</a:t>
                      </a:r>
                      <a:r>
                        <a:rPr kumimoji="0" lang="zh-CN" altLang="en-US" sz="2000" u="none" strike="noStrike" cap="none" normalizeH="0" baseline="0">
                          <a:ln>
                            <a:noFill/>
                          </a:ln>
                          <a:effectLst/>
                        </a:rPr>
                        <a:t>号袋</a:t>
                      </a:r>
                      <a:endParaRPr kumimoji="0" lang="zh-CN" altLang="en-US"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3</a:t>
                      </a:r>
                      <a:r>
                        <a:rPr kumimoji="0" lang="zh-CN" altLang="en-US" sz="2000" u="none" strike="noStrike" cap="none" normalizeH="0" baseline="0" dirty="0">
                          <a:ln>
                            <a:noFill/>
                          </a:ln>
                          <a:effectLst/>
                        </a:rPr>
                        <a:t>号袋</a:t>
                      </a:r>
                      <a:endParaRPr kumimoji="0" lang="zh-CN" altLang="en-US"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4</a:t>
                      </a:r>
                      <a:r>
                        <a:rPr kumimoji="0" lang="zh-CN" altLang="en-US" sz="2000" u="none" strike="noStrike" cap="none" normalizeH="0" baseline="0" dirty="0">
                          <a:ln>
                            <a:noFill/>
                          </a:ln>
                          <a:effectLst/>
                        </a:rPr>
                        <a:t>号袋</a:t>
                      </a:r>
                      <a:endParaRPr kumimoji="0" lang="zh-CN" altLang="en-US"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5</a:t>
                      </a:r>
                      <a:r>
                        <a:rPr kumimoji="0" lang="zh-CN" altLang="en-US" sz="2000" u="none" strike="noStrike" cap="none" normalizeH="0" baseline="0" dirty="0">
                          <a:ln>
                            <a:noFill/>
                          </a:ln>
                          <a:effectLst/>
                        </a:rPr>
                        <a:t>号袋</a:t>
                      </a:r>
                      <a:endParaRPr kumimoji="0" lang="zh-CN" altLang="en-US"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a:ln>
                            <a:noFill/>
                          </a:ln>
                          <a:effectLst/>
                        </a:rPr>
                        <a:t>6</a:t>
                      </a:r>
                      <a:r>
                        <a:rPr kumimoji="0" lang="zh-CN" altLang="en-US" sz="2000" u="none" strike="noStrike" cap="none" normalizeH="0" baseline="0">
                          <a:ln>
                            <a:noFill/>
                          </a:ln>
                          <a:effectLst/>
                        </a:rPr>
                        <a:t>号袋</a:t>
                      </a:r>
                      <a:endParaRPr kumimoji="0" lang="zh-CN" altLang="en-US"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a:ln>
                            <a:noFill/>
                          </a:ln>
                          <a:effectLst/>
                        </a:rPr>
                        <a:t>7</a:t>
                      </a:r>
                      <a:r>
                        <a:rPr kumimoji="0" lang="zh-CN" altLang="en-US" sz="2000" u="none" strike="noStrike" cap="none" normalizeH="0" baseline="0">
                          <a:ln>
                            <a:noFill/>
                          </a:ln>
                          <a:effectLst/>
                        </a:rPr>
                        <a:t>号袋</a:t>
                      </a:r>
                      <a:endParaRPr kumimoji="0" lang="zh-CN" altLang="en-US"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a:ln>
                            <a:noFill/>
                          </a:ln>
                          <a:effectLst/>
                        </a:rPr>
                        <a:t>8</a:t>
                      </a:r>
                      <a:r>
                        <a:rPr kumimoji="0" lang="zh-CN" altLang="en-US" sz="2000" u="none" strike="noStrike" cap="none" normalizeH="0" baseline="0">
                          <a:ln>
                            <a:noFill/>
                          </a:ln>
                          <a:effectLst/>
                        </a:rPr>
                        <a:t>号袋</a:t>
                      </a:r>
                      <a:endParaRPr kumimoji="0" lang="zh-CN" altLang="en-US"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a:ln>
                            <a:noFill/>
                          </a:ln>
                          <a:effectLst/>
                        </a:rPr>
                        <a:t>9</a:t>
                      </a:r>
                      <a:r>
                        <a:rPr kumimoji="0" lang="zh-CN" altLang="en-US" sz="2000" u="none" strike="noStrike" cap="none" normalizeH="0" baseline="0">
                          <a:ln>
                            <a:noFill/>
                          </a:ln>
                          <a:effectLst/>
                        </a:rPr>
                        <a:t>号袋</a:t>
                      </a:r>
                      <a:endParaRPr kumimoji="0" lang="zh-CN" altLang="en-US" sz="2000" b="1" i="0" u="none" strike="noStrike" cap="none" normalizeH="0" baseline="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4794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10</a:t>
                      </a:r>
                      <a:r>
                        <a:rPr kumimoji="0" lang="zh-CN" altLang="en-US" sz="2000" u="none" strike="noStrike" cap="none" normalizeH="0" baseline="0" dirty="0">
                          <a:ln>
                            <a:noFill/>
                          </a:ln>
                          <a:effectLst/>
                        </a:rPr>
                        <a:t>、</a:t>
                      </a:r>
                      <a:r>
                        <a:rPr kumimoji="0" lang="en-US" altLang="zh-CN" sz="2000" u="none" strike="noStrike" cap="none" normalizeH="0" baseline="0" dirty="0">
                          <a:ln>
                            <a:noFill/>
                          </a:ln>
                          <a:effectLst/>
                        </a:rPr>
                        <a:t>30</a:t>
                      </a:r>
                      <a:r>
                        <a:rPr kumimoji="0" lang="zh-CN" altLang="en-US" sz="2000" u="none" strike="noStrike" cap="none" normalizeH="0" baseline="0" dirty="0">
                          <a:ln>
                            <a:noFill/>
                          </a:ln>
                          <a:effectLst/>
                        </a:rPr>
                        <a:t>、</a:t>
                      </a:r>
                      <a:r>
                        <a:rPr kumimoji="0" lang="en-US" altLang="zh-CN" sz="2000" u="none" strike="noStrike" cap="none" normalizeH="0" baseline="0" dirty="0">
                          <a:ln>
                            <a:noFill/>
                          </a:ln>
                          <a:effectLst/>
                        </a:rPr>
                        <a:t>0</a:t>
                      </a:r>
                      <a:endParaRPr kumimoji="0" 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21</a:t>
                      </a:r>
                      <a:r>
                        <a:rPr kumimoji="0" lang="zh-CN" altLang="en-US" sz="2000" u="none" strike="noStrike" cap="none" normalizeH="0" baseline="0" dirty="0">
                          <a:ln>
                            <a:noFill/>
                          </a:ln>
                          <a:effectLst/>
                        </a:rPr>
                        <a:t>、</a:t>
                      </a:r>
                      <a:r>
                        <a:rPr kumimoji="0" lang="en-US" altLang="zh-CN" sz="2000" u="none" strike="noStrike" cap="none" normalizeH="0" baseline="0" dirty="0">
                          <a:ln>
                            <a:noFill/>
                          </a:ln>
                          <a:effectLst/>
                        </a:rPr>
                        <a:t>11</a:t>
                      </a:r>
                      <a:endParaRPr kumimoji="0" 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12</a:t>
                      </a:r>
                      <a:r>
                        <a:rPr kumimoji="0" lang="zh-CN" altLang="en-US" sz="2000" u="none" strike="noStrike" cap="none" normalizeH="0" baseline="0" dirty="0">
                          <a:ln>
                            <a:noFill/>
                          </a:ln>
                          <a:effectLst/>
                        </a:rPr>
                        <a:t>、</a:t>
                      </a:r>
                      <a:r>
                        <a:rPr kumimoji="0" lang="en-US" altLang="zh-CN" sz="2000" u="none" strike="noStrike" cap="none" normalizeH="0" baseline="0" dirty="0">
                          <a:ln>
                            <a:noFill/>
                          </a:ln>
                          <a:effectLst/>
                        </a:rPr>
                        <a:t>22</a:t>
                      </a:r>
                      <a:endParaRPr kumimoji="0" 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33 </a:t>
                      </a:r>
                      <a:endParaRPr kumimoji="0" 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14</a:t>
                      </a:r>
                      <a:endParaRPr kumimoji="0" 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5</a:t>
                      </a:r>
                      <a:r>
                        <a:rPr kumimoji="0" lang="zh-CN" altLang="en-US" sz="2000" u="none" strike="noStrike" cap="none" normalizeH="0" baseline="0" dirty="0">
                          <a:ln>
                            <a:noFill/>
                          </a:ln>
                          <a:effectLst/>
                        </a:rPr>
                        <a:t>、</a:t>
                      </a:r>
                      <a:r>
                        <a:rPr kumimoji="0" lang="en-US" altLang="zh-CN" sz="2000" u="none" strike="noStrike" cap="none" normalizeH="0" baseline="0" dirty="0">
                          <a:ln>
                            <a:noFill/>
                          </a:ln>
                          <a:effectLst/>
                        </a:rPr>
                        <a:t>35</a:t>
                      </a:r>
                      <a:r>
                        <a:rPr kumimoji="0" lang="zh-CN" altLang="en-US" sz="2000" u="none" strike="noStrike" cap="none" normalizeH="0" baseline="0" dirty="0">
                          <a:ln>
                            <a:noFill/>
                          </a:ln>
                          <a:effectLst/>
                        </a:rPr>
                        <a:t>、</a:t>
                      </a:r>
                      <a:r>
                        <a:rPr kumimoji="0" lang="en-US" altLang="zh-CN" sz="2000" u="none" strike="noStrike" cap="none" normalizeH="0" baseline="0" dirty="0">
                          <a:ln>
                            <a:noFill/>
                          </a:ln>
                          <a:effectLst/>
                        </a:rPr>
                        <a:t>55</a:t>
                      </a:r>
                      <a:endParaRPr kumimoji="0" 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effectLst/>
                        </a:rPr>
                        <a:t>空</a:t>
                      </a:r>
                      <a:endParaRPr kumimoji="0" lang="zh-CN" altLang="en-US"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dirty="0">
                          <a:ln>
                            <a:noFill/>
                          </a:ln>
                          <a:effectLst/>
                        </a:rPr>
                        <a:t>空</a:t>
                      </a:r>
                      <a:endParaRPr kumimoji="0" lang="zh-CN" altLang="en-US"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18</a:t>
                      </a:r>
                      <a:endParaRPr kumimoji="0" 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9</a:t>
                      </a:r>
                      <a:r>
                        <a:rPr kumimoji="0" lang="zh-CN" altLang="en-US" sz="2000" u="none" strike="noStrike" cap="none" normalizeH="0" baseline="0" dirty="0">
                          <a:ln>
                            <a:noFill/>
                          </a:ln>
                          <a:effectLst/>
                        </a:rPr>
                        <a:t>、</a:t>
                      </a:r>
                      <a:r>
                        <a:rPr kumimoji="0" lang="en-US" altLang="zh-CN" sz="2000" u="none" strike="noStrike" cap="none" normalizeH="0" baseline="0" dirty="0">
                          <a:ln>
                            <a:noFill/>
                          </a:ln>
                          <a:effectLst/>
                        </a:rPr>
                        <a:t>29</a:t>
                      </a:r>
                      <a:endParaRPr kumimoji="0" lang="zh-CN" sz="20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SimSun" panose="02010600030101010101" pitchFamily="2" charset="-122"/>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8" name="矩形 7"/>
          <p:cNvSpPr>
            <a:spLocks noChangeArrowheads="1"/>
          </p:cNvSpPr>
          <p:nvPr/>
        </p:nvSpPr>
        <p:spPr bwMode="auto">
          <a:xfrm>
            <a:off x="154884" y="3548814"/>
            <a:ext cx="8750981" cy="831850"/>
          </a:xfrm>
          <a:prstGeom prst="rect">
            <a:avLst/>
          </a:prstGeom>
          <a:noFill/>
          <a:ln>
            <a:noFill/>
          </a:ln>
        </p:spPr>
        <p:txBody>
          <a:bodyPr wrap="square">
            <a:spAutoFit/>
          </a:bodyPr>
          <a:lstStyle/>
          <a:p>
            <a:r>
              <a:rPr lang="en-US" altLang="zh-CN" sz="2400" dirty="0"/>
              <a:t>{ 10</a:t>
            </a:r>
            <a:r>
              <a:rPr lang="zh-CN" altLang="en-US" sz="2400" dirty="0"/>
              <a:t>、</a:t>
            </a:r>
            <a:r>
              <a:rPr lang="en-US" altLang="zh-CN" sz="2400" dirty="0"/>
              <a:t>30</a:t>
            </a:r>
            <a:r>
              <a:rPr lang="zh-CN" altLang="en-US" sz="2400" dirty="0"/>
              <a:t>、</a:t>
            </a:r>
            <a:r>
              <a:rPr lang="en-US" altLang="zh-CN" sz="2400" dirty="0"/>
              <a:t>0</a:t>
            </a:r>
            <a:r>
              <a:rPr lang="zh-CN" altLang="en-US" sz="2400" dirty="0"/>
              <a:t>、</a:t>
            </a:r>
            <a:r>
              <a:rPr lang="en-US" altLang="zh-CN" sz="2400" dirty="0"/>
              <a:t>21</a:t>
            </a:r>
            <a:r>
              <a:rPr lang="zh-CN" altLang="en-US" sz="2400" dirty="0"/>
              <a:t>、</a:t>
            </a:r>
            <a:r>
              <a:rPr lang="en-US" altLang="zh-CN" sz="2400" dirty="0"/>
              <a:t>11</a:t>
            </a:r>
            <a:r>
              <a:rPr lang="zh-CN" altLang="en-US" sz="2400" dirty="0"/>
              <a:t>、</a:t>
            </a:r>
            <a:r>
              <a:rPr lang="en-US" altLang="zh-CN" sz="2400" dirty="0"/>
              <a:t>12</a:t>
            </a:r>
            <a:r>
              <a:rPr lang="zh-CN" altLang="en-US" sz="2400" dirty="0"/>
              <a:t>、</a:t>
            </a:r>
            <a:r>
              <a:rPr lang="en-US" altLang="zh-CN" sz="2400" dirty="0"/>
              <a:t>22</a:t>
            </a:r>
            <a:r>
              <a:rPr lang="zh-CN" altLang="en-US" sz="2400" dirty="0"/>
              <a:t>、</a:t>
            </a:r>
            <a:r>
              <a:rPr lang="en-US" altLang="zh-CN" sz="2400" dirty="0"/>
              <a:t>33</a:t>
            </a:r>
            <a:r>
              <a:rPr lang="zh-CN" altLang="en-US" sz="2400" dirty="0"/>
              <a:t>、</a:t>
            </a:r>
            <a:r>
              <a:rPr lang="en-US" altLang="zh-CN" sz="2400" dirty="0"/>
              <a:t>14</a:t>
            </a:r>
            <a:r>
              <a:rPr lang="zh-CN" altLang="en-US" sz="2400" dirty="0"/>
              <a:t>、</a:t>
            </a:r>
            <a:r>
              <a:rPr lang="en-US" altLang="zh-CN" sz="2400" dirty="0"/>
              <a:t>5</a:t>
            </a:r>
            <a:r>
              <a:rPr lang="zh-CN" altLang="en-US" sz="2400" dirty="0"/>
              <a:t>、</a:t>
            </a:r>
            <a:r>
              <a:rPr lang="en-US" altLang="zh-CN" sz="2400" dirty="0"/>
              <a:t>35</a:t>
            </a:r>
            <a:r>
              <a:rPr lang="zh-CN" altLang="en-US" sz="2400" dirty="0"/>
              <a:t>、</a:t>
            </a:r>
            <a:r>
              <a:rPr lang="en-US" altLang="zh-CN" sz="2400" dirty="0"/>
              <a:t>55</a:t>
            </a:r>
            <a:r>
              <a:rPr lang="zh-CN" altLang="en-US" sz="2400" dirty="0"/>
              <a:t>、</a:t>
            </a:r>
            <a:r>
              <a:rPr lang="en-US" altLang="zh-CN" sz="2400" dirty="0"/>
              <a:t>18</a:t>
            </a:r>
            <a:r>
              <a:rPr lang="zh-CN" altLang="en-US" sz="2400" dirty="0"/>
              <a:t>、</a:t>
            </a:r>
            <a:r>
              <a:rPr lang="en-US" altLang="zh-CN" sz="2400" dirty="0"/>
              <a:t>9</a:t>
            </a:r>
            <a:r>
              <a:rPr lang="zh-CN" altLang="en-US" sz="2400" dirty="0"/>
              <a:t>、</a:t>
            </a:r>
            <a:r>
              <a:rPr lang="en-US" altLang="zh-CN" sz="2400" dirty="0"/>
              <a:t>29 }</a:t>
            </a:r>
            <a:endParaRPr lang="zh-CN" altLang="en-US" sz="2400" dirty="0"/>
          </a:p>
        </p:txBody>
      </p:sp>
      <p:graphicFrame>
        <p:nvGraphicFramePr>
          <p:cNvPr id="9" name="表格 8"/>
          <p:cNvGraphicFramePr>
            <a:graphicFrameLocks noGrp="1"/>
          </p:cNvGraphicFramePr>
          <p:nvPr/>
        </p:nvGraphicFramePr>
        <p:xfrm>
          <a:off x="238090" y="4552454"/>
          <a:ext cx="8644012" cy="1219200"/>
        </p:xfrm>
        <a:graphic>
          <a:graphicData uri="http://schemas.openxmlformats.org/drawingml/2006/table">
            <a:tbl>
              <a:tblPr/>
              <a:tblGrid>
                <a:gridCol w="828920"/>
                <a:gridCol w="1724464"/>
                <a:gridCol w="863007"/>
                <a:gridCol w="1007099"/>
                <a:gridCol w="701871"/>
                <a:gridCol w="704971"/>
                <a:gridCol w="703420"/>
                <a:gridCol w="703420"/>
                <a:gridCol w="703420"/>
                <a:gridCol w="703420"/>
              </a:tblGrid>
              <a:tr h="2635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dirty="0">
                          <a:ln>
                            <a:noFill/>
                          </a:ln>
                          <a:solidFill>
                            <a:schemeClr val="tx1"/>
                          </a:solidFill>
                          <a:effectLst/>
                          <a:latin typeface="+mn-lt"/>
                          <a:ea typeface="+mn-ea"/>
                          <a:cs typeface="+mn-cs"/>
                        </a:rPr>
                        <a:t>0</a:t>
                      </a:r>
                      <a:r>
                        <a:rPr kumimoji="0" lang="zh-CN" altLang="en-US" sz="2000" u="none" strike="noStrike" kern="1200" cap="none" normalizeH="0" baseline="0" dirty="0">
                          <a:ln>
                            <a:noFill/>
                          </a:ln>
                          <a:solidFill>
                            <a:schemeClr val="tx1"/>
                          </a:solidFill>
                          <a:effectLst/>
                          <a:latin typeface="+mn-lt"/>
                          <a:ea typeface="+mn-ea"/>
                          <a:cs typeface="+mn-cs"/>
                        </a:rPr>
                        <a:t>号袋</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dirty="0">
                          <a:ln>
                            <a:noFill/>
                          </a:ln>
                          <a:solidFill>
                            <a:schemeClr val="tx1"/>
                          </a:solidFill>
                          <a:effectLst/>
                          <a:latin typeface="+mn-lt"/>
                          <a:ea typeface="+mn-ea"/>
                          <a:cs typeface="+mn-cs"/>
                        </a:rPr>
                        <a:t>1</a:t>
                      </a:r>
                      <a:r>
                        <a:rPr kumimoji="0" lang="zh-CN" altLang="en-US" sz="2000" u="none" strike="noStrike" kern="1200" cap="none" normalizeH="0" baseline="0" dirty="0">
                          <a:ln>
                            <a:noFill/>
                          </a:ln>
                          <a:solidFill>
                            <a:schemeClr val="tx1"/>
                          </a:solidFill>
                          <a:effectLst/>
                          <a:latin typeface="+mn-lt"/>
                          <a:ea typeface="+mn-ea"/>
                          <a:cs typeface="+mn-cs"/>
                        </a:rPr>
                        <a:t>号袋</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dirty="0">
                          <a:ln>
                            <a:noFill/>
                          </a:ln>
                          <a:solidFill>
                            <a:schemeClr val="tx1"/>
                          </a:solidFill>
                          <a:effectLst/>
                          <a:latin typeface="+mn-lt"/>
                          <a:ea typeface="+mn-ea"/>
                          <a:cs typeface="+mn-cs"/>
                        </a:rPr>
                        <a:t>2</a:t>
                      </a:r>
                      <a:r>
                        <a:rPr kumimoji="0" lang="zh-CN" altLang="en-US" sz="2000" u="none" strike="noStrike" kern="1200" cap="none" normalizeH="0" baseline="0" dirty="0">
                          <a:ln>
                            <a:noFill/>
                          </a:ln>
                          <a:solidFill>
                            <a:schemeClr val="tx1"/>
                          </a:solidFill>
                          <a:effectLst/>
                          <a:latin typeface="+mn-lt"/>
                          <a:ea typeface="+mn-ea"/>
                          <a:cs typeface="+mn-cs"/>
                        </a:rPr>
                        <a:t>号袋</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dirty="0">
                          <a:ln>
                            <a:noFill/>
                          </a:ln>
                          <a:solidFill>
                            <a:schemeClr val="tx1"/>
                          </a:solidFill>
                          <a:effectLst/>
                          <a:latin typeface="+mn-lt"/>
                          <a:ea typeface="+mn-ea"/>
                          <a:cs typeface="+mn-cs"/>
                        </a:rPr>
                        <a:t>3</a:t>
                      </a:r>
                      <a:r>
                        <a:rPr kumimoji="0" lang="zh-CN" altLang="en-US" sz="2000" u="none" strike="noStrike" kern="1200" cap="none" normalizeH="0" baseline="0" dirty="0">
                          <a:ln>
                            <a:noFill/>
                          </a:ln>
                          <a:solidFill>
                            <a:schemeClr val="tx1"/>
                          </a:solidFill>
                          <a:effectLst/>
                          <a:latin typeface="+mn-lt"/>
                          <a:ea typeface="+mn-ea"/>
                          <a:cs typeface="+mn-cs"/>
                        </a:rPr>
                        <a:t>号袋</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dirty="0">
                          <a:ln>
                            <a:noFill/>
                          </a:ln>
                          <a:solidFill>
                            <a:schemeClr val="tx1"/>
                          </a:solidFill>
                          <a:effectLst/>
                          <a:latin typeface="+mn-lt"/>
                          <a:ea typeface="+mn-ea"/>
                          <a:cs typeface="+mn-cs"/>
                        </a:rPr>
                        <a:t>4</a:t>
                      </a:r>
                      <a:r>
                        <a:rPr kumimoji="0" lang="zh-CN" altLang="en-US" sz="2000" u="none" strike="noStrike" kern="1200" cap="none" normalizeH="0" baseline="0" dirty="0">
                          <a:ln>
                            <a:noFill/>
                          </a:ln>
                          <a:solidFill>
                            <a:schemeClr val="tx1"/>
                          </a:solidFill>
                          <a:effectLst/>
                          <a:latin typeface="+mn-lt"/>
                          <a:ea typeface="+mn-ea"/>
                          <a:cs typeface="+mn-cs"/>
                        </a:rPr>
                        <a:t>号袋</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dirty="0">
                          <a:ln>
                            <a:noFill/>
                          </a:ln>
                          <a:solidFill>
                            <a:schemeClr val="tx1"/>
                          </a:solidFill>
                          <a:effectLst/>
                          <a:latin typeface="+mn-lt"/>
                          <a:ea typeface="+mn-ea"/>
                          <a:cs typeface="+mn-cs"/>
                        </a:rPr>
                        <a:t>5</a:t>
                      </a:r>
                      <a:r>
                        <a:rPr kumimoji="0" lang="zh-CN" altLang="en-US" sz="2000" u="none" strike="noStrike" kern="1200" cap="none" normalizeH="0" baseline="0" dirty="0">
                          <a:ln>
                            <a:noFill/>
                          </a:ln>
                          <a:solidFill>
                            <a:schemeClr val="tx1"/>
                          </a:solidFill>
                          <a:effectLst/>
                          <a:latin typeface="+mn-lt"/>
                          <a:ea typeface="+mn-ea"/>
                          <a:cs typeface="+mn-cs"/>
                        </a:rPr>
                        <a:t>号袋</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dirty="0">
                          <a:ln>
                            <a:noFill/>
                          </a:ln>
                          <a:solidFill>
                            <a:schemeClr val="tx1"/>
                          </a:solidFill>
                          <a:effectLst/>
                          <a:latin typeface="+mn-lt"/>
                          <a:ea typeface="+mn-ea"/>
                          <a:cs typeface="+mn-cs"/>
                        </a:rPr>
                        <a:t>6</a:t>
                      </a:r>
                      <a:r>
                        <a:rPr kumimoji="0" lang="zh-CN" altLang="en-US" sz="2000" u="none" strike="noStrike" kern="1200" cap="none" normalizeH="0" baseline="0" dirty="0">
                          <a:ln>
                            <a:noFill/>
                          </a:ln>
                          <a:solidFill>
                            <a:schemeClr val="tx1"/>
                          </a:solidFill>
                          <a:effectLst/>
                          <a:latin typeface="+mn-lt"/>
                          <a:ea typeface="+mn-ea"/>
                          <a:cs typeface="+mn-cs"/>
                        </a:rPr>
                        <a:t>号袋</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dirty="0">
                          <a:ln>
                            <a:noFill/>
                          </a:ln>
                          <a:solidFill>
                            <a:schemeClr val="tx1"/>
                          </a:solidFill>
                          <a:effectLst/>
                          <a:latin typeface="+mn-lt"/>
                          <a:ea typeface="+mn-ea"/>
                          <a:cs typeface="+mn-cs"/>
                        </a:rPr>
                        <a:t>7</a:t>
                      </a:r>
                      <a:r>
                        <a:rPr kumimoji="0" lang="zh-CN" altLang="en-US" sz="2000" u="none" strike="noStrike" kern="1200" cap="none" normalizeH="0" baseline="0" dirty="0">
                          <a:ln>
                            <a:noFill/>
                          </a:ln>
                          <a:solidFill>
                            <a:schemeClr val="tx1"/>
                          </a:solidFill>
                          <a:effectLst/>
                          <a:latin typeface="+mn-lt"/>
                          <a:ea typeface="+mn-ea"/>
                          <a:cs typeface="+mn-cs"/>
                        </a:rPr>
                        <a:t>号袋</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a:ln>
                            <a:noFill/>
                          </a:ln>
                          <a:solidFill>
                            <a:schemeClr val="tx1"/>
                          </a:solidFill>
                          <a:effectLst/>
                          <a:latin typeface="+mn-lt"/>
                          <a:ea typeface="+mn-ea"/>
                          <a:cs typeface="+mn-cs"/>
                        </a:rPr>
                        <a:t>8</a:t>
                      </a:r>
                      <a:r>
                        <a:rPr kumimoji="0" lang="zh-CN" altLang="en-US" sz="2000" u="none" strike="noStrike" kern="1200" cap="none" normalizeH="0" baseline="0">
                          <a:ln>
                            <a:noFill/>
                          </a:ln>
                          <a:solidFill>
                            <a:schemeClr val="tx1"/>
                          </a:solidFill>
                          <a:effectLst/>
                          <a:latin typeface="+mn-lt"/>
                          <a:ea typeface="+mn-ea"/>
                          <a:cs typeface="+mn-cs"/>
                        </a:rPr>
                        <a:t>号袋</a:t>
                      </a:r>
                      <a:endParaRPr kumimoji="0" lang="zh-CN" altLang="en-US" sz="2000" u="none" strike="noStrike" kern="1200" cap="none" normalizeH="0" baseline="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a:ln>
                            <a:noFill/>
                          </a:ln>
                          <a:solidFill>
                            <a:schemeClr val="tx1"/>
                          </a:solidFill>
                          <a:effectLst/>
                          <a:latin typeface="+mn-lt"/>
                          <a:ea typeface="+mn-ea"/>
                          <a:cs typeface="+mn-cs"/>
                        </a:rPr>
                        <a:t>9</a:t>
                      </a:r>
                      <a:r>
                        <a:rPr kumimoji="0" lang="zh-CN" altLang="en-US" sz="2000" u="none" strike="noStrike" kern="1200" cap="none" normalizeH="0" baseline="0">
                          <a:ln>
                            <a:noFill/>
                          </a:ln>
                          <a:solidFill>
                            <a:schemeClr val="tx1"/>
                          </a:solidFill>
                          <a:effectLst/>
                          <a:latin typeface="+mn-lt"/>
                          <a:ea typeface="+mn-ea"/>
                          <a:cs typeface="+mn-cs"/>
                        </a:rPr>
                        <a:t>号袋</a:t>
                      </a:r>
                      <a:endParaRPr kumimoji="0" lang="zh-CN" altLang="en-US" sz="2000" u="none" strike="noStrike" kern="1200" cap="none" normalizeH="0" baseline="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a:ln>
                            <a:noFill/>
                          </a:ln>
                          <a:solidFill>
                            <a:schemeClr val="tx1"/>
                          </a:solidFill>
                          <a:effectLst/>
                          <a:latin typeface="+mn-lt"/>
                          <a:ea typeface="+mn-ea"/>
                          <a:cs typeface="+mn-cs"/>
                        </a:rPr>
                        <a:t>0</a:t>
                      </a:r>
                      <a:r>
                        <a:rPr kumimoji="0" lang="zh-CN" altLang="en-US" sz="2000" u="none" strike="noStrike" kern="1200" cap="none" normalizeH="0" baseline="0">
                          <a:ln>
                            <a:noFill/>
                          </a:ln>
                          <a:solidFill>
                            <a:schemeClr val="tx1"/>
                          </a:solidFill>
                          <a:effectLst/>
                          <a:latin typeface="+mn-lt"/>
                          <a:ea typeface="+mn-ea"/>
                          <a:cs typeface="+mn-cs"/>
                        </a:rPr>
                        <a:t>、</a:t>
                      </a:r>
                      <a:r>
                        <a:rPr kumimoji="0" lang="en-US" altLang="zh-CN" sz="2000" u="none" strike="noStrike" kern="1200" cap="none" normalizeH="0" baseline="0">
                          <a:ln>
                            <a:noFill/>
                          </a:ln>
                          <a:solidFill>
                            <a:schemeClr val="tx1"/>
                          </a:solidFill>
                          <a:effectLst/>
                          <a:latin typeface="+mn-lt"/>
                          <a:ea typeface="+mn-ea"/>
                          <a:cs typeface="+mn-cs"/>
                        </a:rPr>
                        <a:t>5</a:t>
                      </a:r>
                      <a:r>
                        <a:rPr kumimoji="0" lang="zh-CN" altLang="en-US" sz="2000" u="none" strike="noStrike" kern="1200" cap="none" normalizeH="0" baseline="0">
                          <a:ln>
                            <a:noFill/>
                          </a:ln>
                          <a:solidFill>
                            <a:schemeClr val="tx1"/>
                          </a:solidFill>
                          <a:effectLst/>
                          <a:latin typeface="+mn-lt"/>
                          <a:ea typeface="+mn-ea"/>
                          <a:cs typeface="+mn-cs"/>
                        </a:rPr>
                        <a:t>、</a:t>
                      </a:r>
                      <a:r>
                        <a:rPr kumimoji="0" lang="en-US" altLang="zh-CN" sz="2000" u="none" strike="noStrike" kern="1200" cap="none" normalizeH="0" baseline="0">
                          <a:ln>
                            <a:noFill/>
                          </a:ln>
                          <a:solidFill>
                            <a:schemeClr val="tx1"/>
                          </a:solidFill>
                          <a:effectLst/>
                          <a:latin typeface="+mn-lt"/>
                          <a:ea typeface="+mn-ea"/>
                          <a:cs typeface="+mn-cs"/>
                        </a:rPr>
                        <a:t>9</a:t>
                      </a:r>
                      <a:endParaRPr kumimoji="0" lang="zh-CN" altLang="en-US" sz="2000" u="none" strike="noStrike" kern="1200" cap="none" normalizeH="0" baseline="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a:ln>
                            <a:noFill/>
                          </a:ln>
                          <a:solidFill>
                            <a:schemeClr val="tx1"/>
                          </a:solidFill>
                          <a:effectLst/>
                          <a:latin typeface="+mn-lt"/>
                          <a:ea typeface="+mn-ea"/>
                          <a:cs typeface="+mn-cs"/>
                        </a:rPr>
                        <a:t>10</a:t>
                      </a:r>
                      <a:r>
                        <a:rPr kumimoji="0" lang="zh-CN" altLang="en-US" sz="2000" u="none" strike="noStrike" kern="1200" cap="none" normalizeH="0" baseline="0">
                          <a:ln>
                            <a:noFill/>
                          </a:ln>
                          <a:solidFill>
                            <a:schemeClr val="tx1"/>
                          </a:solidFill>
                          <a:effectLst/>
                          <a:latin typeface="+mn-lt"/>
                          <a:ea typeface="+mn-ea"/>
                          <a:cs typeface="+mn-cs"/>
                        </a:rPr>
                        <a:t>、</a:t>
                      </a:r>
                      <a:r>
                        <a:rPr kumimoji="0" lang="en-US" altLang="zh-CN" sz="2000" u="none" strike="noStrike" kern="1200" cap="none" normalizeH="0" baseline="0">
                          <a:ln>
                            <a:noFill/>
                          </a:ln>
                          <a:solidFill>
                            <a:schemeClr val="tx1"/>
                          </a:solidFill>
                          <a:effectLst/>
                          <a:latin typeface="+mn-lt"/>
                          <a:ea typeface="+mn-ea"/>
                          <a:cs typeface="+mn-cs"/>
                        </a:rPr>
                        <a:t>11</a:t>
                      </a:r>
                      <a:r>
                        <a:rPr kumimoji="0" lang="zh-CN" altLang="en-US" sz="2000" u="none" strike="noStrike" kern="1200" cap="none" normalizeH="0" baseline="0">
                          <a:ln>
                            <a:noFill/>
                          </a:ln>
                          <a:solidFill>
                            <a:schemeClr val="tx1"/>
                          </a:solidFill>
                          <a:effectLst/>
                          <a:latin typeface="+mn-lt"/>
                          <a:ea typeface="+mn-ea"/>
                          <a:cs typeface="+mn-cs"/>
                        </a:rPr>
                        <a:t>、</a:t>
                      </a:r>
                      <a:r>
                        <a:rPr kumimoji="0" lang="en-US" altLang="zh-CN" sz="2000" u="none" strike="noStrike" kern="1200" cap="none" normalizeH="0" baseline="0">
                          <a:ln>
                            <a:noFill/>
                          </a:ln>
                          <a:solidFill>
                            <a:schemeClr val="tx1"/>
                          </a:solidFill>
                          <a:effectLst/>
                          <a:latin typeface="+mn-lt"/>
                          <a:ea typeface="+mn-ea"/>
                          <a:cs typeface="+mn-cs"/>
                        </a:rPr>
                        <a:t>12</a:t>
                      </a:r>
                      <a:r>
                        <a:rPr kumimoji="0" lang="zh-CN" altLang="en-US" sz="2000" u="none" strike="noStrike" kern="1200" cap="none" normalizeH="0" baseline="0">
                          <a:ln>
                            <a:noFill/>
                          </a:ln>
                          <a:solidFill>
                            <a:schemeClr val="tx1"/>
                          </a:solidFill>
                          <a:effectLst/>
                          <a:latin typeface="+mn-lt"/>
                          <a:ea typeface="+mn-ea"/>
                          <a:cs typeface="+mn-cs"/>
                        </a:rPr>
                        <a:t>、</a:t>
                      </a:r>
                      <a:r>
                        <a:rPr kumimoji="0" lang="en-US" altLang="zh-CN" sz="2000" u="none" strike="noStrike" kern="1200" cap="none" normalizeH="0" baseline="0">
                          <a:ln>
                            <a:noFill/>
                          </a:ln>
                          <a:solidFill>
                            <a:schemeClr val="tx1"/>
                          </a:solidFill>
                          <a:effectLst/>
                          <a:latin typeface="+mn-lt"/>
                          <a:ea typeface="+mn-ea"/>
                          <a:cs typeface="+mn-cs"/>
                        </a:rPr>
                        <a:t>14</a:t>
                      </a:r>
                      <a:r>
                        <a:rPr kumimoji="0" lang="zh-CN" altLang="en-US" sz="2000" u="none" strike="noStrike" kern="1200" cap="none" normalizeH="0" baseline="0">
                          <a:ln>
                            <a:noFill/>
                          </a:ln>
                          <a:solidFill>
                            <a:schemeClr val="tx1"/>
                          </a:solidFill>
                          <a:effectLst/>
                          <a:latin typeface="+mn-lt"/>
                          <a:ea typeface="+mn-ea"/>
                          <a:cs typeface="+mn-cs"/>
                        </a:rPr>
                        <a:t>、</a:t>
                      </a:r>
                      <a:r>
                        <a:rPr kumimoji="0" lang="en-US" altLang="zh-CN" sz="2000" u="none" strike="noStrike" kern="1200" cap="none" normalizeH="0" baseline="0">
                          <a:ln>
                            <a:noFill/>
                          </a:ln>
                          <a:solidFill>
                            <a:schemeClr val="tx1"/>
                          </a:solidFill>
                          <a:effectLst/>
                          <a:latin typeface="+mn-lt"/>
                          <a:ea typeface="+mn-ea"/>
                          <a:cs typeface="+mn-cs"/>
                        </a:rPr>
                        <a:t>18</a:t>
                      </a:r>
                      <a:endParaRPr kumimoji="0" lang="zh-CN" altLang="en-US" sz="2000" u="none" strike="noStrike" kern="1200" cap="none" normalizeH="0" baseline="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a:ln>
                            <a:noFill/>
                          </a:ln>
                          <a:solidFill>
                            <a:schemeClr val="tx1"/>
                          </a:solidFill>
                          <a:effectLst/>
                          <a:latin typeface="+mn-lt"/>
                          <a:ea typeface="+mn-ea"/>
                          <a:cs typeface="+mn-cs"/>
                        </a:rPr>
                        <a:t>22</a:t>
                      </a:r>
                      <a:r>
                        <a:rPr kumimoji="0" lang="zh-CN" altLang="en-US" sz="2000" u="none" strike="noStrike" kern="1200" cap="none" normalizeH="0" baseline="0">
                          <a:ln>
                            <a:noFill/>
                          </a:ln>
                          <a:solidFill>
                            <a:schemeClr val="tx1"/>
                          </a:solidFill>
                          <a:effectLst/>
                          <a:latin typeface="+mn-lt"/>
                          <a:ea typeface="+mn-ea"/>
                          <a:cs typeface="+mn-cs"/>
                        </a:rPr>
                        <a:t>、</a:t>
                      </a:r>
                      <a:r>
                        <a:rPr kumimoji="0" lang="en-US" altLang="zh-CN" sz="2000" u="none" strike="noStrike" kern="1200" cap="none" normalizeH="0" baseline="0">
                          <a:ln>
                            <a:noFill/>
                          </a:ln>
                          <a:solidFill>
                            <a:schemeClr val="tx1"/>
                          </a:solidFill>
                          <a:effectLst/>
                          <a:latin typeface="+mn-lt"/>
                          <a:ea typeface="+mn-ea"/>
                          <a:cs typeface="+mn-cs"/>
                        </a:rPr>
                        <a:t>29</a:t>
                      </a:r>
                      <a:endParaRPr kumimoji="0" lang="zh-CN" altLang="en-US" sz="2000" u="none" strike="noStrike" kern="1200" cap="none" normalizeH="0" baseline="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dirty="0">
                          <a:ln>
                            <a:noFill/>
                          </a:ln>
                          <a:solidFill>
                            <a:schemeClr val="tx1"/>
                          </a:solidFill>
                          <a:effectLst/>
                          <a:latin typeface="+mn-lt"/>
                          <a:ea typeface="+mn-ea"/>
                          <a:cs typeface="+mn-cs"/>
                        </a:rPr>
                        <a:t>30</a:t>
                      </a:r>
                      <a:r>
                        <a:rPr kumimoji="0" lang="zh-CN" altLang="en-US" sz="2000" u="none" strike="noStrike" kern="1200" cap="none" normalizeH="0" baseline="0" dirty="0">
                          <a:ln>
                            <a:noFill/>
                          </a:ln>
                          <a:solidFill>
                            <a:schemeClr val="tx1"/>
                          </a:solidFill>
                          <a:effectLst/>
                          <a:latin typeface="+mn-lt"/>
                          <a:ea typeface="+mn-ea"/>
                          <a:cs typeface="+mn-cs"/>
                        </a:rPr>
                        <a:t>、</a:t>
                      </a:r>
                      <a:r>
                        <a:rPr kumimoji="0" lang="en-US" altLang="zh-CN" sz="2000" u="none" strike="noStrike" kern="1200" cap="none" normalizeH="0" baseline="0" dirty="0">
                          <a:ln>
                            <a:noFill/>
                          </a:ln>
                          <a:solidFill>
                            <a:schemeClr val="tx1"/>
                          </a:solidFill>
                          <a:effectLst/>
                          <a:latin typeface="+mn-lt"/>
                          <a:ea typeface="+mn-ea"/>
                          <a:cs typeface="+mn-cs"/>
                        </a:rPr>
                        <a:t>33</a:t>
                      </a:r>
                      <a:r>
                        <a:rPr kumimoji="0" lang="zh-CN" altLang="en-US" sz="2000" u="none" strike="noStrike" kern="1200" cap="none" normalizeH="0" baseline="0" dirty="0">
                          <a:ln>
                            <a:noFill/>
                          </a:ln>
                          <a:solidFill>
                            <a:schemeClr val="tx1"/>
                          </a:solidFill>
                          <a:effectLst/>
                          <a:latin typeface="+mn-lt"/>
                          <a:ea typeface="+mn-ea"/>
                          <a:cs typeface="+mn-cs"/>
                        </a:rPr>
                        <a:t>、</a:t>
                      </a:r>
                      <a:r>
                        <a:rPr kumimoji="0" lang="en-US" altLang="zh-CN" sz="2000" u="none" strike="noStrike" kern="1200" cap="none" normalizeH="0" baseline="0" dirty="0">
                          <a:ln>
                            <a:noFill/>
                          </a:ln>
                          <a:solidFill>
                            <a:schemeClr val="tx1"/>
                          </a:solidFill>
                          <a:effectLst/>
                          <a:latin typeface="+mn-lt"/>
                          <a:ea typeface="+mn-ea"/>
                          <a:cs typeface="+mn-cs"/>
                        </a:rPr>
                        <a:t>35</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kern="1200" cap="none" normalizeH="0" baseline="0" dirty="0">
                          <a:ln>
                            <a:noFill/>
                          </a:ln>
                          <a:solidFill>
                            <a:schemeClr val="tx1"/>
                          </a:solidFill>
                          <a:effectLst/>
                          <a:latin typeface="+mn-lt"/>
                          <a:ea typeface="+mn-ea"/>
                          <a:cs typeface="+mn-cs"/>
                        </a:rPr>
                        <a:t>空</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u="none" strike="noStrike" kern="1200" cap="none" normalizeH="0" baseline="0" dirty="0">
                          <a:ln>
                            <a:noFill/>
                          </a:ln>
                          <a:solidFill>
                            <a:schemeClr val="tx1"/>
                          </a:solidFill>
                          <a:effectLst/>
                          <a:latin typeface="+mn-lt"/>
                          <a:ea typeface="+mn-ea"/>
                          <a:cs typeface="+mn-cs"/>
                        </a:rPr>
                        <a:t>55</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kern="1200" cap="none" normalizeH="0" baseline="0">
                          <a:ln>
                            <a:noFill/>
                          </a:ln>
                          <a:solidFill>
                            <a:schemeClr val="tx1"/>
                          </a:solidFill>
                          <a:effectLst/>
                          <a:latin typeface="+mn-lt"/>
                          <a:ea typeface="+mn-ea"/>
                          <a:cs typeface="+mn-cs"/>
                        </a:rPr>
                        <a:t>空</a:t>
                      </a:r>
                      <a:endParaRPr kumimoji="0" lang="zh-CN" altLang="en-US" sz="2000" u="none" strike="noStrike" kern="1200" cap="none" normalizeH="0" baseline="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kern="1200" cap="none" normalizeH="0" baseline="0" dirty="0">
                          <a:ln>
                            <a:noFill/>
                          </a:ln>
                          <a:solidFill>
                            <a:schemeClr val="tx1"/>
                          </a:solidFill>
                          <a:effectLst/>
                          <a:latin typeface="+mn-lt"/>
                          <a:ea typeface="+mn-ea"/>
                          <a:cs typeface="+mn-cs"/>
                        </a:rPr>
                        <a:t>空</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kern="1200" cap="none" normalizeH="0" baseline="0" dirty="0">
                          <a:ln>
                            <a:noFill/>
                          </a:ln>
                          <a:solidFill>
                            <a:schemeClr val="tx1"/>
                          </a:solidFill>
                          <a:effectLst/>
                          <a:latin typeface="+mn-lt"/>
                          <a:ea typeface="+mn-ea"/>
                          <a:cs typeface="+mn-cs"/>
                        </a:rPr>
                        <a:t>空</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u="none" strike="noStrike" kern="1200" cap="none" normalizeH="0" baseline="0" dirty="0">
                          <a:ln>
                            <a:noFill/>
                          </a:ln>
                          <a:solidFill>
                            <a:schemeClr val="tx1"/>
                          </a:solidFill>
                          <a:effectLst/>
                          <a:latin typeface="+mn-lt"/>
                          <a:ea typeface="+mn-ea"/>
                          <a:cs typeface="+mn-cs"/>
                        </a:rPr>
                        <a:t>空</a:t>
                      </a:r>
                      <a:endParaRPr kumimoji="0" lang="zh-CN" altLang="en-US" sz="2000" u="none" strike="noStrike" kern="1200" cap="none" normalizeH="0" baseline="0" dirty="0">
                        <a:ln>
                          <a:noFill/>
                        </a:ln>
                        <a:solidFill>
                          <a:schemeClr val="tx1"/>
                        </a:solidFill>
                        <a:effectLst/>
                        <a:latin typeface="+mn-lt"/>
                        <a:ea typeface="+mn-ea"/>
                        <a:cs typeface="+mn-cs"/>
                      </a:endParaRPr>
                    </a:p>
                  </a:txBody>
                  <a:tcPr marL="68580" marR="68580" marT="0" marB="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bl>
          </a:graphicData>
        </a:graphic>
      </p:graphicFrame>
      <p:sp>
        <p:nvSpPr>
          <p:cNvPr id="10" name="矩形 9"/>
          <p:cNvSpPr>
            <a:spLocks noChangeArrowheads="1"/>
          </p:cNvSpPr>
          <p:nvPr/>
        </p:nvSpPr>
        <p:spPr bwMode="auto">
          <a:xfrm>
            <a:off x="107950" y="5732463"/>
            <a:ext cx="8828892" cy="461665"/>
          </a:xfrm>
          <a:prstGeom prst="rect">
            <a:avLst/>
          </a:prstGeom>
          <a:noFill/>
          <a:ln>
            <a:noFill/>
          </a:ln>
        </p:spPr>
        <p:txBody>
          <a:bodyPr wrap="square">
            <a:spAutoFit/>
          </a:bodyPr>
          <a:lstStyle/>
          <a:p>
            <a:r>
              <a:rPr lang="en-US" altLang="zh-CN" sz="2400"/>
              <a:t>{ 0</a:t>
            </a:r>
            <a:r>
              <a:rPr lang="zh-CN" altLang="en-US" sz="2400"/>
              <a:t>、</a:t>
            </a:r>
            <a:r>
              <a:rPr lang="en-US" altLang="zh-CN" sz="2400"/>
              <a:t>5</a:t>
            </a:r>
            <a:r>
              <a:rPr lang="zh-CN" altLang="en-US" sz="2400"/>
              <a:t>、</a:t>
            </a:r>
            <a:r>
              <a:rPr lang="en-US" altLang="zh-CN" sz="2400"/>
              <a:t>9</a:t>
            </a:r>
            <a:r>
              <a:rPr lang="zh-CN" altLang="en-US" sz="2400"/>
              <a:t>、</a:t>
            </a:r>
            <a:r>
              <a:rPr lang="en-US" altLang="zh-CN" sz="2400"/>
              <a:t>10</a:t>
            </a:r>
            <a:r>
              <a:rPr lang="zh-CN" altLang="en-US" sz="2400"/>
              <a:t>、</a:t>
            </a:r>
            <a:r>
              <a:rPr lang="en-US" altLang="zh-CN" sz="2400"/>
              <a:t>11</a:t>
            </a:r>
            <a:r>
              <a:rPr lang="zh-CN" altLang="en-US" sz="2400"/>
              <a:t>、</a:t>
            </a:r>
            <a:r>
              <a:rPr lang="en-US" altLang="zh-CN" sz="2400"/>
              <a:t>12</a:t>
            </a:r>
            <a:r>
              <a:rPr lang="zh-CN" altLang="en-US" sz="2400"/>
              <a:t>、</a:t>
            </a:r>
            <a:r>
              <a:rPr lang="en-US" altLang="zh-CN" sz="2400"/>
              <a:t>14</a:t>
            </a:r>
            <a:r>
              <a:rPr lang="zh-CN" altLang="en-US" sz="2400"/>
              <a:t>、</a:t>
            </a:r>
            <a:r>
              <a:rPr lang="en-US" altLang="zh-CN" sz="2400"/>
              <a:t>18</a:t>
            </a:r>
            <a:r>
              <a:rPr lang="zh-CN" altLang="en-US" sz="2400"/>
              <a:t>、</a:t>
            </a:r>
            <a:r>
              <a:rPr lang="en-US" altLang="zh-CN" sz="2400"/>
              <a:t>22</a:t>
            </a:r>
            <a:r>
              <a:rPr lang="zh-CN" altLang="en-US" sz="2400"/>
              <a:t>、</a:t>
            </a:r>
            <a:r>
              <a:rPr lang="en-US" altLang="zh-CN" sz="2400"/>
              <a:t>29</a:t>
            </a:r>
            <a:r>
              <a:rPr lang="zh-CN" altLang="en-US" sz="2400"/>
              <a:t>、</a:t>
            </a:r>
            <a:r>
              <a:rPr lang="en-US" altLang="zh-CN" sz="2400"/>
              <a:t>30</a:t>
            </a:r>
            <a:r>
              <a:rPr lang="zh-CN" altLang="en-US" sz="2400"/>
              <a:t>、</a:t>
            </a:r>
            <a:r>
              <a:rPr lang="en-US" altLang="zh-CN" sz="2400"/>
              <a:t>33</a:t>
            </a:r>
            <a:r>
              <a:rPr lang="zh-CN" altLang="en-US" sz="2400"/>
              <a:t>、</a:t>
            </a:r>
            <a:r>
              <a:rPr lang="en-US" altLang="zh-CN" sz="2400"/>
              <a:t>25</a:t>
            </a:r>
            <a:r>
              <a:rPr lang="zh-CN" altLang="en-US" sz="2400"/>
              <a:t>、</a:t>
            </a:r>
            <a:r>
              <a:rPr lang="en-US" altLang="zh-CN" sz="2400"/>
              <a:t>55 }</a:t>
            </a:r>
            <a:endParaRPr lang="zh-CN" altLang="en-US" sz="2400"/>
          </a:p>
        </p:txBody>
      </p:sp>
      <p:sp>
        <p:nvSpPr>
          <p:cNvPr id="11" name="标题 1"/>
          <p:cNvSpPr>
            <a:spLocks noGrp="1"/>
          </p:cNvSpPr>
          <p:nvPr>
            <p:ph type="title"/>
          </p:nvPr>
        </p:nvSpPr>
        <p:spPr>
          <a:xfrm>
            <a:off x="571324" y="414690"/>
            <a:ext cx="7772400" cy="1143000"/>
          </a:xfrm>
        </p:spPr>
        <p:txBody>
          <a:bodyPr/>
          <a:lstStyle/>
          <a:p>
            <a:r>
              <a:rPr lang="zh-CN" altLang="en-US" b="1" dirty="0">
                <a:latin typeface="Times New Roman" panose="02020603050405020304" charset="0"/>
                <a:ea typeface="楷体_GB2312" charset="0"/>
                <a:cs typeface="楷体_GB2312" charset="0"/>
              </a:rPr>
              <a:t>基数排序</a:t>
            </a:r>
            <a:endParaRPr lang="zh-CN" altLang="en-US" dirty="0">
              <a:latin typeface="Times New Roman" panose="02020603050405020304" charset="0"/>
              <a:ea typeface="SimSun" panose="02010600030101010101" pitchFamily="2" charset="-122"/>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522423" y="853673"/>
            <a:ext cx="6905625" cy="674688"/>
          </a:xfrm>
        </p:spPr>
        <p:txBody>
          <a:bodyPr lIns="92075" tIns="46038" rIns="92075" bIns="46038"/>
          <a:lstStyle/>
          <a:p>
            <a:pPr>
              <a:defRPr/>
            </a:pPr>
            <a:r>
              <a:rPr lang="zh-CN" altLang="en-US" dirty="0"/>
              <a:t>基数排序</a:t>
            </a:r>
            <a:endParaRPr lang="zh-CN" altLang="en-US" dirty="0"/>
          </a:p>
        </p:txBody>
      </p:sp>
      <p:sp>
        <p:nvSpPr>
          <p:cNvPr id="916484" name="Rectangle 4"/>
          <p:cNvSpPr>
            <a:spLocks noChangeArrowheads="1"/>
          </p:cNvSpPr>
          <p:nvPr/>
        </p:nvSpPr>
        <p:spPr bwMode="auto">
          <a:xfrm>
            <a:off x="378822" y="1562286"/>
            <a:ext cx="6296297" cy="369332"/>
          </a:xfrm>
          <a:prstGeom prst="rect">
            <a:avLst/>
          </a:prstGeom>
          <a:noFill/>
          <a:ln>
            <a:noFill/>
          </a:ln>
          <a:effectLst/>
        </p:spPr>
        <p:txBody>
          <a:bodyPr wrap="square">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lvl="1" eaLnBrk="0" hangingPunct="0"/>
            <a:r>
              <a:rPr lang="en-US" altLang="zh-CN" sz="1800" dirty="0"/>
              <a:t>	B = 5</a:t>
            </a:r>
            <a:r>
              <a:rPr lang="zh-CN" altLang="en-US" sz="1800" dirty="0"/>
              <a:t>、</a:t>
            </a:r>
            <a:r>
              <a:rPr lang="en-US" altLang="zh-CN" sz="1800" dirty="0"/>
              <a:t>2</a:t>
            </a:r>
            <a:r>
              <a:rPr lang="zh-CN" altLang="en-US" sz="1800" dirty="0"/>
              <a:t>、</a:t>
            </a:r>
            <a:r>
              <a:rPr lang="en-US" altLang="zh-CN" sz="1800" dirty="0"/>
              <a:t>9</a:t>
            </a:r>
            <a:r>
              <a:rPr lang="zh-CN" altLang="en-US" sz="1800" dirty="0"/>
              <a:t>、</a:t>
            </a:r>
            <a:r>
              <a:rPr lang="en-US" altLang="zh-CN" sz="1800" dirty="0"/>
              <a:t>7</a:t>
            </a:r>
            <a:r>
              <a:rPr lang="zh-CN" altLang="en-US" sz="1800" dirty="0"/>
              <a:t>、</a:t>
            </a:r>
            <a:r>
              <a:rPr lang="en-US" altLang="zh-CN" sz="1800" dirty="0"/>
              <a:t>18</a:t>
            </a:r>
            <a:r>
              <a:rPr lang="zh-CN" altLang="en-US" sz="1800" dirty="0"/>
              <a:t>、</a:t>
            </a:r>
            <a:r>
              <a:rPr lang="en-US" altLang="zh-CN" sz="1800" dirty="0"/>
              <a:t>17</a:t>
            </a:r>
            <a:r>
              <a:rPr lang="zh-CN" altLang="en-US" sz="1800" dirty="0"/>
              <a:t>、</a:t>
            </a:r>
            <a:r>
              <a:rPr lang="en-US" altLang="zh-CN" sz="1800" dirty="0"/>
              <a:t>52 </a:t>
            </a:r>
            <a:r>
              <a:rPr lang="en-US" altLang="zh-CN" sz="1600" dirty="0"/>
              <a:t>	        </a:t>
            </a:r>
            <a:endParaRPr lang="en-US" altLang="zh-CN" sz="1600" dirty="0"/>
          </a:p>
        </p:txBody>
      </p:sp>
      <p:sp>
        <p:nvSpPr>
          <p:cNvPr id="916485" name="Text Box 5"/>
          <p:cNvSpPr txBox="1">
            <a:spLocks noChangeArrowheads="1"/>
          </p:cNvSpPr>
          <p:nvPr/>
        </p:nvSpPr>
        <p:spPr bwMode="auto">
          <a:xfrm>
            <a:off x="1200150" y="2022475"/>
            <a:ext cx="184150" cy="304800"/>
          </a:xfrm>
          <a:prstGeom prst="rect">
            <a:avLst/>
          </a:prstGeom>
          <a:noFill/>
          <a:ln>
            <a:noFill/>
          </a:ln>
          <a:effectLst/>
        </p:spPr>
        <p:txBody>
          <a:bodyPr>
            <a:spAutoFit/>
          </a:bodyPr>
          <a:lstStyle/>
          <a:p>
            <a:pPr eaLnBrk="0" hangingPunct="0">
              <a:defRPr/>
            </a:pPr>
            <a:endParaRPr lang="en-US">
              <a:latin typeface="Arial" panose="020B0604020202020204" pitchFamily="34" charset="0"/>
              <a:ea typeface="SimSun" panose="02010600030101010101" pitchFamily="2" charset="-122"/>
            </a:endParaRPr>
          </a:p>
        </p:txBody>
      </p:sp>
      <p:sp>
        <p:nvSpPr>
          <p:cNvPr id="916486" name="Text Box 6"/>
          <p:cNvSpPr txBox="1">
            <a:spLocks noChangeArrowheads="1"/>
          </p:cNvSpPr>
          <p:nvPr/>
        </p:nvSpPr>
        <p:spPr bwMode="auto">
          <a:xfrm>
            <a:off x="1525586" y="2593717"/>
            <a:ext cx="520521" cy="2862322"/>
          </a:xfrm>
          <a:prstGeom prst="rect">
            <a:avLst/>
          </a:prstGeom>
          <a:noFill/>
          <a:ln>
            <a:noFill/>
          </a:ln>
          <a:effectLst/>
        </p:spPr>
        <p:txBody>
          <a:bodyPr wrap="square">
            <a:spAutoFit/>
          </a:bodyPr>
          <a:lstStyle/>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0</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1</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2</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3</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4</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5</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6</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7</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8</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9</a:t>
            </a:r>
            <a:endParaRPr lang="en-US" altLang="zh-CN" sz="1800" baseline="-10000" dirty="0">
              <a:solidFill>
                <a:schemeClr val="folHlink"/>
              </a:solidFill>
              <a:latin typeface="Arial" panose="020B0604020202020204" pitchFamily="34" charset="0"/>
              <a:ea typeface="SimSun" panose="02010600030101010101" pitchFamily="2" charset="-122"/>
            </a:endParaRPr>
          </a:p>
        </p:txBody>
      </p:sp>
      <p:sp>
        <p:nvSpPr>
          <p:cNvPr id="916487" name="Text Box 7"/>
          <p:cNvSpPr txBox="1">
            <a:spLocks noChangeArrowheads="1"/>
          </p:cNvSpPr>
          <p:nvPr/>
        </p:nvSpPr>
        <p:spPr bwMode="auto">
          <a:xfrm>
            <a:off x="1435099" y="2258754"/>
            <a:ext cx="750887" cy="304800"/>
          </a:xfrm>
          <a:prstGeom prst="rect">
            <a:avLst/>
          </a:prstGeom>
          <a:noFill/>
          <a:ln>
            <a:noFill/>
          </a:ln>
          <a:effectLst/>
        </p:spPr>
        <p:txBody>
          <a:bodyPr>
            <a:spAutoFit/>
          </a:bodyPr>
          <a:lstStyle/>
          <a:p>
            <a:pPr eaLnBrk="0" hangingPunct="0">
              <a:defRPr/>
            </a:pPr>
            <a:r>
              <a:rPr lang="zh-CN" altLang="en-US">
                <a:solidFill>
                  <a:schemeClr val="folHlink"/>
                </a:solidFill>
                <a:latin typeface="Arial" panose="020B0604020202020204" pitchFamily="34" charset="0"/>
                <a:ea typeface="SimSun" panose="02010600030101010101" pitchFamily="2" charset="-122"/>
              </a:rPr>
              <a:t>口袋</a:t>
            </a:r>
            <a:endParaRPr lang="zh-CN" altLang="en-US">
              <a:latin typeface="Arial" panose="020B0604020202020204" pitchFamily="34" charset="0"/>
              <a:ea typeface="SimSun" panose="02010600030101010101" pitchFamily="2" charset="-122"/>
            </a:endParaRPr>
          </a:p>
        </p:txBody>
      </p:sp>
      <p:sp>
        <p:nvSpPr>
          <p:cNvPr id="916488" name="AutoShape 8"/>
          <p:cNvSpPr>
            <a:spLocks noChangeArrowheads="1"/>
          </p:cNvSpPr>
          <p:nvPr/>
        </p:nvSpPr>
        <p:spPr bwMode="auto">
          <a:xfrm>
            <a:off x="4317955" y="1931618"/>
            <a:ext cx="184150" cy="195263"/>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916489" name="Text Box 9"/>
          <p:cNvSpPr txBox="1">
            <a:spLocks noChangeArrowheads="1"/>
          </p:cNvSpPr>
          <p:nvPr/>
        </p:nvSpPr>
        <p:spPr bwMode="auto">
          <a:xfrm>
            <a:off x="3739785" y="4802771"/>
            <a:ext cx="5208951" cy="584775"/>
          </a:xfrm>
          <a:prstGeom prst="rect">
            <a:avLst/>
          </a:prstGeom>
          <a:solidFill>
            <a:srgbClr val="FAFD00"/>
          </a:solidFill>
          <a:ln>
            <a:noFill/>
          </a:ln>
          <a:effectLst/>
        </p:spPr>
        <p:txBody>
          <a:bodyPr wrap="square">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eaLnBrk="0" hangingPunct="0"/>
            <a:r>
              <a:rPr lang="zh-CN" altLang="en-US" sz="1600" dirty="0"/>
              <a:t>分配完毕，按照箭头所指的方向进行收集。注意：收集后的序列已经按照右起第一位（个位数字）排好序了。</a:t>
            </a:r>
            <a:endParaRPr lang="zh-CN" altLang="en-US" sz="1600" dirty="0"/>
          </a:p>
        </p:txBody>
      </p:sp>
      <p:sp>
        <p:nvSpPr>
          <p:cNvPr id="916491" name="Text Box 11"/>
          <p:cNvSpPr txBox="1">
            <a:spLocks noChangeArrowheads="1"/>
          </p:cNvSpPr>
          <p:nvPr/>
        </p:nvSpPr>
        <p:spPr bwMode="auto">
          <a:xfrm>
            <a:off x="2092468" y="3979028"/>
            <a:ext cx="410297" cy="336550"/>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5</a:t>
            </a:r>
            <a:endParaRPr lang="en-US" altLang="zh-CN" dirty="0">
              <a:latin typeface="Arial" panose="020B0604020202020204" pitchFamily="34" charset="0"/>
              <a:ea typeface="SimSun" panose="02010600030101010101" pitchFamily="2" charset="-122"/>
            </a:endParaRPr>
          </a:p>
        </p:txBody>
      </p:sp>
      <p:sp>
        <p:nvSpPr>
          <p:cNvPr id="916492" name="Text Box 12"/>
          <p:cNvSpPr txBox="1">
            <a:spLocks noChangeArrowheads="1"/>
          </p:cNvSpPr>
          <p:nvPr/>
        </p:nvSpPr>
        <p:spPr bwMode="auto">
          <a:xfrm>
            <a:off x="2092468" y="3185278"/>
            <a:ext cx="410297" cy="336550"/>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2</a:t>
            </a:r>
            <a:endParaRPr lang="en-US" altLang="zh-CN" dirty="0">
              <a:latin typeface="Arial" panose="020B0604020202020204" pitchFamily="34" charset="0"/>
              <a:ea typeface="SimSun" panose="02010600030101010101" pitchFamily="2" charset="-122"/>
            </a:endParaRPr>
          </a:p>
        </p:txBody>
      </p:sp>
      <p:sp>
        <p:nvSpPr>
          <p:cNvPr id="916493" name="Text Box 13"/>
          <p:cNvSpPr txBox="1">
            <a:spLocks noChangeArrowheads="1"/>
          </p:cNvSpPr>
          <p:nvPr/>
        </p:nvSpPr>
        <p:spPr bwMode="auto">
          <a:xfrm>
            <a:off x="2103905" y="5115639"/>
            <a:ext cx="355367" cy="336550"/>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9</a:t>
            </a:r>
            <a:endParaRPr lang="en-US" altLang="zh-CN" dirty="0">
              <a:latin typeface="Arial" panose="020B0604020202020204" pitchFamily="34" charset="0"/>
              <a:ea typeface="SimSun" panose="02010600030101010101" pitchFamily="2" charset="-122"/>
            </a:endParaRPr>
          </a:p>
        </p:txBody>
      </p:sp>
      <p:sp>
        <p:nvSpPr>
          <p:cNvPr id="916494" name="Text Box 14"/>
          <p:cNvSpPr txBox="1">
            <a:spLocks noChangeArrowheads="1"/>
          </p:cNvSpPr>
          <p:nvPr/>
        </p:nvSpPr>
        <p:spPr bwMode="auto">
          <a:xfrm>
            <a:off x="2132806" y="4523104"/>
            <a:ext cx="369960" cy="341312"/>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7</a:t>
            </a:r>
            <a:endParaRPr lang="en-US" altLang="zh-CN" dirty="0">
              <a:latin typeface="Arial" panose="020B0604020202020204" pitchFamily="34" charset="0"/>
              <a:ea typeface="SimSun" panose="02010600030101010101" pitchFamily="2" charset="-122"/>
            </a:endParaRPr>
          </a:p>
        </p:txBody>
      </p:sp>
      <p:sp>
        <p:nvSpPr>
          <p:cNvPr id="916495" name="Text Box 15"/>
          <p:cNvSpPr txBox="1">
            <a:spLocks noChangeArrowheads="1"/>
          </p:cNvSpPr>
          <p:nvPr/>
        </p:nvSpPr>
        <p:spPr bwMode="auto">
          <a:xfrm>
            <a:off x="2075007" y="4857854"/>
            <a:ext cx="410298" cy="336550"/>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18</a:t>
            </a:r>
            <a:endParaRPr lang="en-US" altLang="zh-CN" dirty="0">
              <a:latin typeface="Arial" panose="020B0604020202020204" pitchFamily="34" charset="0"/>
              <a:ea typeface="SimSun" panose="02010600030101010101" pitchFamily="2" charset="-122"/>
            </a:endParaRPr>
          </a:p>
        </p:txBody>
      </p:sp>
      <p:sp>
        <p:nvSpPr>
          <p:cNvPr id="916496" name="Text Box 16"/>
          <p:cNvSpPr txBox="1">
            <a:spLocks noChangeArrowheads="1"/>
          </p:cNvSpPr>
          <p:nvPr/>
        </p:nvSpPr>
        <p:spPr bwMode="auto">
          <a:xfrm>
            <a:off x="2550565" y="4540915"/>
            <a:ext cx="484054" cy="336550"/>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17</a:t>
            </a:r>
            <a:endParaRPr lang="en-US" altLang="zh-CN" dirty="0">
              <a:latin typeface="Arial" panose="020B0604020202020204" pitchFamily="34" charset="0"/>
              <a:ea typeface="SimSun" panose="02010600030101010101" pitchFamily="2" charset="-122"/>
            </a:endParaRPr>
          </a:p>
        </p:txBody>
      </p:sp>
      <p:sp>
        <p:nvSpPr>
          <p:cNvPr id="916497" name="Text Box 17"/>
          <p:cNvSpPr txBox="1">
            <a:spLocks noChangeArrowheads="1"/>
          </p:cNvSpPr>
          <p:nvPr/>
        </p:nvSpPr>
        <p:spPr bwMode="auto">
          <a:xfrm>
            <a:off x="2502765" y="3185278"/>
            <a:ext cx="531853" cy="338554"/>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52</a:t>
            </a:r>
            <a:endParaRPr lang="en-US" altLang="zh-CN" dirty="0">
              <a:latin typeface="Arial" panose="020B0604020202020204" pitchFamily="34" charset="0"/>
              <a:ea typeface="SimSun" panose="02010600030101010101" pitchFamily="2" charset="-122"/>
            </a:endParaRPr>
          </a:p>
        </p:txBody>
      </p:sp>
      <p:sp>
        <p:nvSpPr>
          <p:cNvPr id="916499" name="Freeform 19"/>
          <p:cNvSpPr/>
          <p:nvPr/>
        </p:nvSpPr>
        <p:spPr bwMode="auto">
          <a:xfrm>
            <a:off x="1200150" y="2374640"/>
            <a:ext cx="1974850" cy="2879437"/>
          </a:xfrm>
          <a:custGeom>
            <a:avLst/>
            <a:gdLst>
              <a:gd name="T0" fmla="*/ 55562 w 1405"/>
              <a:gd name="T1" fmla="*/ 190500 h 2675"/>
              <a:gd name="T2" fmla="*/ 504825 w 1405"/>
              <a:gd name="T3" fmla="*/ 493712 h 2675"/>
              <a:gd name="T4" fmla="*/ 638175 w 1405"/>
              <a:gd name="T5" fmla="*/ 538162 h 2675"/>
              <a:gd name="T6" fmla="*/ 671512 w 1405"/>
              <a:gd name="T7" fmla="*/ 739775 h 2675"/>
              <a:gd name="T8" fmla="*/ 303212 w 1405"/>
              <a:gd name="T9" fmla="*/ 908050 h 2675"/>
              <a:gd name="T10" fmla="*/ 481012 w 1405"/>
              <a:gd name="T11" fmla="*/ 963612 h 2675"/>
              <a:gd name="T12" fmla="*/ 684212 w 1405"/>
              <a:gd name="T13" fmla="*/ 1131887 h 2675"/>
              <a:gd name="T14" fmla="*/ 347662 w 1405"/>
              <a:gd name="T15" fmla="*/ 1187450 h 2675"/>
              <a:gd name="T16" fmla="*/ 425450 w 1405"/>
              <a:gd name="T17" fmla="*/ 1366837 h 2675"/>
              <a:gd name="T18" fmla="*/ 1255712 w 1405"/>
              <a:gd name="T19" fmla="*/ 1333500 h 2675"/>
              <a:gd name="T20" fmla="*/ 1670050 w 1405"/>
              <a:gd name="T21" fmla="*/ 1377950 h 2675"/>
              <a:gd name="T22" fmla="*/ 1736725 w 1405"/>
              <a:gd name="T23" fmla="*/ 1411287 h 2675"/>
              <a:gd name="T24" fmla="*/ 1758950 w 1405"/>
              <a:gd name="T25" fmla="*/ 1557337 h 2675"/>
              <a:gd name="T26" fmla="*/ 1333500 w 1405"/>
              <a:gd name="T27" fmla="*/ 1636712 h 2675"/>
              <a:gd name="T28" fmla="*/ 358775 w 1405"/>
              <a:gd name="T29" fmla="*/ 1636712 h 2675"/>
              <a:gd name="T30" fmla="*/ 706437 w 1405"/>
              <a:gd name="T31" fmla="*/ 1827212 h 2675"/>
              <a:gd name="T32" fmla="*/ 538162 w 1405"/>
              <a:gd name="T33" fmla="*/ 1982787 h 2675"/>
              <a:gd name="T34" fmla="*/ 314325 w 1405"/>
              <a:gd name="T35" fmla="*/ 2073275 h 2675"/>
              <a:gd name="T36" fmla="*/ 684212 w 1405"/>
              <a:gd name="T37" fmla="*/ 2252662 h 2675"/>
              <a:gd name="T38" fmla="*/ 268287 w 1405"/>
              <a:gd name="T39" fmla="*/ 2409825 h 2675"/>
              <a:gd name="T40" fmla="*/ 414337 w 1405"/>
              <a:gd name="T41" fmla="*/ 2543175 h 2675"/>
              <a:gd name="T42" fmla="*/ 1176337 w 1405"/>
              <a:gd name="T43" fmla="*/ 2667000 h 2675"/>
              <a:gd name="T44" fmla="*/ 638175 w 1405"/>
              <a:gd name="T45" fmla="*/ 2813050 h 2675"/>
              <a:gd name="T46" fmla="*/ 303212 w 1405"/>
              <a:gd name="T47" fmla="*/ 2947987 h 2675"/>
              <a:gd name="T48" fmla="*/ 728662 w 1405"/>
              <a:gd name="T49" fmla="*/ 3048000 h 2675"/>
              <a:gd name="T50" fmla="*/ 615950 w 1405"/>
              <a:gd name="T51" fmla="*/ 3216275 h 2675"/>
              <a:gd name="T52" fmla="*/ 303212 w 1405"/>
              <a:gd name="T53" fmla="*/ 3294062 h 2675"/>
              <a:gd name="T54" fmla="*/ 1109662 w 1405"/>
              <a:gd name="T55" fmla="*/ 3384550 h 2675"/>
              <a:gd name="T56" fmla="*/ 1792287 w 1405"/>
              <a:gd name="T57" fmla="*/ 3406775 h 2675"/>
              <a:gd name="T58" fmla="*/ 1446212 w 1405"/>
              <a:gd name="T59" fmla="*/ 3608387 h 2675"/>
              <a:gd name="T60" fmla="*/ 627062 w 1405"/>
              <a:gd name="T61" fmla="*/ 3608387 h 2675"/>
              <a:gd name="T62" fmla="*/ 234950 w 1405"/>
              <a:gd name="T63" fmla="*/ 3663950 h 2675"/>
              <a:gd name="T64" fmla="*/ 996950 w 1405"/>
              <a:gd name="T65" fmla="*/ 3832225 h 2675"/>
              <a:gd name="T66" fmla="*/ 1120775 w 1405"/>
              <a:gd name="T67" fmla="*/ 3798887 h 2675"/>
              <a:gd name="T68" fmla="*/ 1120775 w 1405"/>
              <a:gd name="T69" fmla="*/ 3922712 h 2675"/>
              <a:gd name="T70" fmla="*/ 728662 w 1405"/>
              <a:gd name="T71" fmla="*/ 4000500 h 2675"/>
              <a:gd name="T72" fmla="*/ 347662 w 1405"/>
              <a:gd name="T73" fmla="*/ 4157662 h 2675"/>
              <a:gd name="T74" fmla="*/ 784225 w 1405"/>
              <a:gd name="T75" fmla="*/ 4246562 h 2675"/>
              <a:gd name="T76" fmla="*/ 2117725 w 1405"/>
              <a:gd name="T77" fmla="*/ 4113212 h 2675"/>
              <a:gd name="T78" fmla="*/ 2106612 w 1405"/>
              <a:gd name="T79" fmla="*/ 4056062 h 2675"/>
              <a:gd name="T80" fmla="*/ 2208212 w 1405"/>
              <a:gd name="T81" fmla="*/ 4090987 h 2675"/>
              <a:gd name="T82" fmla="*/ 2184400 w 1405"/>
              <a:gd name="T83" fmla="*/ 4235450 h 26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05" h="2675">
                <a:moveTo>
                  <a:pt x="0" y="0"/>
                </a:moveTo>
                <a:cubicBezTo>
                  <a:pt x="8" y="32"/>
                  <a:pt x="16" y="92"/>
                  <a:pt x="35" y="120"/>
                </a:cubicBezTo>
                <a:cubicBezTo>
                  <a:pt x="79" y="186"/>
                  <a:pt x="116" y="223"/>
                  <a:pt x="183" y="268"/>
                </a:cubicBezTo>
                <a:cubicBezTo>
                  <a:pt x="208" y="284"/>
                  <a:pt x="287" y="302"/>
                  <a:pt x="318" y="311"/>
                </a:cubicBezTo>
                <a:cubicBezTo>
                  <a:pt x="339" y="317"/>
                  <a:pt x="360" y="325"/>
                  <a:pt x="381" y="332"/>
                </a:cubicBezTo>
                <a:cubicBezTo>
                  <a:pt x="388" y="334"/>
                  <a:pt x="402" y="339"/>
                  <a:pt x="402" y="339"/>
                </a:cubicBezTo>
                <a:cubicBezTo>
                  <a:pt x="443" y="379"/>
                  <a:pt x="433" y="358"/>
                  <a:pt x="445" y="395"/>
                </a:cubicBezTo>
                <a:cubicBezTo>
                  <a:pt x="443" y="412"/>
                  <a:pt x="445" y="453"/>
                  <a:pt x="423" y="466"/>
                </a:cubicBezTo>
                <a:cubicBezTo>
                  <a:pt x="371" y="498"/>
                  <a:pt x="249" y="492"/>
                  <a:pt x="212" y="494"/>
                </a:cubicBezTo>
                <a:cubicBezTo>
                  <a:pt x="178" y="505"/>
                  <a:pt x="172" y="535"/>
                  <a:pt x="191" y="572"/>
                </a:cubicBezTo>
                <a:cubicBezTo>
                  <a:pt x="199" y="587"/>
                  <a:pt x="224" y="581"/>
                  <a:pt x="240" y="586"/>
                </a:cubicBezTo>
                <a:cubicBezTo>
                  <a:pt x="240" y="586"/>
                  <a:pt x="292" y="603"/>
                  <a:pt x="303" y="607"/>
                </a:cubicBezTo>
                <a:cubicBezTo>
                  <a:pt x="355" y="624"/>
                  <a:pt x="397" y="616"/>
                  <a:pt x="438" y="657"/>
                </a:cubicBezTo>
                <a:cubicBezTo>
                  <a:pt x="436" y="676"/>
                  <a:pt x="442" y="698"/>
                  <a:pt x="431" y="713"/>
                </a:cubicBezTo>
                <a:cubicBezTo>
                  <a:pt x="422" y="725"/>
                  <a:pt x="402" y="722"/>
                  <a:pt x="388" y="727"/>
                </a:cubicBezTo>
                <a:cubicBezTo>
                  <a:pt x="320" y="749"/>
                  <a:pt x="323" y="742"/>
                  <a:pt x="219" y="748"/>
                </a:cubicBezTo>
                <a:cubicBezTo>
                  <a:pt x="191" y="757"/>
                  <a:pt x="185" y="763"/>
                  <a:pt x="176" y="791"/>
                </a:cubicBezTo>
                <a:cubicBezTo>
                  <a:pt x="188" y="839"/>
                  <a:pt x="226" y="847"/>
                  <a:pt x="268" y="861"/>
                </a:cubicBezTo>
                <a:cubicBezTo>
                  <a:pt x="371" y="895"/>
                  <a:pt x="485" y="866"/>
                  <a:pt x="593" y="868"/>
                </a:cubicBezTo>
                <a:cubicBezTo>
                  <a:pt x="675" y="863"/>
                  <a:pt x="718" y="852"/>
                  <a:pt x="791" y="840"/>
                </a:cubicBezTo>
                <a:cubicBezTo>
                  <a:pt x="879" y="844"/>
                  <a:pt x="910" y="842"/>
                  <a:pt x="981" y="854"/>
                </a:cubicBezTo>
                <a:cubicBezTo>
                  <a:pt x="1005" y="858"/>
                  <a:pt x="1052" y="868"/>
                  <a:pt x="1052" y="868"/>
                </a:cubicBezTo>
                <a:cubicBezTo>
                  <a:pt x="1059" y="873"/>
                  <a:pt x="1065" y="878"/>
                  <a:pt x="1073" y="882"/>
                </a:cubicBezTo>
                <a:cubicBezTo>
                  <a:pt x="1080" y="885"/>
                  <a:pt x="1088" y="885"/>
                  <a:pt x="1094" y="889"/>
                </a:cubicBezTo>
                <a:cubicBezTo>
                  <a:pt x="1107" y="897"/>
                  <a:pt x="1116" y="910"/>
                  <a:pt x="1129" y="918"/>
                </a:cubicBezTo>
                <a:cubicBezTo>
                  <a:pt x="1127" y="932"/>
                  <a:pt x="1126" y="970"/>
                  <a:pt x="1108" y="981"/>
                </a:cubicBezTo>
                <a:cubicBezTo>
                  <a:pt x="1073" y="1003"/>
                  <a:pt x="1011" y="1004"/>
                  <a:pt x="974" y="1009"/>
                </a:cubicBezTo>
                <a:cubicBezTo>
                  <a:pt x="929" y="1015"/>
                  <a:pt x="885" y="1025"/>
                  <a:pt x="840" y="1031"/>
                </a:cubicBezTo>
                <a:cubicBezTo>
                  <a:pt x="700" y="1027"/>
                  <a:pt x="562" y="1022"/>
                  <a:pt x="423" y="1009"/>
                </a:cubicBezTo>
                <a:cubicBezTo>
                  <a:pt x="360" y="1013"/>
                  <a:pt x="288" y="1010"/>
                  <a:pt x="226" y="1031"/>
                </a:cubicBezTo>
                <a:cubicBezTo>
                  <a:pt x="166" y="1121"/>
                  <a:pt x="332" y="1124"/>
                  <a:pt x="381" y="1129"/>
                </a:cubicBezTo>
                <a:cubicBezTo>
                  <a:pt x="402" y="1137"/>
                  <a:pt x="445" y="1151"/>
                  <a:pt x="445" y="1151"/>
                </a:cubicBezTo>
                <a:cubicBezTo>
                  <a:pt x="450" y="1167"/>
                  <a:pt x="472" y="1209"/>
                  <a:pt x="452" y="1228"/>
                </a:cubicBezTo>
                <a:cubicBezTo>
                  <a:pt x="435" y="1244"/>
                  <a:pt x="348" y="1248"/>
                  <a:pt x="339" y="1249"/>
                </a:cubicBezTo>
                <a:cubicBezTo>
                  <a:pt x="299" y="1264"/>
                  <a:pt x="261" y="1282"/>
                  <a:pt x="219" y="1292"/>
                </a:cubicBezTo>
                <a:cubicBezTo>
                  <a:pt x="212" y="1297"/>
                  <a:pt x="200" y="1298"/>
                  <a:pt x="198" y="1306"/>
                </a:cubicBezTo>
                <a:cubicBezTo>
                  <a:pt x="180" y="1388"/>
                  <a:pt x="270" y="1373"/>
                  <a:pt x="318" y="1377"/>
                </a:cubicBezTo>
                <a:cubicBezTo>
                  <a:pt x="358" y="1387"/>
                  <a:pt x="396" y="1397"/>
                  <a:pt x="431" y="1419"/>
                </a:cubicBezTo>
                <a:cubicBezTo>
                  <a:pt x="491" y="1509"/>
                  <a:pt x="278" y="1509"/>
                  <a:pt x="247" y="1511"/>
                </a:cubicBezTo>
                <a:cubicBezTo>
                  <a:pt x="221" y="1513"/>
                  <a:pt x="195" y="1516"/>
                  <a:pt x="169" y="1518"/>
                </a:cubicBezTo>
                <a:cubicBezTo>
                  <a:pt x="141" y="1527"/>
                  <a:pt x="129" y="1532"/>
                  <a:pt x="120" y="1560"/>
                </a:cubicBezTo>
                <a:cubicBezTo>
                  <a:pt x="157" y="1615"/>
                  <a:pt x="182" y="1597"/>
                  <a:pt x="261" y="1602"/>
                </a:cubicBezTo>
                <a:cubicBezTo>
                  <a:pt x="411" y="1652"/>
                  <a:pt x="496" y="1627"/>
                  <a:pt x="699" y="1631"/>
                </a:cubicBezTo>
                <a:cubicBezTo>
                  <a:pt x="727" y="1640"/>
                  <a:pt x="732" y="1652"/>
                  <a:pt x="741" y="1680"/>
                </a:cubicBezTo>
                <a:cubicBezTo>
                  <a:pt x="701" y="1740"/>
                  <a:pt x="614" y="1739"/>
                  <a:pt x="551" y="1744"/>
                </a:cubicBezTo>
                <a:cubicBezTo>
                  <a:pt x="501" y="1754"/>
                  <a:pt x="452" y="1764"/>
                  <a:pt x="402" y="1772"/>
                </a:cubicBezTo>
                <a:cubicBezTo>
                  <a:pt x="327" y="1797"/>
                  <a:pt x="214" y="1725"/>
                  <a:pt x="183" y="1807"/>
                </a:cubicBezTo>
                <a:cubicBezTo>
                  <a:pt x="186" y="1824"/>
                  <a:pt x="185" y="1841"/>
                  <a:pt x="191" y="1857"/>
                </a:cubicBezTo>
                <a:cubicBezTo>
                  <a:pt x="207" y="1897"/>
                  <a:pt x="300" y="1888"/>
                  <a:pt x="332" y="1892"/>
                </a:cubicBezTo>
                <a:cubicBezTo>
                  <a:pt x="384" y="1909"/>
                  <a:pt x="403" y="1914"/>
                  <a:pt x="459" y="1920"/>
                </a:cubicBezTo>
                <a:cubicBezTo>
                  <a:pt x="509" y="1937"/>
                  <a:pt x="482" y="1994"/>
                  <a:pt x="445" y="2012"/>
                </a:cubicBezTo>
                <a:cubicBezTo>
                  <a:pt x="433" y="2018"/>
                  <a:pt x="397" y="2025"/>
                  <a:pt x="388" y="2026"/>
                </a:cubicBezTo>
                <a:cubicBezTo>
                  <a:pt x="341" y="2032"/>
                  <a:pt x="247" y="2040"/>
                  <a:pt x="247" y="2040"/>
                </a:cubicBezTo>
                <a:cubicBezTo>
                  <a:pt x="197" y="2057"/>
                  <a:pt x="213" y="2042"/>
                  <a:pt x="191" y="2075"/>
                </a:cubicBezTo>
                <a:cubicBezTo>
                  <a:pt x="200" y="2147"/>
                  <a:pt x="205" y="2160"/>
                  <a:pt x="275" y="2174"/>
                </a:cubicBezTo>
                <a:cubicBezTo>
                  <a:pt x="421" y="2168"/>
                  <a:pt x="553" y="2140"/>
                  <a:pt x="699" y="2132"/>
                </a:cubicBezTo>
                <a:cubicBezTo>
                  <a:pt x="767" y="2115"/>
                  <a:pt x="736" y="2122"/>
                  <a:pt x="791" y="2111"/>
                </a:cubicBezTo>
                <a:cubicBezTo>
                  <a:pt x="1127" y="2120"/>
                  <a:pt x="980" y="2096"/>
                  <a:pt x="1129" y="2146"/>
                </a:cubicBezTo>
                <a:cubicBezTo>
                  <a:pt x="1157" y="2188"/>
                  <a:pt x="1132" y="2198"/>
                  <a:pt x="1094" y="2224"/>
                </a:cubicBezTo>
                <a:cubicBezTo>
                  <a:pt x="1043" y="2259"/>
                  <a:pt x="970" y="2267"/>
                  <a:pt x="911" y="2273"/>
                </a:cubicBezTo>
                <a:cubicBezTo>
                  <a:pt x="873" y="2277"/>
                  <a:pt x="836" y="2278"/>
                  <a:pt x="798" y="2280"/>
                </a:cubicBezTo>
                <a:cubicBezTo>
                  <a:pt x="664" y="2278"/>
                  <a:pt x="529" y="2277"/>
                  <a:pt x="395" y="2273"/>
                </a:cubicBezTo>
                <a:cubicBezTo>
                  <a:pt x="296" y="2270"/>
                  <a:pt x="320" y="2276"/>
                  <a:pt x="268" y="2259"/>
                </a:cubicBezTo>
                <a:cubicBezTo>
                  <a:pt x="199" y="2264"/>
                  <a:pt x="168" y="2247"/>
                  <a:pt x="148" y="2308"/>
                </a:cubicBezTo>
                <a:cubicBezTo>
                  <a:pt x="175" y="2420"/>
                  <a:pt x="347" y="2416"/>
                  <a:pt x="431" y="2421"/>
                </a:cubicBezTo>
                <a:cubicBezTo>
                  <a:pt x="498" y="2429"/>
                  <a:pt x="562" y="2429"/>
                  <a:pt x="628" y="2414"/>
                </a:cubicBezTo>
                <a:cubicBezTo>
                  <a:pt x="640" y="2411"/>
                  <a:pt x="652" y="2410"/>
                  <a:pt x="663" y="2407"/>
                </a:cubicBezTo>
                <a:cubicBezTo>
                  <a:pt x="678" y="2403"/>
                  <a:pt x="706" y="2393"/>
                  <a:pt x="706" y="2393"/>
                </a:cubicBezTo>
                <a:cubicBezTo>
                  <a:pt x="722" y="2395"/>
                  <a:pt x="746" y="2386"/>
                  <a:pt x="755" y="2400"/>
                </a:cubicBezTo>
                <a:cubicBezTo>
                  <a:pt x="797" y="2464"/>
                  <a:pt x="727" y="2457"/>
                  <a:pt x="706" y="2471"/>
                </a:cubicBezTo>
                <a:cubicBezTo>
                  <a:pt x="699" y="2476"/>
                  <a:pt x="693" y="2483"/>
                  <a:pt x="685" y="2485"/>
                </a:cubicBezTo>
                <a:cubicBezTo>
                  <a:pt x="611" y="2503"/>
                  <a:pt x="532" y="2496"/>
                  <a:pt x="459" y="2520"/>
                </a:cubicBezTo>
                <a:cubicBezTo>
                  <a:pt x="380" y="2516"/>
                  <a:pt x="302" y="2502"/>
                  <a:pt x="226" y="2527"/>
                </a:cubicBezTo>
                <a:cubicBezTo>
                  <a:pt x="213" y="2565"/>
                  <a:pt x="202" y="2577"/>
                  <a:pt x="219" y="2619"/>
                </a:cubicBezTo>
                <a:cubicBezTo>
                  <a:pt x="236" y="2663"/>
                  <a:pt x="340" y="2665"/>
                  <a:pt x="374" y="2668"/>
                </a:cubicBezTo>
                <a:cubicBezTo>
                  <a:pt x="414" y="2671"/>
                  <a:pt x="454" y="2673"/>
                  <a:pt x="494" y="2675"/>
                </a:cubicBezTo>
                <a:cubicBezTo>
                  <a:pt x="694" y="2668"/>
                  <a:pt x="919" y="2675"/>
                  <a:pt x="1115" y="2619"/>
                </a:cubicBezTo>
                <a:cubicBezTo>
                  <a:pt x="1186" y="2599"/>
                  <a:pt x="1261" y="2602"/>
                  <a:pt x="1334" y="2591"/>
                </a:cubicBezTo>
                <a:cubicBezTo>
                  <a:pt x="1358" y="2587"/>
                  <a:pt x="1405" y="2577"/>
                  <a:pt x="1405" y="2577"/>
                </a:cubicBezTo>
                <a:cubicBezTo>
                  <a:pt x="1391" y="2570"/>
                  <a:pt x="1342" y="2540"/>
                  <a:pt x="1327" y="2555"/>
                </a:cubicBezTo>
                <a:cubicBezTo>
                  <a:pt x="1317" y="2565"/>
                  <a:pt x="1355" y="2564"/>
                  <a:pt x="1369" y="2569"/>
                </a:cubicBezTo>
                <a:cubicBezTo>
                  <a:pt x="1376" y="2572"/>
                  <a:pt x="1391" y="2577"/>
                  <a:pt x="1391" y="2577"/>
                </a:cubicBezTo>
                <a:cubicBezTo>
                  <a:pt x="1384" y="2603"/>
                  <a:pt x="1370" y="2622"/>
                  <a:pt x="1362" y="2647"/>
                </a:cubicBezTo>
                <a:cubicBezTo>
                  <a:pt x="1367" y="2654"/>
                  <a:pt x="1376" y="2668"/>
                  <a:pt x="1376" y="2668"/>
                </a:cubicBezTo>
              </a:path>
            </a:pathLst>
          </a:custGeom>
          <a:noFill/>
          <a:ln w="19050" cap="flat" cmpd="sng">
            <a:solidFill>
              <a:schemeClr val="folHlink"/>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zh-CN" altLang="en-US"/>
          </a:p>
        </p:txBody>
      </p:sp>
      <p:sp>
        <p:nvSpPr>
          <p:cNvPr id="916500" name="Text Box 20"/>
          <p:cNvSpPr txBox="1">
            <a:spLocks noChangeArrowheads="1"/>
          </p:cNvSpPr>
          <p:nvPr/>
        </p:nvSpPr>
        <p:spPr bwMode="auto">
          <a:xfrm>
            <a:off x="797328" y="5529663"/>
            <a:ext cx="6964779" cy="369332"/>
          </a:xfrm>
          <a:prstGeom prst="rect">
            <a:avLst/>
          </a:prstGeom>
          <a:noFill/>
          <a:ln>
            <a:noFill/>
          </a:ln>
          <a:effectLst/>
        </p:spPr>
        <p:txBody>
          <a:bodyPr wrap="square">
            <a:spAutoFit/>
          </a:bodyPr>
          <a:lstStyle/>
          <a:p>
            <a:pPr eaLnBrk="0" hangingPunct="0">
              <a:defRPr/>
            </a:pPr>
            <a:r>
              <a:rPr lang="zh-CN" altLang="en-US" dirty="0">
                <a:latin typeface="Arial" panose="020B0604020202020204" pitchFamily="34" charset="0"/>
                <a:ea typeface="SimSun" panose="02010600030101010101" pitchFamily="2" charset="-122"/>
              </a:rPr>
              <a:t>收集后的序列：</a:t>
            </a:r>
            <a:r>
              <a:rPr lang="en-US" altLang="zh-CN" dirty="0">
                <a:latin typeface="Arial" panose="020B0604020202020204" pitchFamily="34" charset="0"/>
                <a:ea typeface="SimSun" panose="02010600030101010101" pitchFamily="2" charset="-122"/>
              </a:rPr>
              <a:t>2</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52</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5</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7</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17</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18</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9</a:t>
            </a:r>
            <a:r>
              <a:rPr lang="zh-CN" altLang="en-US" dirty="0">
                <a:latin typeface="Arial" panose="020B0604020202020204" pitchFamily="34" charset="0"/>
                <a:ea typeface="SimSun" panose="02010600030101010101" pitchFamily="2" charset="-122"/>
              </a:rPr>
              <a:t>、</a:t>
            </a:r>
            <a:endParaRPr lang="zh-CN" altLang="en-US" dirty="0">
              <a:latin typeface="Arial" panose="020B0604020202020204" pitchFamily="34" charset="0"/>
              <a:ea typeface="SimSun" panose="02010600030101010101" pitchFamily="2" charset="-122"/>
            </a:endParaRPr>
          </a:p>
        </p:txBody>
      </p:sp>
      <p:sp>
        <p:nvSpPr>
          <p:cNvPr id="18" name="AutoShape 8"/>
          <p:cNvSpPr>
            <a:spLocks noChangeArrowheads="1"/>
          </p:cNvSpPr>
          <p:nvPr/>
        </p:nvSpPr>
        <p:spPr bwMode="auto">
          <a:xfrm>
            <a:off x="3791086" y="1926245"/>
            <a:ext cx="184150" cy="195263"/>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9" name="AutoShape 8"/>
          <p:cNvSpPr>
            <a:spLocks noChangeArrowheads="1"/>
          </p:cNvSpPr>
          <p:nvPr/>
        </p:nvSpPr>
        <p:spPr bwMode="auto">
          <a:xfrm>
            <a:off x="3355928" y="1940130"/>
            <a:ext cx="184150" cy="195263"/>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20" name="AutoShape 8"/>
          <p:cNvSpPr>
            <a:spLocks noChangeArrowheads="1"/>
          </p:cNvSpPr>
          <p:nvPr/>
        </p:nvSpPr>
        <p:spPr bwMode="auto">
          <a:xfrm>
            <a:off x="2916767" y="1940129"/>
            <a:ext cx="184150" cy="195263"/>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21" name="AutoShape 8"/>
          <p:cNvSpPr>
            <a:spLocks noChangeArrowheads="1"/>
          </p:cNvSpPr>
          <p:nvPr/>
        </p:nvSpPr>
        <p:spPr bwMode="auto">
          <a:xfrm>
            <a:off x="2497509" y="1940130"/>
            <a:ext cx="184150" cy="195263"/>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22" name="AutoShape 8"/>
          <p:cNvSpPr>
            <a:spLocks noChangeArrowheads="1"/>
          </p:cNvSpPr>
          <p:nvPr/>
        </p:nvSpPr>
        <p:spPr bwMode="auto">
          <a:xfrm>
            <a:off x="2119493" y="1940129"/>
            <a:ext cx="184150" cy="195263"/>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23" name="AutoShape 8"/>
          <p:cNvSpPr>
            <a:spLocks noChangeArrowheads="1"/>
          </p:cNvSpPr>
          <p:nvPr/>
        </p:nvSpPr>
        <p:spPr bwMode="auto">
          <a:xfrm>
            <a:off x="1774409" y="1940130"/>
            <a:ext cx="184150" cy="195263"/>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24" name="Text Box 11"/>
          <p:cNvSpPr txBox="1">
            <a:spLocks noChangeArrowheads="1"/>
          </p:cNvSpPr>
          <p:nvPr/>
        </p:nvSpPr>
        <p:spPr bwMode="auto">
          <a:xfrm>
            <a:off x="3739785" y="4075879"/>
            <a:ext cx="5208951" cy="584775"/>
          </a:xfrm>
          <a:prstGeom prst="rect">
            <a:avLst/>
          </a:prstGeom>
          <a:solidFill>
            <a:schemeClr val="bg2"/>
          </a:solidFill>
          <a:ln>
            <a:noFill/>
          </a:ln>
          <a:effectLst/>
        </p:spPr>
        <p:txBody>
          <a:bodyPr wrap="square">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eaLnBrk="0" hangingPunct="0"/>
            <a:r>
              <a:rPr lang="zh-CN" altLang="en-US" sz="1600" dirty="0"/>
              <a:t>根据箭头所指向的数，进行分配动作，将其分配到相应的口袋。</a:t>
            </a:r>
            <a:endParaRPr lang="zh-CN" altLang="en-US" sz="1600" dirty="0"/>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6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164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2"/>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164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1"/>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1649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164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1649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91648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164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16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8" grpId="0" animBg="1"/>
      <p:bldP spid="916491" grpId="0"/>
      <p:bldP spid="916492" grpId="0"/>
      <p:bldP spid="916493" grpId="0"/>
      <p:bldP spid="916494" grpId="0"/>
      <p:bldP spid="916495" grpId="0"/>
      <p:bldP spid="916496" grpId="0"/>
      <p:bldP spid="916497" grpId="0"/>
      <p:bldP spid="916499" grpId="0"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5" name="Text Box 5"/>
          <p:cNvSpPr txBox="1">
            <a:spLocks noChangeArrowheads="1"/>
          </p:cNvSpPr>
          <p:nvPr/>
        </p:nvSpPr>
        <p:spPr bwMode="auto">
          <a:xfrm>
            <a:off x="1382465" y="1875567"/>
            <a:ext cx="184150" cy="304800"/>
          </a:xfrm>
          <a:prstGeom prst="rect">
            <a:avLst/>
          </a:prstGeom>
          <a:noFill/>
          <a:ln>
            <a:noFill/>
          </a:ln>
          <a:effectLst/>
        </p:spPr>
        <p:txBody>
          <a:bodyPr>
            <a:spAutoFit/>
          </a:bodyPr>
          <a:lstStyle/>
          <a:p>
            <a:pPr eaLnBrk="0" hangingPunct="0">
              <a:defRPr/>
            </a:pPr>
            <a:endParaRPr lang="en-US">
              <a:latin typeface="Arial" panose="020B0604020202020204" pitchFamily="34" charset="0"/>
              <a:ea typeface="SimSun" panose="02010600030101010101" pitchFamily="2" charset="-122"/>
            </a:endParaRPr>
          </a:p>
        </p:txBody>
      </p:sp>
      <p:sp>
        <p:nvSpPr>
          <p:cNvPr id="931846" name="Text Box 6"/>
          <p:cNvSpPr txBox="1">
            <a:spLocks noChangeArrowheads="1"/>
          </p:cNvSpPr>
          <p:nvPr/>
        </p:nvSpPr>
        <p:spPr bwMode="auto">
          <a:xfrm>
            <a:off x="1200150" y="2665049"/>
            <a:ext cx="1024987" cy="2862322"/>
          </a:xfrm>
          <a:prstGeom prst="rect">
            <a:avLst/>
          </a:prstGeom>
          <a:noFill/>
          <a:ln>
            <a:noFill/>
          </a:ln>
          <a:effectLst/>
        </p:spPr>
        <p:txBody>
          <a:bodyPr wrap="square">
            <a:spAutoFit/>
          </a:bodyPr>
          <a:lstStyle/>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0</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1</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2</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3</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4</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5</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6</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7</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8</a:t>
            </a:r>
            <a:endParaRPr lang="en-US" altLang="zh-CN" sz="1800" baseline="-10000" dirty="0">
              <a:solidFill>
                <a:schemeClr val="folHlink"/>
              </a:solidFill>
              <a:latin typeface="Arial" panose="020B0604020202020204" pitchFamily="34" charset="0"/>
              <a:ea typeface="SimSun" panose="02010600030101010101" pitchFamily="2" charset="-122"/>
            </a:endParaRPr>
          </a:p>
          <a:p>
            <a:pPr eaLnBrk="0" hangingPunct="0">
              <a:defRPr/>
            </a:pPr>
            <a:r>
              <a:rPr lang="en-US" altLang="zh-CN" sz="1800" dirty="0">
                <a:solidFill>
                  <a:schemeClr val="folHlink"/>
                </a:solidFill>
                <a:latin typeface="Arial" panose="020B0604020202020204" pitchFamily="34" charset="0"/>
                <a:ea typeface="SimSun" panose="02010600030101010101" pitchFamily="2" charset="-122"/>
              </a:rPr>
              <a:t>B</a:t>
            </a:r>
            <a:r>
              <a:rPr lang="en-US" altLang="zh-CN" sz="1800" baseline="-10000" dirty="0">
                <a:solidFill>
                  <a:schemeClr val="folHlink"/>
                </a:solidFill>
                <a:latin typeface="Arial" panose="020B0604020202020204" pitchFamily="34" charset="0"/>
                <a:ea typeface="SimSun" panose="02010600030101010101" pitchFamily="2" charset="-122"/>
              </a:rPr>
              <a:t>9</a:t>
            </a:r>
            <a:endParaRPr lang="en-US" altLang="zh-CN" sz="1800" baseline="-10000" dirty="0">
              <a:solidFill>
                <a:schemeClr val="folHlink"/>
              </a:solidFill>
              <a:latin typeface="Arial" panose="020B0604020202020204" pitchFamily="34" charset="0"/>
              <a:ea typeface="SimSun" panose="02010600030101010101" pitchFamily="2" charset="-122"/>
            </a:endParaRPr>
          </a:p>
        </p:txBody>
      </p:sp>
      <p:sp>
        <p:nvSpPr>
          <p:cNvPr id="931847" name="Text Box 7"/>
          <p:cNvSpPr txBox="1">
            <a:spLocks noChangeArrowheads="1"/>
          </p:cNvSpPr>
          <p:nvPr/>
        </p:nvSpPr>
        <p:spPr bwMode="auto">
          <a:xfrm>
            <a:off x="1109663" y="2330086"/>
            <a:ext cx="750887" cy="304800"/>
          </a:xfrm>
          <a:prstGeom prst="rect">
            <a:avLst/>
          </a:prstGeom>
          <a:noFill/>
          <a:ln>
            <a:noFill/>
          </a:ln>
          <a:effectLst/>
        </p:spPr>
        <p:txBody>
          <a:bodyPr>
            <a:spAutoFit/>
          </a:bodyPr>
          <a:lstStyle/>
          <a:p>
            <a:pPr eaLnBrk="0" hangingPunct="0">
              <a:defRPr/>
            </a:pPr>
            <a:r>
              <a:rPr lang="zh-CN" altLang="en-US">
                <a:solidFill>
                  <a:schemeClr val="folHlink"/>
                </a:solidFill>
                <a:latin typeface="Arial" panose="020B0604020202020204" pitchFamily="34" charset="0"/>
                <a:ea typeface="SimSun" panose="02010600030101010101" pitchFamily="2" charset="-122"/>
              </a:rPr>
              <a:t>口袋</a:t>
            </a:r>
            <a:endParaRPr lang="zh-CN" altLang="en-US">
              <a:latin typeface="Arial" panose="020B0604020202020204" pitchFamily="34" charset="0"/>
              <a:ea typeface="SimSun" panose="02010600030101010101" pitchFamily="2" charset="-122"/>
            </a:endParaRPr>
          </a:p>
        </p:txBody>
      </p:sp>
      <p:sp>
        <p:nvSpPr>
          <p:cNvPr id="931848" name="AutoShape 8"/>
          <p:cNvSpPr>
            <a:spLocks noChangeArrowheads="1"/>
          </p:cNvSpPr>
          <p:nvPr/>
        </p:nvSpPr>
        <p:spPr bwMode="auto">
          <a:xfrm>
            <a:off x="4176616" y="1936896"/>
            <a:ext cx="184150" cy="201612"/>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931851" name="Text Box 11"/>
          <p:cNvSpPr txBox="1">
            <a:spLocks noChangeArrowheads="1"/>
          </p:cNvSpPr>
          <p:nvPr/>
        </p:nvSpPr>
        <p:spPr bwMode="auto">
          <a:xfrm>
            <a:off x="1783003" y="2696799"/>
            <a:ext cx="449623" cy="346074"/>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2</a:t>
            </a:r>
            <a:endParaRPr lang="en-US" altLang="zh-CN" dirty="0">
              <a:latin typeface="Arial" panose="020B0604020202020204" pitchFamily="34" charset="0"/>
              <a:ea typeface="SimSun" panose="02010600030101010101" pitchFamily="2" charset="-122"/>
            </a:endParaRPr>
          </a:p>
        </p:txBody>
      </p:sp>
      <p:sp>
        <p:nvSpPr>
          <p:cNvPr id="931852" name="Text Box 12"/>
          <p:cNvSpPr txBox="1">
            <a:spLocks noChangeArrowheads="1"/>
          </p:cNvSpPr>
          <p:nvPr/>
        </p:nvSpPr>
        <p:spPr bwMode="auto">
          <a:xfrm>
            <a:off x="1673225" y="4074619"/>
            <a:ext cx="538163" cy="346074"/>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52</a:t>
            </a:r>
            <a:endParaRPr lang="en-US" altLang="zh-CN" dirty="0">
              <a:latin typeface="Arial" panose="020B0604020202020204" pitchFamily="34" charset="0"/>
              <a:ea typeface="SimSun" panose="02010600030101010101" pitchFamily="2" charset="-122"/>
            </a:endParaRPr>
          </a:p>
        </p:txBody>
      </p:sp>
      <p:sp>
        <p:nvSpPr>
          <p:cNvPr id="931853" name="Text Box 13"/>
          <p:cNvSpPr txBox="1">
            <a:spLocks noChangeArrowheads="1"/>
          </p:cNvSpPr>
          <p:nvPr/>
        </p:nvSpPr>
        <p:spPr bwMode="auto">
          <a:xfrm>
            <a:off x="2172315" y="2696799"/>
            <a:ext cx="449622" cy="346074"/>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5</a:t>
            </a:r>
            <a:endParaRPr lang="en-US" altLang="zh-CN" dirty="0">
              <a:latin typeface="Arial" panose="020B0604020202020204" pitchFamily="34" charset="0"/>
              <a:ea typeface="SimSun" panose="02010600030101010101" pitchFamily="2" charset="-122"/>
            </a:endParaRPr>
          </a:p>
        </p:txBody>
      </p:sp>
      <p:sp>
        <p:nvSpPr>
          <p:cNvPr id="931854" name="Text Box 14"/>
          <p:cNvSpPr txBox="1">
            <a:spLocks noChangeArrowheads="1"/>
          </p:cNvSpPr>
          <p:nvPr/>
        </p:nvSpPr>
        <p:spPr bwMode="auto">
          <a:xfrm>
            <a:off x="2517776" y="2696799"/>
            <a:ext cx="396800" cy="346074"/>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7</a:t>
            </a:r>
            <a:endParaRPr lang="en-US" altLang="zh-CN" dirty="0">
              <a:latin typeface="Arial" panose="020B0604020202020204" pitchFamily="34" charset="0"/>
              <a:ea typeface="SimSun" panose="02010600030101010101" pitchFamily="2" charset="-122"/>
            </a:endParaRPr>
          </a:p>
        </p:txBody>
      </p:sp>
      <p:sp>
        <p:nvSpPr>
          <p:cNvPr id="931855" name="Text Box 15"/>
          <p:cNvSpPr txBox="1">
            <a:spLocks noChangeArrowheads="1"/>
          </p:cNvSpPr>
          <p:nvPr/>
        </p:nvSpPr>
        <p:spPr bwMode="auto">
          <a:xfrm>
            <a:off x="1679215" y="2985134"/>
            <a:ext cx="538163" cy="346074"/>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17</a:t>
            </a:r>
            <a:endParaRPr lang="en-US" altLang="zh-CN" dirty="0">
              <a:latin typeface="Arial" panose="020B0604020202020204" pitchFamily="34" charset="0"/>
              <a:ea typeface="SimSun" panose="02010600030101010101" pitchFamily="2" charset="-122"/>
            </a:endParaRPr>
          </a:p>
        </p:txBody>
      </p:sp>
      <p:sp>
        <p:nvSpPr>
          <p:cNvPr id="931856" name="Text Box 16"/>
          <p:cNvSpPr txBox="1">
            <a:spLocks noChangeArrowheads="1"/>
          </p:cNvSpPr>
          <p:nvPr/>
        </p:nvSpPr>
        <p:spPr bwMode="auto">
          <a:xfrm>
            <a:off x="2068947" y="2985134"/>
            <a:ext cx="538163" cy="346074"/>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18</a:t>
            </a:r>
            <a:endParaRPr lang="en-US" altLang="zh-CN" dirty="0">
              <a:latin typeface="Arial" panose="020B0604020202020204" pitchFamily="34" charset="0"/>
              <a:ea typeface="SimSun" panose="02010600030101010101" pitchFamily="2" charset="-122"/>
            </a:endParaRPr>
          </a:p>
        </p:txBody>
      </p:sp>
      <p:sp>
        <p:nvSpPr>
          <p:cNvPr id="931857" name="Text Box 17"/>
          <p:cNvSpPr txBox="1">
            <a:spLocks noChangeArrowheads="1"/>
          </p:cNvSpPr>
          <p:nvPr/>
        </p:nvSpPr>
        <p:spPr bwMode="auto">
          <a:xfrm>
            <a:off x="2914576" y="2696799"/>
            <a:ext cx="473393" cy="346074"/>
          </a:xfrm>
          <a:prstGeom prst="rect">
            <a:avLst/>
          </a:prstGeom>
          <a:noFill/>
          <a:ln>
            <a:noFill/>
          </a:ln>
          <a:effectLst/>
        </p:spPr>
        <p:txBody>
          <a:bodyPr wrap="square">
            <a:spAutoFit/>
          </a:bodyPr>
          <a:lstStyle/>
          <a:p>
            <a:pPr eaLnBrk="0" hangingPunct="0">
              <a:defRPr/>
            </a:pPr>
            <a:r>
              <a:rPr lang="en-US" altLang="zh-CN" sz="1600" dirty="0">
                <a:latin typeface="Arial" panose="020B0604020202020204" pitchFamily="34" charset="0"/>
                <a:ea typeface="SimSun" panose="02010600030101010101" pitchFamily="2" charset="-122"/>
              </a:rPr>
              <a:t>9</a:t>
            </a:r>
            <a:endParaRPr lang="en-US" altLang="zh-CN" dirty="0">
              <a:latin typeface="Arial" panose="020B0604020202020204" pitchFamily="34" charset="0"/>
              <a:ea typeface="SimSun" panose="02010600030101010101" pitchFamily="2" charset="-122"/>
            </a:endParaRPr>
          </a:p>
        </p:txBody>
      </p:sp>
      <p:sp>
        <p:nvSpPr>
          <p:cNvPr id="931860" name="Freeform 20"/>
          <p:cNvSpPr/>
          <p:nvPr/>
        </p:nvSpPr>
        <p:spPr bwMode="auto">
          <a:xfrm>
            <a:off x="840545" y="2539183"/>
            <a:ext cx="3009900" cy="3033712"/>
          </a:xfrm>
          <a:custGeom>
            <a:avLst/>
            <a:gdLst>
              <a:gd name="T0" fmla="*/ 22225 w 1896"/>
              <a:gd name="T1" fmla="*/ 123825 h 2759"/>
              <a:gd name="T2" fmla="*/ 414338 w 1896"/>
              <a:gd name="T3" fmla="*/ 404812 h 2759"/>
              <a:gd name="T4" fmla="*/ 828675 w 1896"/>
              <a:gd name="T5" fmla="*/ 449262 h 2759"/>
              <a:gd name="T6" fmla="*/ 2968625 w 1896"/>
              <a:gd name="T7" fmla="*/ 515937 h 2759"/>
              <a:gd name="T8" fmla="*/ 2274888 w 1896"/>
              <a:gd name="T9" fmla="*/ 684212 h 2759"/>
              <a:gd name="T10" fmla="*/ 884238 w 1896"/>
              <a:gd name="T11" fmla="*/ 628650 h 2759"/>
              <a:gd name="T12" fmla="*/ 447675 w 1896"/>
              <a:gd name="T13" fmla="*/ 706437 h 2759"/>
              <a:gd name="T14" fmla="*/ 693738 w 1896"/>
              <a:gd name="T15" fmla="*/ 841375 h 2759"/>
              <a:gd name="T16" fmla="*/ 1524000 w 1896"/>
              <a:gd name="T17" fmla="*/ 874712 h 2759"/>
              <a:gd name="T18" fmla="*/ 538163 w 1896"/>
              <a:gd name="T19" fmla="*/ 1031875 h 2759"/>
              <a:gd name="T20" fmla="*/ 403225 w 1896"/>
              <a:gd name="T21" fmla="*/ 1200150 h 2759"/>
              <a:gd name="T22" fmla="*/ 671513 w 1896"/>
              <a:gd name="T23" fmla="*/ 1255712 h 2759"/>
              <a:gd name="T24" fmla="*/ 963613 w 1896"/>
              <a:gd name="T25" fmla="*/ 1423987 h 2759"/>
              <a:gd name="T26" fmla="*/ 549275 w 1896"/>
              <a:gd name="T27" fmla="*/ 1535112 h 2759"/>
              <a:gd name="T28" fmla="*/ 571500 w 1896"/>
              <a:gd name="T29" fmla="*/ 1681162 h 2759"/>
              <a:gd name="T30" fmla="*/ 963613 w 1896"/>
              <a:gd name="T31" fmla="*/ 1771650 h 2759"/>
              <a:gd name="T32" fmla="*/ 515938 w 1896"/>
              <a:gd name="T33" fmla="*/ 1939925 h 2759"/>
              <a:gd name="T34" fmla="*/ 839788 w 1896"/>
              <a:gd name="T35" fmla="*/ 2130425 h 2759"/>
              <a:gd name="T36" fmla="*/ 985838 w 1896"/>
              <a:gd name="T37" fmla="*/ 2185987 h 2759"/>
              <a:gd name="T38" fmla="*/ 560388 w 1896"/>
              <a:gd name="T39" fmla="*/ 2297112 h 2759"/>
              <a:gd name="T40" fmla="*/ 503238 w 1896"/>
              <a:gd name="T41" fmla="*/ 2443162 h 2759"/>
              <a:gd name="T42" fmla="*/ 873125 w 1896"/>
              <a:gd name="T43" fmla="*/ 2544762 h 2759"/>
              <a:gd name="T44" fmla="*/ 1479550 w 1896"/>
              <a:gd name="T45" fmla="*/ 2678112 h 2759"/>
              <a:gd name="T46" fmla="*/ 527050 w 1896"/>
              <a:gd name="T47" fmla="*/ 2735262 h 2759"/>
              <a:gd name="T48" fmla="*/ 492125 w 1896"/>
              <a:gd name="T49" fmla="*/ 2892425 h 2759"/>
              <a:gd name="T50" fmla="*/ 828675 w 1896"/>
              <a:gd name="T51" fmla="*/ 2959100 h 2759"/>
              <a:gd name="T52" fmla="*/ 728663 w 1896"/>
              <a:gd name="T53" fmla="*/ 3149600 h 2759"/>
              <a:gd name="T54" fmla="*/ 527050 w 1896"/>
              <a:gd name="T55" fmla="*/ 3262312 h 2759"/>
              <a:gd name="T56" fmla="*/ 481013 w 1896"/>
              <a:gd name="T57" fmla="*/ 3452812 h 2759"/>
              <a:gd name="T58" fmla="*/ 750888 w 1896"/>
              <a:gd name="T59" fmla="*/ 3406775 h 2759"/>
              <a:gd name="T60" fmla="*/ 952500 w 1896"/>
              <a:gd name="T61" fmla="*/ 3508375 h 2759"/>
              <a:gd name="T62" fmla="*/ 784225 w 1896"/>
              <a:gd name="T63" fmla="*/ 3586162 h 2759"/>
              <a:gd name="T64" fmla="*/ 571500 w 1896"/>
              <a:gd name="T65" fmla="*/ 3619500 h 2759"/>
              <a:gd name="T66" fmla="*/ 762000 w 1896"/>
              <a:gd name="T67" fmla="*/ 3776662 h 2759"/>
              <a:gd name="T68" fmla="*/ 963613 w 1896"/>
              <a:gd name="T69" fmla="*/ 3889375 h 2759"/>
              <a:gd name="T70" fmla="*/ 593725 w 1896"/>
              <a:gd name="T71" fmla="*/ 4102100 h 2759"/>
              <a:gd name="T72" fmla="*/ 1277938 w 1896"/>
              <a:gd name="T73" fmla="*/ 4314825 h 2759"/>
              <a:gd name="T74" fmla="*/ 1220788 w 1896"/>
              <a:gd name="T75" fmla="*/ 4270375 h 2759"/>
              <a:gd name="T76" fmla="*/ 1220788 w 1896"/>
              <a:gd name="T77" fmla="*/ 4359275 h 2759"/>
              <a:gd name="T78" fmla="*/ 1131888 w 1896"/>
              <a:gd name="T79" fmla="*/ 4202112 h 2759"/>
              <a:gd name="T80" fmla="*/ 1231900 w 1896"/>
              <a:gd name="T81" fmla="*/ 4314825 h 2759"/>
              <a:gd name="T82" fmla="*/ 1120775 w 1896"/>
              <a:gd name="T83" fmla="*/ 4359275 h 27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896" h="2759">
                <a:moveTo>
                  <a:pt x="0" y="0"/>
                </a:moveTo>
                <a:cubicBezTo>
                  <a:pt x="2" y="12"/>
                  <a:pt x="7" y="61"/>
                  <a:pt x="14" y="78"/>
                </a:cubicBezTo>
                <a:cubicBezTo>
                  <a:pt x="41" y="140"/>
                  <a:pt x="100" y="149"/>
                  <a:pt x="148" y="184"/>
                </a:cubicBezTo>
                <a:cubicBezTo>
                  <a:pt x="180" y="207"/>
                  <a:pt x="219" y="250"/>
                  <a:pt x="261" y="255"/>
                </a:cubicBezTo>
                <a:cubicBezTo>
                  <a:pt x="294" y="259"/>
                  <a:pt x="327" y="260"/>
                  <a:pt x="360" y="262"/>
                </a:cubicBezTo>
                <a:cubicBezTo>
                  <a:pt x="423" y="278"/>
                  <a:pt x="440" y="278"/>
                  <a:pt x="522" y="283"/>
                </a:cubicBezTo>
                <a:cubicBezTo>
                  <a:pt x="560" y="291"/>
                  <a:pt x="597" y="302"/>
                  <a:pt x="635" y="311"/>
                </a:cubicBezTo>
                <a:cubicBezTo>
                  <a:pt x="1046" y="297"/>
                  <a:pt x="1459" y="318"/>
                  <a:pt x="1870" y="325"/>
                </a:cubicBezTo>
                <a:cubicBezTo>
                  <a:pt x="1896" y="428"/>
                  <a:pt x="1797" y="397"/>
                  <a:pt x="1715" y="403"/>
                </a:cubicBezTo>
                <a:cubicBezTo>
                  <a:pt x="1621" y="410"/>
                  <a:pt x="1526" y="416"/>
                  <a:pt x="1433" y="431"/>
                </a:cubicBezTo>
                <a:cubicBezTo>
                  <a:pt x="1339" y="427"/>
                  <a:pt x="1243" y="405"/>
                  <a:pt x="1150" y="403"/>
                </a:cubicBezTo>
                <a:cubicBezTo>
                  <a:pt x="952" y="399"/>
                  <a:pt x="755" y="398"/>
                  <a:pt x="557" y="396"/>
                </a:cubicBezTo>
                <a:cubicBezTo>
                  <a:pt x="480" y="383"/>
                  <a:pt x="430" y="384"/>
                  <a:pt x="346" y="389"/>
                </a:cubicBezTo>
                <a:cubicBezTo>
                  <a:pt x="315" y="404"/>
                  <a:pt x="301" y="417"/>
                  <a:pt x="282" y="445"/>
                </a:cubicBezTo>
                <a:cubicBezTo>
                  <a:pt x="292" y="530"/>
                  <a:pt x="285" y="502"/>
                  <a:pt x="367" y="516"/>
                </a:cubicBezTo>
                <a:cubicBezTo>
                  <a:pt x="390" y="520"/>
                  <a:pt x="437" y="530"/>
                  <a:pt x="437" y="530"/>
                </a:cubicBezTo>
                <a:cubicBezTo>
                  <a:pt x="545" y="528"/>
                  <a:pt x="654" y="523"/>
                  <a:pt x="762" y="523"/>
                </a:cubicBezTo>
                <a:cubicBezTo>
                  <a:pt x="950" y="523"/>
                  <a:pt x="913" y="480"/>
                  <a:pt x="960" y="551"/>
                </a:cubicBezTo>
                <a:cubicBezTo>
                  <a:pt x="953" y="620"/>
                  <a:pt x="965" y="625"/>
                  <a:pt x="910" y="643"/>
                </a:cubicBezTo>
                <a:cubicBezTo>
                  <a:pt x="719" y="633"/>
                  <a:pt x="530" y="642"/>
                  <a:pt x="339" y="650"/>
                </a:cubicBezTo>
                <a:cubicBezTo>
                  <a:pt x="289" y="658"/>
                  <a:pt x="264" y="655"/>
                  <a:pt x="247" y="706"/>
                </a:cubicBezTo>
                <a:cubicBezTo>
                  <a:pt x="249" y="723"/>
                  <a:pt x="246" y="741"/>
                  <a:pt x="254" y="756"/>
                </a:cubicBezTo>
                <a:cubicBezTo>
                  <a:pt x="256" y="760"/>
                  <a:pt x="295" y="776"/>
                  <a:pt x="303" y="777"/>
                </a:cubicBezTo>
                <a:cubicBezTo>
                  <a:pt x="343" y="783"/>
                  <a:pt x="383" y="785"/>
                  <a:pt x="423" y="791"/>
                </a:cubicBezTo>
                <a:cubicBezTo>
                  <a:pt x="488" y="802"/>
                  <a:pt x="558" y="802"/>
                  <a:pt x="614" y="840"/>
                </a:cubicBezTo>
                <a:cubicBezTo>
                  <a:pt x="612" y="859"/>
                  <a:pt x="615" y="879"/>
                  <a:pt x="607" y="897"/>
                </a:cubicBezTo>
                <a:cubicBezTo>
                  <a:pt x="607" y="898"/>
                  <a:pt x="544" y="921"/>
                  <a:pt x="536" y="925"/>
                </a:cubicBezTo>
                <a:cubicBezTo>
                  <a:pt x="477" y="955"/>
                  <a:pt x="410" y="951"/>
                  <a:pt x="346" y="967"/>
                </a:cubicBezTo>
                <a:cubicBezTo>
                  <a:pt x="322" y="984"/>
                  <a:pt x="306" y="985"/>
                  <a:pt x="289" y="1010"/>
                </a:cubicBezTo>
                <a:cubicBezTo>
                  <a:pt x="300" y="1056"/>
                  <a:pt x="314" y="1050"/>
                  <a:pt x="360" y="1059"/>
                </a:cubicBezTo>
                <a:cubicBezTo>
                  <a:pt x="416" y="1070"/>
                  <a:pt x="465" y="1087"/>
                  <a:pt x="522" y="1095"/>
                </a:cubicBezTo>
                <a:cubicBezTo>
                  <a:pt x="550" y="1104"/>
                  <a:pt x="579" y="1109"/>
                  <a:pt x="607" y="1116"/>
                </a:cubicBezTo>
                <a:cubicBezTo>
                  <a:pt x="699" y="1208"/>
                  <a:pt x="417" y="1200"/>
                  <a:pt x="409" y="1200"/>
                </a:cubicBezTo>
                <a:cubicBezTo>
                  <a:pt x="380" y="1206"/>
                  <a:pt x="353" y="1213"/>
                  <a:pt x="325" y="1222"/>
                </a:cubicBezTo>
                <a:cubicBezTo>
                  <a:pt x="269" y="1275"/>
                  <a:pt x="376" y="1330"/>
                  <a:pt x="423" y="1335"/>
                </a:cubicBezTo>
                <a:cubicBezTo>
                  <a:pt x="458" y="1339"/>
                  <a:pt x="494" y="1340"/>
                  <a:pt x="529" y="1342"/>
                </a:cubicBezTo>
                <a:cubicBezTo>
                  <a:pt x="596" y="1364"/>
                  <a:pt x="492" y="1329"/>
                  <a:pt x="579" y="1363"/>
                </a:cubicBezTo>
                <a:cubicBezTo>
                  <a:pt x="593" y="1368"/>
                  <a:pt x="621" y="1377"/>
                  <a:pt x="621" y="1377"/>
                </a:cubicBezTo>
                <a:cubicBezTo>
                  <a:pt x="632" y="1409"/>
                  <a:pt x="608" y="1438"/>
                  <a:pt x="572" y="1440"/>
                </a:cubicBezTo>
                <a:cubicBezTo>
                  <a:pt x="499" y="1444"/>
                  <a:pt x="426" y="1445"/>
                  <a:pt x="353" y="1447"/>
                </a:cubicBezTo>
                <a:cubicBezTo>
                  <a:pt x="326" y="1457"/>
                  <a:pt x="319" y="1463"/>
                  <a:pt x="310" y="1490"/>
                </a:cubicBezTo>
                <a:cubicBezTo>
                  <a:pt x="312" y="1506"/>
                  <a:pt x="307" y="1526"/>
                  <a:pt x="317" y="1539"/>
                </a:cubicBezTo>
                <a:cubicBezTo>
                  <a:pt x="331" y="1557"/>
                  <a:pt x="360" y="1553"/>
                  <a:pt x="381" y="1560"/>
                </a:cubicBezTo>
                <a:cubicBezTo>
                  <a:pt x="435" y="1578"/>
                  <a:pt x="494" y="1592"/>
                  <a:pt x="550" y="1603"/>
                </a:cubicBezTo>
                <a:cubicBezTo>
                  <a:pt x="711" y="1594"/>
                  <a:pt x="758" y="1591"/>
                  <a:pt x="946" y="1596"/>
                </a:cubicBezTo>
                <a:cubicBezTo>
                  <a:pt x="998" y="1613"/>
                  <a:pt x="989" y="1685"/>
                  <a:pt x="932" y="1687"/>
                </a:cubicBezTo>
                <a:cubicBezTo>
                  <a:pt x="817" y="1692"/>
                  <a:pt x="701" y="1692"/>
                  <a:pt x="586" y="1695"/>
                </a:cubicBezTo>
                <a:cubicBezTo>
                  <a:pt x="504" y="1722"/>
                  <a:pt x="415" y="1695"/>
                  <a:pt x="332" y="1723"/>
                </a:cubicBezTo>
                <a:cubicBezTo>
                  <a:pt x="324" y="1747"/>
                  <a:pt x="317" y="1765"/>
                  <a:pt x="303" y="1786"/>
                </a:cubicBezTo>
                <a:cubicBezTo>
                  <a:pt x="305" y="1798"/>
                  <a:pt x="301" y="1813"/>
                  <a:pt x="310" y="1822"/>
                </a:cubicBezTo>
                <a:cubicBezTo>
                  <a:pt x="321" y="1833"/>
                  <a:pt x="339" y="1831"/>
                  <a:pt x="353" y="1836"/>
                </a:cubicBezTo>
                <a:cubicBezTo>
                  <a:pt x="410" y="1855"/>
                  <a:pt x="460" y="1859"/>
                  <a:pt x="522" y="1864"/>
                </a:cubicBezTo>
                <a:cubicBezTo>
                  <a:pt x="587" y="1880"/>
                  <a:pt x="563" y="1867"/>
                  <a:pt x="600" y="1892"/>
                </a:cubicBezTo>
                <a:cubicBezTo>
                  <a:pt x="626" y="1970"/>
                  <a:pt x="511" y="1978"/>
                  <a:pt x="459" y="1984"/>
                </a:cubicBezTo>
                <a:cubicBezTo>
                  <a:pt x="438" y="1986"/>
                  <a:pt x="416" y="1989"/>
                  <a:pt x="395" y="1991"/>
                </a:cubicBezTo>
                <a:cubicBezTo>
                  <a:pt x="336" y="2011"/>
                  <a:pt x="359" y="1991"/>
                  <a:pt x="332" y="2055"/>
                </a:cubicBezTo>
                <a:cubicBezTo>
                  <a:pt x="323" y="2110"/>
                  <a:pt x="327" y="2092"/>
                  <a:pt x="310" y="2153"/>
                </a:cubicBezTo>
                <a:cubicBezTo>
                  <a:pt x="308" y="2160"/>
                  <a:pt x="295" y="2174"/>
                  <a:pt x="303" y="2175"/>
                </a:cubicBezTo>
                <a:cubicBezTo>
                  <a:pt x="321" y="2178"/>
                  <a:pt x="388" y="2166"/>
                  <a:pt x="416" y="2160"/>
                </a:cubicBezTo>
                <a:cubicBezTo>
                  <a:pt x="435" y="2156"/>
                  <a:pt x="473" y="2146"/>
                  <a:pt x="473" y="2146"/>
                </a:cubicBezTo>
                <a:cubicBezTo>
                  <a:pt x="522" y="2113"/>
                  <a:pt x="533" y="2126"/>
                  <a:pt x="607" y="2132"/>
                </a:cubicBezTo>
                <a:cubicBezTo>
                  <a:pt x="605" y="2158"/>
                  <a:pt x="608" y="2185"/>
                  <a:pt x="600" y="2210"/>
                </a:cubicBezTo>
                <a:cubicBezTo>
                  <a:pt x="598" y="2217"/>
                  <a:pt x="585" y="2213"/>
                  <a:pt x="579" y="2217"/>
                </a:cubicBezTo>
                <a:cubicBezTo>
                  <a:pt x="541" y="2238"/>
                  <a:pt x="537" y="2253"/>
                  <a:pt x="494" y="2259"/>
                </a:cubicBezTo>
                <a:cubicBezTo>
                  <a:pt x="478" y="2261"/>
                  <a:pt x="461" y="2263"/>
                  <a:pt x="445" y="2266"/>
                </a:cubicBezTo>
                <a:cubicBezTo>
                  <a:pt x="417" y="2270"/>
                  <a:pt x="360" y="2280"/>
                  <a:pt x="360" y="2280"/>
                </a:cubicBezTo>
                <a:cubicBezTo>
                  <a:pt x="354" y="2300"/>
                  <a:pt x="334" y="2339"/>
                  <a:pt x="353" y="2358"/>
                </a:cubicBezTo>
                <a:cubicBezTo>
                  <a:pt x="363" y="2368"/>
                  <a:pt x="475" y="2378"/>
                  <a:pt x="480" y="2379"/>
                </a:cubicBezTo>
                <a:cubicBezTo>
                  <a:pt x="503" y="2387"/>
                  <a:pt x="527" y="2392"/>
                  <a:pt x="550" y="2400"/>
                </a:cubicBezTo>
                <a:cubicBezTo>
                  <a:pt x="592" y="2442"/>
                  <a:pt x="572" y="2427"/>
                  <a:pt x="607" y="2450"/>
                </a:cubicBezTo>
                <a:cubicBezTo>
                  <a:pt x="581" y="2528"/>
                  <a:pt x="457" y="2508"/>
                  <a:pt x="402" y="2513"/>
                </a:cubicBezTo>
                <a:cubicBezTo>
                  <a:pt x="383" y="2533"/>
                  <a:pt x="353" y="2553"/>
                  <a:pt x="374" y="2584"/>
                </a:cubicBezTo>
                <a:cubicBezTo>
                  <a:pt x="392" y="2611"/>
                  <a:pt x="444" y="2612"/>
                  <a:pt x="473" y="2619"/>
                </a:cubicBezTo>
                <a:cubicBezTo>
                  <a:pt x="585" y="2647"/>
                  <a:pt x="693" y="2691"/>
                  <a:pt x="805" y="2718"/>
                </a:cubicBezTo>
                <a:cubicBezTo>
                  <a:pt x="778" y="2693"/>
                  <a:pt x="796" y="2708"/>
                  <a:pt x="748" y="2676"/>
                </a:cubicBezTo>
                <a:cubicBezTo>
                  <a:pt x="741" y="2671"/>
                  <a:pt x="769" y="2690"/>
                  <a:pt x="769" y="2690"/>
                </a:cubicBezTo>
                <a:cubicBezTo>
                  <a:pt x="807" y="2748"/>
                  <a:pt x="814" y="2730"/>
                  <a:pt x="741" y="2739"/>
                </a:cubicBezTo>
                <a:cubicBezTo>
                  <a:pt x="699" y="2753"/>
                  <a:pt x="630" y="2759"/>
                  <a:pt x="769" y="2746"/>
                </a:cubicBezTo>
                <a:cubicBezTo>
                  <a:pt x="819" y="2730"/>
                  <a:pt x="807" y="2746"/>
                  <a:pt x="819" y="2711"/>
                </a:cubicBezTo>
                <a:cubicBezTo>
                  <a:pt x="803" y="2664"/>
                  <a:pt x="755" y="2663"/>
                  <a:pt x="713" y="2647"/>
                </a:cubicBezTo>
                <a:cubicBezTo>
                  <a:pt x="718" y="2663"/>
                  <a:pt x="721" y="2678"/>
                  <a:pt x="734" y="2690"/>
                </a:cubicBezTo>
                <a:cubicBezTo>
                  <a:pt x="747" y="2701"/>
                  <a:pt x="776" y="2718"/>
                  <a:pt x="776" y="2718"/>
                </a:cubicBezTo>
                <a:cubicBezTo>
                  <a:pt x="718" y="2733"/>
                  <a:pt x="775" y="2715"/>
                  <a:pt x="727" y="2739"/>
                </a:cubicBezTo>
                <a:cubicBezTo>
                  <a:pt x="720" y="2742"/>
                  <a:pt x="708" y="2753"/>
                  <a:pt x="706" y="2746"/>
                </a:cubicBezTo>
                <a:cubicBezTo>
                  <a:pt x="699" y="2721"/>
                  <a:pt x="706" y="2695"/>
                  <a:pt x="706" y="2669"/>
                </a:cubicBezTo>
              </a:path>
            </a:pathLst>
          </a:custGeom>
          <a:noFill/>
          <a:ln w="12700" cap="flat" cmpd="sng">
            <a:solidFill>
              <a:schemeClr val="accent6">
                <a:lumMod val="75000"/>
              </a:schemeClr>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zh-CN" altLang="en-US"/>
          </a:p>
        </p:txBody>
      </p:sp>
      <p:sp>
        <p:nvSpPr>
          <p:cNvPr id="931864" name="Text Box 24"/>
          <p:cNvSpPr txBox="1">
            <a:spLocks noChangeArrowheads="1"/>
          </p:cNvSpPr>
          <p:nvPr/>
        </p:nvSpPr>
        <p:spPr bwMode="auto">
          <a:xfrm>
            <a:off x="1200150" y="5930628"/>
            <a:ext cx="6197395" cy="646331"/>
          </a:xfrm>
          <a:prstGeom prst="rect">
            <a:avLst/>
          </a:prstGeom>
          <a:noFill/>
          <a:ln w="9525">
            <a:noFill/>
            <a:miter lim="800000"/>
          </a:ln>
          <a:effectLst/>
        </p:spPr>
        <p:txBody>
          <a:bodyPr wrap="square">
            <a:spAutoFit/>
          </a:bodyPr>
          <a:lstStyle/>
          <a:p>
            <a:pPr eaLnBrk="0" hangingPunct="0">
              <a:defRPr/>
            </a:pPr>
            <a:r>
              <a:rPr lang="zh-CN" altLang="en-US" dirty="0">
                <a:latin typeface="Arial" panose="020B0604020202020204" pitchFamily="34" charset="0"/>
                <a:ea typeface="SimSun" panose="02010600030101010101" pitchFamily="2" charset="-122"/>
              </a:rPr>
              <a:t>收集后的序列：</a:t>
            </a:r>
            <a:r>
              <a:rPr lang="en-US" altLang="zh-CN" dirty="0">
                <a:latin typeface="Arial" panose="020B0604020202020204" pitchFamily="34" charset="0"/>
                <a:ea typeface="SimSun" panose="02010600030101010101" pitchFamily="2" charset="-122"/>
              </a:rPr>
              <a:t>2</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5</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7</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9</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17</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18</a:t>
            </a:r>
            <a:r>
              <a:rPr lang="zh-CN" altLang="en-US" dirty="0">
                <a:latin typeface="Arial" panose="020B0604020202020204" pitchFamily="34" charset="0"/>
                <a:ea typeface="SimSun" panose="02010600030101010101" pitchFamily="2" charset="-122"/>
              </a:rPr>
              <a:t>、</a:t>
            </a:r>
            <a:r>
              <a:rPr lang="en-US" altLang="zh-CN" dirty="0">
                <a:latin typeface="Arial" panose="020B0604020202020204" pitchFamily="34" charset="0"/>
                <a:ea typeface="SimSun" panose="02010600030101010101" pitchFamily="2" charset="-122"/>
              </a:rPr>
              <a:t>52</a:t>
            </a:r>
            <a:endParaRPr lang="en-US" altLang="zh-CN" dirty="0">
              <a:latin typeface="Arial" panose="020B0604020202020204" pitchFamily="34" charset="0"/>
              <a:ea typeface="SimSun" panose="02010600030101010101" pitchFamily="2" charset="-122"/>
            </a:endParaRPr>
          </a:p>
          <a:p>
            <a:pPr eaLnBrk="0" hangingPunct="0">
              <a:defRPr/>
            </a:pPr>
            <a:r>
              <a:rPr lang="zh-CN" altLang="en-US" dirty="0">
                <a:latin typeface="Arial" panose="020B0604020202020204" pitchFamily="34" charset="0"/>
                <a:ea typeface="SimSun" panose="02010600030101010101" pitchFamily="2" charset="-122"/>
              </a:rPr>
              <a:t>已是排好序的序列。</a:t>
            </a:r>
            <a:endParaRPr lang="zh-CN" altLang="en-US" dirty="0">
              <a:latin typeface="Arial" panose="020B0604020202020204" pitchFamily="34" charset="0"/>
              <a:ea typeface="SimSun" panose="02010600030101010101" pitchFamily="2" charset="-122"/>
            </a:endParaRPr>
          </a:p>
        </p:txBody>
      </p:sp>
      <p:sp>
        <p:nvSpPr>
          <p:cNvPr id="18" name="AutoShape 8"/>
          <p:cNvSpPr>
            <a:spLocks noChangeArrowheads="1"/>
          </p:cNvSpPr>
          <p:nvPr/>
        </p:nvSpPr>
        <p:spPr bwMode="auto">
          <a:xfrm>
            <a:off x="3724710" y="1915577"/>
            <a:ext cx="184150" cy="201612"/>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19" name="AutoShape 8"/>
          <p:cNvSpPr>
            <a:spLocks noChangeArrowheads="1"/>
          </p:cNvSpPr>
          <p:nvPr/>
        </p:nvSpPr>
        <p:spPr bwMode="auto">
          <a:xfrm>
            <a:off x="3273564" y="1920415"/>
            <a:ext cx="184150" cy="201612"/>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20" name="AutoShape 8"/>
          <p:cNvSpPr>
            <a:spLocks noChangeArrowheads="1"/>
          </p:cNvSpPr>
          <p:nvPr/>
        </p:nvSpPr>
        <p:spPr bwMode="auto">
          <a:xfrm>
            <a:off x="2890874" y="1904519"/>
            <a:ext cx="184150" cy="201612"/>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22" name="AutoShape 8"/>
          <p:cNvSpPr>
            <a:spLocks noChangeArrowheads="1"/>
          </p:cNvSpPr>
          <p:nvPr/>
        </p:nvSpPr>
        <p:spPr bwMode="auto">
          <a:xfrm>
            <a:off x="2174947" y="1896076"/>
            <a:ext cx="184150" cy="201612"/>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23" name="AutoShape 8"/>
          <p:cNvSpPr>
            <a:spLocks noChangeArrowheads="1"/>
          </p:cNvSpPr>
          <p:nvPr/>
        </p:nvSpPr>
        <p:spPr bwMode="auto">
          <a:xfrm>
            <a:off x="1803672" y="1892771"/>
            <a:ext cx="184150" cy="201612"/>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25" name="AutoShape 8"/>
          <p:cNvSpPr>
            <a:spLocks noChangeArrowheads="1"/>
          </p:cNvSpPr>
          <p:nvPr/>
        </p:nvSpPr>
        <p:spPr bwMode="auto">
          <a:xfrm>
            <a:off x="2524621" y="1900486"/>
            <a:ext cx="184150" cy="201612"/>
          </a:xfrm>
          <a:prstGeom prst="upArrow">
            <a:avLst>
              <a:gd name="adj1" fmla="val 50000"/>
              <a:gd name="adj2" fmla="val 25000"/>
            </a:avLst>
          </a:prstGeom>
          <a:solidFill>
            <a:schemeClr val="accent1"/>
          </a:solidFill>
          <a:ln w="9525">
            <a:solidFill>
              <a:srgbClr val="000000"/>
            </a:solidFill>
            <a:miter lim="800000"/>
          </a:ln>
          <a:effectLst/>
        </p:spPr>
        <p:txBody>
          <a:bodyPr wrap="none" anchor="ctr"/>
          <a:lstStyle/>
          <a:p>
            <a:pPr>
              <a:defRPr/>
            </a:pPr>
            <a:endParaRPr lang="zh-CN" altLang="en-US">
              <a:latin typeface="Arial" panose="020B0604020202020204" pitchFamily="34" charset="0"/>
              <a:ea typeface="SimSun" panose="02010600030101010101" pitchFamily="2" charset="-122"/>
            </a:endParaRPr>
          </a:p>
        </p:txBody>
      </p:sp>
      <p:sp>
        <p:nvSpPr>
          <p:cNvPr id="27" name="Text Box 9"/>
          <p:cNvSpPr txBox="1">
            <a:spLocks noChangeArrowheads="1"/>
          </p:cNvSpPr>
          <p:nvPr/>
        </p:nvSpPr>
        <p:spPr bwMode="auto">
          <a:xfrm>
            <a:off x="3831612" y="4387970"/>
            <a:ext cx="5208951" cy="584775"/>
          </a:xfrm>
          <a:prstGeom prst="rect">
            <a:avLst/>
          </a:prstGeom>
          <a:solidFill>
            <a:srgbClr val="FAFD00"/>
          </a:solidFill>
          <a:ln>
            <a:noFill/>
          </a:ln>
          <a:effectLst/>
        </p:spPr>
        <p:txBody>
          <a:bodyPr wrap="square">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eaLnBrk="0" hangingPunct="0"/>
            <a:r>
              <a:rPr lang="zh-CN" altLang="en-US" sz="1600" dirty="0"/>
              <a:t>分配完毕，按照箭头所指的方向进行收集。注意：收集后的序列已经按照右起第二位（十位数字）排好序了。</a:t>
            </a:r>
            <a:endParaRPr lang="zh-CN" altLang="en-US" sz="1600" dirty="0"/>
          </a:p>
        </p:txBody>
      </p:sp>
      <p:sp>
        <p:nvSpPr>
          <p:cNvPr id="28" name="Text Box 11"/>
          <p:cNvSpPr txBox="1">
            <a:spLocks noChangeArrowheads="1"/>
          </p:cNvSpPr>
          <p:nvPr/>
        </p:nvSpPr>
        <p:spPr bwMode="auto">
          <a:xfrm>
            <a:off x="3831612" y="3661078"/>
            <a:ext cx="5208951" cy="584775"/>
          </a:xfrm>
          <a:prstGeom prst="rect">
            <a:avLst/>
          </a:prstGeom>
          <a:solidFill>
            <a:schemeClr val="bg2"/>
          </a:solidFill>
          <a:ln>
            <a:noFill/>
          </a:ln>
          <a:effectLst/>
        </p:spPr>
        <p:txBody>
          <a:bodyPr wrap="square">
            <a:spAutoFit/>
          </a:bodyPr>
          <a:lstStyle>
            <a:lvl1pPr>
              <a:defRPr kumimoji="1" sz="1400" b="1">
                <a:solidFill>
                  <a:schemeClr val="tx1"/>
                </a:solidFill>
                <a:latin typeface="Arial" panose="020B0604020202020204" pitchFamily="34" charset="0"/>
                <a:ea typeface="SimSun" panose="02010600030101010101" pitchFamily="2" charset="-122"/>
              </a:defRPr>
            </a:lvl1pPr>
            <a:lvl2pPr marL="742950" indent="-285750">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eaLnBrk="0" hangingPunct="0"/>
            <a:r>
              <a:rPr lang="zh-CN" altLang="en-US" sz="1600" dirty="0"/>
              <a:t>根据箭头所指向的数，进行分配动作，将其分配到相应的口袋。</a:t>
            </a:r>
            <a:endParaRPr lang="zh-CN" altLang="en-US" sz="1600" dirty="0"/>
          </a:p>
        </p:txBody>
      </p:sp>
      <p:sp>
        <p:nvSpPr>
          <p:cNvPr id="29" name="Rectangle 4"/>
          <p:cNvSpPr>
            <a:spLocks noChangeArrowheads="1"/>
          </p:cNvSpPr>
          <p:nvPr/>
        </p:nvSpPr>
        <p:spPr bwMode="auto">
          <a:xfrm>
            <a:off x="378822" y="1562286"/>
            <a:ext cx="6296297" cy="369332"/>
          </a:xfrm>
          <a:prstGeom prst="rect">
            <a:avLst/>
          </a:prstGeom>
          <a:noFill/>
          <a:ln>
            <a:noFill/>
          </a:ln>
          <a:effectLst/>
        </p:spPr>
        <p:txBody>
          <a:bodyPr wrap="square">
            <a:spAutoFit/>
          </a:bodyPr>
          <a:lstStyle>
            <a:lvl1pPr marL="342900" indent="-342900">
              <a:defRPr kumimoji="1" sz="1400" b="1">
                <a:solidFill>
                  <a:schemeClr val="tx1"/>
                </a:solidFill>
                <a:latin typeface="Arial" panose="020B0604020202020204" pitchFamily="34" charset="0"/>
                <a:ea typeface="SimSun" panose="02010600030101010101" pitchFamily="2" charset="-122"/>
              </a:defRPr>
            </a:lvl1pPr>
            <a:lvl2pPr>
              <a:defRPr kumimoji="1" sz="1400" b="1">
                <a:solidFill>
                  <a:schemeClr val="tx1"/>
                </a:solidFill>
                <a:latin typeface="Arial" panose="020B0604020202020204" pitchFamily="34" charset="0"/>
                <a:ea typeface="SimSun" panose="02010600030101010101" pitchFamily="2" charset="-122"/>
              </a:defRPr>
            </a:lvl2pPr>
            <a:lvl3pPr marL="1143000" indent="-228600">
              <a:defRPr kumimoji="1" sz="1400" b="1">
                <a:solidFill>
                  <a:schemeClr val="tx1"/>
                </a:solidFill>
                <a:latin typeface="Arial" panose="020B0604020202020204" pitchFamily="34" charset="0"/>
                <a:ea typeface="SimSun" panose="02010600030101010101" pitchFamily="2" charset="-122"/>
              </a:defRPr>
            </a:lvl3pPr>
            <a:lvl4pPr marL="1600200" indent="-228600">
              <a:defRPr kumimoji="1" sz="1400" b="1">
                <a:solidFill>
                  <a:schemeClr val="tx1"/>
                </a:solidFill>
                <a:latin typeface="Arial" panose="020B0604020202020204" pitchFamily="34" charset="0"/>
                <a:ea typeface="SimSun" panose="02010600030101010101" pitchFamily="2" charset="-122"/>
              </a:defRPr>
            </a:lvl4pPr>
            <a:lvl5pPr marL="2057400" indent="-228600">
              <a:defRPr kumimoji="1" sz="1400" b="1">
                <a:solidFill>
                  <a:schemeClr val="tx1"/>
                </a:solidFill>
                <a:latin typeface="Arial" panose="020B0604020202020204" pitchFamily="34" charset="0"/>
                <a:ea typeface="SimSun" panose="02010600030101010101" pitchFamily="2" charset="-122"/>
              </a:defRPr>
            </a:lvl5pPr>
            <a:lvl6pPr marL="25146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6pPr>
            <a:lvl7pPr marL="29718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7pPr>
            <a:lvl8pPr marL="34290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8pPr>
            <a:lvl9pPr marL="3886200" indent="-228600" fontAlgn="base">
              <a:spcBef>
                <a:spcPct val="50000"/>
              </a:spcBef>
              <a:spcAft>
                <a:spcPct val="0"/>
              </a:spcAft>
              <a:defRPr kumimoji="1" sz="1400" b="1">
                <a:solidFill>
                  <a:schemeClr val="tx1"/>
                </a:solidFill>
                <a:latin typeface="Arial" panose="020B0604020202020204" pitchFamily="34" charset="0"/>
                <a:ea typeface="SimSun" panose="02010600030101010101" pitchFamily="2" charset="-122"/>
              </a:defRPr>
            </a:lvl9pPr>
          </a:lstStyle>
          <a:p>
            <a:pPr lvl="1" eaLnBrk="0" hangingPunct="0"/>
            <a:r>
              <a:rPr lang="en-US" altLang="zh-CN" sz="1800" dirty="0"/>
              <a:t>	B = 5</a:t>
            </a:r>
            <a:r>
              <a:rPr lang="zh-CN" altLang="en-US" sz="1800" dirty="0"/>
              <a:t>、</a:t>
            </a:r>
            <a:r>
              <a:rPr lang="en-US" altLang="zh-CN" sz="1800" dirty="0"/>
              <a:t>2</a:t>
            </a:r>
            <a:r>
              <a:rPr lang="zh-CN" altLang="en-US" sz="1800" dirty="0"/>
              <a:t>、</a:t>
            </a:r>
            <a:r>
              <a:rPr lang="en-US" altLang="zh-CN" sz="1800" dirty="0"/>
              <a:t>9</a:t>
            </a:r>
            <a:r>
              <a:rPr lang="zh-CN" altLang="en-US" sz="1800" dirty="0"/>
              <a:t>、</a:t>
            </a:r>
            <a:r>
              <a:rPr lang="en-US" altLang="zh-CN" sz="1800" dirty="0"/>
              <a:t>7</a:t>
            </a:r>
            <a:r>
              <a:rPr lang="zh-CN" altLang="en-US" sz="1800" dirty="0"/>
              <a:t>、</a:t>
            </a:r>
            <a:r>
              <a:rPr lang="en-US" altLang="zh-CN" sz="1800" dirty="0"/>
              <a:t>18</a:t>
            </a:r>
            <a:r>
              <a:rPr lang="zh-CN" altLang="en-US" sz="1800" dirty="0"/>
              <a:t>、</a:t>
            </a:r>
            <a:r>
              <a:rPr lang="en-US" altLang="zh-CN" sz="1800" dirty="0"/>
              <a:t>17</a:t>
            </a:r>
            <a:r>
              <a:rPr lang="zh-CN" altLang="en-US" sz="1800" dirty="0"/>
              <a:t>、</a:t>
            </a:r>
            <a:r>
              <a:rPr lang="en-US" altLang="zh-CN" sz="1800" dirty="0"/>
              <a:t>52 </a:t>
            </a:r>
            <a:r>
              <a:rPr lang="en-US" altLang="zh-CN" sz="1600" dirty="0"/>
              <a:t>	        </a:t>
            </a:r>
            <a:endParaRPr lang="en-US" altLang="zh-CN" sz="1600" dirty="0"/>
          </a:p>
        </p:txBody>
      </p:sp>
      <p:sp>
        <p:nvSpPr>
          <p:cNvPr id="32" name="Rectangle 2"/>
          <p:cNvSpPr>
            <a:spLocks noGrp="1" noChangeArrowheads="1"/>
          </p:cNvSpPr>
          <p:nvPr>
            <p:ph type="title"/>
          </p:nvPr>
        </p:nvSpPr>
        <p:spPr>
          <a:xfrm>
            <a:off x="522423" y="853673"/>
            <a:ext cx="6905625" cy="674688"/>
          </a:xfrm>
        </p:spPr>
        <p:txBody>
          <a:bodyPr lIns="92075" tIns="46038" rIns="92075" bIns="46038"/>
          <a:lstStyle/>
          <a:p>
            <a:pPr>
              <a:defRPr/>
            </a:pPr>
            <a:r>
              <a:rPr lang="zh-CN" altLang="en-US" dirty="0"/>
              <a:t>基数排序</a:t>
            </a:r>
            <a:endParaRPr lang="zh-CN" altLang="en-US" dirty="0"/>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318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2"/>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318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318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318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3185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9318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318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3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8" grpId="0" animBg="1"/>
      <p:bldP spid="931851" grpId="0"/>
      <p:bldP spid="931852" grpId="0"/>
      <p:bldP spid="931853" grpId="0"/>
      <p:bldP spid="931854" grpId="0"/>
      <p:bldP spid="931855" grpId="0"/>
      <p:bldP spid="931856" grpId="0"/>
      <p:bldP spid="931857" grpId="0"/>
      <p:bldP spid="931860" grpId="0" animBg="1"/>
      <p:bldP spid="18" grpId="0" animBg="1"/>
      <p:bldP spid="18" grpId="1" animBg="1"/>
      <p:bldP spid="19" grpId="0" animBg="1"/>
      <p:bldP spid="19" grpId="1" animBg="1"/>
      <p:bldP spid="20" grpId="0" animBg="1"/>
      <p:bldP spid="20" grpId="1" animBg="1"/>
      <p:bldP spid="22" grpId="0" animBg="1"/>
      <p:bldP spid="22" grpId="1" animBg="1"/>
      <p:bldP spid="23" grpId="0" animBg="1"/>
      <p:bldP spid="25" grpId="0" animBg="1"/>
      <p:bldP spid="2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366754" y="863020"/>
            <a:ext cx="8410492" cy="701375"/>
          </a:xfrm>
        </p:spPr>
        <p:txBody>
          <a:bodyPr/>
          <a:lstStyle/>
          <a:p>
            <a:r>
              <a:rPr lang="zh-CN" altLang="en-US" b="1" dirty="0">
                <a:latin typeface="SimSun" panose="02010600030101010101" pitchFamily="2" charset="-122"/>
                <a:ea typeface="SimSun" panose="02010600030101010101" pitchFamily="2" charset="-122"/>
              </a:rPr>
              <a:t>插入排序：</a:t>
            </a:r>
            <a:r>
              <a:rPr lang="zh-CN" altLang="en-US" b="1" dirty="0">
                <a:latin typeface="Times New Roman" panose="02020603050405020304" charset="0"/>
                <a:ea typeface="SimSun" panose="02010600030101010101" pitchFamily="2" charset="-122"/>
              </a:rPr>
              <a:t>希尔排序</a:t>
            </a:r>
            <a:endParaRPr lang="zh-CN" altLang="en-US" b="1" dirty="0">
              <a:latin typeface="Times New Roman" panose="02020603050405020304" charset="0"/>
              <a:ea typeface="SimSun" panose="02010600030101010101" pitchFamily="2" charset="-122"/>
            </a:endParaRPr>
          </a:p>
        </p:txBody>
      </p:sp>
      <p:sp>
        <p:nvSpPr>
          <p:cNvPr id="222211" name="Rectangle 3"/>
          <p:cNvSpPr>
            <a:spLocks noGrp="1" noChangeArrowheads="1"/>
          </p:cNvSpPr>
          <p:nvPr>
            <p:ph type="body" idx="1"/>
          </p:nvPr>
        </p:nvSpPr>
        <p:spPr>
          <a:xfrm>
            <a:off x="657578" y="1698978"/>
            <a:ext cx="7772400" cy="4616450"/>
          </a:xfrm>
        </p:spPr>
        <p:txBody>
          <a:bodyPr/>
          <a:lstStyle/>
          <a:p>
            <a:pPr eaLnBrk="1" hangingPunct="1">
              <a:lnSpc>
                <a:spcPct val="110000"/>
              </a:lnSpc>
            </a:pPr>
            <a:r>
              <a:rPr lang="zh-CN" altLang="en-US" sz="2800" dirty="0">
                <a:latin typeface="楷体_GB2312" charset="0"/>
                <a:ea typeface="楷体_GB2312" charset="0"/>
                <a:cs typeface="楷体_GB2312" charset="0"/>
              </a:rPr>
              <a:t>设待排序的对象序列有</a:t>
            </a:r>
            <a:r>
              <a:rPr lang="en-US" altLang="zh-CN" sz="2800" dirty="0">
                <a:latin typeface="楷体_GB2312" charset="0"/>
                <a:ea typeface="楷体_GB2312" charset="0"/>
                <a:cs typeface="楷体_GB2312" charset="0"/>
              </a:rPr>
              <a:t>n</a:t>
            </a:r>
            <a:r>
              <a:rPr lang="zh-CN" altLang="en-US" sz="2800" dirty="0">
                <a:latin typeface="楷体_GB2312" charset="0"/>
                <a:ea typeface="楷体_GB2312" charset="0"/>
                <a:cs typeface="楷体_GB2312" charset="0"/>
              </a:rPr>
              <a:t>个对象，</a:t>
            </a:r>
            <a:endParaRPr lang="zh-CN" altLang="en-US" sz="2800" dirty="0">
              <a:latin typeface="楷体_GB2312" charset="0"/>
              <a:ea typeface="楷体_GB2312" charset="0"/>
              <a:cs typeface="楷体_GB2312" charset="0"/>
            </a:endParaRPr>
          </a:p>
          <a:p>
            <a:pPr eaLnBrk="1" hangingPunct="1">
              <a:lnSpc>
                <a:spcPct val="110000"/>
              </a:lnSpc>
            </a:pPr>
            <a:r>
              <a:rPr lang="zh-CN" altLang="en-US" sz="2800" dirty="0">
                <a:latin typeface="楷体_GB2312" charset="0"/>
                <a:ea typeface="楷体_GB2312" charset="0"/>
                <a:cs typeface="楷体_GB2312" charset="0"/>
              </a:rPr>
              <a:t>首先取一个整数</a:t>
            </a:r>
            <a:r>
              <a:rPr lang="en-US" altLang="zh-CN" sz="2800" dirty="0">
                <a:latin typeface="楷体_GB2312" charset="0"/>
                <a:ea typeface="楷体_GB2312" charset="0"/>
                <a:cs typeface="楷体_GB2312" charset="0"/>
              </a:rPr>
              <a:t>gap &lt; n</a:t>
            </a:r>
            <a:r>
              <a:rPr lang="zh-CN" altLang="en-US" sz="2800" dirty="0">
                <a:latin typeface="楷体_GB2312" charset="0"/>
                <a:ea typeface="楷体_GB2312" charset="0"/>
                <a:cs typeface="楷体_GB2312" charset="0"/>
              </a:rPr>
              <a:t>作为增量，</a:t>
            </a:r>
            <a:endParaRPr lang="zh-CN" altLang="en-US" sz="2800" dirty="0">
              <a:latin typeface="楷体_GB2312" charset="0"/>
              <a:ea typeface="楷体_GB2312" charset="0"/>
              <a:cs typeface="楷体_GB2312" charset="0"/>
            </a:endParaRPr>
          </a:p>
          <a:p>
            <a:pPr eaLnBrk="1" hangingPunct="1">
              <a:lnSpc>
                <a:spcPct val="110000"/>
              </a:lnSpc>
            </a:pPr>
            <a:r>
              <a:rPr lang="zh-CN" altLang="en-US" sz="2800" dirty="0">
                <a:latin typeface="楷体_GB2312" charset="0"/>
                <a:ea typeface="楷体_GB2312" charset="0"/>
                <a:cs typeface="楷体_GB2312" charset="0"/>
              </a:rPr>
              <a:t>将全部对象分为</a:t>
            </a:r>
            <a:r>
              <a:rPr lang="en-US" altLang="zh-CN" sz="2800" dirty="0">
                <a:latin typeface="楷体_GB2312" charset="0"/>
                <a:ea typeface="楷体_GB2312" charset="0"/>
                <a:cs typeface="楷体_GB2312" charset="0"/>
              </a:rPr>
              <a:t>gap</a:t>
            </a:r>
            <a:r>
              <a:rPr lang="zh-CN" altLang="en-US" sz="2800" dirty="0">
                <a:latin typeface="楷体_GB2312" charset="0"/>
                <a:ea typeface="楷体_GB2312" charset="0"/>
                <a:cs typeface="楷体_GB2312" charset="0"/>
              </a:rPr>
              <a:t>个子序列，</a:t>
            </a:r>
            <a:endParaRPr lang="zh-CN" altLang="en-US" sz="2800" dirty="0">
              <a:latin typeface="楷体_GB2312" charset="0"/>
              <a:ea typeface="楷体_GB2312" charset="0"/>
              <a:cs typeface="楷体_GB2312" charset="0"/>
            </a:endParaRPr>
          </a:p>
          <a:p>
            <a:pPr eaLnBrk="1" hangingPunct="1">
              <a:lnSpc>
                <a:spcPct val="110000"/>
              </a:lnSpc>
            </a:pPr>
            <a:r>
              <a:rPr lang="zh-CN" altLang="en-US" sz="2800" dirty="0">
                <a:latin typeface="楷体_GB2312" charset="0"/>
                <a:ea typeface="楷体_GB2312" charset="0"/>
                <a:cs typeface="楷体_GB2312" charset="0"/>
              </a:rPr>
              <a:t>所有距离为</a:t>
            </a:r>
            <a:r>
              <a:rPr lang="en-US" altLang="zh-CN" sz="2800" dirty="0">
                <a:latin typeface="楷体_GB2312" charset="0"/>
                <a:ea typeface="楷体_GB2312" charset="0"/>
                <a:cs typeface="楷体_GB2312" charset="0"/>
              </a:rPr>
              <a:t>gap</a:t>
            </a:r>
            <a:r>
              <a:rPr lang="zh-CN" altLang="en-US" sz="2800" dirty="0">
                <a:latin typeface="楷体_GB2312" charset="0"/>
                <a:ea typeface="楷体_GB2312" charset="0"/>
                <a:cs typeface="楷体_GB2312" charset="0"/>
              </a:rPr>
              <a:t>的对象放在同一个序列中，</a:t>
            </a:r>
            <a:endParaRPr lang="zh-CN" altLang="en-US" sz="2800" dirty="0">
              <a:latin typeface="楷体_GB2312" charset="0"/>
              <a:ea typeface="楷体_GB2312" charset="0"/>
              <a:cs typeface="楷体_GB2312" charset="0"/>
            </a:endParaRPr>
          </a:p>
          <a:p>
            <a:pPr eaLnBrk="1" hangingPunct="1">
              <a:lnSpc>
                <a:spcPct val="110000"/>
              </a:lnSpc>
            </a:pPr>
            <a:r>
              <a:rPr lang="zh-CN" altLang="en-US" sz="2800" dirty="0">
                <a:latin typeface="楷体_GB2312" charset="0"/>
                <a:ea typeface="楷体_GB2312" charset="0"/>
                <a:cs typeface="楷体_GB2312" charset="0"/>
              </a:rPr>
              <a:t>在每一个子序列中分别施行直接插入排序，</a:t>
            </a:r>
            <a:endParaRPr lang="zh-CN" altLang="en-US" sz="2800" dirty="0">
              <a:latin typeface="楷体_GB2312" charset="0"/>
              <a:ea typeface="楷体_GB2312" charset="0"/>
              <a:cs typeface="楷体_GB2312" charset="0"/>
            </a:endParaRPr>
          </a:p>
          <a:p>
            <a:pPr eaLnBrk="1" hangingPunct="1">
              <a:lnSpc>
                <a:spcPct val="110000"/>
              </a:lnSpc>
            </a:pPr>
            <a:r>
              <a:rPr lang="zh-CN" altLang="en-US" sz="2800" dirty="0">
                <a:latin typeface="楷体_GB2312" charset="0"/>
                <a:ea typeface="楷体_GB2312" charset="0"/>
                <a:cs typeface="楷体_GB2312" charset="0"/>
              </a:rPr>
              <a:t>然后缩小增量</a:t>
            </a:r>
            <a:r>
              <a:rPr lang="en-US" altLang="zh-CN" sz="2800" dirty="0">
                <a:latin typeface="楷体_GB2312" charset="0"/>
                <a:ea typeface="楷体_GB2312" charset="0"/>
                <a:cs typeface="楷体_GB2312" charset="0"/>
              </a:rPr>
              <a:t>gap</a:t>
            </a:r>
            <a:r>
              <a:rPr lang="zh-CN" altLang="en-US" sz="2800" dirty="0">
                <a:latin typeface="楷体_GB2312" charset="0"/>
                <a:ea typeface="楷体_GB2312" charset="0"/>
                <a:cs typeface="楷体_GB2312" charset="0"/>
              </a:rPr>
              <a:t>，</a:t>
            </a:r>
            <a:endParaRPr lang="zh-CN" altLang="en-US" sz="2800" dirty="0">
              <a:latin typeface="楷体_GB2312" charset="0"/>
              <a:ea typeface="楷体_GB2312" charset="0"/>
              <a:cs typeface="楷体_GB2312" charset="0"/>
            </a:endParaRPr>
          </a:p>
          <a:p>
            <a:pPr eaLnBrk="1" hangingPunct="1">
              <a:lnSpc>
                <a:spcPct val="110000"/>
              </a:lnSpc>
            </a:pPr>
            <a:r>
              <a:rPr lang="zh-CN" altLang="en-US" sz="2800" dirty="0">
                <a:latin typeface="楷体_GB2312" charset="0"/>
                <a:ea typeface="楷体_GB2312" charset="0"/>
                <a:cs typeface="楷体_GB2312" charset="0"/>
              </a:rPr>
              <a:t>重复上述的子序列划分和排序工作，直到最后取</a:t>
            </a:r>
            <a:r>
              <a:rPr lang="en-US" altLang="zh-CN" sz="2800" dirty="0">
                <a:latin typeface="楷体_GB2312" charset="0"/>
                <a:ea typeface="楷体_GB2312" charset="0"/>
                <a:cs typeface="楷体_GB2312" charset="0"/>
              </a:rPr>
              <a:t>gap</a:t>
            </a:r>
            <a:r>
              <a:rPr lang="zh-CN" altLang="en-US" sz="2800" dirty="0">
                <a:latin typeface="楷体_GB2312" charset="0"/>
                <a:ea typeface="楷体_GB2312" charset="0"/>
                <a:cs typeface="楷体_GB2312" charset="0"/>
              </a:rPr>
              <a:t>为</a:t>
            </a:r>
            <a:r>
              <a:rPr lang="en-US" altLang="zh-CN" sz="2800" dirty="0">
                <a:latin typeface="楷体_GB2312" charset="0"/>
                <a:ea typeface="楷体_GB2312" charset="0"/>
                <a:cs typeface="楷体_GB2312" charset="0"/>
              </a:rPr>
              <a:t>1</a:t>
            </a:r>
            <a:r>
              <a:rPr lang="zh-CN" altLang="en-US" sz="2800" dirty="0">
                <a:latin typeface="楷体_GB2312" charset="0"/>
                <a:ea typeface="楷体_GB2312" charset="0"/>
                <a:cs typeface="楷体_GB2312" charset="0"/>
              </a:rPr>
              <a:t>为止</a:t>
            </a:r>
            <a:r>
              <a:rPr lang="zh-CN" altLang="en-US" sz="2800" b="1" dirty="0">
                <a:latin typeface="楷体_GB2312" charset="0"/>
                <a:ea typeface="楷体_GB2312" charset="0"/>
                <a:cs typeface="楷体_GB2312" charset="0"/>
              </a:rPr>
              <a:t>。</a:t>
            </a:r>
            <a:endParaRPr lang="zh-CN" altLang="en-US" sz="2800" b="1" dirty="0">
              <a:latin typeface="楷体_GB2312" charset="0"/>
              <a:ea typeface="楷体_GB2312" charset="0"/>
              <a:cs typeface="楷体_GB2312"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标题 1"/>
          <p:cNvSpPr>
            <a:spLocks noGrp="1"/>
          </p:cNvSpPr>
          <p:nvPr>
            <p:ph type="title"/>
          </p:nvPr>
        </p:nvSpPr>
        <p:spPr>
          <a:xfrm>
            <a:off x="684213" y="404813"/>
            <a:ext cx="7772400" cy="1143000"/>
          </a:xfrm>
        </p:spPr>
        <p:txBody>
          <a:bodyPr/>
          <a:lstStyle/>
          <a:p>
            <a:r>
              <a:rPr lang="zh-CN" altLang="en-US" b="1" dirty="0">
                <a:latin typeface="Times New Roman" panose="02020603050405020304" charset="0"/>
                <a:ea typeface="SimSun" panose="02010600030101010101" pitchFamily="2" charset="-122"/>
              </a:rPr>
              <a:t>基数排序的实现</a:t>
            </a:r>
            <a:endParaRPr lang="zh-CN" altLang="en-US" b="1" dirty="0">
              <a:latin typeface="Times New Roman" panose="02020603050405020304" charset="0"/>
              <a:ea typeface="SimSun" panose="02010600030101010101" pitchFamily="2" charset="-122"/>
            </a:endParaRPr>
          </a:p>
        </p:txBody>
      </p:sp>
      <p:sp>
        <p:nvSpPr>
          <p:cNvPr id="278530" name="内容占位符 2"/>
          <p:cNvSpPr>
            <a:spLocks noGrp="1"/>
          </p:cNvSpPr>
          <p:nvPr>
            <p:ph idx="1"/>
          </p:nvPr>
        </p:nvSpPr>
        <p:spPr/>
        <p:txBody>
          <a:bodyPr>
            <a:normAutofit lnSpcReduction="10000"/>
          </a:bodyPr>
          <a:lstStyle/>
          <a:p>
            <a:pPr>
              <a:lnSpc>
                <a:spcPct val="100000"/>
              </a:lnSpc>
              <a:spcBef>
                <a:spcPts val="0"/>
              </a:spcBef>
            </a:pPr>
            <a:r>
              <a:rPr lang="zh-CN" altLang="en-US" b="1" dirty="0">
                <a:latin typeface="Times New Roman" panose="02020603050405020304" charset="0"/>
                <a:ea typeface="SimSun" panose="02010600030101010101" pitchFamily="2" charset="-122"/>
              </a:rPr>
              <a:t>设待排序的元素组成了一个不带头结点的单链表</a:t>
            </a:r>
            <a:endParaRPr lang="en-US" altLang="zh-CN" b="1" dirty="0">
              <a:latin typeface="Times New Roman" panose="02020603050405020304" charset="0"/>
              <a:ea typeface="SimSun" panose="02010600030101010101" pitchFamily="2" charset="-122"/>
            </a:endParaRPr>
          </a:p>
          <a:p>
            <a:pPr>
              <a:lnSpc>
                <a:spcPct val="100000"/>
              </a:lnSpc>
              <a:spcBef>
                <a:spcPts val="0"/>
              </a:spcBef>
            </a:pPr>
            <a:r>
              <a:rPr lang="zh-CN" altLang="en-US" b="1" dirty="0">
                <a:latin typeface="Times New Roman" panose="02020603050405020304" charset="0"/>
                <a:ea typeface="SimSun" panose="02010600030101010101" pitchFamily="2" charset="-122"/>
              </a:rPr>
              <a:t>每个口袋也用一个不带头结点的单链表存储</a:t>
            </a:r>
            <a:endParaRPr lang="en-US" altLang="zh-CN" b="1" dirty="0">
              <a:latin typeface="Times New Roman" panose="02020603050405020304" charset="0"/>
              <a:ea typeface="SimSun" panose="02010600030101010101" pitchFamily="2" charset="-122"/>
            </a:endParaRPr>
          </a:p>
          <a:p>
            <a:pPr>
              <a:spcBef>
                <a:spcPts val="0"/>
              </a:spcBef>
              <a:buFontTx/>
              <a:buNone/>
            </a:pPr>
            <a:r>
              <a:rPr lang="en-US" altLang="zh-CN" sz="2600" b="1" dirty="0">
                <a:latin typeface="Times New Roman" panose="02020603050405020304" charset="0"/>
                <a:ea typeface="SimSun" panose="02010600030101010101" pitchFamily="2" charset="-122"/>
              </a:rPr>
              <a:t>template &lt;class OTHER&gt;</a:t>
            </a:r>
            <a:endParaRPr lang="zh-CN" altLang="zh-CN" sz="2600" b="1" dirty="0">
              <a:latin typeface="Times New Roman" panose="02020603050405020304" charset="0"/>
              <a:ea typeface="SimSun" panose="02010600030101010101" pitchFamily="2" charset="-122"/>
            </a:endParaRPr>
          </a:p>
          <a:p>
            <a:pPr>
              <a:spcBef>
                <a:spcPts val="0"/>
              </a:spcBef>
              <a:buFontTx/>
              <a:buNone/>
            </a:pPr>
            <a:r>
              <a:rPr lang="en-US" altLang="zh-CN" sz="2600" b="1" dirty="0" err="1">
                <a:latin typeface="Times New Roman" panose="02020603050405020304" charset="0"/>
                <a:ea typeface="SimSun" panose="02010600030101010101" pitchFamily="2" charset="-122"/>
              </a:rPr>
              <a:t>struct</a:t>
            </a:r>
            <a:r>
              <a:rPr lang="en-US" altLang="zh-CN" sz="2600" b="1" dirty="0">
                <a:latin typeface="Times New Roman" panose="02020603050405020304" charset="0"/>
                <a:ea typeface="SimSun" panose="02010600030101010101" pitchFamily="2" charset="-122"/>
              </a:rPr>
              <a:t> node {</a:t>
            </a:r>
            <a:endParaRPr lang="zh-CN" altLang="zh-CN" sz="2600" b="1" dirty="0">
              <a:latin typeface="Times New Roman" panose="02020603050405020304" charset="0"/>
              <a:ea typeface="SimSun" panose="02010600030101010101" pitchFamily="2" charset="-122"/>
            </a:endParaRPr>
          </a:p>
          <a:p>
            <a:pPr>
              <a:spcBef>
                <a:spcPts val="0"/>
              </a:spcBef>
              <a:buFontTx/>
              <a:buNone/>
            </a:pPr>
            <a:r>
              <a:rPr lang="en-US" altLang="zh-CN" sz="2600" b="1" dirty="0">
                <a:latin typeface="Times New Roman" panose="02020603050405020304" charset="0"/>
                <a:ea typeface="SimSun" panose="02010600030101010101" pitchFamily="2" charset="-122"/>
              </a:rPr>
              <a:t>    SET&lt;</a:t>
            </a:r>
            <a:r>
              <a:rPr lang="en-US" altLang="zh-CN" sz="2600" b="1" dirty="0" err="1">
                <a:latin typeface="Times New Roman" panose="02020603050405020304" charset="0"/>
                <a:ea typeface="SimSun" panose="02010600030101010101" pitchFamily="2" charset="-122"/>
              </a:rPr>
              <a:t>int</a:t>
            </a:r>
            <a:r>
              <a:rPr lang="en-US" altLang="zh-CN" sz="2600" b="1" dirty="0">
                <a:latin typeface="Times New Roman" panose="02020603050405020304" charset="0"/>
                <a:ea typeface="SimSun" panose="02010600030101010101" pitchFamily="2" charset="-122"/>
              </a:rPr>
              <a:t>, OTHER&gt; data;</a:t>
            </a:r>
            <a:endParaRPr lang="zh-CN" altLang="zh-CN" sz="2600" b="1" dirty="0">
              <a:latin typeface="Times New Roman" panose="02020603050405020304" charset="0"/>
              <a:ea typeface="SimSun" panose="02010600030101010101" pitchFamily="2" charset="-122"/>
            </a:endParaRPr>
          </a:p>
          <a:p>
            <a:pPr>
              <a:spcBef>
                <a:spcPts val="0"/>
              </a:spcBef>
              <a:buFontTx/>
              <a:buNone/>
            </a:pPr>
            <a:r>
              <a:rPr lang="en-US" altLang="zh-CN" sz="2600" b="1" dirty="0">
                <a:latin typeface="Times New Roman" panose="02020603050405020304" charset="0"/>
                <a:ea typeface="SimSun" panose="02010600030101010101" pitchFamily="2" charset="-122"/>
              </a:rPr>
              <a:t>    node *next;</a:t>
            </a:r>
            <a:endParaRPr lang="zh-CN" altLang="zh-CN" sz="2600" b="1" dirty="0">
              <a:latin typeface="Times New Roman" panose="02020603050405020304" charset="0"/>
              <a:ea typeface="SimSun" panose="02010600030101010101" pitchFamily="2" charset="-122"/>
            </a:endParaRPr>
          </a:p>
          <a:p>
            <a:pPr>
              <a:spcBef>
                <a:spcPts val="0"/>
              </a:spcBef>
              <a:buFontTx/>
              <a:buNone/>
            </a:pPr>
            <a:r>
              <a:rPr lang="en-US" altLang="zh-CN" sz="2600" b="1" dirty="0">
                <a:latin typeface="Times New Roman" panose="02020603050405020304" charset="0"/>
                <a:ea typeface="SimSun" panose="02010600030101010101" pitchFamily="2" charset="-122"/>
              </a:rPr>
              <a:t> </a:t>
            </a:r>
            <a:endParaRPr lang="zh-CN" altLang="zh-CN" sz="2600" b="1" dirty="0">
              <a:latin typeface="Times New Roman" panose="02020603050405020304" charset="0"/>
              <a:ea typeface="SimSun" panose="02010600030101010101" pitchFamily="2" charset="-122"/>
            </a:endParaRPr>
          </a:p>
          <a:p>
            <a:pPr>
              <a:spcBef>
                <a:spcPts val="0"/>
              </a:spcBef>
              <a:buFontTx/>
              <a:buNone/>
            </a:pPr>
            <a:r>
              <a:rPr lang="en-US" altLang="zh-CN" sz="2600" b="1" dirty="0">
                <a:latin typeface="Times New Roman" panose="02020603050405020304" charset="0"/>
                <a:ea typeface="SimSun" panose="02010600030101010101" pitchFamily="2" charset="-122"/>
              </a:rPr>
              <a:t>    node() { next = NULL; }</a:t>
            </a:r>
            <a:endParaRPr lang="zh-CN" altLang="zh-CN" sz="2600" b="1" dirty="0">
              <a:latin typeface="Times New Roman" panose="02020603050405020304" charset="0"/>
              <a:ea typeface="SimSun" panose="02010600030101010101" pitchFamily="2" charset="-122"/>
            </a:endParaRPr>
          </a:p>
          <a:p>
            <a:pPr>
              <a:spcBef>
                <a:spcPts val="0"/>
              </a:spcBef>
              <a:buFontTx/>
              <a:buNone/>
            </a:pPr>
            <a:r>
              <a:rPr lang="en-US" altLang="zh-CN" sz="2600" b="1" dirty="0">
                <a:latin typeface="Times New Roman" panose="02020603050405020304" charset="0"/>
                <a:ea typeface="SimSun" panose="02010600030101010101" pitchFamily="2" charset="-122"/>
              </a:rPr>
              <a:t>    node(SET&lt;</a:t>
            </a:r>
            <a:r>
              <a:rPr lang="en-US" altLang="zh-CN" sz="2600" b="1" dirty="0" err="1">
                <a:latin typeface="Times New Roman" panose="02020603050405020304" charset="0"/>
                <a:ea typeface="SimSun" panose="02010600030101010101" pitchFamily="2" charset="-122"/>
              </a:rPr>
              <a:t>int</a:t>
            </a:r>
            <a:r>
              <a:rPr lang="en-US" altLang="zh-CN" sz="2600" b="1" dirty="0">
                <a:latin typeface="Times New Roman" panose="02020603050405020304" charset="0"/>
                <a:ea typeface="SimSun" panose="02010600030101010101" pitchFamily="2" charset="-122"/>
              </a:rPr>
              <a:t>, OTHER&gt; d): data(d)</a:t>
            </a:r>
            <a:endParaRPr lang="en-US" altLang="zh-CN" sz="2600" b="1" dirty="0">
              <a:latin typeface="Times New Roman" panose="02020603050405020304" charset="0"/>
              <a:ea typeface="SimSun" panose="02010600030101010101" pitchFamily="2" charset="-122"/>
            </a:endParaRPr>
          </a:p>
          <a:p>
            <a:pPr>
              <a:spcBef>
                <a:spcPts val="0"/>
              </a:spcBef>
              <a:buFontTx/>
              <a:buNone/>
            </a:pPr>
            <a:r>
              <a:rPr lang="en-US" altLang="zh-CN" sz="2600" b="1" dirty="0">
                <a:latin typeface="Times New Roman" panose="02020603050405020304" charset="0"/>
                <a:ea typeface="SimSun" panose="02010600030101010101" pitchFamily="2" charset="-122"/>
              </a:rPr>
              <a:t>          { next = NULL; }</a:t>
            </a:r>
            <a:endParaRPr lang="zh-CN" altLang="zh-CN" sz="2600" b="1" dirty="0">
              <a:latin typeface="Times New Roman" panose="02020603050405020304" charset="0"/>
              <a:ea typeface="SimSun" panose="02010600030101010101" pitchFamily="2" charset="-122"/>
            </a:endParaRPr>
          </a:p>
          <a:p>
            <a:pPr>
              <a:spcBef>
                <a:spcPts val="0"/>
              </a:spcBef>
              <a:buFontTx/>
              <a:buNone/>
            </a:pPr>
            <a:r>
              <a:rPr lang="en-US" altLang="zh-CN" sz="2600" b="1" dirty="0">
                <a:latin typeface="Times New Roman" panose="02020603050405020304" charset="0"/>
                <a:ea typeface="SimSun" panose="02010600030101010101" pitchFamily="2" charset="-122"/>
              </a:rPr>
              <a:t>};</a:t>
            </a:r>
            <a:endParaRPr lang="zh-CN" altLang="zh-CN" sz="2600" b="1" dirty="0">
              <a:latin typeface="Times New Roman" panose="02020603050405020304" charset="0"/>
              <a:ea typeface="SimSun" panose="02010600030101010101" pitchFamily="2" charset="-122"/>
            </a:endParaRPr>
          </a:p>
          <a:p>
            <a:pPr>
              <a:lnSpc>
                <a:spcPct val="100000"/>
              </a:lnSpc>
              <a:spcBef>
                <a:spcPts val="0"/>
              </a:spcBef>
            </a:pPr>
            <a:endParaRPr lang="zh-CN" altLang="en-US" b="1" dirty="0">
              <a:latin typeface="Times New Roman" panose="02020603050405020304" charset="0"/>
              <a:ea typeface="SimSun" panose="02010600030101010101" pitchFamily="2" charset="-122"/>
            </a:endParaRPr>
          </a:p>
        </p:txBody>
      </p:sp>
    </p:spTree>
  </p:cSld>
  <p:clrMapOvr>
    <a:masterClrMapping/>
  </p:clrMapOvr>
  <p:transition spd="med">
    <p:push/>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1"/>
          <p:cNvSpPr>
            <a:spLocks noChangeArrowheads="1"/>
          </p:cNvSpPr>
          <p:nvPr/>
        </p:nvSpPr>
        <p:spPr bwMode="auto">
          <a:xfrm>
            <a:off x="98778" y="535073"/>
            <a:ext cx="8918222" cy="6063198"/>
          </a:xfrm>
          <a:prstGeom prst="rect">
            <a:avLst/>
          </a:prstGeom>
          <a:noFill/>
          <a:ln>
            <a:noFill/>
          </a:ln>
        </p:spPr>
        <p:txBody>
          <a:bodyPr wrap="square" anchor="ctr">
            <a:spAutoFit/>
          </a:bodyPr>
          <a:lstStyle/>
          <a:p>
            <a:pPr indent="228600">
              <a:spcBef>
                <a:spcPts val="1200"/>
              </a:spcBef>
            </a:pPr>
            <a:r>
              <a:rPr lang="en-US" altLang="zh-CN" sz="2400" dirty="0">
                <a:latin typeface="Times New Roman" panose="02020603050405020304" charset="0"/>
                <a:cs typeface="Times New Roman" panose="02020603050405020304" charset="0"/>
              </a:rPr>
              <a:t>template &lt;class OTHER&gt;</a:t>
            </a:r>
            <a:endParaRPr lang="en-US" altLang="zh-CN" sz="2400" dirty="0">
              <a:latin typeface="Times New Roman" panose="02020603050405020304" charset="0"/>
              <a:cs typeface="Times New Roman" panose="02020603050405020304" charset="0"/>
            </a:endParaRPr>
          </a:p>
          <a:p>
            <a:pPr indent="228600">
              <a:spcBef>
                <a:spcPts val="1200"/>
              </a:spcBef>
            </a:pPr>
            <a:r>
              <a:rPr lang="en-US" altLang="zh-CN" sz="2400" dirty="0">
                <a:latin typeface="Times New Roman" panose="02020603050405020304" charset="0"/>
                <a:cs typeface="Times New Roman" panose="02020603050405020304" charset="0"/>
              </a:rPr>
              <a:t>void </a:t>
            </a:r>
            <a:r>
              <a:rPr lang="en-US" altLang="zh-CN" sz="2400" dirty="0" err="1">
                <a:latin typeface="Times New Roman" panose="02020603050405020304" charset="0"/>
                <a:cs typeface="Times New Roman" panose="02020603050405020304" charset="0"/>
              </a:rPr>
              <a:t>bucketSort</a:t>
            </a:r>
            <a:r>
              <a:rPr lang="en-US" altLang="zh-CN" sz="2400" dirty="0">
                <a:latin typeface="Times New Roman" panose="02020603050405020304" charset="0"/>
                <a:cs typeface="Times New Roman" panose="02020603050405020304" charset="0"/>
              </a:rPr>
              <a:t>(node&lt;OTHER&gt; *&amp;p)                // p</a:t>
            </a:r>
            <a:r>
              <a:rPr lang="zh-CN" altLang="en-US" sz="2400" dirty="0">
                <a:latin typeface="Times New Roman" panose="02020603050405020304" charset="0"/>
                <a:cs typeface="Times New Roman" panose="02020603050405020304" charset="0"/>
              </a:rPr>
              <a:t>是链表头</a:t>
            </a:r>
            <a:endParaRPr lang="zh-CN" altLang="en-US" sz="2400" dirty="0">
              <a:latin typeface="Times New Roman" panose="02020603050405020304" charset="0"/>
              <a:cs typeface="Times New Roman" panose="02020603050405020304" charset="0"/>
            </a:endParaRPr>
          </a:p>
          <a:p>
            <a:pPr indent="228600">
              <a:spcBef>
                <a:spcPts val="1200"/>
              </a:spcBef>
            </a:pP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indent="228600">
              <a:spcBef>
                <a:spcPts val="1200"/>
              </a:spcBef>
            </a:pPr>
            <a:r>
              <a:rPr lang="en-US" altLang="zh-CN" sz="2400" dirty="0">
                <a:solidFill>
                  <a:srgbClr val="FF0000"/>
                </a:solidFill>
                <a:latin typeface="Times New Roman" panose="02020603050405020304" charset="0"/>
                <a:cs typeface="Times New Roman" panose="02020603050405020304" charset="0"/>
              </a:rPr>
              <a:t>    node&lt;OTHER&gt; *bucket[10], *last[10], *tail ; </a:t>
            </a:r>
            <a:r>
              <a:rPr lang="en-US" altLang="zh-CN" sz="2400" strike="sngStrike" dirty="0">
                <a:solidFill>
                  <a:schemeClr val="accent3"/>
                </a:solidFill>
                <a:latin typeface="Times New Roman" panose="02020603050405020304" charset="0"/>
                <a:cs typeface="Times New Roman" panose="02020603050405020304" charset="0"/>
              </a:rPr>
              <a:t>       </a:t>
            </a:r>
            <a:endParaRPr lang="zh-CN" altLang="en-US" sz="2400" strike="sngStrike" dirty="0">
              <a:solidFill>
                <a:schemeClr val="accent3"/>
              </a:solidFill>
              <a:latin typeface="Times New Roman" panose="02020603050405020304" charset="0"/>
              <a:cs typeface="Times New Roman" panose="02020603050405020304" charset="0"/>
            </a:endParaRPr>
          </a:p>
          <a:p>
            <a:pPr indent="228600">
              <a:spcBef>
                <a:spcPts val="1200"/>
              </a:spcBef>
            </a:pPr>
            <a:r>
              <a:rPr lang="zh-CN" altLang="en-US" sz="2400" strike="sngStrike" dirty="0">
                <a:solidFill>
                  <a:schemeClr val="accent3"/>
                </a:solidFill>
                <a:latin typeface="Times New Roman" panose="02020603050405020304" charset="0"/>
                <a:cs typeface="Times New Roman" panose="02020603050405020304" charset="0"/>
              </a:rPr>
              <a:t>    </a:t>
            </a:r>
            <a:r>
              <a:rPr lang="en-US" altLang="zh-CN" sz="2400" strike="sngStrike" dirty="0" err="1">
                <a:solidFill>
                  <a:schemeClr val="accent3"/>
                </a:solidFill>
                <a:latin typeface="Times New Roman" panose="02020603050405020304" charset="0"/>
                <a:cs typeface="Times New Roman" panose="02020603050405020304" charset="0"/>
              </a:rPr>
              <a:t>int</a:t>
            </a:r>
            <a:r>
              <a:rPr lang="en-US" altLang="zh-CN" sz="2400" strike="sngStrike" dirty="0">
                <a:solidFill>
                  <a:schemeClr val="accent3"/>
                </a:solidFill>
                <a:latin typeface="Times New Roman" panose="02020603050405020304" charset="0"/>
                <a:cs typeface="Times New Roman" panose="02020603050405020304" charset="0"/>
              </a:rPr>
              <a:t> </a:t>
            </a:r>
            <a:r>
              <a:rPr lang="en-US" altLang="zh-CN" sz="2400" strike="sngStrike" dirty="0" err="1">
                <a:solidFill>
                  <a:schemeClr val="accent3"/>
                </a:solidFill>
                <a:latin typeface="Times New Roman" panose="02020603050405020304" charset="0"/>
                <a:cs typeface="Times New Roman" panose="02020603050405020304" charset="0"/>
              </a:rPr>
              <a:t>i</a:t>
            </a:r>
            <a:r>
              <a:rPr lang="en-US" altLang="zh-CN" sz="2400" strike="sngStrike" dirty="0">
                <a:solidFill>
                  <a:schemeClr val="accent3"/>
                </a:solidFill>
                <a:latin typeface="Times New Roman" panose="02020603050405020304" charset="0"/>
                <a:cs typeface="Times New Roman" panose="02020603050405020304" charset="0"/>
              </a:rPr>
              <a:t>, j, k, base = 1, max = 0, </a:t>
            </a:r>
            <a:r>
              <a:rPr lang="en-US" altLang="zh-CN" sz="2400" strike="sngStrike" dirty="0" err="1">
                <a:solidFill>
                  <a:schemeClr val="accent3"/>
                </a:solidFill>
                <a:latin typeface="Times New Roman" panose="02020603050405020304" charset="0"/>
                <a:cs typeface="Times New Roman" panose="02020603050405020304" charset="0"/>
              </a:rPr>
              <a:t>len</a:t>
            </a:r>
            <a:r>
              <a:rPr lang="en-US" altLang="zh-CN" sz="2400" strike="sngStrike" dirty="0">
                <a:solidFill>
                  <a:schemeClr val="accent3"/>
                </a:solidFill>
                <a:latin typeface="Times New Roman" panose="02020603050405020304" charset="0"/>
                <a:cs typeface="Times New Roman" panose="02020603050405020304" charset="0"/>
              </a:rPr>
              <a:t> = 0;</a:t>
            </a:r>
            <a:endParaRPr lang="en-US" altLang="zh-CN" sz="2400" strike="sngStrike" dirty="0">
              <a:solidFill>
                <a:schemeClr val="accent3"/>
              </a:solidFill>
              <a:latin typeface="Times New Roman" panose="02020603050405020304" charset="0"/>
              <a:cs typeface="Times New Roman" panose="02020603050405020304" charset="0"/>
            </a:endParaRPr>
          </a:p>
          <a:p>
            <a:pPr indent="228600">
              <a:spcBef>
                <a:spcPts val="1200"/>
              </a:spcBef>
            </a:pPr>
            <a:r>
              <a:rPr lang="en-US" altLang="zh-CN" sz="2400" strike="sngStrike" dirty="0">
                <a:solidFill>
                  <a:schemeClr val="accent3"/>
                </a:solidFill>
                <a:latin typeface="Times New Roman" panose="02020603050405020304" charset="0"/>
                <a:cs typeface="Times New Roman" panose="02020603050405020304" charset="0"/>
              </a:rPr>
              <a:t>    for (tail = p; tail != NULL; tail = tail-&gt;next)        // </a:t>
            </a:r>
            <a:r>
              <a:rPr lang="zh-CN" altLang="en-US" sz="2400" strike="sngStrike" dirty="0">
                <a:solidFill>
                  <a:schemeClr val="accent3"/>
                </a:solidFill>
                <a:latin typeface="Times New Roman" panose="02020603050405020304" charset="0"/>
                <a:cs typeface="Times New Roman" panose="02020603050405020304" charset="0"/>
              </a:rPr>
              <a:t>找最大键值</a:t>
            </a:r>
            <a:endParaRPr lang="zh-CN" altLang="en-US" sz="2400" strike="sngStrike" dirty="0">
              <a:solidFill>
                <a:schemeClr val="accent3"/>
              </a:solidFill>
              <a:latin typeface="Times New Roman" panose="02020603050405020304" charset="0"/>
              <a:cs typeface="Times New Roman" panose="02020603050405020304" charset="0"/>
            </a:endParaRPr>
          </a:p>
          <a:p>
            <a:pPr indent="228600">
              <a:spcBef>
                <a:spcPts val="1200"/>
              </a:spcBef>
            </a:pPr>
            <a:r>
              <a:rPr lang="zh-CN" altLang="en-US" sz="2400" strike="sngStrike" dirty="0">
                <a:solidFill>
                  <a:schemeClr val="accent3"/>
                </a:solidFill>
                <a:latin typeface="Times New Roman" panose="02020603050405020304" charset="0"/>
                <a:cs typeface="Times New Roman" panose="02020603050405020304" charset="0"/>
              </a:rPr>
              <a:t>	  </a:t>
            </a:r>
            <a:r>
              <a:rPr lang="en-US" altLang="zh-CN" sz="2400" strike="sngStrike" dirty="0">
                <a:solidFill>
                  <a:schemeClr val="accent3"/>
                </a:solidFill>
                <a:latin typeface="Times New Roman" panose="02020603050405020304" charset="0"/>
                <a:cs typeface="Times New Roman" panose="02020603050405020304" charset="0"/>
              </a:rPr>
              <a:t>if (tail-&gt;</a:t>
            </a:r>
            <a:r>
              <a:rPr lang="en-US" altLang="zh-CN" sz="2400" strike="sngStrike" dirty="0" err="1">
                <a:solidFill>
                  <a:schemeClr val="accent3"/>
                </a:solidFill>
                <a:latin typeface="Times New Roman" panose="02020603050405020304" charset="0"/>
                <a:cs typeface="Times New Roman" panose="02020603050405020304" charset="0"/>
              </a:rPr>
              <a:t>data.key</a:t>
            </a:r>
            <a:r>
              <a:rPr lang="en-US" altLang="zh-CN" sz="2400" strike="sngStrike" dirty="0">
                <a:solidFill>
                  <a:schemeClr val="accent3"/>
                </a:solidFill>
                <a:latin typeface="Times New Roman" panose="02020603050405020304" charset="0"/>
                <a:cs typeface="Times New Roman" panose="02020603050405020304" charset="0"/>
              </a:rPr>
              <a:t> &gt; max) max = tail-&gt;</a:t>
            </a:r>
            <a:r>
              <a:rPr lang="en-US" altLang="zh-CN" sz="2400" strike="sngStrike" dirty="0" err="1">
                <a:solidFill>
                  <a:schemeClr val="accent3"/>
                </a:solidFill>
                <a:latin typeface="Times New Roman" panose="02020603050405020304" charset="0"/>
                <a:cs typeface="Times New Roman" panose="02020603050405020304" charset="0"/>
              </a:rPr>
              <a:t>data.key</a:t>
            </a:r>
            <a:r>
              <a:rPr lang="en-US" altLang="zh-CN" sz="2400" strike="sngStrike" dirty="0">
                <a:solidFill>
                  <a:schemeClr val="accent3"/>
                </a:solidFill>
                <a:latin typeface="Times New Roman" panose="02020603050405020304" charset="0"/>
                <a:cs typeface="Times New Roman" panose="02020603050405020304" charset="0"/>
              </a:rPr>
              <a:t>;</a:t>
            </a:r>
            <a:endParaRPr lang="en-US" altLang="zh-CN" sz="2400" strike="sngStrike" dirty="0">
              <a:solidFill>
                <a:schemeClr val="accent3"/>
              </a:solidFill>
              <a:latin typeface="Times New Roman" panose="02020603050405020304" charset="0"/>
              <a:cs typeface="Times New Roman" panose="02020603050405020304" charset="0"/>
            </a:endParaRPr>
          </a:p>
          <a:p>
            <a:pPr indent="228600">
              <a:spcBef>
                <a:spcPts val="1200"/>
              </a:spcBef>
            </a:pPr>
            <a:endParaRPr lang="en-US" altLang="zh-CN" sz="2400" strike="sngStrike" dirty="0">
              <a:solidFill>
                <a:schemeClr val="accent3"/>
              </a:solidFill>
              <a:latin typeface="Times New Roman" panose="02020603050405020304" charset="0"/>
              <a:cs typeface="Times New Roman" panose="02020603050405020304" charset="0"/>
            </a:endParaRPr>
          </a:p>
          <a:p>
            <a:pPr indent="228600">
              <a:spcBef>
                <a:spcPts val="1200"/>
              </a:spcBef>
            </a:pPr>
            <a:r>
              <a:rPr lang="en-US" altLang="zh-CN" sz="2400" strike="sngStrike" dirty="0">
                <a:solidFill>
                  <a:schemeClr val="accent3"/>
                </a:solidFill>
                <a:latin typeface="Times New Roman" panose="02020603050405020304" charset="0"/>
                <a:cs typeface="Times New Roman" panose="02020603050405020304" charset="0"/>
              </a:rPr>
              <a:t>    // </a:t>
            </a:r>
            <a:r>
              <a:rPr lang="zh-CN" altLang="en-US" sz="2400" strike="sngStrike" dirty="0">
                <a:solidFill>
                  <a:schemeClr val="accent3"/>
                </a:solidFill>
                <a:latin typeface="Times New Roman" panose="02020603050405020304" charset="0"/>
                <a:cs typeface="Times New Roman" panose="02020603050405020304" charset="0"/>
              </a:rPr>
              <a:t>寻找最大键值的位数</a:t>
            </a:r>
            <a:endParaRPr lang="zh-CN" altLang="en-US" sz="2400" strike="sngStrike" dirty="0">
              <a:solidFill>
                <a:schemeClr val="accent3"/>
              </a:solidFill>
              <a:latin typeface="Times New Roman" panose="02020603050405020304" charset="0"/>
              <a:cs typeface="Times New Roman" panose="02020603050405020304" charset="0"/>
            </a:endParaRPr>
          </a:p>
          <a:p>
            <a:pPr indent="228600">
              <a:spcBef>
                <a:spcPts val="1200"/>
              </a:spcBef>
            </a:pPr>
            <a:r>
              <a:rPr lang="zh-CN" altLang="en-US" sz="2400" strike="sngStrike" dirty="0">
                <a:solidFill>
                  <a:schemeClr val="accent3"/>
                </a:solidFill>
                <a:latin typeface="Times New Roman" panose="02020603050405020304" charset="0"/>
                <a:cs typeface="Times New Roman" panose="02020603050405020304" charset="0"/>
              </a:rPr>
              <a:t>    </a:t>
            </a:r>
            <a:r>
              <a:rPr lang="en-US" altLang="zh-CN" sz="2400" strike="sngStrike" dirty="0">
                <a:solidFill>
                  <a:schemeClr val="accent3"/>
                </a:solidFill>
                <a:latin typeface="Times New Roman" panose="02020603050405020304" charset="0"/>
                <a:cs typeface="Times New Roman" panose="02020603050405020304" charset="0"/>
              </a:rPr>
              <a:t>if (max == 0) </a:t>
            </a:r>
            <a:r>
              <a:rPr lang="en-US" altLang="zh-CN" sz="2400" strike="sngStrike" dirty="0" err="1">
                <a:solidFill>
                  <a:schemeClr val="accent3"/>
                </a:solidFill>
                <a:latin typeface="Times New Roman" panose="02020603050405020304" charset="0"/>
                <a:cs typeface="Times New Roman" panose="02020603050405020304" charset="0"/>
              </a:rPr>
              <a:t>len</a:t>
            </a:r>
            <a:r>
              <a:rPr lang="en-US" altLang="zh-CN" sz="2400" strike="sngStrike" dirty="0">
                <a:solidFill>
                  <a:schemeClr val="accent3"/>
                </a:solidFill>
                <a:latin typeface="Times New Roman" panose="02020603050405020304" charset="0"/>
                <a:cs typeface="Times New Roman" panose="02020603050405020304" charset="0"/>
              </a:rPr>
              <a:t> = 0;</a:t>
            </a:r>
            <a:endParaRPr lang="en-US" altLang="zh-CN" sz="2400" strike="sngStrike" dirty="0">
              <a:solidFill>
                <a:schemeClr val="accent3"/>
              </a:solidFill>
              <a:latin typeface="Times New Roman" panose="02020603050405020304" charset="0"/>
              <a:cs typeface="Times New Roman" panose="02020603050405020304" charset="0"/>
            </a:endParaRPr>
          </a:p>
          <a:p>
            <a:pPr indent="228600">
              <a:spcBef>
                <a:spcPts val="1200"/>
              </a:spcBef>
            </a:pPr>
            <a:r>
              <a:rPr lang="en-US" altLang="zh-CN" sz="2400" strike="sngStrike" dirty="0">
                <a:solidFill>
                  <a:schemeClr val="accent3"/>
                </a:solidFill>
                <a:latin typeface="Times New Roman" panose="02020603050405020304" charset="0"/>
                <a:cs typeface="Times New Roman" panose="02020603050405020304" charset="0"/>
              </a:rPr>
              <a:t>    else while (max &gt; 0) { ++</a:t>
            </a:r>
            <a:r>
              <a:rPr lang="en-US" altLang="zh-CN" sz="2400" strike="sngStrike" dirty="0" err="1">
                <a:solidFill>
                  <a:schemeClr val="accent3"/>
                </a:solidFill>
                <a:latin typeface="Times New Roman" panose="02020603050405020304" charset="0"/>
                <a:cs typeface="Times New Roman" panose="02020603050405020304" charset="0"/>
              </a:rPr>
              <a:t>len</a:t>
            </a:r>
            <a:r>
              <a:rPr lang="en-US" altLang="zh-CN" sz="2400" strike="sngStrike" dirty="0">
                <a:solidFill>
                  <a:schemeClr val="accent3"/>
                </a:solidFill>
                <a:latin typeface="Times New Roman" panose="02020603050405020304" charset="0"/>
                <a:cs typeface="Times New Roman" panose="02020603050405020304" charset="0"/>
              </a:rPr>
              <a:t>; max /= 10; }//</a:t>
            </a:r>
            <a:r>
              <a:rPr lang="zh-CN" altLang="en-US" sz="2400" strike="sngStrike" dirty="0">
                <a:solidFill>
                  <a:schemeClr val="accent3"/>
                </a:solidFill>
                <a:latin typeface="Times New Roman" panose="02020603050405020304" charset="0"/>
                <a:cs typeface="Times New Roman" panose="02020603050405020304" charset="0"/>
              </a:rPr>
              <a:t>分配与收集的趟数可以用更简单的方式设置</a:t>
            </a:r>
            <a:endParaRPr lang="en-US" altLang="zh-CN" sz="2400" strike="sngStrike" dirty="0">
              <a:solidFill>
                <a:schemeClr val="accent3"/>
              </a:solidFill>
              <a:latin typeface="Times New Roman" panose="02020603050405020304" charset="0"/>
              <a:cs typeface="Times New Roman" panose="02020603050405020304" charset="0"/>
            </a:endParaRPr>
          </a:p>
        </p:txBody>
      </p:sp>
    </p:spTree>
  </p:cSld>
  <p:clrMapOvr>
    <a:masterClrMapping/>
  </p:clrMapOvr>
  <p:transition spd="med">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矩形 2"/>
          <p:cNvSpPr>
            <a:spLocks noChangeArrowheads="1"/>
          </p:cNvSpPr>
          <p:nvPr/>
        </p:nvSpPr>
        <p:spPr bwMode="auto">
          <a:xfrm>
            <a:off x="250825" y="682802"/>
            <a:ext cx="8497888" cy="5940088"/>
          </a:xfrm>
          <a:prstGeom prst="rect">
            <a:avLst/>
          </a:prstGeom>
          <a:noFill/>
          <a:ln>
            <a:noFill/>
          </a:ln>
        </p:spPr>
        <p:txBody>
          <a:bodyPr>
            <a:spAutoFit/>
          </a:bodyPr>
          <a:lstStyle/>
          <a:p>
            <a:pPr indent="228600">
              <a:spcBef>
                <a:spcPct val="0"/>
              </a:spcBef>
            </a:pPr>
            <a:r>
              <a:rPr lang="en-US" altLang="zh-CN" sz="2000" dirty="0">
                <a:latin typeface="Times New Roman" panose="02020603050405020304" charset="0"/>
                <a:cs typeface="Times New Roman" panose="02020603050405020304" charset="0"/>
              </a:rPr>
              <a:t> for (</a:t>
            </a:r>
            <a:r>
              <a:rPr lang="en-US" altLang="zh-CN" sz="2000" dirty="0" err="1">
                <a:latin typeface="Times New Roman" panose="02020603050405020304" charset="0"/>
                <a:cs typeface="Times New Roman" panose="02020603050405020304" charset="0"/>
              </a:rPr>
              <a:t>i</a:t>
            </a:r>
            <a:r>
              <a:rPr lang="en-US" altLang="zh-CN" sz="2000" dirty="0">
                <a:latin typeface="Times New Roman" panose="02020603050405020304" charset="0"/>
                <a:cs typeface="Times New Roman" panose="02020603050405020304" charset="0"/>
              </a:rPr>
              <a:t> = 1; </a:t>
            </a:r>
            <a:r>
              <a:rPr lang="en-US" altLang="zh-CN" sz="2000" dirty="0" err="1">
                <a:latin typeface="Times New Roman" panose="02020603050405020304" charset="0"/>
                <a:cs typeface="Times New Roman" panose="02020603050405020304" charset="0"/>
              </a:rPr>
              <a:t>i</a:t>
            </a:r>
            <a:r>
              <a:rPr lang="en-US" altLang="zh-CN" sz="2000" dirty="0">
                <a:latin typeface="Times New Roman" panose="02020603050405020304" charset="0"/>
                <a:cs typeface="Times New Roman" panose="02020603050405020304" charset="0"/>
              </a:rPr>
              <a:t> &lt;= </a:t>
            </a:r>
            <a:r>
              <a:rPr lang="en-US" altLang="zh-CN" sz="2000" b="1" dirty="0" err="1">
                <a:solidFill>
                  <a:srgbClr val="FF0000"/>
                </a:solidFill>
                <a:latin typeface="Times New Roman" panose="02020603050405020304" charset="0"/>
                <a:cs typeface="Times New Roman" panose="02020603050405020304" charset="0"/>
              </a:rPr>
              <a:t>len</a:t>
            </a:r>
            <a:r>
              <a:rPr lang="en-US" altLang="zh-CN" sz="2000" dirty="0">
                <a:latin typeface="Times New Roman" panose="02020603050405020304" charset="0"/>
                <a:cs typeface="Times New Roman" panose="02020603050405020304" charset="0"/>
              </a:rPr>
              <a:t>; ++</a:t>
            </a:r>
            <a:r>
              <a:rPr lang="en-US" altLang="zh-CN" sz="2000" dirty="0" err="1">
                <a:latin typeface="Times New Roman" panose="02020603050405020304" charset="0"/>
                <a:cs typeface="Times New Roman" panose="02020603050405020304" charset="0"/>
              </a:rPr>
              <a:t>i</a:t>
            </a:r>
            <a:r>
              <a:rPr lang="en-US" altLang="zh-CN" sz="2000" dirty="0">
                <a:latin typeface="Times New Roman" panose="02020603050405020304" charset="0"/>
                <a:cs typeface="Times New Roman" panose="02020603050405020304" charset="0"/>
              </a:rPr>
              <a:t>) {                 // </a:t>
            </a:r>
            <a:r>
              <a:rPr lang="zh-CN" altLang="en-US" sz="2000" dirty="0">
                <a:latin typeface="Times New Roman" panose="02020603050405020304" charset="0"/>
                <a:cs typeface="Times New Roman" panose="02020603050405020304" charset="0"/>
              </a:rPr>
              <a:t>执行</a:t>
            </a:r>
            <a:r>
              <a:rPr lang="en-US" altLang="zh-CN" sz="2000" dirty="0" err="1">
                <a:latin typeface="Times New Roman" panose="02020603050405020304" charset="0"/>
                <a:cs typeface="Times New Roman" panose="02020603050405020304" charset="0"/>
              </a:rPr>
              <a:t>len</a:t>
            </a:r>
            <a:r>
              <a:rPr lang="zh-CN" altLang="en-US" sz="2000" dirty="0">
                <a:latin typeface="Times New Roman" panose="02020603050405020304" charset="0"/>
                <a:cs typeface="Times New Roman" panose="02020603050405020304" charset="0"/>
              </a:rPr>
              <a:t>次的分配与重组</a:t>
            </a:r>
            <a:endParaRPr lang="zh-CN" altLang="en-US" sz="2000" dirty="0">
              <a:latin typeface="Times New Roman" panose="02020603050405020304" charset="0"/>
              <a:cs typeface="Times New Roman" panose="02020603050405020304" charset="0"/>
            </a:endParaRPr>
          </a:p>
          <a:p>
            <a:pPr indent="228600">
              <a:spcBef>
                <a:spcPct val="0"/>
              </a:spcBef>
            </a:pP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for (j = 0; j &lt;= 9; ++j) bucket[j] = last[j] = NULL;      </a:t>
            </a:r>
            <a:endParaRPr lang="zh-CN" altLang="en-US" sz="2000" dirty="0">
              <a:latin typeface="Times New Roman" panose="02020603050405020304" charset="0"/>
              <a:cs typeface="Times New Roman" panose="02020603050405020304" charset="0"/>
            </a:endParaRPr>
          </a:p>
          <a:p>
            <a:pPr indent="228600">
              <a:spcBef>
                <a:spcPct val="0"/>
              </a:spcBef>
            </a:pPr>
            <a:r>
              <a:rPr lang="zh-CN" altLang="en-US" sz="2000" dirty="0">
                <a:latin typeface="Times New Roman" panose="02020603050405020304" charset="0"/>
                <a:cs typeface="Times New Roman" panose="02020603050405020304" charset="0"/>
              </a:rPr>
              <a:t>       </a:t>
            </a:r>
            <a:r>
              <a:rPr lang="en-US" altLang="zh-CN" sz="2000" b="1" dirty="0">
                <a:solidFill>
                  <a:srgbClr val="FF0000"/>
                </a:solidFill>
                <a:latin typeface="Times New Roman" panose="02020603050405020304" charset="0"/>
                <a:cs typeface="Times New Roman" panose="02020603050405020304" charset="0"/>
              </a:rPr>
              <a:t>while (p != NULL) {                                  </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执行一次分配</a:t>
            </a:r>
            <a:endParaRPr lang="zh-CN" altLang="en-US" sz="2000" dirty="0">
              <a:latin typeface="Times New Roman" panose="02020603050405020304" charset="0"/>
              <a:cs typeface="Times New Roman" panose="02020603050405020304" charset="0"/>
            </a:endParaRPr>
          </a:p>
          <a:p>
            <a:pPr indent="228600">
              <a:spcBef>
                <a:spcPct val="0"/>
              </a:spcBef>
            </a:pPr>
            <a:r>
              <a:rPr lang="zh-CN" altLang="en-US" sz="2000" dirty="0">
                <a:solidFill>
                  <a:srgbClr val="FF0000"/>
                </a:solidFill>
                <a:latin typeface="Times New Roman" panose="02020603050405020304" charset="0"/>
                <a:cs typeface="Times New Roman" panose="02020603050405020304" charset="0"/>
              </a:rPr>
              <a:t>  	      </a:t>
            </a:r>
            <a:r>
              <a:rPr lang="en-US" altLang="zh-CN" sz="2000" b="1" dirty="0">
                <a:solidFill>
                  <a:srgbClr val="FF0000"/>
                </a:solidFill>
                <a:latin typeface="Times New Roman" panose="02020603050405020304" charset="0"/>
                <a:cs typeface="Times New Roman" panose="02020603050405020304" charset="0"/>
              </a:rPr>
              <a:t>k</a:t>
            </a:r>
            <a:r>
              <a:rPr lang="en-US" altLang="zh-CN" sz="2000" b="1" dirty="0">
                <a:solidFill>
                  <a:srgbClr val="338D27"/>
                </a:solidFill>
                <a:latin typeface="Times New Roman" panose="02020603050405020304" charset="0"/>
                <a:cs typeface="Times New Roman" panose="02020603050405020304" charset="0"/>
              </a:rPr>
              <a:t> = p-&gt;</a:t>
            </a:r>
            <a:r>
              <a:rPr lang="en-US" altLang="zh-CN" sz="2000" b="1" dirty="0" err="1">
                <a:solidFill>
                  <a:srgbClr val="338D27"/>
                </a:solidFill>
                <a:latin typeface="Times New Roman" panose="02020603050405020304" charset="0"/>
                <a:cs typeface="Times New Roman" panose="02020603050405020304" charset="0"/>
              </a:rPr>
              <a:t>data.key</a:t>
            </a:r>
            <a:r>
              <a:rPr lang="en-US" altLang="zh-CN" sz="2000" b="1" dirty="0">
                <a:solidFill>
                  <a:srgbClr val="338D27"/>
                </a:solidFill>
                <a:latin typeface="Times New Roman" panose="02020603050405020304" charset="0"/>
                <a:cs typeface="Times New Roman" panose="02020603050405020304" charset="0"/>
              </a:rPr>
              <a:t> / base % 10;                    </a:t>
            </a:r>
            <a:endParaRPr lang="zh-CN" altLang="en-US" sz="2000" b="1" dirty="0">
              <a:solidFill>
                <a:srgbClr val="338D27"/>
              </a:solidFill>
              <a:latin typeface="Times New Roman" panose="02020603050405020304" charset="0"/>
              <a:cs typeface="Times New Roman" panose="02020603050405020304" charset="0"/>
            </a:endParaRPr>
          </a:p>
          <a:p>
            <a:pPr indent="228600">
              <a:spcBef>
                <a:spcPct val="0"/>
              </a:spcBef>
            </a:pP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if (bucket[k] == NULL)  bucket[k] = last[k] = p;</a:t>
            </a:r>
            <a:endParaRPr lang="en-US" altLang="zh-CN" sz="2000" dirty="0">
              <a:latin typeface="Times New Roman" panose="02020603050405020304" charset="0"/>
              <a:cs typeface="Times New Roman" panose="02020603050405020304" charset="0"/>
            </a:endParaRPr>
          </a:p>
          <a:p>
            <a:pPr indent="228600">
              <a:spcBef>
                <a:spcPct val="0"/>
              </a:spcBef>
            </a:pPr>
            <a:r>
              <a:rPr lang="en-US" altLang="zh-CN" sz="2000" dirty="0">
                <a:latin typeface="Times New Roman" panose="02020603050405020304" charset="0"/>
                <a:cs typeface="Times New Roman" panose="02020603050405020304" charset="0"/>
              </a:rPr>
              <a:t>	      else </a:t>
            </a:r>
            <a:r>
              <a:rPr lang="en-US" altLang="zh-CN" sz="2000" b="1" dirty="0">
                <a:solidFill>
                  <a:srgbClr val="FF0000"/>
                </a:solidFill>
                <a:latin typeface="Times New Roman" panose="02020603050405020304" charset="0"/>
                <a:cs typeface="Times New Roman" panose="02020603050405020304" charset="0"/>
              </a:rPr>
              <a:t>last[k] = last[k]-&gt;next = p</a:t>
            </a:r>
            <a:r>
              <a:rPr lang="en-US" altLang="zh-CN" sz="2000" dirty="0">
                <a:latin typeface="Times New Roman" panose="02020603050405020304" charset="0"/>
                <a:cs typeface="Times New Roman" panose="02020603050405020304" charset="0"/>
              </a:rPr>
              <a:t>; </a:t>
            </a:r>
            <a:endParaRPr lang="en-US" altLang="zh-CN" sz="2000" dirty="0">
              <a:latin typeface="Times New Roman" panose="02020603050405020304" charset="0"/>
              <a:cs typeface="Times New Roman" panose="02020603050405020304" charset="0"/>
            </a:endParaRPr>
          </a:p>
          <a:p>
            <a:pPr indent="228600">
              <a:spcBef>
                <a:spcPct val="0"/>
              </a:spcBef>
            </a:pPr>
            <a:r>
              <a:rPr lang="en-US" altLang="zh-CN" sz="2000" dirty="0">
                <a:latin typeface="Times New Roman" panose="02020603050405020304" charset="0"/>
                <a:cs typeface="Times New Roman" panose="02020603050405020304" charset="0"/>
              </a:rPr>
              <a:t>	     </a:t>
            </a:r>
            <a:r>
              <a:rPr lang="en-US" altLang="zh-CN" sz="2000" b="1" dirty="0">
                <a:solidFill>
                  <a:srgbClr val="FF0000"/>
                </a:solidFill>
                <a:latin typeface="Times New Roman" panose="02020603050405020304" charset="0"/>
                <a:cs typeface="Times New Roman" panose="02020603050405020304" charset="0"/>
              </a:rPr>
              <a:t> p = p-&gt;next;</a:t>
            </a:r>
            <a:endParaRPr lang="en-US" altLang="zh-CN" sz="2000" b="1" dirty="0">
              <a:solidFill>
                <a:srgbClr val="FF0000"/>
              </a:solidFill>
              <a:latin typeface="Times New Roman" panose="02020603050405020304" charset="0"/>
              <a:cs typeface="Times New Roman" panose="02020603050405020304" charset="0"/>
            </a:endParaRPr>
          </a:p>
          <a:p>
            <a:pPr indent="228600">
              <a:spcBef>
                <a:spcPct val="0"/>
              </a:spcBef>
            </a:pPr>
            <a:r>
              <a:rPr lang="en-US" altLang="zh-CN" sz="2000" dirty="0">
                <a:latin typeface="Times New Roman" panose="02020603050405020304" charset="0"/>
                <a:cs typeface="Times New Roman" panose="02020603050405020304" charset="0"/>
              </a:rPr>
              <a:t>      }</a:t>
            </a:r>
            <a:endParaRPr lang="en-US" altLang="zh-CN" sz="2000" dirty="0">
              <a:latin typeface="Times New Roman" panose="02020603050405020304" charset="0"/>
              <a:cs typeface="Times New Roman" panose="02020603050405020304" charset="0"/>
            </a:endParaRPr>
          </a:p>
          <a:p>
            <a:pPr indent="228600">
              <a:spcBef>
                <a:spcPct val="0"/>
              </a:spcBef>
            </a:pPr>
            <a:r>
              <a:rPr lang="en-US" altLang="zh-CN" sz="2000" dirty="0">
                <a:latin typeface="Times New Roman" panose="02020603050405020304" charset="0"/>
                <a:cs typeface="Times New Roman" panose="02020603050405020304" charset="0"/>
              </a:rPr>
              <a:t>      p = NULL;                                             // </a:t>
            </a:r>
            <a:r>
              <a:rPr lang="zh-CN" altLang="en-US" sz="2000" dirty="0">
                <a:latin typeface="Times New Roman" panose="02020603050405020304" charset="0"/>
                <a:cs typeface="Times New Roman" panose="02020603050405020304" charset="0"/>
              </a:rPr>
              <a:t>重组后的链表头</a:t>
            </a:r>
            <a:endParaRPr lang="zh-CN" altLang="en-US" sz="2000" dirty="0">
              <a:latin typeface="Times New Roman" panose="02020603050405020304" charset="0"/>
              <a:cs typeface="Times New Roman" panose="02020603050405020304" charset="0"/>
            </a:endParaRPr>
          </a:p>
          <a:p>
            <a:pPr indent="228600">
              <a:spcBef>
                <a:spcPct val="0"/>
              </a:spcBef>
            </a:pPr>
            <a:r>
              <a:rPr lang="zh-CN" altLang="en-US" sz="2000" dirty="0">
                <a:latin typeface="Times New Roman" panose="02020603050405020304" charset="0"/>
                <a:cs typeface="Times New Roman" panose="02020603050405020304" charset="0"/>
              </a:rPr>
              <a:t>     </a:t>
            </a:r>
            <a:r>
              <a:rPr lang="zh-CN" altLang="en-US" sz="2000" b="1" dirty="0">
                <a:solidFill>
                  <a:srgbClr val="FF0000"/>
                </a:solidFill>
                <a:latin typeface="Times New Roman" panose="02020603050405020304" charset="0"/>
                <a:cs typeface="Times New Roman" panose="02020603050405020304" charset="0"/>
              </a:rPr>
              <a:t> </a:t>
            </a:r>
            <a:r>
              <a:rPr lang="en-US" altLang="zh-CN" sz="2000" b="1" dirty="0">
                <a:solidFill>
                  <a:srgbClr val="FF0000"/>
                </a:solidFill>
                <a:latin typeface="Times New Roman" panose="02020603050405020304" charset="0"/>
                <a:cs typeface="Times New Roman" panose="02020603050405020304" charset="0"/>
              </a:rPr>
              <a:t>for (j = 0; j &lt;= 9; ++j) {                                  </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执行重组</a:t>
            </a:r>
            <a:endParaRPr lang="zh-CN" altLang="en-US" sz="2000" dirty="0">
              <a:latin typeface="Times New Roman" panose="02020603050405020304" charset="0"/>
              <a:cs typeface="Times New Roman" panose="02020603050405020304" charset="0"/>
            </a:endParaRPr>
          </a:p>
          <a:p>
            <a:pPr indent="228600">
              <a:spcBef>
                <a:spcPct val="0"/>
              </a:spcBef>
            </a:pP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if (bucket[j] == NULL) continue;</a:t>
            </a:r>
            <a:endParaRPr lang="en-US" altLang="zh-CN" sz="2000" dirty="0">
              <a:latin typeface="Times New Roman" panose="02020603050405020304" charset="0"/>
              <a:cs typeface="Times New Roman" panose="02020603050405020304" charset="0"/>
            </a:endParaRPr>
          </a:p>
          <a:p>
            <a:pPr indent="228600">
              <a:spcBef>
                <a:spcPct val="0"/>
              </a:spcBef>
            </a:pPr>
            <a:r>
              <a:rPr lang="en-US" altLang="zh-CN" sz="2000" dirty="0">
                <a:latin typeface="Times New Roman" panose="02020603050405020304" charset="0"/>
                <a:cs typeface="Times New Roman" panose="02020603050405020304" charset="0"/>
              </a:rPr>
              <a:t>	     if (p == NULL)  p = bucket[j]; </a:t>
            </a:r>
            <a:endParaRPr lang="en-US" altLang="zh-CN" sz="2000" dirty="0">
              <a:latin typeface="Times New Roman" panose="02020603050405020304" charset="0"/>
              <a:cs typeface="Times New Roman" panose="02020603050405020304" charset="0"/>
            </a:endParaRPr>
          </a:p>
          <a:p>
            <a:pPr indent="228600">
              <a:spcBef>
                <a:spcPct val="0"/>
              </a:spcBef>
            </a:pPr>
            <a:r>
              <a:rPr lang="en-US" altLang="zh-CN" sz="2000" dirty="0">
                <a:latin typeface="Times New Roman" panose="02020603050405020304" charset="0"/>
                <a:cs typeface="Times New Roman" panose="02020603050405020304" charset="0"/>
              </a:rPr>
              <a:t>	     else tail-&gt;next = bucket[j];</a:t>
            </a:r>
            <a:endParaRPr lang="en-US" altLang="zh-CN" sz="2000" dirty="0">
              <a:latin typeface="Times New Roman" panose="02020603050405020304" charset="0"/>
              <a:cs typeface="Times New Roman" panose="02020603050405020304" charset="0"/>
            </a:endParaRPr>
          </a:p>
          <a:p>
            <a:pPr indent="228600">
              <a:spcBef>
                <a:spcPct val="0"/>
              </a:spcBef>
            </a:pPr>
            <a:r>
              <a:rPr lang="en-US" altLang="zh-CN" sz="2000" dirty="0">
                <a:latin typeface="Times New Roman" panose="02020603050405020304" charset="0"/>
                <a:cs typeface="Times New Roman" panose="02020603050405020304" charset="0"/>
              </a:rPr>
              <a:t>	     tail = last[j];</a:t>
            </a:r>
            <a:endParaRPr lang="en-US" altLang="zh-CN" sz="2000" dirty="0">
              <a:latin typeface="Times New Roman" panose="02020603050405020304" charset="0"/>
              <a:cs typeface="Times New Roman" panose="02020603050405020304" charset="0"/>
            </a:endParaRPr>
          </a:p>
          <a:p>
            <a:pPr indent="228600">
              <a:spcBef>
                <a:spcPct val="0"/>
              </a:spcBef>
            </a:pPr>
            <a:r>
              <a:rPr lang="en-US" altLang="zh-CN" sz="2000" dirty="0">
                <a:latin typeface="Times New Roman" panose="02020603050405020304" charset="0"/>
                <a:cs typeface="Times New Roman" panose="02020603050405020304" charset="0"/>
              </a:rPr>
              <a:t>      }</a:t>
            </a:r>
            <a:endParaRPr lang="en-US" altLang="zh-CN" sz="2000" dirty="0">
              <a:latin typeface="Times New Roman" panose="02020603050405020304" charset="0"/>
              <a:cs typeface="Times New Roman" panose="02020603050405020304" charset="0"/>
            </a:endParaRPr>
          </a:p>
          <a:p>
            <a:pPr indent="228600">
              <a:spcBef>
                <a:spcPct val="0"/>
              </a:spcBef>
            </a:pPr>
            <a:r>
              <a:rPr lang="en-US" altLang="zh-CN" sz="2000" dirty="0">
                <a:latin typeface="Times New Roman" panose="02020603050405020304" charset="0"/>
                <a:cs typeface="Times New Roman" panose="02020603050405020304" charset="0"/>
              </a:rPr>
              <a:t>      tail-&gt;next = NULL;                   // </a:t>
            </a:r>
            <a:r>
              <a:rPr lang="zh-CN" altLang="en-US" sz="2000" dirty="0">
                <a:latin typeface="Times New Roman" panose="02020603050405020304" charset="0"/>
                <a:cs typeface="Times New Roman" panose="02020603050405020304" charset="0"/>
              </a:rPr>
              <a:t>表尾置空</a:t>
            </a:r>
            <a:endParaRPr lang="zh-CN" altLang="en-US" sz="2000" dirty="0">
              <a:latin typeface="Times New Roman" panose="02020603050405020304" charset="0"/>
              <a:cs typeface="Times New Roman" panose="02020603050405020304" charset="0"/>
            </a:endParaRPr>
          </a:p>
          <a:p>
            <a:pPr indent="228600">
              <a:spcBef>
                <a:spcPct val="0"/>
              </a:spcBef>
            </a:pPr>
            <a:r>
              <a:rPr lang="zh-CN" altLang="en-US" sz="2000" dirty="0">
                <a:solidFill>
                  <a:srgbClr val="FF0000"/>
                </a:solidFill>
                <a:latin typeface="Times New Roman" panose="02020603050405020304" charset="0"/>
                <a:cs typeface="Times New Roman" panose="02020603050405020304" charset="0"/>
              </a:rPr>
              <a:t>     </a:t>
            </a:r>
            <a:r>
              <a:rPr lang="zh-CN" altLang="en-US" sz="2000" b="1" dirty="0">
                <a:solidFill>
                  <a:srgbClr val="338D27"/>
                </a:solidFill>
                <a:latin typeface="Times New Roman" panose="02020603050405020304" charset="0"/>
                <a:cs typeface="Times New Roman" panose="02020603050405020304" charset="0"/>
              </a:rPr>
              <a:t> </a:t>
            </a:r>
            <a:r>
              <a:rPr lang="en-US" altLang="zh-CN" sz="2000" b="1" dirty="0">
                <a:solidFill>
                  <a:srgbClr val="338D27"/>
                </a:solidFill>
                <a:latin typeface="Times New Roman" panose="02020603050405020304" charset="0"/>
                <a:cs typeface="Times New Roman" panose="02020603050405020304" charset="0"/>
              </a:rPr>
              <a:t>base *= 10;                          // </a:t>
            </a:r>
            <a:r>
              <a:rPr lang="zh-CN" altLang="en-US" sz="2000" b="1" dirty="0">
                <a:solidFill>
                  <a:srgbClr val="338D27"/>
                </a:solidFill>
                <a:latin typeface="Times New Roman" panose="02020603050405020304" charset="0"/>
                <a:cs typeface="Times New Roman" panose="02020603050405020304" charset="0"/>
              </a:rPr>
              <a:t>为下一次分配做准备</a:t>
            </a:r>
            <a:endParaRPr lang="zh-CN" altLang="en-US" sz="2000" b="1" dirty="0">
              <a:solidFill>
                <a:srgbClr val="338D27"/>
              </a:solidFill>
              <a:latin typeface="Times New Roman" panose="02020603050405020304" charset="0"/>
              <a:cs typeface="Times New Roman" panose="02020603050405020304" charset="0"/>
            </a:endParaRPr>
          </a:p>
          <a:p>
            <a:pPr indent="228600">
              <a:spcBef>
                <a:spcPct val="0"/>
              </a:spcBef>
            </a:pP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a:t>
            </a:r>
            <a:endParaRPr lang="en-US" altLang="zh-CN" sz="2000" dirty="0">
              <a:latin typeface="Times New Roman" panose="02020603050405020304" charset="0"/>
              <a:cs typeface="Times New Roman" panose="02020603050405020304" charset="0"/>
            </a:endParaRPr>
          </a:p>
          <a:p>
            <a:pPr indent="228600">
              <a:spcBef>
                <a:spcPct val="0"/>
              </a:spcBef>
            </a:pPr>
            <a:r>
              <a:rPr lang="en-US" altLang="zh-CN" sz="2000" dirty="0">
                <a:latin typeface="Times New Roman" panose="02020603050405020304" charset="0"/>
                <a:cs typeface="Times New Roman" panose="02020603050405020304" charset="0"/>
              </a:rPr>
              <a:t>}</a:t>
            </a:r>
            <a:endParaRPr lang="zh-CN" altLang="en-US" sz="2000" dirty="0"/>
          </a:p>
        </p:txBody>
      </p:sp>
      <p:sp>
        <p:nvSpPr>
          <p:cNvPr id="4" name="标题 1"/>
          <p:cNvSpPr txBox="1"/>
          <p:nvPr/>
        </p:nvSpPr>
        <p:spPr>
          <a:xfrm>
            <a:off x="369779" y="5369052"/>
            <a:ext cx="8456693" cy="1318151"/>
          </a:xfrm>
          <a:prstGeom prst="rect">
            <a:avLst/>
          </a:prstGeom>
          <a:solidFill>
            <a:schemeClr val="bg2">
              <a:lumMod val="40000"/>
              <a:lumOff val="60000"/>
            </a:schemeClr>
          </a:solidFill>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zh-CN" altLang="en-US" sz="2800" b="1" dirty="0">
                <a:latin typeface="Times New Roman" panose="02020603050405020304" charset="0"/>
                <a:ea typeface="SimSun" panose="02010600030101010101" pitchFamily="2" charset="-122"/>
              </a:rPr>
              <a:t>基数排序的性能分析</a:t>
            </a:r>
            <a:endParaRPr lang="en-US" altLang="zh-CN" sz="2800" b="1" dirty="0">
              <a:latin typeface="Times New Roman" panose="02020603050405020304" charset="0"/>
              <a:ea typeface="SimSun" panose="02010600030101010101" pitchFamily="2" charset="-122"/>
            </a:endParaRPr>
          </a:p>
          <a:p>
            <a:pPr>
              <a:lnSpc>
                <a:spcPct val="100000"/>
              </a:lnSpc>
            </a:pPr>
            <a:r>
              <a:rPr lang="zh-CN" altLang="en-US" sz="2800" b="1" dirty="0">
                <a:latin typeface="Times New Roman" panose="02020603050405020304" charset="0"/>
                <a:ea typeface="SimSun" panose="02010600030101010101" pitchFamily="2" charset="-122"/>
              </a:rPr>
              <a:t>空间：单链表＋表头＋表尾</a:t>
            </a:r>
            <a:endParaRPr lang="en-US" altLang="zh-CN" sz="2800" b="1" dirty="0">
              <a:latin typeface="Times New Roman" panose="02020603050405020304" charset="0"/>
              <a:ea typeface="SimSun" panose="02010600030101010101" pitchFamily="2" charset="-122"/>
            </a:endParaRPr>
          </a:p>
          <a:p>
            <a:pPr>
              <a:lnSpc>
                <a:spcPct val="100000"/>
              </a:lnSpc>
            </a:pPr>
            <a:r>
              <a:rPr lang="zh-CN" altLang="en-US" sz="2800" b="1" dirty="0">
                <a:latin typeface="Times New Roman" panose="02020603050405020304" charset="0"/>
                <a:ea typeface="SimSun" panose="02010600030101010101" pitchFamily="2" charset="-122"/>
              </a:rPr>
              <a:t>时间：（一趟分配＋回收）＊分配趟数</a:t>
            </a:r>
            <a:endParaRPr lang="zh-CN" altLang="en-US" sz="2800" b="1" dirty="0">
              <a:latin typeface="Times New Roman" panose="02020603050405020304" charset="0"/>
              <a:ea typeface="SimSun" panose="02010600030101010101" pitchFamily="2" charset="-122"/>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ChangeArrowheads="1"/>
          </p:cNvSpPr>
          <p:nvPr>
            <p:ph type="body" idx="1"/>
          </p:nvPr>
        </p:nvSpPr>
        <p:spPr>
          <a:xfrm>
            <a:off x="409399" y="1457325"/>
            <a:ext cx="8424862" cy="5400675"/>
          </a:xfrm>
        </p:spPr>
        <p:txBody>
          <a:bodyPr>
            <a:normAutofit fontScale="92500"/>
          </a:bodyPr>
          <a:lstStyle/>
          <a:p>
            <a:pPr eaLnBrk="1" hangingPunct="1"/>
            <a:r>
              <a:rPr lang="zh-CN" altLang="en-US" sz="2800" b="1" dirty="0">
                <a:latin typeface="楷体_GB2312" charset="0"/>
                <a:ea typeface="楷体_GB2312" charset="0"/>
                <a:cs typeface="楷体_GB2312" charset="0"/>
              </a:rPr>
              <a:t>所谓排序就是把集合中的数据元素按照它们的关键字的非递减或非递增序排成一个序列。</a:t>
            </a:r>
            <a:endParaRPr lang="zh-CN" altLang="en-US" sz="2800" b="1" dirty="0">
              <a:latin typeface="楷体_GB2312" charset="0"/>
              <a:ea typeface="楷体_GB2312" charset="0"/>
              <a:cs typeface="楷体_GB2312" charset="0"/>
            </a:endParaRPr>
          </a:p>
          <a:p>
            <a:pPr eaLnBrk="1" hangingPunct="1"/>
            <a:r>
              <a:rPr lang="zh-CN" altLang="en-US" sz="2800" b="1" dirty="0">
                <a:latin typeface="楷体_GB2312" charset="0"/>
                <a:ea typeface="楷体_GB2312" charset="0"/>
                <a:cs typeface="楷体_GB2312" charset="0"/>
              </a:rPr>
              <a:t>稳定与非稳定排序：假定在待排序的集合中存在多个关键字值相同的数据元素。如果经过排序后，这些数据元素的相对次序保持不变则称为稳定排序，否则称为不稳定排序。</a:t>
            </a:r>
            <a:endParaRPr lang="zh-CN" altLang="en-US" sz="2800" b="1" dirty="0">
              <a:latin typeface="楷体_GB2312" charset="0"/>
              <a:ea typeface="楷体_GB2312" charset="0"/>
              <a:cs typeface="楷体_GB2312" charset="0"/>
            </a:endParaRPr>
          </a:p>
          <a:p>
            <a:pPr eaLnBrk="1" hangingPunct="1"/>
            <a:r>
              <a:rPr lang="zh-CN" altLang="en-US" sz="2800" b="1" dirty="0">
                <a:latin typeface="楷体_GB2312" charset="0"/>
                <a:ea typeface="楷体_GB2312" charset="0"/>
                <a:cs typeface="楷体_GB2312" charset="0"/>
              </a:rPr>
              <a:t>内排序与外排序：</a:t>
            </a:r>
            <a:endParaRPr lang="zh-CN" altLang="en-US" sz="2800" b="1" dirty="0">
              <a:latin typeface="楷体_GB2312" charset="0"/>
              <a:ea typeface="楷体_GB2312" charset="0"/>
              <a:cs typeface="楷体_GB2312" charset="0"/>
            </a:endParaRPr>
          </a:p>
          <a:p>
            <a:pPr lvl="1" eaLnBrk="1" hangingPunct="1"/>
            <a:r>
              <a:rPr lang="zh-CN" altLang="en-US" sz="2400" b="1" dirty="0">
                <a:latin typeface="楷体_GB2312" charset="0"/>
                <a:ea typeface="楷体_GB2312" charset="0"/>
                <a:cs typeface="楷体_GB2312" charset="0"/>
              </a:rPr>
              <a:t>内排序是指被排序的数据元素全部存放在计算机的内存之中，并且在内存中调整数据元素的相对位置。</a:t>
            </a:r>
            <a:endParaRPr lang="zh-CN" altLang="en-US" sz="2400" b="1" dirty="0">
              <a:latin typeface="楷体_GB2312" charset="0"/>
              <a:ea typeface="楷体_GB2312" charset="0"/>
              <a:cs typeface="楷体_GB2312" charset="0"/>
            </a:endParaRPr>
          </a:p>
          <a:p>
            <a:pPr lvl="1" eaLnBrk="1" hangingPunct="1"/>
            <a:r>
              <a:rPr lang="zh-CN" altLang="en-US" sz="2400" b="1" dirty="0">
                <a:latin typeface="楷体_GB2312" charset="0"/>
                <a:ea typeface="楷体_GB2312" charset="0"/>
                <a:cs typeface="楷体_GB2312" charset="0"/>
              </a:rPr>
              <a:t>外排序是指在排序的过程中，数据元素主要存放在外存储器中，借助于内存储器逐步调整数据元素之间的相对位置。</a:t>
            </a:r>
            <a:endParaRPr lang="zh-CN" altLang="en-US" sz="2400" b="1" dirty="0">
              <a:latin typeface="楷体_GB2312" charset="0"/>
              <a:ea typeface="楷体_GB2312" charset="0"/>
              <a:cs typeface="楷体_GB2312" charset="0"/>
            </a:endParaRPr>
          </a:p>
        </p:txBody>
      </p:sp>
      <p:sp>
        <p:nvSpPr>
          <p:cNvPr id="4" name="Rectangle 2"/>
          <p:cNvSpPr>
            <a:spLocks noGrp="1" noChangeArrowheads="1"/>
          </p:cNvSpPr>
          <p:nvPr>
            <p:ph type="title"/>
          </p:nvPr>
        </p:nvSpPr>
        <p:spPr>
          <a:xfrm>
            <a:off x="469900" y="557213"/>
            <a:ext cx="7772400" cy="936625"/>
          </a:xfrm>
        </p:spPr>
        <p:txBody>
          <a:bodyPr/>
          <a:lstStyle/>
          <a:p>
            <a:pPr eaLnBrk="1" hangingPunct="1"/>
            <a:r>
              <a:rPr lang="zh-CN" altLang="en-US" b="1" dirty="0">
                <a:latin typeface="Times New Roman" panose="02020603050405020304" charset="0"/>
                <a:ea typeface="SimSun" panose="02010600030101010101" pitchFamily="2" charset="-122"/>
              </a:rPr>
              <a:t>总结 </a:t>
            </a:r>
            <a:endParaRPr lang="zh-CN" altLang="en-US" b="1" dirty="0">
              <a:latin typeface="Times New Roman" panose="02020603050405020304" charset="0"/>
              <a:ea typeface="SimSun" panose="02010600030101010101" pitchFamily="2" charset="-122"/>
            </a:endParaRPr>
          </a:p>
        </p:txBody>
      </p:sp>
      <p:sp>
        <p:nvSpPr>
          <p:cNvPr id="5" name="文本框 4"/>
          <p:cNvSpPr txBox="1"/>
          <p:nvPr/>
        </p:nvSpPr>
        <p:spPr>
          <a:xfrm>
            <a:off x="417687" y="3463276"/>
            <a:ext cx="8424862" cy="954107"/>
          </a:xfrm>
          <a:prstGeom prst="rect">
            <a:avLst/>
          </a:prstGeom>
          <a:solidFill>
            <a:schemeClr val="bg2"/>
          </a:solidFill>
          <a:ln>
            <a:solidFill>
              <a:schemeClr val="tx1"/>
            </a:solidFill>
          </a:ln>
          <a:effectLst>
            <a:glow rad="63500">
              <a:schemeClr val="accent1">
                <a:satMod val="175000"/>
                <a:alpha val="40000"/>
              </a:schemeClr>
            </a:glow>
          </a:effectLst>
        </p:spPr>
        <p:txBody>
          <a:bodyPr wrap="square" rtlCol="0">
            <a:spAutoFit/>
          </a:bodyPr>
          <a:lstStyle/>
          <a:p>
            <a:r>
              <a:rPr kumimoji="1" lang="zh-CN" altLang="en-US" sz="2800" dirty="0">
                <a:solidFill>
                  <a:srgbClr val="FF0000"/>
                </a:solidFill>
              </a:rPr>
              <a:t>本章学习目标：不同排序方法的性能，包括稳定性的对比，根据特定场合，选择并实现合适的排序算法。</a:t>
            </a:r>
            <a:endParaRPr kumimoji="1" lang="zh-CN" altLang="en-US" sz="2800" dirty="0">
              <a:solidFill>
                <a:srgbClr val="FF0000"/>
              </a:solidFill>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练习与作业（</a:t>
            </a:r>
            <a:r>
              <a:rPr kumimoji="1" lang="en-US" altLang="zh-CN" dirty="0"/>
              <a:t>2</a:t>
            </a:r>
            <a:r>
              <a:rPr kumimoji="1" lang="zh-CN" altLang="en-US" dirty="0"/>
              <a:t>道红色标注的为作业，共</a:t>
            </a:r>
            <a:r>
              <a:rPr kumimoji="1" lang="en-US" altLang="zh-CN" dirty="0"/>
              <a:t>2</a:t>
            </a:r>
            <a:r>
              <a:rPr kumimoji="1" lang="zh-CN" altLang="en-US" dirty="0"/>
              <a:t>分）</a:t>
            </a:r>
            <a:br>
              <a:rPr kumimoji="1" lang="en-US" altLang="zh-CN" dirty="0"/>
            </a:br>
            <a:r>
              <a:rPr kumimoji="1" lang="zh-CN" altLang="en-US" dirty="0"/>
              <a:t>交作业时间（</a:t>
            </a:r>
            <a:r>
              <a:rPr kumimoji="1" lang="en-US" altLang="zh-CN" dirty="0"/>
              <a:t>5</a:t>
            </a:r>
            <a:r>
              <a:rPr kumimoji="1" lang="zh-CN" altLang="en-US" dirty="0"/>
              <a:t>月</a:t>
            </a:r>
            <a:r>
              <a:rPr kumimoji="1" lang="en-US" altLang="zh-CN" dirty="0"/>
              <a:t>15</a:t>
            </a:r>
            <a:r>
              <a:rPr kumimoji="1" lang="zh-CN" altLang="en-US"/>
              <a:t>日，周一）</a:t>
            </a:r>
            <a:endParaRPr kumimoji="1" lang="zh-CN" altLang="en-US" dirty="0"/>
          </a:p>
        </p:txBody>
      </p:sp>
      <p:sp>
        <p:nvSpPr>
          <p:cNvPr id="3" name="内容占位符 2"/>
          <p:cNvSpPr>
            <a:spLocks noGrp="1"/>
          </p:cNvSpPr>
          <p:nvPr>
            <p:ph idx="1"/>
          </p:nvPr>
        </p:nvSpPr>
        <p:spPr/>
        <p:txBody>
          <a:bodyPr>
            <a:normAutofit fontScale="77500" lnSpcReduction="20000"/>
          </a:bodyPr>
          <a:lstStyle/>
          <a:p>
            <a:pPr marL="0" indent="0">
              <a:buNone/>
            </a:pPr>
            <a:br>
              <a:rPr lang="zh-CN" altLang="en-US" dirty="0"/>
            </a:br>
            <a:r>
              <a:rPr lang="en-US" altLang="zh-CN" dirty="0"/>
              <a:t>▪</a:t>
            </a:r>
            <a:r>
              <a:rPr lang="zh-CN" altLang="en-US" dirty="0"/>
              <a:t> 教材练习</a:t>
            </a:r>
            <a:r>
              <a:rPr lang="en-US" altLang="zh-CN" b="1" dirty="0"/>
              <a:t>(P348-349)</a:t>
            </a:r>
            <a:r>
              <a:rPr lang="zh-CN" altLang="en-US" b="1" dirty="0"/>
              <a:t>简答题和程序设计</a:t>
            </a:r>
            <a:r>
              <a:rPr lang="en-US" altLang="zh-CN" b="1" dirty="0"/>
              <a:t>1-4</a:t>
            </a:r>
            <a:endParaRPr lang="en-US" altLang="zh-CN" b="1" dirty="0"/>
          </a:p>
          <a:p>
            <a:r>
              <a:rPr lang="zh-CN" altLang="en-US" b="1" dirty="0"/>
              <a:t>自行列表总结一下本章所讲内排序方法的时间（最好、最坏、平均）、空间复杂度、稳定性、适用场合。</a:t>
            </a:r>
            <a:endParaRPr lang="en-US" altLang="zh-CN" dirty="0"/>
          </a:p>
          <a:p>
            <a:endParaRPr lang="en-US" altLang="zh-CN" dirty="0"/>
          </a:p>
          <a:p>
            <a:r>
              <a:rPr lang="en-US" altLang="zh-CN" dirty="0">
                <a:highlight>
                  <a:srgbClr val="FF0000"/>
                </a:highlight>
              </a:rPr>
              <a:t>1.P322 </a:t>
            </a:r>
            <a:r>
              <a:rPr lang="zh-CN" altLang="en-US" dirty="0">
                <a:highlight>
                  <a:srgbClr val="FF0000"/>
                </a:highlight>
              </a:rPr>
              <a:t>简答题</a:t>
            </a:r>
            <a:r>
              <a:rPr lang="en-US" altLang="zh-CN" dirty="0">
                <a:highlight>
                  <a:srgbClr val="FF0000"/>
                </a:highlight>
              </a:rPr>
              <a:t>4</a:t>
            </a:r>
            <a:r>
              <a:rPr lang="zh-CN" altLang="en-US" dirty="0">
                <a:highlight>
                  <a:srgbClr val="FF0000"/>
                </a:highlight>
              </a:rPr>
              <a:t> 画出将</a:t>
            </a:r>
            <a:r>
              <a:rPr lang="en-US" altLang="zh-CN" dirty="0">
                <a:highlight>
                  <a:srgbClr val="FF0000"/>
                </a:highlight>
              </a:rPr>
              <a:t>4</a:t>
            </a:r>
            <a:r>
              <a:rPr lang="zh-CN" altLang="en-US" dirty="0">
                <a:highlight>
                  <a:srgbClr val="FF0000"/>
                </a:highlight>
              </a:rPr>
              <a:t>，</a:t>
            </a:r>
            <a:r>
              <a:rPr lang="en-US" altLang="zh-CN" dirty="0">
                <a:highlight>
                  <a:srgbClr val="FF0000"/>
                </a:highlight>
              </a:rPr>
              <a:t>7</a:t>
            </a:r>
            <a:r>
              <a:rPr lang="zh-CN" altLang="en-US" dirty="0">
                <a:highlight>
                  <a:srgbClr val="FF0000"/>
                </a:highlight>
              </a:rPr>
              <a:t>，</a:t>
            </a:r>
            <a:r>
              <a:rPr lang="en-US" altLang="zh-CN" dirty="0">
                <a:highlight>
                  <a:srgbClr val="FF0000"/>
                </a:highlight>
              </a:rPr>
              <a:t>2</a:t>
            </a:r>
            <a:r>
              <a:rPr lang="zh-CN" altLang="en-US" dirty="0">
                <a:highlight>
                  <a:srgbClr val="FF0000"/>
                </a:highlight>
              </a:rPr>
              <a:t>，</a:t>
            </a:r>
            <a:r>
              <a:rPr lang="en-US" altLang="zh-CN" dirty="0">
                <a:highlight>
                  <a:srgbClr val="FF0000"/>
                </a:highlight>
              </a:rPr>
              <a:t>0</a:t>
            </a:r>
            <a:r>
              <a:rPr lang="zh-CN" altLang="en-US" dirty="0">
                <a:highlight>
                  <a:srgbClr val="FF0000"/>
                </a:highlight>
              </a:rPr>
              <a:t>，</a:t>
            </a:r>
            <a:r>
              <a:rPr lang="en-US" altLang="zh-CN" dirty="0">
                <a:highlight>
                  <a:srgbClr val="FF0000"/>
                </a:highlight>
              </a:rPr>
              <a:t>9</a:t>
            </a:r>
            <a:r>
              <a:rPr lang="zh-CN" altLang="en-US" dirty="0">
                <a:highlight>
                  <a:srgbClr val="FF0000"/>
                </a:highlight>
              </a:rPr>
              <a:t>，</a:t>
            </a:r>
            <a:r>
              <a:rPr lang="en-US" altLang="zh-CN" dirty="0">
                <a:highlight>
                  <a:srgbClr val="FF0000"/>
                </a:highlight>
              </a:rPr>
              <a:t>8</a:t>
            </a:r>
            <a:r>
              <a:rPr lang="zh-CN" altLang="en-US" dirty="0">
                <a:highlight>
                  <a:srgbClr val="FF0000"/>
                </a:highlight>
              </a:rPr>
              <a:t>，</a:t>
            </a:r>
            <a:r>
              <a:rPr lang="en-US" altLang="zh-CN" dirty="0">
                <a:highlight>
                  <a:srgbClr val="FF0000"/>
                </a:highlight>
              </a:rPr>
              <a:t>1</a:t>
            </a:r>
            <a:r>
              <a:rPr lang="zh-CN" altLang="en-US" dirty="0">
                <a:highlight>
                  <a:srgbClr val="FF0000"/>
                </a:highlight>
              </a:rPr>
              <a:t>，</a:t>
            </a:r>
            <a:r>
              <a:rPr lang="en-US" altLang="zh-CN" dirty="0">
                <a:highlight>
                  <a:srgbClr val="FF0000"/>
                </a:highlight>
              </a:rPr>
              <a:t>3</a:t>
            </a:r>
            <a:r>
              <a:rPr lang="zh-CN" altLang="en-US" dirty="0">
                <a:highlight>
                  <a:srgbClr val="FF0000"/>
                </a:highlight>
              </a:rPr>
              <a:t>，</a:t>
            </a:r>
            <a:r>
              <a:rPr lang="en-US" altLang="zh-CN" dirty="0">
                <a:highlight>
                  <a:srgbClr val="FF0000"/>
                </a:highlight>
              </a:rPr>
              <a:t>5</a:t>
            </a:r>
            <a:r>
              <a:rPr lang="zh-CN" altLang="en-US" dirty="0">
                <a:highlight>
                  <a:srgbClr val="FF0000"/>
                </a:highlight>
              </a:rPr>
              <a:t>，</a:t>
            </a:r>
            <a:r>
              <a:rPr lang="en-US" altLang="zh-CN" dirty="0">
                <a:highlight>
                  <a:srgbClr val="FF0000"/>
                </a:highlight>
              </a:rPr>
              <a:t>6</a:t>
            </a:r>
            <a:r>
              <a:rPr lang="zh-CN" altLang="en-US" dirty="0">
                <a:highlight>
                  <a:srgbClr val="FF0000"/>
                </a:highlight>
              </a:rPr>
              <a:t>插入一颗初始时为空的</a:t>
            </a:r>
            <a:r>
              <a:rPr lang="en-US" altLang="zh-CN" dirty="0">
                <a:highlight>
                  <a:srgbClr val="FF0000"/>
                </a:highlight>
              </a:rPr>
              <a:t>AVL</a:t>
            </a:r>
            <a:r>
              <a:rPr lang="zh-CN" altLang="en-US" dirty="0">
                <a:highlight>
                  <a:srgbClr val="FF0000"/>
                </a:highlight>
              </a:rPr>
              <a:t>树中的结果，并画出删除根结点后的结果</a:t>
            </a:r>
            <a:endParaRPr lang="en-US" altLang="zh-CN" dirty="0">
              <a:highlight>
                <a:srgbClr val="FF0000"/>
              </a:highlight>
            </a:endParaRPr>
          </a:p>
          <a:p>
            <a:r>
              <a:rPr lang="en-US" altLang="zh-CN" dirty="0">
                <a:highlight>
                  <a:srgbClr val="FF0000"/>
                </a:highlight>
              </a:rPr>
              <a:t>2.P322</a:t>
            </a:r>
            <a:r>
              <a:rPr lang="zh-CN" altLang="en-US" dirty="0">
                <a:highlight>
                  <a:srgbClr val="FF0000"/>
                </a:highlight>
              </a:rPr>
              <a:t> 简答题</a:t>
            </a:r>
            <a:r>
              <a:rPr lang="en-US" altLang="zh-CN" dirty="0">
                <a:highlight>
                  <a:srgbClr val="FF0000"/>
                </a:highlight>
              </a:rPr>
              <a:t>11</a:t>
            </a:r>
            <a:r>
              <a:rPr lang="zh-CN" altLang="en-US" dirty="0">
                <a:highlight>
                  <a:srgbClr val="FF0000"/>
                </a:highlight>
              </a:rPr>
              <a:t> 给定输入</a:t>
            </a:r>
            <a:r>
              <a:rPr lang="en-US" altLang="zh-CN" dirty="0">
                <a:highlight>
                  <a:srgbClr val="FF0000"/>
                </a:highlight>
              </a:rPr>
              <a:t>{4371,1323,6173,4199,4344,9679,1989}……</a:t>
            </a:r>
            <a:r>
              <a:rPr lang="zh-CN" altLang="en-US" dirty="0">
                <a:highlight>
                  <a:srgbClr val="FF0000"/>
                </a:highlight>
              </a:rPr>
              <a:t>详见教材</a:t>
            </a:r>
            <a:r>
              <a:rPr lang="en-US" altLang="zh-CN" dirty="0">
                <a:highlight>
                  <a:srgbClr val="FF0000"/>
                </a:highlight>
              </a:rPr>
              <a:t>P322</a:t>
            </a:r>
            <a:r>
              <a:rPr lang="zh-CN" altLang="en-US" dirty="0">
                <a:highlight>
                  <a:srgbClr val="FF0000"/>
                </a:highlight>
              </a:rPr>
              <a:t>。</a:t>
            </a:r>
            <a:endParaRPr lang="en-US" altLang="zh-CN" dirty="0">
              <a:highlight>
                <a:srgbClr val="FF0000"/>
              </a:highlight>
            </a:endParaRPr>
          </a:p>
          <a:p>
            <a:r>
              <a:rPr lang="en-US" altLang="zh-CN" b="0" i="0" u="none" strike="noStrike" dirty="0">
                <a:solidFill>
                  <a:srgbClr val="2D3B45"/>
                </a:solidFill>
                <a:effectLst/>
                <a:latin typeface="LatoWeb"/>
              </a:rPr>
              <a:t>3.</a:t>
            </a:r>
            <a:r>
              <a:rPr lang="zh-CN" altLang="en-US" b="0" i="0" u="none" strike="noStrike" dirty="0">
                <a:solidFill>
                  <a:srgbClr val="2D3B45"/>
                </a:solidFill>
                <a:effectLst/>
                <a:latin typeface="LatoWeb"/>
              </a:rPr>
              <a:t>下列排序算法中，在一趟结束后不一定能选出一个元素放在其最终位置上的是（）。</a:t>
            </a:r>
            <a:endParaRPr lang="en-US" altLang="zh-CN" b="0" i="0" u="none" strike="noStrike" dirty="0">
              <a:solidFill>
                <a:srgbClr val="2D3B45"/>
              </a:solidFill>
              <a:effectLst/>
              <a:latin typeface="LatoWeb"/>
            </a:endParaRPr>
          </a:p>
          <a:p>
            <a:r>
              <a:rPr lang="en-US" altLang="zh-CN" dirty="0">
                <a:solidFill>
                  <a:srgbClr val="2D3B45"/>
                </a:solidFill>
                <a:latin typeface="LatoWeb"/>
              </a:rPr>
              <a:t>A. </a:t>
            </a:r>
            <a:r>
              <a:rPr lang="zh-CN" altLang="en-US" dirty="0">
                <a:solidFill>
                  <a:srgbClr val="2D3B45"/>
                </a:solidFill>
                <a:latin typeface="LatoWeb"/>
              </a:rPr>
              <a:t>快速排序 </a:t>
            </a:r>
            <a:r>
              <a:rPr lang="en-US" altLang="zh-CN" dirty="0">
                <a:solidFill>
                  <a:srgbClr val="2D3B45"/>
                </a:solidFill>
                <a:latin typeface="LatoWeb"/>
              </a:rPr>
              <a:t>B. </a:t>
            </a:r>
            <a:r>
              <a:rPr lang="zh-CN" altLang="en-US" dirty="0">
                <a:solidFill>
                  <a:srgbClr val="2D3B45"/>
                </a:solidFill>
                <a:latin typeface="LatoWeb"/>
              </a:rPr>
              <a:t>堆排序 </a:t>
            </a:r>
            <a:r>
              <a:rPr lang="en-US" altLang="zh-CN" dirty="0">
                <a:solidFill>
                  <a:srgbClr val="2D3B45"/>
                </a:solidFill>
                <a:latin typeface="LatoWeb"/>
              </a:rPr>
              <a:t>C. </a:t>
            </a:r>
            <a:r>
              <a:rPr lang="zh-CN" altLang="en-US" dirty="0">
                <a:solidFill>
                  <a:srgbClr val="2D3B45"/>
                </a:solidFill>
                <a:latin typeface="LatoWeb"/>
              </a:rPr>
              <a:t>冒泡排序 </a:t>
            </a:r>
            <a:r>
              <a:rPr lang="en-US" altLang="zh-CN" dirty="0">
                <a:solidFill>
                  <a:srgbClr val="2D3B45"/>
                </a:solidFill>
                <a:latin typeface="LatoWeb"/>
              </a:rPr>
              <a:t>D. </a:t>
            </a:r>
            <a:r>
              <a:rPr lang="zh-CN" altLang="en-US" dirty="0">
                <a:solidFill>
                  <a:srgbClr val="2D3B45"/>
                </a:solidFill>
                <a:latin typeface="LatoWeb"/>
              </a:rPr>
              <a:t>归并排序</a:t>
            </a:r>
            <a:endParaRPr lang="en-US" altLang="zh-CN" dirty="0">
              <a:solidFill>
                <a:srgbClr val="2D3B45"/>
              </a:solidFill>
              <a:latin typeface="LatoWeb"/>
            </a:endParaRPr>
          </a:p>
          <a:p>
            <a:endParaRPr lang="zh-CN" altLang="en-US" dirty="0"/>
          </a:p>
        </p:txBody>
      </p:sp>
    </p:spTree>
  </p:cSld>
  <p:clrMapOvr>
    <a:masterClrMapping/>
  </p:clrMapOvr>
  <p:transition spd="med">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latin typeface="+mn-ea"/>
                <a:ea typeface="+mn-ea"/>
              </a:rPr>
              <a:t>Thanks!</a:t>
            </a:r>
            <a:r>
              <a:rPr lang="zh-CN" altLang="en-US">
                <a:latin typeface="+mn-ea"/>
                <a:ea typeface="+mn-ea"/>
              </a:rPr>
              <a:t> </a:t>
            </a:r>
            <a:r>
              <a:rPr lang="en-US" altLang="zh-CN" dirty="0">
                <a:latin typeface="+mn-ea"/>
                <a:ea typeface="+mn-ea"/>
              </a:rPr>
              <a:t>&amp;</a:t>
            </a:r>
            <a:r>
              <a:rPr lang="zh-CN" altLang="en-US" dirty="0">
                <a:latin typeface="+mn-ea"/>
                <a:ea typeface="+mn-ea"/>
              </a:rPr>
              <a:t> </a:t>
            </a:r>
            <a:r>
              <a:rPr lang="en-US" altLang="zh-CN" dirty="0">
                <a:latin typeface="+mn-ea"/>
                <a:ea typeface="+mn-ea"/>
              </a:rPr>
              <a:t>QA</a:t>
            </a:r>
            <a:endParaRPr lang="zh-CN" altLang="en-US" dirty="0">
              <a:latin typeface="+mn-ea"/>
              <a:ea typeface="+mn-ea"/>
            </a:endParaRPr>
          </a:p>
        </p:txBody>
      </p: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70"/>
          <p:cNvSpPr>
            <a:spLocks noChangeArrowheads="1"/>
          </p:cNvSpPr>
          <p:nvPr/>
        </p:nvSpPr>
        <p:spPr bwMode="auto">
          <a:xfrm>
            <a:off x="8466138" y="2684286"/>
            <a:ext cx="677862" cy="79375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88</a:t>
            </a:r>
            <a:endParaRPr lang="en-US" altLang="zh-CN" sz="2400">
              <a:latin typeface="Times New Roman" panose="02020603050405020304" charset="0"/>
            </a:endParaRPr>
          </a:p>
        </p:txBody>
      </p:sp>
      <p:sp>
        <p:nvSpPr>
          <p:cNvPr id="223236" name="Rectangle 69"/>
          <p:cNvSpPr>
            <a:spLocks noChangeArrowheads="1"/>
          </p:cNvSpPr>
          <p:nvPr/>
        </p:nvSpPr>
        <p:spPr bwMode="auto">
          <a:xfrm>
            <a:off x="7788275" y="2684286"/>
            <a:ext cx="677863" cy="79375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11</a:t>
            </a:r>
            <a:endParaRPr lang="en-US" altLang="zh-CN" sz="2400">
              <a:latin typeface="Times New Roman" panose="02020603050405020304" charset="0"/>
            </a:endParaRPr>
          </a:p>
        </p:txBody>
      </p:sp>
      <p:sp>
        <p:nvSpPr>
          <p:cNvPr id="223237" name="Rectangle 68"/>
          <p:cNvSpPr>
            <a:spLocks noChangeArrowheads="1"/>
          </p:cNvSpPr>
          <p:nvPr/>
        </p:nvSpPr>
        <p:spPr bwMode="auto">
          <a:xfrm>
            <a:off x="7110413" y="2684286"/>
            <a:ext cx="677862" cy="79375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66</a:t>
            </a:r>
            <a:endParaRPr lang="en-US" altLang="zh-CN" sz="2400">
              <a:latin typeface="Times New Roman" panose="02020603050405020304" charset="0"/>
            </a:endParaRPr>
          </a:p>
        </p:txBody>
      </p:sp>
      <p:sp>
        <p:nvSpPr>
          <p:cNvPr id="223238" name="Rectangle 67"/>
          <p:cNvSpPr>
            <a:spLocks noChangeArrowheads="1"/>
          </p:cNvSpPr>
          <p:nvPr/>
        </p:nvSpPr>
        <p:spPr bwMode="auto">
          <a:xfrm>
            <a:off x="6430963" y="2684286"/>
            <a:ext cx="679450" cy="79375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34</a:t>
            </a:r>
            <a:endParaRPr lang="en-US" altLang="zh-CN" sz="2400">
              <a:latin typeface="Times New Roman" panose="02020603050405020304" charset="0"/>
            </a:endParaRPr>
          </a:p>
        </p:txBody>
      </p:sp>
      <p:sp>
        <p:nvSpPr>
          <p:cNvPr id="223239" name="Rectangle 66"/>
          <p:cNvSpPr>
            <a:spLocks noChangeArrowheads="1"/>
          </p:cNvSpPr>
          <p:nvPr/>
        </p:nvSpPr>
        <p:spPr bwMode="auto">
          <a:xfrm>
            <a:off x="5753100" y="2684286"/>
            <a:ext cx="677863" cy="79375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12</a:t>
            </a:r>
            <a:endParaRPr lang="en-US" altLang="zh-CN" sz="2400">
              <a:latin typeface="Times New Roman" panose="02020603050405020304" charset="0"/>
            </a:endParaRPr>
          </a:p>
        </p:txBody>
      </p:sp>
      <p:sp>
        <p:nvSpPr>
          <p:cNvPr id="223240" name="Rectangle 65"/>
          <p:cNvSpPr>
            <a:spLocks noChangeArrowheads="1"/>
          </p:cNvSpPr>
          <p:nvPr/>
        </p:nvSpPr>
        <p:spPr bwMode="auto">
          <a:xfrm>
            <a:off x="5075238" y="2684286"/>
            <a:ext cx="677862" cy="79375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87</a:t>
            </a:r>
            <a:endParaRPr lang="en-US" altLang="zh-CN" sz="2400">
              <a:latin typeface="Times New Roman" panose="02020603050405020304" charset="0"/>
            </a:endParaRPr>
          </a:p>
        </p:txBody>
      </p:sp>
      <p:sp>
        <p:nvSpPr>
          <p:cNvPr id="223241" name="Rectangle 64"/>
          <p:cNvSpPr>
            <a:spLocks noChangeArrowheads="1"/>
          </p:cNvSpPr>
          <p:nvPr/>
        </p:nvSpPr>
        <p:spPr bwMode="auto">
          <a:xfrm>
            <a:off x="4397375" y="2684286"/>
            <a:ext cx="677863" cy="79375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16</a:t>
            </a:r>
            <a:endParaRPr lang="en-US" altLang="zh-CN" sz="2400">
              <a:latin typeface="Times New Roman" panose="02020603050405020304" charset="0"/>
            </a:endParaRPr>
          </a:p>
        </p:txBody>
      </p:sp>
      <p:sp>
        <p:nvSpPr>
          <p:cNvPr id="223242" name="Rectangle 63"/>
          <p:cNvSpPr>
            <a:spLocks noChangeArrowheads="1"/>
          </p:cNvSpPr>
          <p:nvPr/>
        </p:nvSpPr>
        <p:spPr bwMode="auto">
          <a:xfrm>
            <a:off x="3717925" y="2684286"/>
            <a:ext cx="679450" cy="79375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45</a:t>
            </a:r>
            <a:endParaRPr lang="en-US" altLang="zh-CN" sz="2400">
              <a:latin typeface="Times New Roman" panose="02020603050405020304" charset="0"/>
            </a:endParaRPr>
          </a:p>
        </p:txBody>
      </p:sp>
      <p:sp>
        <p:nvSpPr>
          <p:cNvPr id="223243" name="Rectangle 62"/>
          <p:cNvSpPr>
            <a:spLocks noChangeArrowheads="1"/>
          </p:cNvSpPr>
          <p:nvPr/>
        </p:nvSpPr>
        <p:spPr bwMode="auto">
          <a:xfrm>
            <a:off x="3040063" y="2684286"/>
            <a:ext cx="677862" cy="79375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93</a:t>
            </a:r>
            <a:endParaRPr lang="en-US" altLang="zh-CN" sz="2400">
              <a:latin typeface="Times New Roman" panose="02020603050405020304" charset="0"/>
            </a:endParaRPr>
          </a:p>
        </p:txBody>
      </p:sp>
      <p:sp>
        <p:nvSpPr>
          <p:cNvPr id="223244" name="Rectangle 61"/>
          <p:cNvSpPr>
            <a:spLocks noChangeArrowheads="1"/>
          </p:cNvSpPr>
          <p:nvPr/>
        </p:nvSpPr>
        <p:spPr bwMode="auto">
          <a:xfrm>
            <a:off x="2362200" y="2684286"/>
            <a:ext cx="677863" cy="79375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33</a:t>
            </a:r>
            <a:endParaRPr lang="en-US" altLang="zh-CN" sz="2400">
              <a:latin typeface="Times New Roman" panose="02020603050405020304" charset="0"/>
            </a:endParaRPr>
          </a:p>
        </p:txBody>
      </p:sp>
      <p:sp>
        <p:nvSpPr>
          <p:cNvPr id="223245" name="Rectangle 60"/>
          <p:cNvSpPr>
            <a:spLocks noChangeArrowheads="1"/>
          </p:cNvSpPr>
          <p:nvPr/>
        </p:nvSpPr>
        <p:spPr bwMode="auto">
          <a:xfrm>
            <a:off x="1684338" y="2684286"/>
            <a:ext cx="677862" cy="79375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27</a:t>
            </a:r>
            <a:endParaRPr lang="en-US" altLang="zh-CN" sz="2400">
              <a:latin typeface="Times New Roman" panose="02020603050405020304" charset="0"/>
            </a:endParaRPr>
          </a:p>
        </p:txBody>
      </p:sp>
      <p:sp>
        <p:nvSpPr>
          <p:cNvPr id="223246" name="Rectangle 59"/>
          <p:cNvSpPr>
            <a:spLocks noChangeArrowheads="1"/>
          </p:cNvSpPr>
          <p:nvPr/>
        </p:nvSpPr>
        <p:spPr bwMode="auto">
          <a:xfrm>
            <a:off x="1004888" y="2684286"/>
            <a:ext cx="679450" cy="79375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54</a:t>
            </a:r>
            <a:endParaRPr lang="en-US" altLang="zh-CN" sz="2400">
              <a:latin typeface="Times New Roman" panose="02020603050405020304" charset="0"/>
            </a:endParaRPr>
          </a:p>
        </p:txBody>
      </p:sp>
      <p:sp>
        <p:nvSpPr>
          <p:cNvPr id="223247" name="Rectangle 58"/>
          <p:cNvSpPr>
            <a:spLocks noChangeArrowheads="1"/>
          </p:cNvSpPr>
          <p:nvPr/>
        </p:nvSpPr>
        <p:spPr bwMode="auto">
          <a:xfrm>
            <a:off x="34925" y="2684286"/>
            <a:ext cx="969963" cy="793750"/>
          </a:xfrm>
          <a:prstGeom prst="rect">
            <a:avLst/>
          </a:prstGeom>
          <a:noFill/>
          <a:ln>
            <a:noFill/>
          </a:ln>
        </p:spPr>
        <p:txBody>
          <a:bodyPr/>
          <a:lstStyle/>
          <a:p>
            <a:pPr marL="342900" indent="-342900" eaLnBrk="1" hangingPunct="1">
              <a:spcBef>
                <a:spcPct val="0"/>
              </a:spcBef>
            </a:pPr>
            <a:r>
              <a:rPr lang="zh-CN" altLang="en-US" sz="2000">
                <a:latin typeface="Times New Roman" panose="02020603050405020304" charset="0"/>
                <a:cs typeface="Times New Roman" panose="02020603050405020304" charset="0"/>
              </a:rPr>
              <a:t>初始时</a:t>
            </a:r>
            <a:endParaRPr lang="zh-CN" altLang="en-US" sz="2000">
              <a:latin typeface="Times New Roman" panose="02020603050405020304" charset="0"/>
            </a:endParaRPr>
          </a:p>
        </p:txBody>
      </p:sp>
      <p:sp>
        <p:nvSpPr>
          <p:cNvPr id="223248" name="Line 118"/>
          <p:cNvSpPr>
            <a:spLocks noChangeShapeType="1"/>
          </p:cNvSpPr>
          <p:nvPr/>
        </p:nvSpPr>
        <p:spPr bwMode="auto">
          <a:xfrm>
            <a:off x="1004888" y="2684286"/>
            <a:ext cx="0" cy="3171825"/>
          </a:xfrm>
          <a:prstGeom prst="line">
            <a:avLst/>
          </a:prstGeom>
          <a:noFill/>
          <a:ln w="12700">
            <a:solidFill>
              <a:schemeClr val="tx1"/>
            </a:solidFill>
            <a:round/>
          </a:ln>
        </p:spPr>
        <p:txBody>
          <a:bodyPr/>
          <a:lstStyle/>
          <a:p>
            <a:endParaRPr lang="zh-CN" altLang="en-US"/>
          </a:p>
        </p:txBody>
      </p:sp>
      <p:sp>
        <p:nvSpPr>
          <p:cNvPr id="223249" name="Line 121"/>
          <p:cNvSpPr>
            <a:spLocks noChangeShapeType="1"/>
          </p:cNvSpPr>
          <p:nvPr/>
        </p:nvSpPr>
        <p:spPr bwMode="auto">
          <a:xfrm>
            <a:off x="1684338" y="2684286"/>
            <a:ext cx="0" cy="3171825"/>
          </a:xfrm>
          <a:prstGeom prst="line">
            <a:avLst/>
          </a:prstGeom>
          <a:noFill/>
          <a:ln w="12700">
            <a:solidFill>
              <a:schemeClr val="tx1"/>
            </a:solidFill>
            <a:round/>
          </a:ln>
        </p:spPr>
        <p:txBody>
          <a:bodyPr/>
          <a:lstStyle/>
          <a:p>
            <a:endParaRPr lang="zh-CN" altLang="en-US"/>
          </a:p>
        </p:txBody>
      </p:sp>
      <p:sp>
        <p:nvSpPr>
          <p:cNvPr id="223250" name="Line 124"/>
          <p:cNvSpPr>
            <a:spLocks noChangeShapeType="1"/>
          </p:cNvSpPr>
          <p:nvPr/>
        </p:nvSpPr>
        <p:spPr bwMode="auto">
          <a:xfrm>
            <a:off x="2362200" y="2684286"/>
            <a:ext cx="0" cy="3171825"/>
          </a:xfrm>
          <a:prstGeom prst="line">
            <a:avLst/>
          </a:prstGeom>
          <a:noFill/>
          <a:ln w="12700">
            <a:solidFill>
              <a:schemeClr val="tx1"/>
            </a:solidFill>
            <a:round/>
          </a:ln>
        </p:spPr>
        <p:txBody>
          <a:bodyPr/>
          <a:lstStyle/>
          <a:p>
            <a:endParaRPr lang="zh-CN" altLang="en-US"/>
          </a:p>
        </p:txBody>
      </p:sp>
      <p:sp>
        <p:nvSpPr>
          <p:cNvPr id="223251" name="Line 127"/>
          <p:cNvSpPr>
            <a:spLocks noChangeShapeType="1"/>
          </p:cNvSpPr>
          <p:nvPr/>
        </p:nvSpPr>
        <p:spPr bwMode="auto">
          <a:xfrm>
            <a:off x="3040063" y="2684286"/>
            <a:ext cx="0" cy="3171825"/>
          </a:xfrm>
          <a:prstGeom prst="line">
            <a:avLst/>
          </a:prstGeom>
          <a:noFill/>
          <a:ln w="12700">
            <a:solidFill>
              <a:schemeClr val="tx1"/>
            </a:solidFill>
            <a:round/>
          </a:ln>
        </p:spPr>
        <p:txBody>
          <a:bodyPr/>
          <a:lstStyle/>
          <a:p>
            <a:endParaRPr lang="zh-CN" altLang="en-US"/>
          </a:p>
        </p:txBody>
      </p:sp>
      <p:sp>
        <p:nvSpPr>
          <p:cNvPr id="223252" name="Line 130"/>
          <p:cNvSpPr>
            <a:spLocks noChangeShapeType="1"/>
          </p:cNvSpPr>
          <p:nvPr/>
        </p:nvSpPr>
        <p:spPr bwMode="auto">
          <a:xfrm>
            <a:off x="3717925" y="2684286"/>
            <a:ext cx="0" cy="3171825"/>
          </a:xfrm>
          <a:prstGeom prst="line">
            <a:avLst/>
          </a:prstGeom>
          <a:noFill/>
          <a:ln w="12700">
            <a:solidFill>
              <a:schemeClr val="tx1"/>
            </a:solidFill>
            <a:round/>
          </a:ln>
        </p:spPr>
        <p:txBody>
          <a:bodyPr/>
          <a:lstStyle/>
          <a:p>
            <a:endParaRPr lang="zh-CN" altLang="en-US"/>
          </a:p>
        </p:txBody>
      </p:sp>
      <p:sp>
        <p:nvSpPr>
          <p:cNvPr id="223253" name="Line 133"/>
          <p:cNvSpPr>
            <a:spLocks noChangeShapeType="1"/>
          </p:cNvSpPr>
          <p:nvPr/>
        </p:nvSpPr>
        <p:spPr bwMode="auto">
          <a:xfrm>
            <a:off x="4397375" y="2684286"/>
            <a:ext cx="0" cy="3171825"/>
          </a:xfrm>
          <a:prstGeom prst="line">
            <a:avLst/>
          </a:prstGeom>
          <a:noFill/>
          <a:ln w="12700">
            <a:solidFill>
              <a:schemeClr val="tx1"/>
            </a:solidFill>
            <a:round/>
          </a:ln>
        </p:spPr>
        <p:txBody>
          <a:bodyPr/>
          <a:lstStyle/>
          <a:p>
            <a:endParaRPr lang="zh-CN" altLang="en-US"/>
          </a:p>
        </p:txBody>
      </p:sp>
      <p:sp>
        <p:nvSpPr>
          <p:cNvPr id="223254" name="Line 136"/>
          <p:cNvSpPr>
            <a:spLocks noChangeShapeType="1"/>
          </p:cNvSpPr>
          <p:nvPr/>
        </p:nvSpPr>
        <p:spPr bwMode="auto">
          <a:xfrm>
            <a:off x="5075238" y="2684286"/>
            <a:ext cx="0" cy="3171825"/>
          </a:xfrm>
          <a:prstGeom prst="line">
            <a:avLst/>
          </a:prstGeom>
          <a:noFill/>
          <a:ln w="12700">
            <a:solidFill>
              <a:schemeClr val="tx1"/>
            </a:solidFill>
            <a:round/>
          </a:ln>
        </p:spPr>
        <p:txBody>
          <a:bodyPr/>
          <a:lstStyle/>
          <a:p>
            <a:endParaRPr lang="zh-CN" altLang="en-US"/>
          </a:p>
        </p:txBody>
      </p:sp>
      <p:sp>
        <p:nvSpPr>
          <p:cNvPr id="223255" name="Line 139"/>
          <p:cNvSpPr>
            <a:spLocks noChangeShapeType="1"/>
          </p:cNvSpPr>
          <p:nvPr/>
        </p:nvSpPr>
        <p:spPr bwMode="auto">
          <a:xfrm>
            <a:off x="5753100" y="2684286"/>
            <a:ext cx="0" cy="3171825"/>
          </a:xfrm>
          <a:prstGeom prst="line">
            <a:avLst/>
          </a:prstGeom>
          <a:noFill/>
          <a:ln w="12700">
            <a:solidFill>
              <a:schemeClr val="tx1"/>
            </a:solidFill>
            <a:round/>
          </a:ln>
        </p:spPr>
        <p:txBody>
          <a:bodyPr/>
          <a:lstStyle/>
          <a:p>
            <a:endParaRPr lang="zh-CN" altLang="en-US"/>
          </a:p>
        </p:txBody>
      </p:sp>
      <p:sp>
        <p:nvSpPr>
          <p:cNvPr id="223256" name="Line 142"/>
          <p:cNvSpPr>
            <a:spLocks noChangeShapeType="1"/>
          </p:cNvSpPr>
          <p:nvPr/>
        </p:nvSpPr>
        <p:spPr bwMode="auto">
          <a:xfrm>
            <a:off x="6430963" y="2684286"/>
            <a:ext cx="0" cy="3171825"/>
          </a:xfrm>
          <a:prstGeom prst="line">
            <a:avLst/>
          </a:prstGeom>
          <a:noFill/>
          <a:ln w="12700">
            <a:solidFill>
              <a:schemeClr val="tx1"/>
            </a:solidFill>
            <a:round/>
          </a:ln>
        </p:spPr>
        <p:txBody>
          <a:bodyPr/>
          <a:lstStyle/>
          <a:p>
            <a:endParaRPr lang="zh-CN" altLang="en-US"/>
          </a:p>
        </p:txBody>
      </p:sp>
      <p:sp>
        <p:nvSpPr>
          <p:cNvPr id="223257" name="Line 145"/>
          <p:cNvSpPr>
            <a:spLocks noChangeShapeType="1"/>
          </p:cNvSpPr>
          <p:nvPr/>
        </p:nvSpPr>
        <p:spPr bwMode="auto">
          <a:xfrm>
            <a:off x="7110413" y="2684286"/>
            <a:ext cx="0" cy="3171825"/>
          </a:xfrm>
          <a:prstGeom prst="line">
            <a:avLst/>
          </a:prstGeom>
          <a:noFill/>
          <a:ln w="12700">
            <a:solidFill>
              <a:schemeClr val="tx1"/>
            </a:solidFill>
            <a:round/>
          </a:ln>
        </p:spPr>
        <p:txBody>
          <a:bodyPr/>
          <a:lstStyle/>
          <a:p>
            <a:endParaRPr lang="zh-CN" altLang="en-US"/>
          </a:p>
        </p:txBody>
      </p:sp>
      <p:sp>
        <p:nvSpPr>
          <p:cNvPr id="223258" name="Line 148"/>
          <p:cNvSpPr>
            <a:spLocks noChangeShapeType="1"/>
          </p:cNvSpPr>
          <p:nvPr/>
        </p:nvSpPr>
        <p:spPr bwMode="auto">
          <a:xfrm>
            <a:off x="7788275" y="2684286"/>
            <a:ext cx="0" cy="3171825"/>
          </a:xfrm>
          <a:prstGeom prst="line">
            <a:avLst/>
          </a:prstGeom>
          <a:noFill/>
          <a:ln w="12700">
            <a:solidFill>
              <a:schemeClr val="tx1"/>
            </a:solidFill>
            <a:round/>
          </a:ln>
        </p:spPr>
        <p:txBody>
          <a:bodyPr/>
          <a:lstStyle/>
          <a:p>
            <a:endParaRPr lang="zh-CN" altLang="en-US"/>
          </a:p>
        </p:txBody>
      </p:sp>
      <p:sp>
        <p:nvSpPr>
          <p:cNvPr id="223259" name="Line 151"/>
          <p:cNvSpPr>
            <a:spLocks noChangeShapeType="1"/>
          </p:cNvSpPr>
          <p:nvPr/>
        </p:nvSpPr>
        <p:spPr bwMode="auto">
          <a:xfrm>
            <a:off x="8466138" y="2684286"/>
            <a:ext cx="0" cy="3171825"/>
          </a:xfrm>
          <a:prstGeom prst="line">
            <a:avLst/>
          </a:prstGeom>
          <a:noFill/>
          <a:ln w="12700">
            <a:solidFill>
              <a:schemeClr val="tx1"/>
            </a:solidFill>
            <a:round/>
          </a:ln>
        </p:spPr>
        <p:txBody>
          <a:bodyPr/>
          <a:lstStyle/>
          <a:p>
            <a:endParaRPr lang="zh-CN" altLang="en-US"/>
          </a:p>
        </p:txBody>
      </p:sp>
      <p:grpSp>
        <p:nvGrpSpPr>
          <p:cNvPr id="2" name="Group 452"/>
          <p:cNvGrpSpPr/>
          <p:nvPr/>
        </p:nvGrpSpPr>
        <p:grpSpPr bwMode="auto">
          <a:xfrm>
            <a:off x="34925" y="3478036"/>
            <a:ext cx="9109075" cy="792163"/>
            <a:chOff x="22" y="2342"/>
            <a:chExt cx="5738" cy="499"/>
          </a:xfrm>
        </p:grpSpPr>
        <p:sp>
          <p:nvSpPr>
            <p:cNvPr id="223295" name="Rectangle 83"/>
            <p:cNvSpPr>
              <a:spLocks noChangeArrowheads="1"/>
            </p:cNvSpPr>
            <p:nvPr/>
          </p:nvSpPr>
          <p:spPr bwMode="auto">
            <a:xfrm>
              <a:off x="5333" y="2342"/>
              <a:ext cx="427" cy="499"/>
            </a:xfrm>
            <a:prstGeom prst="rect">
              <a:avLst/>
            </a:prstGeom>
            <a:solidFill>
              <a:srgbClr val="CCCCCC"/>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88</a:t>
              </a:r>
              <a:endParaRPr lang="en-US" altLang="zh-CN" sz="2400">
                <a:latin typeface="Times New Roman" panose="02020603050405020304" charset="0"/>
              </a:endParaRPr>
            </a:p>
          </p:txBody>
        </p:sp>
        <p:sp>
          <p:nvSpPr>
            <p:cNvPr id="223296" name="Rectangle 82"/>
            <p:cNvSpPr>
              <a:spLocks noChangeArrowheads="1"/>
            </p:cNvSpPr>
            <p:nvPr/>
          </p:nvSpPr>
          <p:spPr bwMode="auto">
            <a:xfrm>
              <a:off x="4906" y="2342"/>
              <a:ext cx="427" cy="499"/>
            </a:xfrm>
            <a:prstGeom prst="rect">
              <a:avLst/>
            </a:prstGeom>
            <a:solidFill>
              <a:srgbClr val="BFBFBF"/>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54</a:t>
              </a:r>
              <a:endParaRPr lang="en-US" altLang="zh-CN" sz="2400">
                <a:latin typeface="Times New Roman" panose="02020603050405020304" charset="0"/>
              </a:endParaRPr>
            </a:p>
          </p:txBody>
        </p:sp>
        <p:sp>
          <p:nvSpPr>
            <p:cNvPr id="223297" name="Rectangle 81"/>
            <p:cNvSpPr>
              <a:spLocks noChangeArrowheads="1"/>
            </p:cNvSpPr>
            <p:nvPr/>
          </p:nvSpPr>
          <p:spPr bwMode="auto">
            <a:xfrm>
              <a:off x="4479" y="2342"/>
              <a:ext cx="427"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66</a:t>
              </a:r>
              <a:endParaRPr lang="en-US" altLang="zh-CN" sz="2400">
                <a:latin typeface="Times New Roman" panose="02020603050405020304" charset="0"/>
              </a:endParaRPr>
            </a:p>
          </p:txBody>
        </p:sp>
        <p:sp>
          <p:nvSpPr>
            <p:cNvPr id="223298" name="Rectangle 80"/>
            <p:cNvSpPr>
              <a:spLocks noChangeArrowheads="1"/>
            </p:cNvSpPr>
            <p:nvPr/>
          </p:nvSpPr>
          <p:spPr bwMode="auto">
            <a:xfrm>
              <a:off x="4051" y="2342"/>
              <a:ext cx="428" cy="499"/>
            </a:xfrm>
            <a:prstGeom prst="rect">
              <a:avLst/>
            </a:prstGeom>
            <a:solidFill>
              <a:srgbClr val="E5E5E5"/>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93</a:t>
              </a:r>
              <a:endParaRPr lang="en-US" altLang="zh-CN" sz="2400">
                <a:latin typeface="Times New Roman" panose="02020603050405020304" charset="0"/>
              </a:endParaRPr>
            </a:p>
          </p:txBody>
        </p:sp>
        <p:sp>
          <p:nvSpPr>
            <p:cNvPr id="223299" name="Rectangle 79"/>
            <p:cNvSpPr>
              <a:spLocks noChangeArrowheads="1"/>
            </p:cNvSpPr>
            <p:nvPr/>
          </p:nvSpPr>
          <p:spPr bwMode="auto">
            <a:xfrm>
              <a:off x="3624" y="2342"/>
              <a:ext cx="427" cy="499"/>
            </a:xfrm>
            <a:prstGeom prst="rect">
              <a:avLst/>
            </a:prstGeom>
            <a:solidFill>
              <a:srgbClr val="D9D9D9"/>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33</a:t>
              </a:r>
              <a:endParaRPr lang="en-US" altLang="zh-CN" sz="2400">
                <a:latin typeface="Times New Roman" panose="02020603050405020304" charset="0"/>
              </a:endParaRPr>
            </a:p>
          </p:txBody>
        </p:sp>
        <p:sp>
          <p:nvSpPr>
            <p:cNvPr id="223300" name="Rectangle 78"/>
            <p:cNvSpPr>
              <a:spLocks noChangeArrowheads="1"/>
            </p:cNvSpPr>
            <p:nvPr/>
          </p:nvSpPr>
          <p:spPr bwMode="auto">
            <a:xfrm>
              <a:off x="3197" y="2342"/>
              <a:ext cx="427" cy="499"/>
            </a:xfrm>
            <a:prstGeom prst="rect">
              <a:avLst/>
            </a:prstGeom>
            <a:solidFill>
              <a:srgbClr val="CCCCCC"/>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87</a:t>
              </a:r>
              <a:endParaRPr lang="en-US" altLang="zh-CN" sz="2400">
                <a:latin typeface="Times New Roman" panose="02020603050405020304" charset="0"/>
              </a:endParaRPr>
            </a:p>
          </p:txBody>
        </p:sp>
        <p:sp>
          <p:nvSpPr>
            <p:cNvPr id="223301" name="Rectangle 77"/>
            <p:cNvSpPr>
              <a:spLocks noChangeArrowheads="1"/>
            </p:cNvSpPr>
            <p:nvPr/>
          </p:nvSpPr>
          <p:spPr bwMode="auto">
            <a:xfrm>
              <a:off x="2770" y="2342"/>
              <a:ext cx="427" cy="499"/>
            </a:xfrm>
            <a:prstGeom prst="rect">
              <a:avLst/>
            </a:prstGeom>
            <a:solidFill>
              <a:srgbClr val="BFBFBF"/>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16</a:t>
              </a:r>
              <a:endParaRPr lang="en-US" altLang="zh-CN" sz="2400">
                <a:latin typeface="Times New Roman" panose="02020603050405020304" charset="0"/>
              </a:endParaRPr>
            </a:p>
          </p:txBody>
        </p:sp>
        <p:sp>
          <p:nvSpPr>
            <p:cNvPr id="223302" name="Rectangle 76"/>
            <p:cNvSpPr>
              <a:spLocks noChangeArrowheads="1"/>
            </p:cNvSpPr>
            <p:nvPr/>
          </p:nvSpPr>
          <p:spPr bwMode="auto">
            <a:xfrm>
              <a:off x="2342" y="2342"/>
              <a:ext cx="428"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45</a:t>
              </a:r>
              <a:endParaRPr lang="en-US" altLang="zh-CN" sz="2400">
                <a:latin typeface="Times New Roman" panose="02020603050405020304" charset="0"/>
              </a:endParaRPr>
            </a:p>
          </p:txBody>
        </p:sp>
        <p:sp>
          <p:nvSpPr>
            <p:cNvPr id="223303" name="Rectangle 75"/>
            <p:cNvSpPr>
              <a:spLocks noChangeArrowheads="1"/>
            </p:cNvSpPr>
            <p:nvPr/>
          </p:nvSpPr>
          <p:spPr bwMode="auto">
            <a:xfrm>
              <a:off x="1915" y="2342"/>
              <a:ext cx="427" cy="499"/>
            </a:xfrm>
            <a:prstGeom prst="rect">
              <a:avLst/>
            </a:prstGeom>
            <a:solidFill>
              <a:srgbClr val="E5E5E5"/>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34</a:t>
              </a:r>
              <a:endParaRPr lang="en-US" altLang="zh-CN" sz="2400">
                <a:latin typeface="Times New Roman" panose="02020603050405020304" charset="0"/>
              </a:endParaRPr>
            </a:p>
          </p:txBody>
        </p:sp>
        <p:sp>
          <p:nvSpPr>
            <p:cNvPr id="223304" name="Rectangle 74"/>
            <p:cNvSpPr>
              <a:spLocks noChangeArrowheads="1"/>
            </p:cNvSpPr>
            <p:nvPr/>
          </p:nvSpPr>
          <p:spPr bwMode="auto">
            <a:xfrm>
              <a:off x="1488" y="2342"/>
              <a:ext cx="427" cy="499"/>
            </a:xfrm>
            <a:prstGeom prst="rect">
              <a:avLst/>
            </a:prstGeom>
            <a:solidFill>
              <a:srgbClr val="D9D9D9"/>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12</a:t>
              </a:r>
              <a:endParaRPr lang="en-US" altLang="zh-CN" sz="2400">
                <a:latin typeface="Times New Roman" panose="02020603050405020304" charset="0"/>
              </a:endParaRPr>
            </a:p>
          </p:txBody>
        </p:sp>
        <p:sp>
          <p:nvSpPr>
            <p:cNvPr id="223305" name="Rectangle 73"/>
            <p:cNvSpPr>
              <a:spLocks noChangeArrowheads="1"/>
            </p:cNvSpPr>
            <p:nvPr/>
          </p:nvSpPr>
          <p:spPr bwMode="auto">
            <a:xfrm>
              <a:off x="1061" y="2342"/>
              <a:ext cx="427" cy="499"/>
            </a:xfrm>
            <a:prstGeom prst="rect">
              <a:avLst/>
            </a:prstGeom>
            <a:solidFill>
              <a:srgbClr val="CCCCCC"/>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27</a:t>
              </a:r>
              <a:endParaRPr lang="en-US" altLang="zh-CN" sz="2400">
                <a:latin typeface="Times New Roman" panose="02020603050405020304" charset="0"/>
              </a:endParaRPr>
            </a:p>
          </p:txBody>
        </p:sp>
        <p:sp>
          <p:nvSpPr>
            <p:cNvPr id="223306" name="Rectangle 72"/>
            <p:cNvSpPr>
              <a:spLocks noChangeArrowheads="1"/>
            </p:cNvSpPr>
            <p:nvPr/>
          </p:nvSpPr>
          <p:spPr bwMode="auto">
            <a:xfrm>
              <a:off x="633" y="2342"/>
              <a:ext cx="428" cy="499"/>
            </a:xfrm>
            <a:prstGeom prst="rect">
              <a:avLst/>
            </a:prstGeom>
            <a:solidFill>
              <a:srgbClr val="BFBFBF"/>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11</a:t>
              </a:r>
              <a:endParaRPr lang="en-US" altLang="zh-CN" sz="2400">
                <a:latin typeface="Times New Roman" panose="02020603050405020304" charset="0"/>
              </a:endParaRPr>
            </a:p>
          </p:txBody>
        </p:sp>
        <p:sp>
          <p:nvSpPr>
            <p:cNvPr id="223307" name="Rectangle 71"/>
            <p:cNvSpPr>
              <a:spLocks noChangeArrowheads="1"/>
            </p:cNvSpPr>
            <p:nvPr/>
          </p:nvSpPr>
          <p:spPr bwMode="auto">
            <a:xfrm>
              <a:off x="22" y="2342"/>
              <a:ext cx="611" cy="499"/>
            </a:xfrm>
            <a:prstGeom prst="rect">
              <a:avLst/>
            </a:prstGeom>
            <a:noFill/>
            <a:ln>
              <a:noFill/>
            </a:ln>
          </p:spPr>
          <p:txBody>
            <a:bodyPr/>
            <a:lstStyle/>
            <a:p>
              <a:pPr marL="342900" indent="-342900" eaLnBrk="1" hangingPunct="1">
                <a:spcBef>
                  <a:spcPct val="0"/>
                </a:spcBef>
              </a:pPr>
              <a:r>
                <a:rPr lang="zh-CN" altLang="en-US" sz="2400" dirty="0">
                  <a:latin typeface="Times New Roman" panose="02020603050405020304" charset="0"/>
                  <a:cs typeface="Times New Roman" panose="02020603050405020304" charset="0"/>
                </a:rPr>
                <a:t>增量</a:t>
              </a:r>
              <a:r>
                <a:rPr lang="en-US" altLang="zh-CN" sz="2400" dirty="0">
                  <a:latin typeface="Times New Roman" panose="02020603050405020304" charset="0"/>
                  <a:cs typeface="Times New Roman" panose="02020603050405020304" charset="0"/>
                </a:rPr>
                <a:t>5</a:t>
              </a:r>
              <a:endParaRPr lang="zh-CN" altLang="en-US" sz="2400" dirty="0">
                <a:latin typeface="Times New Roman" panose="02020603050405020304" charset="0"/>
              </a:endParaRPr>
            </a:p>
          </p:txBody>
        </p:sp>
        <p:sp>
          <p:nvSpPr>
            <p:cNvPr id="223308" name="Line 116"/>
            <p:cNvSpPr>
              <a:spLocks noChangeShapeType="1"/>
            </p:cNvSpPr>
            <p:nvPr/>
          </p:nvSpPr>
          <p:spPr bwMode="auto">
            <a:xfrm>
              <a:off x="22" y="2342"/>
              <a:ext cx="5738" cy="0"/>
            </a:xfrm>
            <a:prstGeom prst="line">
              <a:avLst/>
            </a:prstGeom>
            <a:noFill/>
            <a:ln w="12700">
              <a:solidFill>
                <a:schemeClr val="tx1"/>
              </a:solidFill>
              <a:round/>
            </a:ln>
          </p:spPr>
          <p:txBody>
            <a:bodyPr/>
            <a:lstStyle/>
            <a:p>
              <a:endParaRPr lang="zh-CN" altLang="en-US"/>
            </a:p>
          </p:txBody>
        </p:sp>
        <p:sp>
          <p:nvSpPr>
            <p:cNvPr id="223309" name="Line 155"/>
            <p:cNvSpPr>
              <a:spLocks noChangeShapeType="1"/>
            </p:cNvSpPr>
            <p:nvPr/>
          </p:nvSpPr>
          <p:spPr bwMode="auto">
            <a:xfrm>
              <a:off x="22" y="2841"/>
              <a:ext cx="5738" cy="0"/>
            </a:xfrm>
            <a:prstGeom prst="line">
              <a:avLst/>
            </a:prstGeom>
            <a:noFill/>
            <a:ln w="12700">
              <a:solidFill>
                <a:schemeClr val="tx1"/>
              </a:solidFill>
              <a:round/>
            </a:ln>
          </p:spPr>
          <p:txBody>
            <a:bodyPr/>
            <a:lstStyle/>
            <a:p>
              <a:endParaRPr lang="zh-CN" altLang="en-US"/>
            </a:p>
          </p:txBody>
        </p:sp>
      </p:grpSp>
      <p:grpSp>
        <p:nvGrpSpPr>
          <p:cNvPr id="3" name="Group 453"/>
          <p:cNvGrpSpPr/>
          <p:nvPr/>
        </p:nvGrpSpPr>
        <p:grpSpPr bwMode="auto">
          <a:xfrm>
            <a:off x="34925" y="4270199"/>
            <a:ext cx="9109075" cy="793750"/>
            <a:chOff x="22" y="2841"/>
            <a:chExt cx="5738" cy="500"/>
          </a:xfrm>
        </p:grpSpPr>
        <p:sp>
          <p:nvSpPr>
            <p:cNvPr id="223281" name="Rectangle 96"/>
            <p:cNvSpPr>
              <a:spLocks noChangeArrowheads="1"/>
            </p:cNvSpPr>
            <p:nvPr/>
          </p:nvSpPr>
          <p:spPr bwMode="auto">
            <a:xfrm>
              <a:off x="5333" y="2841"/>
              <a:ext cx="427" cy="50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93</a:t>
              </a:r>
              <a:endParaRPr lang="en-US" altLang="zh-CN" sz="2400">
                <a:latin typeface="Times New Roman" panose="02020603050405020304" charset="0"/>
              </a:endParaRPr>
            </a:p>
          </p:txBody>
        </p:sp>
        <p:sp>
          <p:nvSpPr>
            <p:cNvPr id="223282" name="Rectangle 95"/>
            <p:cNvSpPr>
              <a:spLocks noChangeArrowheads="1"/>
            </p:cNvSpPr>
            <p:nvPr/>
          </p:nvSpPr>
          <p:spPr bwMode="auto">
            <a:xfrm>
              <a:off x="4906" y="2841"/>
              <a:ext cx="427" cy="500"/>
            </a:xfrm>
            <a:prstGeom prst="rect">
              <a:avLst/>
            </a:prstGeom>
            <a:solidFill>
              <a:srgbClr val="D9D9D9"/>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54</a:t>
              </a:r>
              <a:endParaRPr lang="en-US" altLang="zh-CN" sz="2400">
                <a:latin typeface="Times New Roman" panose="02020603050405020304" charset="0"/>
              </a:endParaRPr>
            </a:p>
          </p:txBody>
        </p:sp>
        <p:sp>
          <p:nvSpPr>
            <p:cNvPr id="223283" name="Rectangle 94"/>
            <p:cNvSpPr>
              <a:spLocks noChangeArrowheads="1"/>
            </p:cNvSpPr>
            <p:nvPr/>
          </p:nvSpPr>
          <p:spPr bwMode="auto">
            <a:xfrm>
              <a:off x="4479" y="2841"/>
              <a:ext cx="427" cy="500"/>
            </a:xfrm>
            <a:prstGeom prst="rect">
              <a:avLst/>
            </a:prstGeom>
            <a:solidFill>
              <a:srgbClr val="BFBFBF"/>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87</a:t>
              </a:r>
              <a:endParaRPr lang="en-US" altLang="zh-CN" sz="2400">
                <a:latin typeface="Times New Roman" panose="02020603050405020304" charset="0"/>
              </a:endParaRPr>
            </a:p>
          </p:txBody>
        </p:sp>
        <p:sp>
          <p:nvSpPr>
            <p:cNvPr id="223284" name="Rectangle 93"/>
            <p:cNvSpPr>
              <a:spLocks noChangeArrowheads="1"/>
            </p:cNvSpPr>
            <p:nvPr/>
          </p:nvSpPr>
          <p:spPr bwMode="auto">
            <a:xfrm>
              <a:off x="4051" y="2841"/>
              <a:ext cx="428" cy="50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88</a:t>
              </a:r>
              <a:endParaRPr lang="en-US" altLang="zh-CN" sz="2400">
                <a:latin typeface="Times New Roman" panose="02020603050405020304" charset="0"/>
              </a:endParaRPr>
            </a:p>
          </p:txBody>
        </p:sp>
        <p:sp>
          <p:nvSpPr>
            <p:cNvPr id="223285" name="Rectangle 92"/>
            <p:cNvSpPr>
              <a:spLocks noChangeArrowheads="1"/>
            </p:cNvSpPr>
            <p:nvPr/>
          </p:nvSpPr>
          <p:spPr bwMode="auto">
            <a:xfrm>
              <a:off x="3624" y="2841"/>
              <a:ext cx="427" cy="500"/>
            </a:xfrm>
            <a:prstGeom prst="rect">
              <a:avLst/>
            </a:prstGeom>
            <a:solidFill>
              <a:srgbClr val="D9D9D9"/>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45</a:t>
              </a:r>
              <a:endParaRPr lang="en-US" altLang="zh-CN" sz="2400">
                <a:latin typeface="Times New Roman" panose="02020603050405020304" charset="0"/>
              </a:endParaRPr>
            </a:p>
          </p:txBody>
        </p:sp>
        <p:sp>
          <p:nvSpPr>
            <p:cNvPr id="223286" name="Rectangle 91"/>
            <p:cNvSpPr>
              <a:spLocks noChangeArrowheads="1"/>
            </p:cNvSpPr>
            <p:nvPr/>
          </p:nvSpPr>
          <p:spPr bwMode="auto">
            <a:xfrm>
              <a:off x="3197" y="2841"/>
              <a:ext cx="427" cy="500"/>
            </a:xfrm>
            <a:prstGeom prst="rect">
              <a:avLst/>
            </a:prstGeom>
            <a:solidFill>
              <a:srgbClr val="BFBFBF"/>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66</a:t>
              </a:r>
              <a:endParaRPr lang="en-US" altLang="zh-CN" sz="2400">
                <a:latin typeface="Times New Roman" panose="02020603050405020304" charset="0"/>
              </a:endParaRPr>
            </a:p>
          </p:txBody>
        </p:sp>
        <p:sp>
          <p:nvSpPr>
            <p:cNvPr id="223287" name="Rectangle 90"/>
            <p:cNvSpPr>
              <a:spLocks noChangeArrowheads="1"/>
            </p:cNvSpPr>
            <p:nvPr/>
          </p:nvSpPr>
          <p:spPr bwMode="auto">
            <a:xfrm>
              <a:off x="2770" y="2841"/>
              <a:ext cx="427" cy="50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16</a:t>
              </a:r>
              <a:endParaRPr lang="en-US" altLang="zh-CN" sz="2400">
                <a:latin typeface="Times New Roman" panose="02020603050405020304" charset="0"/>
              </a:endParaRPr>
            </a:p>
          </p:txBody>
        </p:sp>
        <p:sp>
          <p:nvSpPr>
            <p:cNvPr id="223288" name="Rectangle 89"/>
            <p:cNvSpPr>
              <a:spLocks noChangeArrowheads="1"/>
            </p:cNvSpPr>
            <p:nvPr/>
          </p:nvSpPr>
          <p:spPr bwMode="auto">
            <a:xfrm>
              <a:off x="2342" y="2841"/>
              <a:ext cx="428" cy="500"/>
            </a:xfrm>
            <a:prstGeom prst="rect">
              <a:avLst/>
            </a:prstGeom>
            <a:solidFill>
              <a:srgbClr val="D9D9D9"/>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33</a:t>
              </a:r>
              <a:endParaRPr lang="en-US" altLang="zh-CN" sz="2400">
                <a:latin typeface="Times New Roman" panose="02020603050405020304" charset="0"/>
              </a:endParaRPr>
            </a:p>
          </p:txBody>
        </p:sp>
        <p:sp>
          <p:nvSpPr>
            <p:cNvPr id="223289" name="Rectangle 88"/>
            <p:cNvSpPr>
              <a:spLocks noChangeArrowheads="1"/>
            </p:cNvSpPr>
            <p:nvPr/>
          </p:nvSpPr>
          <p:spPr bwMode="auto">
            <a:xfrm>
              <a:off x="1915" y="2841"/>
              <a:ext cx="427" cy="500"/>
            </a:xfrm>
            <a:prstGeom prst="rect">
              <a:avLst/>
            </a:prstGeom>
            <a:solidFill>
              <a:srgbClr val="BFBFBF"/>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34</a:t>
              </a:r>
              <a:endParaRPr lang="en-US" altLang="zh-CN" sz="2400">
                <a:latin typeface="Times New Roman" panose="02020603050405020304" charset="0"/>
              </a:endParaRPr>
            </a:p>
          </p:txBody>
        </p:sp>
        <p:sp>
          <p:nvSpPr>
            <p:cNvPr id="223290" name="Rectangle 87"/>
            <p:cNvSpPr>
              <a:spLocks noChangeArrowheads="1"/>
            </p:cNvSpPr>
            <p:nvPr/>
          </p:nvSpPr>
          <p:spPr bwMode="auto">
            <a:xfrm>
              <a:off x="1488" y="2841"/>
              <a:ext cx="427" cy="500"/>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12</a:t>
              </a:r>
              <a:endParaRPr lang="en-US" altLang="zh-CN" sz="2400">
                <a:latin typeface="Times New Roman" panose="02020603050405020304" charset="0"/>
              </a:endParaRPr>
            </a:p>
          </p:txBody>
        </p:sp>
        <p:sp>
          <p:nvSpPr>
            <p:cNvPr id="223291" name="Rectangle 86"/>
            <p:cNvSpPr>
              <a:spLocks noChangeArrowheads="1"/>
            </p:cNvSpPr>
            <p:nvPr/>
          </p:nvSpPr>
          <p:spPr bwMode="auto">
            <a:xfrm>
              <a:off x="1061" y="2841"/>
              <a:ext cx="427" cy="500"/>
            </a:xfrm>
            <a:prstGeom prst="rect">
              <a:avLst/>
            </a:prstGeom>
            <a:solidFill>
              <a:srgbClr val="D9D9D9"/>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27</a:t>
              </a:r>
              <a:endParaRPr lang="en-US" altLang="zh-CN" sz="2400">
                <a:latin typeface="Times New Roman" panose="02020603050405020304" charset="0"/>
              </a:endParaRPr>
            </a:p>
          </p:txBody>
        </p:sp>
        <p:sp>
          <p:nvSpPr>
            <p:cNvPr id="223292" name="Rectangle 85"/>
            <p:cNvSpPr>
              <a:spLocks noChangeArrowheads="1"/>
            </p:cNvSpPr>
            <p:nvPr/>
          </p:nvSpPr>
          <p:spPr bwMode="auto">
            <a:xfrm>
              <a:off x="633" y="2841"/>
              <a:ext cx="428" cy="500"/>
            </a:xfrm>
            <a:prstGeom prst="rect">
              <a:avLst/>
            </a:prstGeom>
            <a:solidFill>
              <a:srgbClr val="BFBFBF"/>
            </a:solid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11</a:t>
              </a:r>
              <a:endParaRPr lang="en-US" altLang="zh-CN" sz="2400">
                <a:latin typeface="Times New Roman" panose="02020603050405020304" charset="0"/>
              </a:endParaRPr>
            </a:p>
          </p:txBody>
        </p:sp>
        <p:sp>
          <p:nvSpPr>
            <p:cNvPr id="223293" name="Rectangle 84"/>
            <p:cNvSpPr>
              <a:spLocks noChangeArrowheads="1"/>
            </p:cNvSpPr>
            <p:nvPr/>
          </p:nvSpPr>
          <p:spPr bwMode="auto">
            <a:xfrm>
              <a:off x="22" y="2841"/>
              <a:ext cx="611" cy="500"/>
            </a:xfrm>
            <a:prstGeom prst="rect">
              <a:avLst/>
            </a:prstGeom>
            <a:noFill/>
            <a:ln>
              <a:noFill/>
            </a:ln>
          </p:spPr>
          <p:txBody>
            <a:bodyPr/>
            <a:lstStyle/>
            <a:p>
              <a:pPr marL="342900" indent="-342900" eaLnBrk="1" hangingPunct="1">
                <a:spcBef>
                  <a:spcPct val="0"/>
                </a:spcBef>
              </a:pPr>
              <a:r>
                <a:rPr lang="zh-CN" altLang="en-US" sz="2400" dirty="0">
                  <a:latin typeface="Times New Roman" panose="02020603050405020304" charset="0"/>
                  <a:cs typeface="Times New Roman" panose="02020603050405020304" charset="0"/>
                </a:rPr>
                <a:t>增量</a:t>
              </a:r>
              <a:r>
                <a:rPr lang="en-US" altLang="zh-CN" sz="2400" dirty="0">
                  <a:latin typeface="Times New Roman" panose="02020603050405020304" charset="0"/>
                  <a:cs typeface="Times New Roman" panose="02020603050405020304" charset="0"/>
                </a:rPr>
                <a:t>3</a:t>
              </a:r>
              <a:endParaRPr lang="zh-CN" altLang="en-US" sz="2400" dirty="0">
                <a:latin typeface="Times New Roman" panose="02020603050405020304" charset="0"/>
              </a:endParaRPr>
            </a:p>
          </p:txBody>
        </p:sp>
        <p:sp>
          <p:nvSpPr>
            <p:cNvPr id="223294" name="Line 218"/>
            <p:cNvSpPr>
              <a:spLocks noChangeShapeType="1"/>
            </p:cNvSpPr>
            <p:nvPr/>
          </p:nvSpPr>
          <p:spPr bwMode="auto">
            <a:xfrm>
              <a:off x="22" y="3341"/>
              <a:ext cx="5738" cy="0"/>
            </a:xfrm>
            <a:prstGeom prst="line">
              <a:avLst/>
            </a:prstGeom>
            <a:noFill/>
            <a:ln w="12700">
              <a:solidFill>
                <a:schemeClr val="tx1"/>
              </a:solidFill>
              <a:round/>
            </a:ln>
          </p:spPr>
          <p:txBody>
            <a:bodyPr/>
            <a:lstStyle/>
            <a:p>
              <a:endParaRPr lang="zh-CN" altLang="en-US"/>
            </a:p>
          </p:txBody>
        </p:sp>
      </p:grpSp>
      <p:sp>
        <p:nvSpPr>
          <p:cNvPr id="223262" name="Line 110"/>
          <p:cNvSpPr>
            <a:spLocks noChangeShapeType="1"/>
          </p:cNvSpPr>
          <p:nvPr/>
        </p:nvSpPr>
        <p:spPr bwMode="auto">
          <a:xfrm>
            <a:off x="34925" y="2684286"/>
            <a:ext cx="9109075" cy="0"/>
          </a:xfrm>
          <a:prstGeom prst="line">
            <a:avLst/>
          </a:prstGeom>
          <a:noFill/>
          <a:ln w="12700" cap="sq">
            <a:solidFill>
              <a:schemeClr val="tx1"/>
            </a:solidFill>
            <a:round/>
          </a:ln>
        </p:spPr>
        <p:txBody>
          <a:bodyPr/>
          <a:lstStyle/>
          <a:p>
            <a:endParaRPr lang="zh-CN" altLang="en-US"/>
          </a:p>
        </p:txBody>
      </p:sp>
      <p:sp>
        <p:nvSpPr>
          <p:cNvPr id="223263" name="Line 112"/>
          <p:cNvSpPr>
            <a:spLocks noChangeShapeType="1"/>
          </p:cNvSpPr>
          <p:nvPr/>
        </p:nvSpPr>
        <p:spPr bwMode="auto">
          <a:xfrm>
            <a:off x="34925" y="2684286"/>
            <a:ext cx="0" cy="3171825"/>
          </a:xfrm>
          <a:prstGeom prst="line">
            <a:avLst/>
          </a:prstGeom>
          <a:noFill/>
          <a:ln w="12700" cap="sq">
            <a:solidFill>
              <a:schemeClr val="tx1"/>
            </a:solidFill>
            <a:round/>
          </a:ln>
        </p:spPr>
        <p:txBody>
          <a:bodyPr/>
          <a:lstStyle/>
          <a:p>
            <a:endParaRPr lang="zh-CN" altLang="en-US"/>
          </a:p>
        </p:txBody>
      </p:sp>
      <p:sp>
        <p:nvSpPr>
          <p:cNvPr id="223264" name="Line 113"/>
          <p:cNvSpPr>
            <a:spLocks noChangeShapeType="1"/>
          </p:cNvSpPr>
          <p:nvPr/>
        </p:nvSpPr>
        <p:spPr bwMode="auto">
          <a:xfrm>
            <a:off x="9144000" y="2684286"/>
            <a:ext cx="0" cy="3171825"/>
          </a:xfrm>
          <a:prstGeom prst="line">
            <a:avLst/>
          </a:prstGeom>
          <a:noFill/>
          <a:ln w="12700" cap="sq">
            <a:solidFill>
              <a:schemeClr val="tx1"/>
            </a:solidFill>
            <a:round/>
          </a:ln>
        </p:spPr>
        <p:txBody>
          <a:bodyPr/>
          <a:lstStyle/>
          <a:p>
            <a:endParaRPr lang="zh-CN" altLang="en-US"/>
          </a:p>
        </p:txBody>
      </p:sp>
      <p:grpSp>
        <p:nvGrpSpPr>
          <p:cNvPr id="4" name="Group 454"/>
          <p:cNvGrpSpPr/>
          <p:nvPr/>
        </p:nvGrpSpPr>
        <p:grpSpPr bwMode="auto">
          <a:xfrm>
            <a:off x="34925" y="5063950"/>
            <a:ext cx="9109075" cy="792162"/>
            <a:chOff x="22" y="3341"/>
            <a:chExt cx="5738" cy="499"/>
          </a:xfrm>
        </p:grpSpPr>
        <p:sp>
          <p:nvSpPr>
            <p:cNvPr id="223267" name="Rectangle 109"/>
            <p:cNvSpPr>
              <a:spLocks noChangeArrowheads="1"/>
            </p:cNvSpPr>
            <p:nvPr/>
          </p:nvSpPr>
          <p:spPr bwMode="auto">
            <a:xfrm>
              <a:off x="5333" y="3341"/>
              <a:ext cx="427"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93</a:t>
              </a:r>
              <a:endParaRPr lang="en-US" altLang="zh-CN" sz="2400">
                <a:latin typeface="Times New Roman" panose="02020603050405020304" charset="0"/>
              </a:endParaRPr>
            </a:p>
          </p:txBody>
        </p:sp>
        <p:sp>
          <p:nvSpPr>
            <p:cNvPr id="223268" name="Rectangle 108"/>
            <p:cNvSpPr>
              <a:spLocks noChangeArrowheads="1"/>
            </p:cNvSpPr>
            <p:nvPr/>
          </p:nvSpPr>
          <p:spPr bwMode="auto">
            <a:xfrm>
              <a:off x="4906" y="3341"/>
              <a:ext cx="427"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88</a:t>
              </a:r>
              <a:endParaRPr lang="en-US" altLang="zh-CN" sz="2400">
                <a:latin typeface="Times New Roman" panose="02020603050405020304" charset="0"/>
              </a:endParaRPr>
            </a:p>
          </p:txBody>
        </p:sp>
        <p:sp>
          <p:nvSpPr>
            <p:cNvPr id="223269" name="Rectangle 107"/>
            <p:cNvSpPr>
              <a:spLocks noChangeArrowheads="1"/>
            </p:cNvSpPr>
            <p:nvPr/>
          </p:nvSpPr>
          <p:spPr bwMode="auto">
            <a:xfrm>
              <a:off x="4479" y="3341"/>
              <a:ext cx="427"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87</a:t>
              </a:r>
              <a:endParaRPr lang="en-US" altLang="zh-CN" sz="2400">
                <a:latin typeface="Times New Roman" panose="02020603050405020304" charset="0"/>
              </a:endParaRPr>
            </a:p>
          </p:txBody>
        </p:sp>
        <p:sp>
          <p:nvSpPr>
            <p:cNvPr id="223270" name="Rectangle 106"/>
            <p:cNvSpPr>
              <a:spLocks noChangeArrowheads="1"/>
            </p:cNvSpPr>
            <p:nvPr/>
          </p:nvSpPr>
          <p:spPr bwMode="auto">
            <a:xfrm>
              <a:off x="4051" y="3341"/>
              <a:ext cx="428"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66</a:t>
              </a:r>
              <a:endParaRPr lang="en-US" altLang="zh-CN" sz="2400">
                <a:latin typeface="Times New Roman" panose="02020603050405020304" charset="0"/>
              </a:endParaRPr>
            </a:p>
          </p:txBody>
        </p:sp>
        <p:sp>
          <p:nvSpPr>
            <p:cNvPr id="223271" name="Rectangle 105"/>
            <p:cNvSpPr>
              <a:spLocks noChangeArrowheads="1"/>
            </p:cNvSpPr>
            <p:nvPr/>
          </p:nvSpPr>
          <p:spPr bwMode="auto">
            <a:xfrm>
              <a:off x="3624" y="3341"/>
              <a:ext cx="427"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54</a:t>
              </a:r>
              <a:endParaRPr lang="en-US" altLang="zh-CN" sz="2400">
                <a:latin typeface="Times New Roman" panose="02020603050405020304" charset="0"/>
              </a:endParaRPr>
            </a:p>
          </p:txBody>
        </p:sp>
        <p:sp>
          <p:nvSpPr>
            <p:cNvPr id="223272" name="Rectangle 104"/>
            <p:cNvSpPr>
              <a:spLocks noChangeArrowheads="1"/>
            </p:cNvSpPr>
            <p:nvPr/>
          </p:nvSpPr>
          <p:spPr bwMode="auto">
            <a:xfrm>
              <a:off x="3197" y="3341"/>
              <a:ext cx="427"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45</a:t>
              </a:r>
              <a:endParaRPr lang="en-US" altLang="zh-CN" sz="2400">
                <a:latin typeface="Times New Roman" panose="02020603050405020304" charset="0"/>
              </a:endParaRPr>
            </a:p>
          </p:txBody>
        </p:sp>
        <p:sp>
          <p:nvSpPr>
            <p:cNvPr id="223273" name="Rectangle 103"/>
            <p:cNvSpPr>
              <a:spLocks noChangeArrowheads="1"/>
            </p:cNvSpPr>
            <p:nvPr/>
          </p:nvSpPr>
          <p:spPr bwMode="auto">
            <a:xfrm>
              <a:off x="2770" y="3341"/>
              <a:ext cx="427"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34</a:t>
              </a:r>
              <a:endParaRPr lang="en-US" altLang="zh-CN" sz="2400">
                <a:latin typeface="Times New Roman" panose="02020603050405020304" charset="0"/>
              </a:endParaRPr>
            </a:p>
          </p:txBody>
        </p:sp>
        <p:sp>
          <p:nvSpPr>
            <p:cNvPr id="223274" name="Rectangle 102"/>
            <p:cNvSpPr>
              <a:spLocks noChangeArrowheads="1"/>
            </p:cNvSpPr>
            <p:nvPr/>
          </p:nvSpPr>
          <p:spPr bwMode="auto">
            <a:xfrm>
              <a:off x="2342" y="3341"/>
              <a:ext cx="428"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33</a:t>
              </a:r>
              <a:endParaRPr lang="en-US" altLang="zh-CN" sz="2400">
                <a:latin typeface="Times New Roman" panose="02020603050405020304" charset="0"/>
              </a:endParaRPr>
            </a:p>
          </p:txBody>
        </p:sp>
        <p:sp>
          <p:nvSpPr>
            <p:cNvPr id="223275" name="Rectangle 101"/>
            <p:cNvSpPr>
              <a:spLocks noChangeArrowheads="1"/>
            </p:cNvSpPr>
            <p:nvPr/>
          </p:nvSpPr>
          <p:spPr bwMode="auto">
            <a:xfrm>
              <a:off x="1915" y="3341"/>
              <a:ext cx="427"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27</a:t>
              </a:r>
              <a:endParaRPr lang="en-US" altLang="zh-CN" sz="2400">
                <a:latin typeface="Times New Roman" panose="02020603050405020304" charset="0"/>
              </a:endParaRPr>
            </a:p>
          </p:txBody>
        </p:sp>
        <p:sp>
          <p:nvSpPr>
            <p:cNvPr id="223276" name="Rectangle 100"/>
            <p:cNvSpPr>
              <a:spLocks noChangeArrowheads="1"/>
            </p:cNvSpPr>
            <p:nvPr/>
          </p:nvSpPr>
          <p:spPr bwMode="auto">
            <a:xfrm>
              <a:off x="1488" y="3341"/>
              <a:ext cx="427"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16</a:t>
              </a:r>
              <a:endParaRPr lang="en-US" altLang="zh-CN" sz="2400">
                <a:latin typeface="Times New Roman" panose="02020603050405020304" charset="0"/>
              </a:endParaRPr>
            </a:p>
          </p:txBody>
        </p:sp>
        <p:sp>
          <p:nvSpPr>
            <p:cNvPr id="223277" name="Rectangle 99"/>
            <p:cNvSpPr>
              <a:spLocks noChangeArrowheads="1"/>
            </p:cNvSpPr>
            <p:nvPr/>
          </p:nvSpPr>
          <p:spPr bwMode="auto">
            <a:xfrm>
              <a:off x="1061" y="3341"/>
              <a:ext cx="427"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12</a:t>
              </a:r>
              <a:endParaRPr lang="en-US" altLang="zh-CN" sz="2400">
                <a:latin typeface="Times New Roman" panose="02020603050405020304" charset="0"/>
              </a:endParaRPr>
            </a:p>
          </p:txBody>
        </p:sp>
        <p:sp>
          <p:nvSpPr>
            <p:cNvPr id="223278" name="Rectangle 98"/>
            <p:cNvSpPr>
              <a:spLocks noChangeArrowheads="1"/>
            </p:cNvSpPr>
            <p:nvPr/>
          </p:nvSpPr>
          <p:spPr bwMode="auto">
            <a:xfrm>
              <a:off x="633" y="3341"/>
              <a:ext cx="428" cy="499"/>
            </a:xfrm>
            <a:prstGeom prst="rect">
              <a:avLst/>
            </a:prstGeom>
            <a:noFill/>
            <a:ln>
              <a:noFill/>
            </a:ln>
          </p:spPr>
          <p:txBody>
            <a:bodyPr/>
            <a:lstStyle/>
            <a:p>
              <a:pPr marL="342900" indent="-342900" eaLnBrk="1" hangingPunct="1">
                <a:spcBef>
                  <a:spcPct val="0"/>
                </a:spcBef>
              </a:pPr>
              <a:r>
                <a:rPr lang="en-US" altLang="zh-CN" sz="2400">
                  <a:latin typeface="Times New Roman" panose="02020603050405020304" charset="0"/>
                  <a:cs typeface="Times New Roman" panose="02020603050405020304" charset="0"/>
                </a:rPr>
                <a:t>11</a:t>
              </a:r>
              <a:endParaRPr lang="en-US" altLang="zh-CN" sz="2400">
                <a:latin typeface="Times New Roman" panose="02020603050405020304" charset="0"/>
              </a:endParaRPr>
            </a:p>
          </p:txBody>
        </p:sp>
        <p:sp>
          <p:nvSpPr>
            <p:cNvPr id="223279" name="Rectangle 97"/>
            <p:cNvSpPr>
              <a:spLocks noChangeArrowheads="1"/>
            </p:cNvSpPr>
            <p:nvPr/>
          </p:nvSpPr>
          <p:spPr bwMode="auto">
            <a:xfrm>
              <a:off x="22" y="3341"/>
              <a:ext cx="611" cy="499"/>
            </a:xfrm>
            <a:prstGeom prst="rect">
              <a:avLst/>
            </a:prstGeom>
            <a:noFill/>
            <a:ln>
              <a:noFill/>
            </a:ln>
          </p:spPr>
          <p:txBody>
            <a:bodyPr/>
            <a:lstStyle/>
            <a:p>
              <a:pPr marL="342900" indent="-342900" eaLnBrk="1" hangingPunct="1">
                <a:spcBef>
                  <a:spcPct val="0"/>
                </a:spcBef>
              </a:pPr>
              <a:r>
                <a:rPr lang="zh-CN" altLang="en-US" sz="2400" dirty="0">
                  <a:latin typeface="Times New Roman" panose="02020603050405020304" charset="0"/>
                  <a:cs typeface="Times New Roman" panose="02020603050405020304" charset="0"/>
                </a:rPr>
                <a:t>增量</a:t>
              </a:r>
              <a:r>
                <a:rPr lang="en-US" altLang="zh-CN" sz="2400" dirty="0">
                  <a:latin typeface="Times New Roman" panose="02020603050405020304" charset="0"/>
                  <a:cs typeface="Times New Roman" panose="02020603050405020304" charset="0"/>
                </a:rPr>
                <a:t>1</a:t>
              </a:r>
              <a:endParaRPr lang="zh-CN" altLang="en-US" sz="2400" dirty="0">
                <a:latin typeface="Times New Roman" panose="02020603050405020304" charset="0"/>
              </a:endParaRPr>
            </a:p>
          </p:txBody>
        </p:sp>
        <p:sp>
          <p:nvSpPr>
            <p:cNvPr id="223280" name="Line 111"/>
            <p:cNvSpPr>
              <a:spLocks noChangeShapeType="1"/>
            </p:cNvSpPr>
            <p:nvPr/>
          </p:nvSpPr>
          <p:spPr bwMode="auto">
            <a:xfrm>
              <a:off x="22" y="3840"/>
              <a:ext cx="5738" cy="0"/>
            </a:xfrm>
            <a:prstGeom prst="line">
              <a:avLst/>
            </a:prstGeom>
            <a:noFill/>
            <a:ln w="12700" cap="sq">
              <a:solidFill>
                <a:schemeClr val="tx1"/>
              </a:solidFill>
              <a:round/>
            </a:ln>
          </p:spPr>
          <p:txBody>
            <a:bodyPr/>
            <a:lstStyle/>
            <a:p>
              <a:endParaRPr lang="zh-CN" altLang="en-US"/>
            </a:p>
          </p:txBody>
        </p:sp>
      </p:grpSp>
      <p:sp>
        <p:nvSpPr>
          <p:cNvPr id="223266" name="Rectangle 342"/>
          <p:cNvSpPr>
            <a:spLocks noChangeArrowheads="1"/>
          </p:cNvSpPr>
          <p:nvPr/>
        </p:nvSpPr>
        <p:spPr bwMode="auto">
          <a:xfrm>
            <a:off x="2484438" y="1873399"/>
            <a:ext cx="3403997" cy="461665"/>
          </a:xfrm>
          <a:prstGeom prst="rect">
            <a:avLst/>
          </a:prstGeom>
          <a:noFill/>
          <a:ln>
            <a:noFill/>
          </a:ln>
        </p:spPr>
        <p:txBody>
          <a:bodyPr wrap="none" anchor="ctr">
            <a:spAutoFit/>
          </a:bodyPr>
          <a:lstStyle/>
          <a:p>
            <a:pPr eaLnBrk="1" hangingPunct="1">
              <a:spcBef>
                <a:spcPct val="0"/>
              </a:spcBef>
            </a:pPr>
            <a:r>
              <a:rPr lang="zh-CN" altLang="en-US" sz="2400" dirty="0">
                <a:latin typeface="Times New Roman" panose="02020603050405020304" charset="0"/>
                <a:ea typeface="楷体_GB2312" charset="0"/>
                <a:cs typeface="楷体_GB2312" charset="0"/>
              </a:rPr>
              <a:t>增量序列是</a:t>
            </a:r>
            <a:r>
              <a:rPr lang="en-US" altLang="zh-CN" sz="2400" dirty="0">
                <a:latin typeface="Times New Roman" panose="02020603050405020304" charset="0"/>
                <a:ea typeface="楷体_GB2312" charset="0"/>
                <a:cs typeface="楷体_GB2312" charset="0"/>
              </a:rPr>
              <a:t>{1</a:t>
            </a:r>
            <a:r>
              <a:rPr lang="zh-CN" altLang="en-US" sz="2400" dirty="0">
                <a:latin typeface="Times New Roman" panose="02020603050405020304" charset="0"/>
                <a:ea typeface="楷体_GB2312" charset="0"/>
                <a:cs typeface="楷体_GB2312" charset="0"/>
              </a:rPr>
              <a:t>，</a:t>
            </a:r>
            <a:r>
              <a:rPr lang="en-US" altLang="zh-CN" sz="2400" dirty="0">
                <a:latin typeface="Times New Roman" panose="02020603050405020304" charset="0"/>
                <a:ea typeface="楷体_GB2312" charset="0"/>
                <a:cs typeface="楷体_GB2312" charset="0"/>
              </a:rPr>
              <a:t>3</a:t>
            </a:r>
            <a:r>
              <a:rPr lang="zh-CN" altLang="en-US" sz="2400" dirty="0">
                <a:latin typeface="Times New Roman" panose="02020603050405020304" charset="0"/>
                <a:ea typeface="楷体_GB2312" charset="0"/>
                <a:cs typeface="楷体_GB2312" charset="0"/>
              </a:rPr>
              <a:t>，</a:t>
            </a:r>
            <a:r>
              <a:rPr lang="en-US" altLang="zh-CN" sz="2400" dirty="0">
                <a:latin typeface="Times New Roman" panose="02020603050405020304" charset="0"/>
                <a:ea typeface="楷体_GB2312" charset="0"/>
                <a:cs typeface="楷体_GB2312" charset="0"/>
              </a:rPr>
              <a:t>5}</a:t>
            </a:r>
            <a:r>
              <a:rPr lang="zh-CN" altLang="en-US" sz="2400" dirty="0">
                <a:latin typeface="Times New Roman" panose="02020603050405020304" charset="0"/>
                <a:ea typeface="楷体_GB2312" charset="0"/>
                <a:cs typeface="楷体_GB2312" charset="0"/>
              </a:rPr>
              <a:t>时 </a:t>
            </a:r>
            <a:endParaRPr lang="zh-CN" altLang="en-US" sz="2400" dirty="0">
              <a:latin typeface="Times New Roman" panose="02020603050405020304" charset="0"/>
              <a:ea typeface="楷体_GB2312" charset="0"/>
              <a:cs typeface="楷体_GB2312" charset="0"/>
            </a:endParaRPr>
          </a:p>
        </p:txBody>
      </p:sp>
      <p:sp>
        <p:nvSpPr>
          <p:cNvPr id="80" name="Rectangle 2"/>
          <p:cNvSpPr>
            <a:spLocks noGrp="1" noChangeArrowheads="1"/>
          </p:cNvSpPr>
          <p:nvPr>
            <p:ph type="title"/>
          </p:nvPr>
        </p:nvSpPr>
        <p:spPr>
          <a:xfrm>
            <a:off x="685800" y="609600"/>
            <a:ext cx="7772400" cy="1143000"/>
          </a:xfrm>
        </p:spPr>
        <p:txBody>
          <a:bodyPr/>
          <a:lstStyle/>
          <a:p>
            <a:r>
              <a:rPr lang="zh-CN" altLang="en-US" b="1" dirty="0">
                <a:latin typeface="SimSun" panose="02010600030101010101" pitchFamily="2" charset="-122"/>
                <a:ea typeface="SimSun" panose="02010600030101010101" pitchFamily="2" charset="-122"/>
              </a:rPr>
              <a:t>插入排序：</a:t>
            </a:r>
            <a:r>
              <a:rPr lang="zh-CN" altLang="en-US" b="1" dirty="0">
                <a:latin typeface="Times New Roman" panose="02020603050405020304" charset="0"/>
                <a:ea typeface="SimSun" panose="02010600030101010101" pitchFamily="2" charset="-122"/>
              </a:rPr>
              <a:t>希尔排序</a:t>
            </a:r>
            <a:endParaRPr lang="zh-CN" altLang="en-US" b="1" dirty="0">
              <a:latin typeface="Times New Roman" panose="02020603050405020304" charset="0"/>
              <a:ea typeface="SimSun"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250825" y="1025525"/>
            <a:ext cx="8758238" cy="4493537"/>
          </a:xfrm>
          <a:prstGeom prst="rect">
            <a:avLst/>
          </a:prstGeom>
          <a:noFill/>
          <a:ln w="9525">
            <a:solidFill>
              <a:srgbClr val="FFFFFF"/>
            </a:solidFill>
            <a:miter lim="800000"/>
          </a:ln>
        </p:spPr>
        <p:txBody>
          <a:bodyPr>
            <a:spAutoFit/>
          </a:bodyPr>
          <a:lstStyle>
            <a:lvl1pPr>
              <a:defRPr kumimoji="1" sz="2800" b="1">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a:defRPr kumimoji="1" sz="2800" b="1">
                <a:solidFill>
                  <a:schemeClr val="tx1"/>
                </a:solidFill>
                <a:latin typeface="Arial" panose="020B0604020202020204" pitchFamily="34" charset="0"/>
                <a:ea typeface="SimSun" panose="02010600030101010101" pitchFamily="2" charset="-122"/>
              </a:defRPr>
            </a:lvl2pPr>
            <a:lvl3pPr marL="1143000" indent="-228600">
              <a:defRPr kumimoji="1" sz="2800" b="1">
                <a:solidFill>
                  <a:schemeClr val="tx1"/>
                </a:solidFill>
                <a:latin typeface="Arial" panose="020B0604020202020204" pitchFamily="34" charset="0"/>
                <a:ea typeface="SimSun" panose="02010600030101010101" pitchFamily="2" charset="-122"/>
              </a:defRPr>
            </a:lvl3pPr>
            <a:lvl4pPr marL="1600200" indent="-228600">
              <a:defRPr kumimoji="1" sz="2800" b="1">
                <a:solidFill>
                  <a:schemeClr val="tx1"/>
                </a:solidFill>
                <a:latin typeface="Arial" panose="020B0604020202020204" pitchFamily="34" charset="0"/>
                <a:ea typeface="SimSun" panose="02010600030101010101" pitchFamily="2" charset="-122"/>
              </a:defRPr>
            </a:lvl4pPr>
            <a:lvl5pPr marL="2057400" indent="-228600">
              <a:defRPr kumimoji="1" sz="28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SimSun" panose="02010600030101010101" pitchFamily="2" charset="-122"/>
              </a:defRPr>
            </a:lvl9pPr>
          </a:lstStyle>
          <a:p>
            <a:r>
              <a:rPr lang="en-US" altLang="zh-CN" sz="2200" dirty="0"/>
              <a:t>template &lt;class KEY, class OTHER&gt;</a:t>
            </a:r>
            <a:endParaRPr lang="zh-CN" sz="2200" dirty="0"/>
          </a:p>
          <a:p>
            <a:r>
              <a:rPr lang="en-US" altLang="zh-CN" sz="2200" dirty="0"/>
              <a:t>void </a:t>
            </a:r>
            <a:r>
              <a:rPr lang="en-US" altLang="zh-CN" sz="2200" dirty="0" err="1"/>
              <a:t>shellSort</a:t>
            </a:r>
            <a:r>
              <a:rPr lang="en-US" altLang="zh-CN" sz="2200" dirty="0"/>
              <a:t>(</a:t>
            </a:r>
            <a:r>
              <a:rPr lang="en-US" altLang="zh-CN" sz="2200" dirty="0">
                <a:solidFill>
                  <a:srgbClr val="338D27"/>
                </a:solidFill>
              </a:rPr>
              <a:t>SET&lt;KEY, OTHER&gt; </a:t>
            </a:r>
            <a:r>
              <a:rPr lang="en-US" altLang="zh-CN" sz="2200" dirty="0"/>
              <a:t>a[], </a:t>
            </a:r>
            <a:r>
              <a:rPr lang="en-US" altLang="zh-CN" sz="2200" dirty="0" err="1"/>
              <a:t>int</a:t>
            </a:r>
            <a:r>
              <a:rPr lang="en-US" altLang="zh-CN" sz="2200" dirty="0"/>
              <a:t> size)</a:t>
            </a:r>
            <a:endParaRPr lang="zh-CN" sz="2200" dirty="0"/>
          </a:p>
          <a:p>
            <a:r>
              <a:rPr lang="en-US" altLang="zh-CN" sz="2200" dirty="0"/>
              <a:t>{</a:t>
            </a:r>
            <a:endParaRPr lang="zh-CN" sz="2200" dirty="0"/>
          </a:p>
          <a:p>
            <a:r>
              <a:rPr lang="en-US" altLang="zh-CN" sz="2200" dirty="0"/>
              <a:t>    </a:t>
            </a:r>
            <a:r>
              <a:rPr lang="en-US" altLang="zh-CN" sz="2200" dirty="0" err="1"/>
              <a:t>int</a:t>
            </a:r>
            <a:r>
              <a:rPr lang="en-US" altLang="zh-CN" sz="2200" dirty="0"/>
              <a:t> step, </a:t>
            </a:r>
            <a:r>
              <a:rPr lang="en-US" altLang="zh-CN" sz="2200" dirty="0" err="1"/>
              <a:t>i</a:t>
            </a:r>
            <a:r>
              <a:rPr lang="en-US" altLang="zh-CN" sz="2200" dirty="0"/>
              <a:t>, j;</a:t>
            </a:r>
            <a:endParaRPr lang="zh-CN" sz="2200" dirty="0"/>
          </a:p>
          <a:p>
            <a:r>
              <a:rPr lang="en-US" altLang="zh-CN" sz="2200" dirty="0"/>
              <a:t>    </a:t>
            </a:r>
            <a:r>
              <a:rPr lang="en-US" altLang="zh-CN" sz="2200" dirty="0">
                <a:solidFill>
                  <a:srgbClr val="338D27"/>
                </a:solidFill>
              </a:rPr>
              <a:t>SET&lt;KEY, OTHER&gt; </a:t>
            </a:r>
            <a:r>
              <a:rPr lang="en-US" altLang="zh-CN" sz="2200" dirty="0" err="1"/>
              <a:t>tmp</a:t>
            </a:r>
            <a:r>
              <a:rPr lang="en-US" altLang="zh-CN" sz="2200" dirty="0"/>
              <a:t>;</a:t>
            </a:r>
            <a:endParaRPr lang="zh-CN" sz="2200" dirty="0"/>
          </a:p>
          <a:p>
            <a:r>
              <a:rPr lang="en-US" altLang="zh-CN" sz="2200" dirty="0"/>
              <a:t>    for (</a:t>
            </a:r>
            <a:r>
              <a:rPr lang="en-US" altLang="zh-CN" sz="2200" dirty="0">
                <a:solidFill>
                  <a:srgbClr val="338D27"/>
                </a:solidFill>
              </a:rPr>
              <a:t>step = size/2; step &gt; 0; step /= 2</a:t>
            </a:r>
            <a:r>
              <a:rPr lang="en-US" altLang="zh-CN" sz="2200" dirty="0"/>
              <a:t>)     //step</a:t>
            </a:r>
            <a:r>
              <a:rPr lang="zh-CN" altLang="en-US" sz="2200" dirty="0"/>
              <a:t>为希尔增量</a:t>
            </a:r>
            <a:endParaRPr lang="zh-CN" sz="2200" dirty="0"/>
          </a:p>
          <a:p>
            <a:r>
              <a:rPr lang="en-US" altLang="zh-CN" sz="2200" dirty="0"/>
              <a:t>          for (</a:t>
            </a:r>
            <a:r>
              <a:rPr lang="en-US" altLang="zh-CN" sz="2200" dirty="0" err="1"/>
              <a:t>i</a:t>
            </a:r>
            <a:r>
              <a:rPr lang="en-US" altLang="zh-CN" sz="2200" dirty="0"/>
              <a:t> = step; </a:t>
            </a:r>
            <a:r>
              <a:rPr lang="en-US" altLang="zh-CN" sz="2200" dirty="0" err="1"/>
              <a:t>i</a:t>
            </a:r>
            <a:r>
              <a:rPr lang="en-US" altLang="zh-CN" sz="2200" dirty="0"/>
              <a:t> &lt; size; ++</a:t>
            </a:r>
            <a:r>
              <a:rPr lang="en-US" altLang="zh-CN" sz="2200" dirty="0" err="1"/>
              <a:t>i</a:t>
            </a:r>
            <a:r>
              <a:rPr lang="en-US" altLang="zh-CN" sz="2200" dirty="0"/>
              <a:t>) {</a:t>
            </a:r>
            <a:endParaRPr lang="zh-CN" sz="2200" dirty="0"/>
          </a:p>
          <a:p>
            <a:r>
              <a:rPr lang="en-US" altLang="zh-CN" sz="2200" dirty="0"/>
              <a:t>	     </a:t>
            </a:r>
            <a:r>
              <a:rPr lang="en-US" altLang="zh-CN" sz="2200" dirty="0" err="1"/>
              <a:t>tmp</a:t>
            </a:r>
            <a:r>
              <a:rPr lang="en-US" altLang="zh-CN" sz="2200" dirty="0"/>
              <a:t> = a[</a:t>
            </a:r>
            <a:r>
              <a:rPr lang="en-US" altLang="zh-CN" sz="2200" dirty="0" err="1"/>
              <a:t>i</a:t>
            </a:r>
            <a:r>
              <a:rPr lang="en-US" altLang="zh-CN" sz="2200" dirty="0"/>
              <a:t>];</a:t>
            </a:r>
            <a:endParaRPr lang="zh-CN" sz="2200" dirty="0"/>
          </a:p>
          <a:p>
            <a:r>
              <a:rPr lang="en-US" altLang="zh-CN" sz="2200" dirty="0"/>
              <a:t>                 for (j = </a:t>
            </a:r>
            <a:r>
              <a:rPr lang="en-US" altLang="zh-CN" sz="2200" dirty="0" err="1"/>
              <a:t>i</a:t>
            </a:r>
            <a:r>
              <a:rPr lang="en-US" altLang="zh-CN" sz="2200" dirty="0"/>
              <a:t> - step; j &gt;= 0 &amp;&amp; a[j].key &gt; </a:t>
            </a:r>
            <a:r>
              <a:rPr lang="en-US" altLang="zh-CN" sz="2200" dirty="0" err="1"/>
              <a:t>tmp.key</a:t>
            </a:r>
            <a:r>
              <a:rPr lang="en-US" altLang="zh-CN" sz="2200" dirty="0"/>
              <a:t>;  j -= step) </a:t>
            </a:r>
            <a:endParaRPr lang="zh-CN" sz="2200" dirty="0"/>
          </a:p>
          <a:p>
            <a:r>
              <a:rPr lang="en-US" altLang="zh-CN" sz="2200" dirty="0"/>
              <a:t>	           a[</a:t>
            </a:r>
            <a:r>
              <a:rPr lang="en-US" altLang="zh-CN" sz="2200" dirty="0" err="1"/>
              <a:t>j+step</a:t>
            </a:r>
            <a:r>
              <a:rPr lang="en-US" altLang="zh-CN" sz="2200" dirty="0"/>
              <a:t>] = a[j];</a:t>
            </a:r>
            <a:endParaRPr lang="zh-CN" sz="2200" dirty="0"/>
          </a:p>
          <a:p>
            <a:r>
              <a:rPr lang="en-US" altLang="zh-CN" sz="2200" dirty="0"/>
              <a:t>	     a[</a:t>
            </a:r>
            <a:r>
              <a:rPr lang="en-US" altLang="zh-CN" sz="2200" dirty="0" err="1"/>
              <a:t>j+step</a:t>
            </a:r>
            <a:r>
              <a:rPr lang="en-US" altLang="zh-CN" sz="2200" dirty="0"/>
              <a:t>] = </a:t>
            </a:r>
            <a:r>
              <a:rPr lang="en-US" altLang="zh-CN" sz="2200" dirty="0" err="1"/>
              <a:t>tmp</a:t>
            </a:r>
            <a:r>
              <a:rPr lang="en-US" altLang="zh-CN" sz="2200" dirty="0"/>
              <a:t>;</a:t>
            </a:r>
            <a:endParaRPr lang="zh-CN" sz="2200" dirty="0"/>
          </a:p>
          <a:p>
            <a:r>
              <a:rPr lang="en-US" altLang="zh-CN" sz="2200" dirty="0"/>
              <a:t>         }</a:t>
            </a:r>
            <a:endParaRPr lang="zh-CN" sz="2200" dirty="0"/>
          </a:p>
          <a:p>
            <a:r>
              <a:rPr lang="en-US" altLang="zh-CN" sz="2200" dirty="0"/>
              <a:t>}</a:t>
            </a:r>
            <a:endParaRPr lang="zh-CN" sz="2200" dirty="0"/>
          </a:p>
        </p:txBody>
      </p:sp>
      <p:sp>
        <p:nvSpPr>
          <p:cNvPr id="225283" name="Rectangle 3"/>
          <p:cNvSpPr>
            <a:spLocks noGrp="1" noChangeArrowheads="1"/>
          </p:cNvSpPr>
          <p:nvPr>
            <p:ph type="title"/>
          </p:nvPr>
        </p:nvSpPr>
        <p:spPr>
          <a:xfrm>
            <a:off x="250825" y="322239"/>
            <a:ext cx="7772400" cy="1143000"/>
          </a:xfrm>
          <a:noFill/>
        </p:spPr>
        <p:txBody>
          <a:bodyPr lIns="0" tIns="0" rIns="0" bIns="0"/>
          <a:lstStyle/>
          <a:p>
            <a:pPr eaLnBrk="1" hangingPunct="1"/>
            <a:r>
              <a:rPr lang="zh-CN" altLang="en-US" b="1" dirty="0">
                <a:latin typeface="Times New Roman" panose="02020603050405020304" charset="0"/>
                <a:ea typeface="SimSun" panose="02010600030101010101" pitchFamily="2" charset="-122"/>
              </a:rPr>
              <a:t>希尔排序算法</a:t>
            </a:r>
            <a:endParaRPr lang="zh-CN" altLang="en-US" b="1" dirty="0">
              <a:latin typeface="Times New Roman" panose="02020603050405020304" charset="0"/>
              <a:ea typeface="SimSun" panose="02010600030101010101" pitchFamily="2" charset="-122"/>
            </a:endParaRPr>
          </a:p>
        </p:txBody>
      </p:sp>
      <p:sp>
        <p:nvSpPr>
          <p:cNvPr id="5" name="Rectangle 3"/>
          <p:cNvSpPr txBox="1">
            <a:spLocks noChangeArrowheads="1"/>
          </p:cNvSpPr>
          <p:nvPr/>
        </p:nvSpPr>
        <p:spPr>
          <a:xfrm>
            <a:off x="583126" y="5365671"/>
            <a:ext cx="8461295" cy="1415873"/>
          </a:xfrm>
          <a:prstGeom prst="rect">
            <a:avLst/>
          </a:prstGeom>
          <a:solidFill>
            <a:schemeClr val="bg2"/>
          </a:solidFill>
        </p:spPr>
        <p:txBody>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b="1" dirty="0">
                <a:latin typeface="楷体_GB2312" charset="0"/>
                <a:ea typeface="楷体_GB2312" charset="0"/>
                <a:cs typeface="楷体_GB2312" charset="0"/>
              </a:rPr>
              <a:t>不同的增量序列有不同的时间性能。 </a:t>
            </a:r>
            <a:endParaRPr lang="zh-CN" altLang="en-US" b="1" dirty="0">
              <a:latin typeface="楷体_GB2312" charset="0"/>
              <a:ea typeface="楷体_GB2312" charset="0"/>
              <a:cs typeface="楷体_GB2312" charset="0"/>
            </a:endParaRPr>
          </a:p>
          <a:p>
            <a:pPr>
              <a:lnSpc>
                <a:spcPct val="100000"/>
              </a:lnSpc>
              <a:spcBef>
                <a:spcPts val="0"/>
              </a:spcBef>
            </a:pPr>
            <a:r>
              <a:rPr lang="zh-CN" altLang="en-US" b="1" dirty="0">
                <a:latin typeface="楷体_GB2312" charset="0"/>
                <a:ea typeface="楷体_GB2312" charset="0"/>
                <a:cs typeface="楷体_GB2312" charset="0"/>
              </a:rPr>
              <a:t>希尔建议</a:t>
            </a:r>
            <a:r>
              <a:rPr lang="en-US" altLang="zh-CN" b="1" dirty="0">
                <a:latin typeface="楷体_GB2312" charset="0"/>
                <a:ea typeface="楷体_GB2312" charset="0"/>
                <a:cs typeface="楷体_GB2312" charset="0"/>
              </a:rPr>
              <a:t>gap</a:t>
            </a:r>
            <a:r>
              <a:rPr lang="zh-CN" altLang="en-US" b="1" dirty="0">
                <a:latin typeface="楷体_GB2312" charset="0"/>
                <a:ea typeface="楷体_GB2312" charset="0"/>
                <a:cs typeface="楷体_GB2312" charset="0"/>
              </a:rPr>
              <a:t>从</a:t>
            </a:r>
            <a:r>
              <a:rPr lang="en-US" altLang="zh-CN" b="1" dirty="0">
                <a:latin typeface="楷体_GB2312" charset="0"/>
                <a:ea typeface="楷体_GB2312" charset="0"/>
                <a:cs typeface="楷体_GB2312" charset="0"/>
              </a:rPr>
              <a:t>N/2</a:t>
            </a:r>
            <a:r>
              <a:rPr lang="zh-CN" altLang="en-US" b="1" dirty="0">
                <a:latin typeface="楷体_GB2312" charset="0"/>
                <a:ea typeface="楷体_GB2312" charset="0"/>
                <a:cs typeface="楷体_GB2312" charset="0"/>
              </a:rPr>
              <a:t>开始平分直到</a:t>
            </a:r>
            <a:r>
              <a:rPr lang="en-US" altLang="zh-CN" b="1" dirty="0">
                <a:latin typeface="楷体_GB2312" charset="0"/>
                <a:ea typeface="楷体_GB2312" charset="0"/>
                <a:cs typeface="楷体_GB2312" charset="0"/>
              </a:rPr>
              <a:t>gap</a:t>
            </a:r>
            <a:r>
              <a:rPr lang="zh-CN" altLang="en-US" b="1" dirty="0">
                <a:latin typeface="楷体_GB2312" charset="0"/>
                <a:ea typeface="楷体_GB2312" charset="0"/>
                <a:cs typeface="楷体_GB2312" charset="0"/>
              </a:rPr>
              <a:t>为</a:t>
            </a:r>
            <a:r>
              <a:rPr lang="en-US" altLang="zh-CN" b="1" dirty="0">
                <a:latin typeface="楷体_GB2312" charset="0"/>
                <a:ea typeface="楷体_GB2312" charset="0"/>
                <a:cs typeface="楷体_GB2312" charset="0"/>
              </a:rPr>
              <a:t>1</a:t>
            </a:r>
            <a:r>
              <a:rPr lang="zh-CN" altLang="en-US" b="1" dirty="0">
                <a:latin typeface="楷体_GB2312" charset="0"/>
                <a:ea typeface="楷体_GB2312" charset="0"/>
                <a:cs typeface="楷体_GB2312" charset="0"/>
              </a:rPr>
              <a:t>。</a:t>
            </a:r>
            <a:endParaRPr lang="zh-CN" altLang="en-US" b="1" dirty="0">
              <a:latin typeface="楷体_GB2312" charset="0"/>
              <a:ea typeface="楷体_GB2312" charset="0"/>
              <a:cs typeface="楷体_GB2312" charset="0"/>
            </a:endParaRPr>
          </a:p>
          <a:p>
            <a:pPr>
              <a:lnSpc>
                <a:spcPct val="100000"/>
              </a:lnSpc>
              <a:spcBef>
                <a:spcPts val="0"/>
              </a:spcBef>
            </a:pPr>
            <a:r>
              <a:rPr lang="zh-CN" altLang="en-US" b="1" dirty="0">
                <a:latin typeface="楷体_GB2312" charset="0"/>
                <a:ea typeface="楷体_GB2312" charset="0"/>
                <a:cs typeface="楷体_GB2312" charset="0"/>
              </a:rPr>
              <a:t>最坏时间复杂度是</a:t>
            </a:r>
            <a:r>
              <a:rPr lang="en-US" altLang="zh-CN" b="1" dirty="0">
                <a:latin typeface="楷体_GB2312" charset="0"/>
                <a:ea typeface="楷体_GB2312" charset="0"/>
                <a:cs typeface="楷体_GB2312" charset="0"/>
              </a:rPr>
              <a:t>O(N</a:t>
            </a:r>
            <a:r>
              <a:rPr lang="en-US" altLang="zh-CN" b="1" baseline="30000" dirty="0">
                <a:latin typeface="楷体_GB2312" charset="0"/>
                <a:ea typeface="楷体_GB2312" charset="0"/>
                <a:cs typeface="楷体_GB2312" charset="0"/>
              </a:rPr>
              <a:t>2</a:t>
            </a:r>
            <a:r>
              <a:rPr lang="en-US" altLang="zh-CN" b="1" dirty="0">
                <a:latin typeface="楷体_GB2312" charset="0"/>
                <a:ea typeface="楷体_GB2312" charset="0"/>
                <a:cs typeface="楷体_GB2312" charset="0"/>
              </a:rPr>
              <a:t>)</a:t>
            </a:r>
            <a:r>
              <a:rPr lang="zh-CN" altLang="en-US" b="1" dirty="0">
                <a:latin typeface="楷体_GB2312" charset="0"/>
                <a:ea typeface="楷体_GB2312" charset="0"/>
                <a:cs typeface="楷体_GB2312" charset="0"/>
              </a:rPr>
              <a:t>，平均时间复杂度</a:t>
            </a:r>
            <a:r>
              <a:rPr lang="en-US" altLang="zh-CN" b="1" dirty="0">
                <a:latin typeface="楷体_GB2312" charset="0"/>
                <a:ea typeface="楷体_GB2312" charset="0"/>
                <a:cs typeface="楷体_GB2312" charset="0"/>
              </a:rPr>
              <a:t>O(N</a:t>
            </a:r>
            <a:r>
              <a:rPr lang="en-US" altLang="zh-CN" b="1" baseline="30000" dirty="0">
                <a:latin typeface="楷体_GB2312" charset="0"/>
                <a:ea typeface="楷体_GB2312" charset="0"/>
                <a:cs typeface="楷体_GB2312" charset="0"/>
              </a:rPr>
              <a:t>3/2</a:t>
            </a:r>
            <a:r>
              <a:rPr lang="en-US" altLang="zh-CN" b="1" dirty="0">
                <a:latin typeface="楷体_GB2312" charset="0"/>
                <a:ea typeface="楷体_GB2312" charset="0"/>
                <a:cs typeface="楷体_GB2312" charset="0"/>
              </a:rPr>
              <a:t>)</a:t>
            </a:r>
            <a:r>
              <a:rPr lang="zh-CN" altLang="en-US" b="1" dirty="0">
                <a:latin typeface="楷体_GB2312" charset="0"/>
                <a:ea typeface="楷体_GB2312" charset="0"/>
                <a:cs typeface="楷体_GB2312" charset="0"/>
              </a:rPr>
              <a:t>。 </a:t>
            </a:r>
            <a:endParaRPr lang="zh-CN" altLang="en-US" b="1" dirty="0">
              <a:latin typeface="楷体_GB2312" charset="0"/>
              <a:ea typeface="楷体_GB2312" charset="0"/>
              <a:cs typeface="楷体_GB2312" charset="0"/>
            </a:endParaRPr>
          </a:p>
        </p:txBody>
      </p:sp>
    </p:spTree>
  </p:cSld>
  <p:clrMapOvr>
    <a:masterClrMapping/>
  </p:clrMapOvr>
  <p:transition/>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0</TotalTime>
  <Words>16636</Words>
  <Application>WPS Presentation</Application>
  <PresentationFormat>全屏显示(4:3)</PresentationFormat>
  <Paragraphs>3204</Paragraphs>
  <Slides>75</Slides>
  <Notes>1</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5</vt:i4>
      </vt:variant>
      <vt:variant>
        <vt:lpstr>幻灯片标题</vt:lpstr>
      </vt:variant>
      <vt:variant>
        <vt:i4>75</vt:i4>
      </vt:variant>
    </vt:vector>
  </HeadingPairs>
  <TitlesOfParts>
    <vt:vector size="99" baseType="lpstr">
      <vt:lpstr>Arial</vt:lpstr>
      <vt:lpstr>SimSun</vt:lpstr>
      <vt:lpstr>Wingdings</vt:lpstr>
      <vt:lpstr>Calibri</vt:lpstr>
      <vt:lpstr>Microsoft YaHei</vt:lpstr>
      <vt:lpstr>Times New Roman</vt:lpstr>
      <vt:lpstr>楷体_GB2312</vt:lpstr>
      <vt:lpstr>NSimSun</vt:lpstr>
      <vt:lpstr>DengXian</vt:lpstr>
      <vt:lpstr>Arial Unicode MS</vt:lpstr>
      <vt:lpstr>ZapfDingbats</vt:lpstr>
      <vt:lpstr>Courier New</vt:lpstr>
      <vt:lpstr>SimHei</vt:lpstr>
      <vt:lpstr>楷体_GB2312</vt:lpstr>
      <vt:lpstr>Verdana</vt:lpstr>
      <vt:lpstr>LatoWeb</vt:lpstr>
      <vt:lpstr>Euphorigenic</vt:lpstr>
      <vt:lpstr>DengXian Light</vt:lpstr>
      <vt:lpstr>2016-VI主题-蓝</vt:lpstr>
      <vt:lpstr>Equation.3</vt:lpstr>
      <vt:lpstr>Equation.3</vt:lpstr>
      <vt:lpstr>Equation.3</vt:lpstr>
      <vt:lpstr>Equation.3</vt:lpstr>
      <vt:lpstr>Equation.3</vt:lpstr>
      <vt:lpstr>数据结构</vt:lpstr>
      <vt:lpstr>第10章 排序(内排序）</vt:lpstr>
      <vt:lpstr>排序算法</vt:lpstr>
      <vt:lpstr>PowerPoint 演示文稿</vt:lpstr>
      <vt:lpstr>直接插入排序算法</vt:lpstr>
      <vt:lpstr>折半插入排序</vt:lpstr>
      <vt:lpstr>插入排序：希尔排序</vt:lpstr>
      <vt:lpstr>插入排序：希尔排序</vt:lpstr>
      <vt:lpstr>希尔排序算法</vt:lpstr>
      <vt:lpstr>选择排序</vt:lpstr>
      <vt:lpstr>直接（简单）选择排序</vt:lpstr>
      <vt:lpstr>PowerPoint 演示文稿</vt:lpstr>
      <vt:lpstr>直接选择排序</vt:lpstr>
      <vt:lpstr>堆排序</vt:lpstr>
      <vt:lpstr>实现中的主要问题</vt:lpstr>
      <vt:lpstr>堆排序</vt:lpstr>
      <vt:lpstr>堆排序</vt:lpstr>
      <vt:lpstr>堆排序</vt:lpstr>
      <vt:lpstr>堆排序</vt:lpstr>
      <vt:lpstr>堆排序</vt:lpstr>
      <vt:lpstr>堆排序</vt:lpstr>
      <vt:lpstr>堆排序</vt:lpstr>
      <vt:lpstr>堆排序</vt:lpstr>
      <vt:lpstr>堆排序</vt:lpstr>
      <vt:lpstr>堆排序</vt:lpstr>
      <vt:lpstr>堆排序</vt:lpstr>
      <vt:lpstr>堆排序</vt:lpstr>
      <vt:lpstr>堆排序</vt:lpstr>
      <vt:lpstr>堆排序</vt:lpstr>
      <vt:lpstr>堆排序</vt:lpstr>
      <vt:lpstr>堆排序</vt:lpstr>
      <vt:lpstr>堆排序</vt:lpstr>
      <vt:lpstr>堆排序</vt:lpstr>
      <vt:lpstr>堆排序算法</vt:lpstr>
      <vt:lpstr>percolateDown函数的实现(同优先队列） </vt:lpstr>
      <vt:lpstr>交换排序</vt:lpstr>
      <vt:lpstr>冒泡排序</vt:lpstr>
      <vt:lpstr>PowerPoint 演示文稿</vt:lpstr>
      <vt:lpstr>冒泡排序算法的实现 </vt:lpstr>
      <vt:lpstr>快速排序 </vt:lpstr>
      <vt:lpstr>快速排序一趟划分的实现 </vt:lpstr>
      <vt:lpstr>快速排序一趟划分的实现 </vt:lpstr>
      <vt:lpstr>快速排序递归过程 </vt:lpstr>
      <vt:lpstr>快速排序递归过程 </vt:lpstr>
      <vt:lpstr>快速排序递归过程 </vt:lpstr>
      <vt:lpstr>快速排序递归过程 </vt:lpstr>
      <vt:lpstr>快速排序递归过程 </vt:lpstr>
      <vt:lpstr>快速排序递归过程 </vt:lpstr>
      <vt:lpstr>快速排序递归过程 </vt:lpstr>
      <vt:lpstr>快速排序的实现 </vt:lpstr>
      <vt:lpstr>最坏情况时间复杂度</vt:lpstr>
      <vt:lpstr>最好情况时间复杂度</vt:lpstr>
      <vt:lpstr>平均情况时间复杂度</vt:lpstr>
      <vt:lpstr>PowerPoint 演示文稿</vt:lpstr>
      <vt:lpstr>最坏情况改善方法</vt:lpstr>
      <vt:lpstr>PowerPoint 演示文稿</vt:lpstr>
      <vt:lpstr>PowerPoint 演示文稿</vt:lpstr>
      <vt:lpstr>PowerPoint 演示文稿</vt:lpstr>
      <vt:lpstr>归并两个有序序列 </vt:lpstr>
      <vt:lpstr>归并排序</vt:lpstr>
      <vt:lpstr>PowerPoint 演示文稿</vt:lpstr>
      <vt:lpstr>PowerPoint 演示文稿</vt:lpstr>
      <vt:lpstr>非递归合并排序(非教材程序，供参考）</vt:lpstr>
      <vt:lpstr>非递归合并排序(非教材程序，供参考）</vt:lpstr>
      <vt:lpstr>归并排序的分析</vt:lpstr>
      <vt:lpstr>基数排序</vt:lpstr>
      <vt:lpstr>基数排序</vt:lpstr>
      <vt:lpstr>基数排序</vt:lpstr>
      <vt:lpstr>基数排序</vt:lpstr>
      <vt:lpstr>基数排序的实现</vt:lpstr>
      <vt:lpstr>PowerPoint 演示文稿</vt:lpstr>
      <vt:lpstr>PowerPoint 演示文稿</vt:lpstr>
      <vt:lpstr>总结 </vt:lpstr>
      <vt:lpstr>练习与作业（2道红色标注的为作业，共2分） 交作业时间（5月15日，周一）</vt:lpstr>
      <vt:lpstr>Thanks! &amp; QA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Vahagn Ghazaryan</cp:lastModifiedBy>
  <cp:revision>508</cp:revision>
  <dcterms:created xsi:type="dcterms:W3CDTF">2016-04-20T02:59:00Z</dcterms:created>
  <dcterms:modified xsi:type="dcterms:W3CDTF">2023-06-03T05:30:31Z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E284F64FFF18411A972DE1B48A2B4710</vt:lpwstr>
  </property>
  <property fmtid="{D5CDD505-2E9C-101B-9397-08002B2CF9AE}" pid="3" name="KSOProductBuildVer">
    <vt:lpwstr>1033-11.2.0.11537</vt:lpwstr>
  </property>
</Properties>
</file>