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7" r:id="rId4"/>
    <p:sldId id="258" r:id="rId5"/>
    <p:sldId id="261" r:id="rId6"/>
    <p:sldId id="260" r:id="rId7"/>
    <p:sldId id="264" r:id="rId8"/>
    <p:sldId id="263" r:id="rId9"/>
    <p:sldId id="262" r:id="rId10"/>
    <p:sldId id="265" r:id="rId11"/>
    <p:sldId id="266"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922"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Connecteur droit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r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fr-FR" smtClean="0"/>
              <a:t>Cliquez pour modifier le style du titre</a:t>
            </a:r>
            <a:endParaRPr kumimoji="0" lang="en-US"/>
          </a:p>
        </p:txBody>
      </p:sp>
      <p:sp>
        <p:nvSpPr>
          <p:cNvPr id="25" name="Sous-titr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31" name="Espace réservé de la date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AA309A6D-C09C-4548-B29A-6CF363A7E532}" type="datetimeFigureOut">
              <a:rPr lang="fr-FR" smtClean="0"/>
              <a:pPr/>
              <a:t>25/12/2020</a:t>
            </a:fld>
            <a:endParaRPr lang="fr-BE"/>
          </a:p>
        </p:txBody>
      </p:sp>
      <p:sp>
        <p:nvSpPr>
          <p:cNvPr id="18" name="Espace réservé du pied de page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fr-BE"/>
          </a:p>
        </p:txBody>
      </p:sp>
      <p:sp>
        <p:nvSpPr>
          <p:cNvPr id="29" name="Espace réservé du numéro de diapositive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AA309A6D-C09C-4548-B29A-6CF363A7E532}" type="datetimeFigureOut">
              <a:rPr lang="fr-FR" smtClean="0"/>
              <a:pPr/>
              <a:t>25/12/2020</a:t>
            </a:fld>
            <a:endParaRPr lang="fr-BE"/>
          </a:p>
        </p:txBody>
      </p:sp>
      <p:sp>
        <p:nvSpPr>
          <p:cNvPr id="5" name="Espace réservé du pied de page 4"/>
          <p:cNvSpPr>
            <a:spLocks noGrp="1"/>
          </p:cNvSpPr>
          <p:nvPr>
            <p:ph type="ftr" sz="quarter" idx="11"/>
          </p:nvPr>
        </p:nvSpPr>
        <p:spPr/>
        <p:txBody>
          <a:bodyPr/>
          <a:lstStyle>
            <a:extLst/>
          </a:lstStyle>
          <a:p>
            <a:endParaRPr lang="fr-BE"/>
          </a:p>
        </p:txBody>
      </p:sp>
      <p:sp>
        <p:nvSpPr>
          <p:cNvPr id="6" name="Espace réservé du numéro de diapositive 5"/>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274955"/>
            <a:ext cx="1524000" cy="5851525"/>
          </a:xfrm>
        </p:spPr>
        <p:txBody>
          <a:bodyPr vert="eaVert" ancho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2"/>
            <a:ext cx="60198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4242816" y="6557946"/>
            <a:ext cx="2002464" cy="226902"/>
          </a:xfrm>
        </p:spPr>
        <p:txBody>
          <a:bodyPr/>
          <a:lstStyle>
            <a:extLst/>
          </a:lstStyle>
          <a:p>
            <a:fld id="{AA309A6D-C09C-4548-B29A-6CF363A7E532}" type="datetimeFigureOut">
              <a:rPr lang="fr-FR" smtClean="0"/>
              <a:pPr/>
              <a:t>25/12/2020</a:t>
            </a:fld>
            <a:endParaRPr lang="fr-BE"/>
          </a:p>
        </p:txBody>
      </p:sp>
      <p:sp>
        <p:nvSpPr>
          <p:cNvPr id="5" name="Espace réservé du pied de page 4"/>
          <p:cNvSpPr>
            <a:spLocks noGrp="1"/>
          </p:cNvSpPr>
          <p:nvPr>
            <p:ph type="ftr" sz="quarter" idx="11"/>
          </p:nvPr>
        </p:nvSpPr>
        <p:spPr>
          <a:xfrm>
            <a:off x="457200" y="6556248"/>
            <a:ext cx="3657600" cy="228600"/>
          </a:xfrm>
        </p:spPr>
        <p:txBody>
          <a:bodyPr/>
          <a:lstStyle>
            <a:extLst/>
          </a:lstStyle>
          <a:p>
            <a:endParaRPr lang="fr-BE"/>
          </a:p>
        </p:txBody>
      </p:sp>
      <p:sp>
        <p:nvSpPr>
          <p:cNvPr id="6" name="Espace réservé du numéro de diapositive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AA309A6D-C09C-4548-B29A-6CF363A7E532}" type="datetimeFigureOut">
              <a:rPr lang="fr-FR" smtClean="0"/>
              <a:pPr/>
              <a:t>25/12/2020</a:t>
            </a:fld>
            <a:endParaRPr lang="fr-BE"/>
          </a:p>
        </p:txBody>
      </p:sp>
      <p:sp>
        <p:nvSpPr>
          <p:cNvPr id="5" name="Espace réservé du pied de page 4"/>
          <p:cNvSpPr>
            <a:spLocks noGrp="1"/>
          </p:cNvSpPr>
          <p:nvPr>
            <p:ph type="ftr" sz="quarter" idx="11"/>
          </p:nvPr>
        </p:nvSpPr>
        <p:spPr/>
        <p:txBody>
          <a:bodyPr/>
          <a:lstStyle>
            <a:extLst/>
          </a:lstStyle>
          <a:p>
            <a:endParaRPr lang="fr-BE"/>
          </a:p>
        </p:txBody>
      </p:sp>
      <p:sp>
        <p:nvSpPr>
          <p:cNvPr id="6" name="Espace réservé du numéro de diapositive 5"/>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AA309A6D-C09C-4548-B29A-6CF363A7E532}" type="datetimeFigureOut">
              <a:rPr lang="fr-FR" smtClean="0"/>
              <a:pPr/>
              <a:t>25/12/2020</a:t>
            </a:fld>
            <a:endParaRPr lang="fr-BE"/>
          </a:p>
        </p:txBody>
      </p:sp>
      <p:sp>
        <p:nvSpPr>
          <p:cNvPr id="5" name="Espace réservé du pied de page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fr-BE"/>
          </a:p>
        </p:txBody>
      </p:sp>
      <p:sp>
        <p:nvSpPr>
          <p:cNvPr id="6" name="Espace réservé du numéro de diapositive 5"/>
          <p:cNvSpPr>
            <a:spLocks noGrp="1"/>
          </p:cNvSpPr>
          <p:nvPr>
            <p:ph type="sldNum" sz="quarter" idx="12"/>
          </p:nvPr>
        </p:nvSpPr>
        <p:spPr>
          <a:xfrm>
            <a:off x="6733952" y="6555112"/>
            <a:ext cx="588336" cy="228600"/>
          </a:xfrm>
        </p:spPr>
        <p:txBody>
          <a:bodyPr/>
          <a:lstStyle>
            <a:extLst/>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320040"/>
            <a:ext cx="7242048" cy="11430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AA309A6D-C09C-4548-B29A-6CF363A7E532}" type="datetimeFigureOut">
              <a:rPr lang="fr-FR" smtClean="0"/>
              <a:pPr/>
              <a:t>25/12/2020</a:t>
            </a:fld>
            <a:endParaRPr lang="fr-BE"/>
          </a:p>
        </p:txBody>
      </p:sp>
      <p:sp>
        <p:nvSpPr>
          <p:cNvPr id="6" name="Espace réservé du pied de page 5"/>
          <p:cNvSpPr>
            <a:spLocks noGrp="1"/>
          </p:cNvSpPr>
          <p:nvPr>
            <p:ph type="ftr" sz="quarter" idx="11"/>
          </p:nvPr>
        </p:nvSpPr>
        <p:spPr/>
        <p:txBody>
          <a:bodyPr/>
          <a:lstStyle>
            <a:extLst/>
          </a:lstStyle>
          <a:p>
            <a:endParaRPr lang="fr-BE"/>
          </a:p>
        </p:txBody>
      </p:sp>
      <p:sp>
        <p:nvSpPr>
          <p:cNvPr id="7" name="Espace réservé du numéro de diapositive 6"/>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320040"/>
            <a:ext cx="7242048" cy="1143000"/>
          </a:xfrm>
        </p:spPr>
        <p:txBody>
          <a:bodyPr anchor="b"/>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AA309A6D-C09C-4548-B29A-6CF363A7E532}" type="datetimeFigureOut">
              <a:rPr lang="fr-FR" smtClean="0"/>
              <a:pPr/>
              <a:t>25/12/2020</a:t>
            </a:fld>
            <a:endParaRPr lang="fr-BE"/>
          </a:p>
        </p:txBody>
      </p:sp>
      <p:sp>
        <p:nvSpPr>
          <p:cNvPr id="8" name="Espace réservé du pied de page 7"/>
          <p:cNvSpPr>
            <a:spLocks noGrp="1"/>
          </p:cNvSpPr>
          <p:nvPr>
            <p:ph type="ftr" sz="quarter" idx="11"/>
          </p:nvPr>
        </p:nvSpPr>
        <p:spPr/>
        <p:txBody>
          <a:bodyPr/>
          <a:lstStyle>
            <a:extLst/>
          </a:lstStyle>
          <a:p>
            <a:endParaRPr lang="fr-BE"/>
          </a:p>
        </p:txBody>
      </p:sp>
      <p:sp>
        <p:nvSpPr>
          <p:cNvPr id="9" name="Espace réservé du numéro de diapositive 8"/>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320040"/>
            <a:ext cx="7242048" cy="1143000"/>
          </a:xfrm>
        </p:spPr>
        <p:txBody>
          <a:bodyP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AA309A6D-C09C-4548-B29A-6CF363A7E532}" type="datetimeFigureOut">
              <a:rPr lang="fr-FR" smtClean="0"/>
              <a:pPr/>
              <a:t>25/12/2020</a:t>
            </a:fld>
            <a:endParaRPr lang="fr-BE"/>
          </a:p>
        </p:txBody>
      </p:sp>
      <p:sp>
        <p:nvSpPr>
          <p:cNvPr id="4" name="Espace réservé du pied de page 3"/>
          <p:cNvSpPr>
            <a:spLocks noGrp="1"/>
          </p:cNvSpPr>
          <p:nvPr>
            <p:ph type="ftr" sz="quarter" idx="11"/>
          </p:nvPr>
        </p:nvSpPr>
        <p:spPr/>
        <p:txBody>
          <a:bodyPr/>
          <a:lstStyle>
            <a:extLst/>
          </a:lstStyle>
          <a:p>
            <a:endParaRPr lang="fr-BE"/>
          </a:p>
        </p:txBody>
      </p:sp>
      <p:sp>
        <p:nvSpPr>
          <p:cNvPr id="5" name="Espace réservé du numéro de diapositive 4"/>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solidFill>
                  <a:schemeClr val="tx2"/>
                </a:solidFill>
              </a:defRPr>
            </a:lvl1pPr>
            <a:extLst/>
          </a:lstStyle>
          <a:p>
            <a:fld id="{AA309A6D-C09C-4548-B29A-6CF363A7E532}" type="datetimeFigureOut">
              <a:rPr lang="fr-FR" smtClean="0"/>
              <a:pPr/>
              <a:t>25/12/2020</a:t>
            </a:fld>
            <a:endParaRPr lang="fr-BE"/>
          </a:p>
        </p:txBody>
      </p:sp>
      <p:sp>
        <p:nvSpPr>
          <p:cNvPr id="3" name="Espace réservé du pied de page 2"/>
          <p:cNvSpPr>
            <a:spLocks noGrp="1"/>
          </p:cNvSpPr>
          <p:nvPr>
            <p:ph type="ftr" sz="quarter" idx="11"/>
          </p:nvPr>
        </p:nvSpPr>
        <p:spPr/>
        <p:txBody>
          <a:bodyPr/>
          <a:lstStyle>
            <a:lvl1pPr>
              <a:defRPr>
                <a:solidFill>
                  <a:schemeClr val="tx2"/>
                </a:solidFill>
              </a:defRPr>
            </a:lvl1pPr>
            <a:extLst/>
          </a:lstStyle>
          <a:p>
            <a:endParaRPr lang="fr-BE"/>
          </a:p>
        </p:txBody>
      </p:sp>
      <p:sp>
        <p:nvSpPr>
          <p:cNvPr id="4" name="Espace réservé du numéro de diapositive 3"/>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AA309A6D-C09C-4548-B29A-6CF363A7E532}" type="datetimeFigureOut">
              <a:rPr lang="fr-FR" smtClean="0"/>
              <a:pPr/>
              <a:t>25/12/2020</a:t>
            </a:fld>
            <a:endParaRPr lang="fr-BE"/>
          </a:p>
        </p:txBody>
      </p:sp>
      <p:sp>
        <p:nvSpPr>
          <p:cNvPr id="6" name="Espace réservé du pied de page 5"/>
          <p:cNvSpPr>
            <a:spLocks noGrp="1"/>
          </p:cNvSpPr>
          <p:nvPr>
            <p:ph type="ftr" sz="quarter" idx="11"/>
          </p:nvPr>
        </p:nvSpPr>
        <p:spPr/>
        <p:txBody>
          <a:bodyPr/>
          <a:lstStyle>
            <a:extLst/>
          </a:lstStyle>
          <a:p>
            <a:endParaRPr lang="fr-BE"/>
          </a:p>
        </p:txBody>
      </p:sp>
      <p:sp>
        <p:nvSpPr>
          <p:cNvPr id="7" name="Espace réservé du numéro de diapositive 6"/>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fr-FR" smtClean="0"/>
              <a:t>Cliquez pour modifier le style du titre</a:t>
            </a:r>
            <a:endParaRPr kumimoji="0" lang="en-US" dirty="0"/>
          </a:p>
        </p:txBody>
      </p:sp>
      <p:sp>
        <p:nvSpPr>
          <p:cNvPr id="4" name="Espace réservé du texte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extLst/>
          </a:lstStyle>
          <a:p>
            <a:fld id="{AA309A6D-C09C-4548-B29A-6CF363A7E532}" type="datetimeFigureOut">
              <a:rPr lang="fr-FR" smtClean="0"/>
              <a:pPr/>
              <a:t>25/12/2020</a:t>
            </a:fld>
            <a:endParaRPr lang="fr-BE"/>
          </a:p>
        </p:txBody>
      </p:sp>
      <p:sp>
        <p:nvSpPr>
          <p:cNvPr id="6" name="Espace réservé du pied de page 5"/>
          <p:cNvSpPr>
            <a:spLocks noGrp="1"/>
          </p:cNvSpPr>
          <p:nvPr>
            <p:ph type="ftr" sz="quarter" idx="11"/>
          </p:nvPr>
        </p:nvSpPr>
        <p:spPr/>
        <p:txBody>
          <a:bodyPr/>
          <a:lstStyle>
            <a:extLst/>
          </a:lstStyle>
          <a:p>
            <a:endParaRPr lang="fr-BE"/>
          </a:p>
        </p:txBody>
      </p:sp>
      <p:sp>
        <p:nvSpPr>
          <p:cNvPr id="7" name="Espace réservé du numéro de diapositive 6"/>
          <p:cNvSpPr>
            <a:spLocks noGrp="1"/>
          </p:cNvSpPr>
          <p:nvPr>
            <p:ph type="sldNum" sz="quarter" idx="12"/>
          </p:nvPr>
        </p:nvSpPr>
        <p:spPr/>
        <p:txBody>
          <a:bodyPr/>
          <a:lstStyle>
            <a:extLst/>
          </a:lstStyle>
          <a:p>
            <a:fld id="{CF4668DC-857F-487D-BFFA-8C0CA5037977}" type="slidenum">
              <a:rPr lang="fr-BE" smtClean="0"/>
              <a:pPr/>
              <a:t>‹N°›</a:t>
            </a:fld>
            <a:endParaRPr lang="fr-BE"/>
          </a:p>
        </p:txBody>
      </p:sp>
      <p:sp>
        <p:nvSpPr>
          <p:cNvPr id="10" name="Espace réservé pour une image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fr-FR" smtClean="0"/>
              <a:t>Cliquez sur l'icône pour ajouter une image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Espace réservé du titre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fr-FR" smtClean="0"/>
              <a:t>Cliquez pour modifier le style du titre</a:t>
            </a:r>
            <a:endParaRPr kumimoji="0" lang="en-US"/>
          </a:p>
        </p:txBody>
      </p:sp>
      <p:sp>
        <p:nvSpPr>
          <p:cNvPr id="31" name="Espace réservé du texte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7" name="Espace réservé de la date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AA309A6D-C09C-4548-B29A-6CF363A7E532}" type="datetimeFigureOut">
              <a:rPr lang="fr-FR" smtClean="0"/>
              <a:pPr/>
              <a:t>25/12/2020</a:t>
            </a:fld>
            <a:endParaRPr lang="fr-BE"/>
          </a:p>
        </p:txBody>
      </p:sp>
      <p:sp>
        <p:nvSpPr>
          <p:cNvPr id="4" name="Espace réservé du pied de page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fr-BE"/>
          </a:p>
        </p:txBody>
      </p:sp>
      <p:sp>
        <p:nvSpPr>
          <p:cNvPr id="16" name="Espace réservé du numéro de diapositive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postgresql.org/docs/current/history.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pic>
        <p:nvPicPr>
          <p:cNvPr id="4" name="Image 3" descr="global.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PostgreSQL</a:t>
            </a:r>
            <a:r>
              <a:rPr lang="fr-FR" dirty="0" smtClean="0"/>
              <a:t> vs SQL Server</a:t>
            </a:r>
            <a:endParaRPr lang="fr-FR" dirty="0"/>
          </a:p>
        </p:txBody>
      </p:sp>
      <p:sp>
        <p:nvSpPr>
          <p:cNvPr id="3" name="Espace réservé du contenu 2"/>
          <p:cNvSpPr>
            <a:spLocks noGrp="1"/>
          </p:cNvSpPr>
          <p:nvPr>
            <p:ph idx="1"/>
          </p:nvPr>
        </p:nvSpPr>
        <p:spPr/>
        <p:txBody>
          <a:bodyPr>
            <a:normAutofit fontScale="70000" lnSpcReduction="20000"/>
          </a:bodyPr>
          <a:lstStyle/>
          <a:p>
            <a:r>
              <a:rPr lang="en-US" dirty="0" err="1" smtClean="0">
                <a:solidFill>
                  <a:prstClr val="black">
                    <a:lumMod val="75000"/>
                    <a:lumOff val="25000"/>
                  </a:prstClr>
                </a:solidFill>
                <a:latin typeface="Segoe UI" panose="020B0502040204020203" pitchFamily="34" charset="0"/>
                <a:cs typeface="Segoe UI" panose="020B0502040204020203" pitchFamily="34" charset="0"/>
              </a:rPr>
              <a:t>PostgreSQL</a:t>
            </a:r>
            <a:r>
              <a:rPr lang="en-US" dirty="0" smtClean="0">
                <a:solidFill>
                  <a:prstClr val="black">
                    <a:lumMod val="75000"/>
                    <a:lumOff val="25000"/>
                  </a:prstClr>
                </a:solidFill>
                <a:latin typeface="Segoe UI" panose="020B0502040204020203" pitchFamily="34" charset="0"/>
                <a:cs typeface="Segoe UI" panose="020B0502040204020203" pitchFamily="34" charset="0"/>
              </a:rPr>
              <a:t> and SQL Server (or MSSQL) are two widely used relational databases. Although they share a number of core traits, there are major differences between them. In this article, we provide a detailed rundown of the similarities and differences between </a:t>
            </a:r>
            <a:r>
              <a:rPr lang="en-US" dirty="0" err="1" smtClean="0">
                <a:solidFill>
                  <a:prstClr val="black">
                    <a:lumMod val="75000"/>
                    <a:lumOff val="25000"/>
                  </a:prstClr>
                </a:solidFill>
                <a:latin typeface="Segoe UI" panose="020B0502040204020203" pitchFamily="34" charset="0"/>
                <a:cs typeface="Segoe UI" panose="020B0502040204020203" pitchFamily="34" charset="0"/>
              </a:rPr>
              <a:t>PostgreSQL</a:t>
            </a:r>
            <a:r>
              <a:rPr lang="en-US" dirty="0" smtClean="0">
                <a:solidFill>
                  <a:prstClr val="black">
                    <a:lumMod val="75000"/>
                    <a:lumOff val="25000"/>
                  </a:prstClr>
                </a:solidFill>
                <a:latin typeface="Segoe UI" panose="020B0502040204020203" pitchFamily="34" charset="0"/>
                <a:cs typeface="Segoe UI" panose="020B0502040204020203" pitchFamily="34" charset="0"/>
              </a:rPr>
              <a:t> and SQL Server. Among the most significant distinctions is that </a:t>
            </a:r>
            <a:r>
              <a:rPr lang="en-US" dirty="0" err="1" smtClean="0">
                <a:solidFill>
                  <a:prstClr val="black">
                    <a:lumMod val="75000"/>
                    <a:lumOff val="25000"/>
                  </a:prstClr>
                </a:solidFill>
                <a:latin typeface="Segoe UI" panose="020B0502040204020203" pitchFamily="34" charset="0"/>
                <a:cs typeface="Segoe UI" panose="020B0502040204020203" pitchFamily="34" charset="0"/>
              </a:rPr>
              <a:t>PostgreSQL</a:t>
            </a:r>
            <a:r>
              <a:rPr lang="en-US" dirty="0" smtClean="0">
                <a:solidFill>
                  <a:prstClr val="black">
                    <a:lumMod val="75000"/>
                    <a:lumOff val="25000"/>
                  </a:prstClr>
                </a:solidFill>
                <a:latin typeface="Segoe UI" panose="020B0502040204020203" pitchFamily="34" charset="0"/>
                <a:cs typeface="Segoe UI" panose="020B0502040204020203" pitchFamily="34" charset="0"/>
              </a:rPr>
              <a:t> is open source, while SQL Server is owned and licensed by Microsoft. In addition, you will learn about differences between the two systems when it comes to licensing and cost, ease of use, SQL syntax and compliance, data types, available features, performance, and security, among many others. Over 40 topics are covered in head-to-head comparisons. It will be particularly useful for organizations who are thinking of making the switch from a commercial to an open-source database, but need more information on the possible trade-offs and advantages of the two systems. However, it is intended for anyone who is curious to learn more about relational databases. We conclude that SQL Server has historically been popular with organizations that rely on other Microsoft products, but </a:t>
            </a:r>
            <a:r>
              <a:rPr lang="en-US" dirty="0" err="1" smtClean="0">
                <a:solidFill>
                  <a:prstClr val="black">
                    <a:lumMod val="75000"/>
                    <a:lumOff val="25000"/>
                  </a:prstClr>
                </a:solidFill>
                <a:latin typeface="Segoe UI" panose="020B0502040204020203" pitchFamily="34" charset="0"/>
                <a:cs typeface="Segoe UI" panose="020B0502040204020203" pitchFamily="34" charset="0"/>
              </a:rPr>
              <a:t>PostgreSQL</a:t>
            </a:r>
            <a:r>
              <a:rPr lang="en-US" dirty="0" smtClean="0">
                <a:solidFill>
                  <a:prstClr val="black">
                    <a:lumMod val="75000"/>
                    <a:lumOff val="25000"/>
                  </a:prstClr>
                </a:solidFill>
                <a:latin typeface="Segoe UI" panose="020B0502040204020203" pitchFamily="34" charset="0"/>
                <a:cs typeface="Segoe UI" panose="020B0502040204020203" pitchFamily="34" charset="0"/>
              </a:rPr>
              <a:t> has risen to the top of the field not only because of the advantages of going open source but also for its robust features and active community of users. </a:t>
            </a:r>
          </a:p>
          <a:p>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214290"/>
            <a:ext cx="7239000" cy="5072098"/>
          </a:xfrm>
        </p:spPr>
        <p:txBody>
          <a:bodyPr>
            <a:noAutofit/>
          </a:bodyPr>
          <a:lstStyle/>
          <a:p>
            <a:r>
              <a:rPr lang="fr-FR" sz="8800" dirty="0" err="1" smtClean="0"/>
              <a:t>Thank</a:t>
            </a:r>
            <a:r>
              <a:rPr lang="fr-FR" sz="8800" dirty="0" smtClean="0"/>
              <a:t> </a:t>
            </a:r>
            <a:r>
              <a:rPr lang="fr-FR" sz="8800" dirty="0" err="1" smtClean="0"/>
              <a:t>you</a:t>
            </a:r>
            <a:r>
              <a:rPr lang="fr-FR" sz="8800" dirty="0" smtClean="0"/>
              <a:t> for </a:t>
            </a:r>
            <a:r>
              <a:rPr lang="fr-FR" sz="8800" dirty="0" err="1" smtClean="0"/>
              <a:t>your</a:t>
            </a:r>
            <a:r>
              <a:rPr lang="fr-FR" sz="8800" dirty="0" smtClean="0"/>
              <a:t> attention </a:t>
            </a:r>
            <a:endParaRPr lang="fr-FR" sz="8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a RDBMS</a:t>
            </a:r>
            <a:endParaRPr lang="fr-FR" dirty="0"/>
          </a:p>
        </p:txBody>
      </p:sp>
      <p:sp>
        <p:nvSpPr>
          <p:cNvPr id="3" name="Espace réservé du contenu 2"/>
          <p:cNvSpPr>
            <a:spLocks noGrp="1"/>
          </p:cNvSpPr>
          <p:nvPr>
            <p:ph idx="1"/>
          </p:nvPr>
        </p:nvSpPr>
        <p:spPr/>
        <p:txBody>
          <a:bodyPr/>
          <a:lstStyle/>
          <a:p>
            <a:r>
              <a:rPr lang="en-US" dirty="0" smtClean="0"/>
              <a:t>A relational database management system (DBMS) is software that allows you to manipulate the content of relational databases. ... SQL (acronym for Structured Query Language) is the most popular computer language used to formulate relational algebra queries.</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latin typeface="Segoe UI Light" panose="020B0502040204020203" pitchFamily="34" charset="0"/>
                <a:cs typeface="Segoe UI Light" panose="020B0502040204020203" pitchFamily="34" charset="0"/>
              </a:rPr>
              <a:t>What</a:t>
            </a:r>
            <a:r>
              <a:rPr lang="fr-FR" dirty="0" smtClean="0">
                <a:latin typeface="Segoe UI Light" panose="020B0502040204020203" pitchFamily="34" charset="0"/>
                <a:cs typeface="Segoe UI Light" panose="020B0502040204020203" pitchFamily="34" charset="0"/>
              </a:rPr>
              <a:t> </a:t>
            </a:r>
            <a:r>
              <a:rPr lang="fr-FR" dirty="0" err="1" smtClean="0">
                <a:latin typeface="Segoe UI Light" panose="020B0502040204020203" pitchFamily="34" charset="0"/>
                <a:cs typeface="Segoe UI Light" panose="020B0502040204020203" pitchFamily="34" charset="0"/>
              </a:rPr>
              <a:t>is</a:t>
            </a:r>
            <a:r>
              <a:rPr lang="fr-FR" dirty="0" smtClean="0">
                <a:latin typeface="Segoe UI Light" panose="020B0502040204020203" pitchFamily="34" charset="0"/>
                <a:cs typeface="Segoe UI Light" panose="020B0502040204020203" pitchFamily="34" charset="0"/>
              </a:rPr>
              <a:t> </a:t>
            </a:r>
            <a:r>
              <a:rPr lang="fr-FR" dirty="0" smtClean="0">
                <a:latin typeface="Segoe UI Light" panose="020B0502040204020203" pitchFamily="34" charset="0"/>
                <a:cs typeface="Segoe UI Light" panose="020B0502040204020203" pitchFamily="34" charset="0"/>
              </a:rPr>
              <a:t>MSQL</a:t>
            </a:r>
            <a:endParaRPr lang="fr-FR" dirty="0"/>
          </a:p>
        </p:txBody>
      </p:sp>
      <p:sp>
        <p:nvSpPr>
          <p:cNvPr id="3" name="Espace réservé du contenu 2"/>
          <p:cNvSpPr>
            <a:spLocks noGrp="1"/>
          </p:cNvSpPr>
          <p:nvPr>
            <p:ph idx="1"/>
          </p:nvPr>
        </p:nvSpPr>
        <p:spPr>
          <a:xfrm>
            <a:off x="457200" y="1600200"/>
            <a:ext cx="4972056" cy="4525963"/>
          </a:xfrm>
        </p:spPr>
        <p:txBody>
          <a:bodyPr>
            <a:normAutofit lnSpcReduction="10000"/>
          </a:bodyPr>
          <a:lstStyle/>
          <a:p>
            <a:r>
              <a:rPr lang="en-US" dirty="0" smtClean="0"/>
              <a:t/>
            </a:r>
            <a:br>
              <a:rPr lang="en-US" dirty="0" smtClean="0"/>
            </a:br>
            <a:r>
              <a:rPr lang="en-US" dirty="0" err="1" smtClean="0"/>
              <a:t>MySQL</a:t>
            </a:r>
            <a:r>
              <a:rPr lang="en-US" dirty="0" smtClean="0"/>
              <a:t> </a:t>
            </a:r>
            <a:r>
              <a:rPr lang="en-US" dirty="0" smtClean="0"/>
              <a:t>is </a:t>
            </a:r>
            <a:r>
              <a:rPr lang="en-US" dirty="0" smtClean="0"/>
              <a:t>a database management system, the most popular of the open source SQL database servers, is developed, distributed and supported by </a:t>
            </a:r>
            <a:r>
              <a:rPr lang="en-US" dirty="0" err="1" smtClean="0"/>
              <a:t>MySQL</a:t>
            </a:r>
            <a:r>
              <a:rPr lang="en-US" dirty="0" smtClean="0"/>
              <a:t> AB. </a:t>
            </a:r>
            <a:r>
              <a:rPr lang="en-US" dirty="0" err="1" smtClean="0"/>
              <a:t>MySQL</a:t>
            </a:r>
            <a:r>
              <a:rPr lang="en-US" dirty="0" smtClean="0"/>
              <a:t> AB is a trading company, founded by the developers of </a:t>
            </a:r>
            <a:r>
              <a:rPr lang="en-US" dirty="0" err="1" smtClean="0"/>
              <a:t>MySQL</a:t>
            </a:r>
            <a:r>
              <a:rPr lang="en-US" dirty="0" smtClean="0"/>
              <a:t>, who develop their business in services around </a:t>
            </a:r>
            <a:r>
              <a:rPr lang="en-US" dirty="0" err="1" smtClean="0"/>
              <a:t>MySQL</a:t>
            </a:r>
            <a:r>
              <a:rPr lang="en-US" dirty="0" smtClean="0"/>
              <a:t>.</a:t>
            </a:r>
            <a:endParaRPr lang="fr-FR" dirty="0"/>
          </a:p>
        </p:txBody>
      </p:sp>
      <p:pic>
        <p:nvPicPr>
          <p:cNvPr id="4" name="Image 3" descr="msql.jpg"/>
          <p:cNvPicPr>
            <a:picLocks noChangeAspect="1"/>
          </p:cNvPicPr>
          <p:nvPr/>
        </p:nvPicPr>
        <p:blipFill>
          <a:blip r:embed="rId2"/>
          <a:stretch>
            <a:fillRect/>
          </a:stretch>
        </p:blipFill>
        <p:spPr>
          <a:xfrm>
            <a:off x="5500694" y="0"/>
            <a:ext cx="2928958"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smtClean="0"/>
              <a:t>functionality</a:t>
            </a:r>
            <a:r>
              <a:rPr lang="fr-FR" dirty="0" smtClean="0"/>
              <a:t/>
            </a:r>
            <a:br>
              <a:rPr lang="fr-FR" dirty="0" smtClean="0"/>
            </a:br>
            <a:endParaRPr lang="fr-FR" dirty="0"/>
          </a:p>
        </p:txBody>
      </p:sp>
      <p:sp>
        <p:nvSpPr>
          <p:cNvPr id="3" name="Espace réservé du contenu 2"/>
          <p:cNvSpPr>
            <a:spLocks noGrp="1"/>
          </p:cNvSpPr>
          <p:nvPr>
            <p:ph idx="1"/>
          </p:nvPr>
        </p:nvSpPr>
        <p:spPr/>
        <p:txBody>
          <a:bodyPr>
            <a:normAutofit fontScale="70000" lnSpcReduction="20000"/>
          </a:bodyPr>
          <a:lstStyle/>
          <a:p>
            <a:r>
              <a:rPr lang="en-US" dirty="0" smtClean="0"/>
              <a:t>Written in C and C </a:t>
            </a:r>
            <a:r>
              <a:rPr lang="en-US" dirty="0" smtClean="0"/>
              <a:t>++.</a:t>
            </a:r>
          </a:p>
          <a:p>
            <a:r>
              <a:rPr lang="en-US" dirty="0" smtClean="0"/>
              <a:t> </a:t>
            </a:r>
            <a:r>
              <a:rPr lang="en-US" dirty="0" smtClean="0"/>
              <a:t>Tested on a wide variety of different compilers. </a:t>
            </a:r>
            <a:endParaRPr lang="en-US" dirty="0" smtClean="0"/>
          </a:p>
          <a:p>
            <a:r>
              <a:rPr lang="en-US" dirty="0" smtClean="0"/>
              <a:t>Works </a:t>
            </a:r>
            <a:r>
              <a:rPr lang="en-US" dirty="0" smtClean="0"/>
              <a:t>on many platforms. See Section 2.1.1, “Operating Systems Supported by </a:t>
            </a:r>
            <a:r>
              <a:rPr lang="en-US" dirty="0" err="1" smtClean="0"/>
              <a:t>MySQL</a:t>
            </a:r>
            <a:r>
              <a:rPr lang="en-US" dirty="0" smtClean="0"/>
              <a:t>”. </a:t>
            </a:r>
            <a:endParaRPr lang="en-US" dirty="0" smtClean="0"/>
          </a:p>
          <a:p>
            <a:r>
              <a:rPr lang="en-US" dirty="0" smtClean="0"/>
              <a:t>Uses </a:t>
            </a:r>
            <a:r>
              <a:rPr lang="en-US" dirty="0" smtClean="0"/>
              <a:t>GNU </a:t>
            </a:r>
            <a:r>
              <a:rPr lang="en-US" dirty="0" err="1" smtClean="0"/>
              <a:t>Automake</a:t>
            </a:r>
            <a:r>
              <a:rPr lang="en-US" dirty="0" smtClean="0"/>
              <a:t>, </a:t>
            </a:r>
            <a:r>
              <a:rPr lang="en-US" dirty="0" err="1" smtClean="0"/>
              <a:t>Autoconf</a:t>
            </a:r>
            <a:r>
              <a:rPr lang="en-US" dirty="0" smtClean="0"/>
              <a:t> and </a:t>
            </a:r>
            <a:r>
              <a:rPr lang="en-US" dirty="0" err="1" smtClean="0"/>
              <a:t>Libtool</a:t>
            </a:r>
            <a:r>
              <a:rPr lang="en-US" dirty="0" smtClean="0"/>
              <a:t> for better portability. Has APIs for C, C ++, Eiffel, Java, Perl, PHP, Python, Ruby and </a:t>
            </a:r>
            <a:r>
              <a:rPr lang="en-US" dirty="0" err="1" smtClean="0"/>
              <a:t>Tcl</a:t>
            </a:r>
            <a:r>
              <a:rPr lang="en-US" dirty="0" smtClean="0"/>
              <a:t>.</a:t>
            </a:r>
          </a:p>
          <a:p>
            <a:r>
              <a:rPr lang="en-US" dirty="0" smtClean="0"/>
              <a:t> </a:t>
            </a:r>
            <a:r>
              <a:rPr lang="en-US" dirty="0" smtClean="0"/>
              <a:t>See Chapter 24, </a:t>
            </a:r>
            <a:r>
              <a:rPr lang="en-US" dirty="0" err="1" smtClean="0"/>
              <a:t>MySQL</a:t>
            </a:r>
            <a:r>
              <a:rPr lang="en-US" dirty="0" smtClean="0"/>
              <a:t> API. Completely multi-threaded, thanks to the kernel threads. </a:t>
            </a:r>
            <a:endParaRPr lang="en-US" dirty="0" smtClean="0"/>
          </a:p>
          <a:p>
            <a:r>
              <a:rPr lang="en-US" dirty="0" smtClean="0"/>
              <a:t>This </a:t>
            </a:r>
            <a:r>
              <a:rPr lang="en-US" dirty="0" smtClean="0"/>
              <a:t>means that you can use it easily on a server with multiple </a:t>
            </a:r>
            <a:r>
              <a:rPr lang="en-US" dirty="0" smtClean="0"/>
              <a:t>processors</a:t>
            </a:r>
          </a:p>
          <a:p>
            <a:r>
              <a:rPr lang="en-US" dirty="0" smtClean="0"/>
              <a:t> </a:t>
            </a:r>
            <a:r>
              <a:rPr lang="en-US" dirty="0" smtClean="0"/>
              <a:t>Provides transactional and non-transactional table engines. Very fast B-tree index, with index compression. </a:t>
            </a:r>
            <a:endParaRPr lang="en-US" dirty="0" smtClean="0"/>
          </a:p>
          <a:p>
            <a:r>
              <a:rPr lang="en-US" dirty="0" smtClean="0"/>
              <a:t>Relative </a:t>
            </a:r>
            <a:r>
              <a:rPr lang="en-US" dirty="0" smtClean="0"/>
              <a:t>ease of adding a new table engine</a:t>
            </a:r>
            <a:r>
              <a:rPr lang="en-US" dirty="0" smtClean="0"/>
              <a:t>.</a:t>
            </a:r>
          </a:p>
          <a:p>
            <a:r>
              <a:rPr lang="en-US" dirty="0" smtClean="0"/>
              <a:t> </a:t>
            </a:r>
            <a:r>
              <a:rPr lang="en-US" dirty="0" smtClean="0"/>
              <a:t>This is useful if you want to add an SQL interface to your in-house database</a:t>
            </a:r>
            <a:r>
              <a:rPr lang="en-US" dirty="0" smtClean="0"/>
              <a:t>.</a:t>
            </a:r>
          </a:p>
          <a:p>
            <a:r>
              <a:rPr lang="en-US" dirty="0" smtClean="0"/>
              <a:t> </a:t>
            </a:r>
            <a:r>
              <a:rPr lang="en-US" dirty="0" smtClean="0"/>
              <a:t>Very fast memory allocation system, exploiting threads.</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a:t>
            </a:r>
            <a:r>
              <a:rPr lang="fr-FR" dirty="0" err="1" smtClean="0"/>
              <a:t>PostgreSQL</a:t>
            </a:r>
            <a:endParaRPr lang="fr-FR" dirty="0"/>
          </a:p>
        </p:txBody>
      </p:sp>
      <p:sp>
        <p:nvSpPr>
          <p:cNvPr id="3" name="Espace réservé du contenu 2"/>
          <p:cNvSpPr>
            <a:spLocks noGrp="1"/>
          </p:cNvSpPr>
          <p:nvPr>
            <p:ph idx="1"/>
          </p:nvPr>
        </p:nvSpPr>
        <p:spPr>
          <a:xfrm>
            <a:off x="457200" y="1600200"/>
            <a:ext cx="4900618" cy="4525963"/>
          </a:xfrm>
        </p:spPr>
        <p:txBody>
          <a:bodyPr>
            <a:normAutofit fontScale="92500" lnSpcReduction="20000"/>
          </a:bodyPr>
          <a:lstStyle/>
          <a:p>
            <a:r>
              <a:rPr lang="en-US" dirty="0" err="1" smtClean="0"/>
              <a:t>PostgreSQL</a:t>
            </a:r>
            <a:r>
              <a:rPr lang="en-US" dirty="0" smtClean="0"/>
              <a:t> is a powerful, open source object-relational database system that uses and extends the SQL language combined with many features that safely store and scale the most complicated data workloads. The origins of </a:t>
            </a:r>
            <a:r>
              <a:rPr lang="en-US" dirty="0" err="1" smtClean="0"/>
              <a:t>PostgreSQL</a:t>
            </a:r>
            <a:r>
              <a:rPr lang="en-US" dirty="0" smtClean="0"/>
              <a:t> date back to 1986 as part of the </a:t>
            </a:r>
            <a:r>
              <a:rPr lang="en-US" b="1" dirty="0" smtClean="0">
                <a:hlinkClick r:id="rId2"/>
              </a:rPr>
              <a:t>POSTGRES</a:t>
            </a:r>
            <a:r>
              <a:rPr lang="en-US" dirty="0" smtClean="0"/>
              <a:t> project at the University of California at Berkeley and has more than 30 years of active development on the core platform.</a:t>
            </a:r>
            <a:endParaRPr lang="fr-FR" dirty="0"/>
          </a:p>
        </p:txBody>
      </p:sp>
      <p:sp>
        <p:nvSpPr>
          <p:cNvPr id="5" name="ZoneTexte 4"/>
          <p:cNvSpPr txBox="1"/>
          <p:nvPr/>
        </p:nvSpPr>
        <p:spPr>
          <a:xfrm>
            <a:off x="5786446" y="1500174"/>
            <a:ext cx="3071834" cy="369332"/>
          </a:xfrm>
          <a:prstGeom prst="rect">
            <a:avLst/>
          </a:prstGeom>
          <a:noFill/>
        </p:spPr>
        <p:txBody>
          <a:bodyPr wrap="square" rtlCol="0">
            <a:spAutoFit/>
          </a:bodyPr>
          <a:lstStyle/>
          <a:p>
            <a:endParaRPr lang="fr-FR" dirty="0"/>
          </a:p>
        </p:txBody>
      </p:sp>
      <p:pic>
        <p:nvPicPr>
          <p:cNvPr id="6" name="Image 5" descr="What-is-PostgreSQL.png"/>
          <p:cNvPicPr>
            <a:picLocks noChangeAspect="1"/>
          </p:cNvPicPr>
          <p:nvPr/>
        </p:nvPicPr>
        <p:blipFill>
          <a:blip r:embed="rId3"/>
          <a:stretch>
            <a:fillRect/>
          </a:stretch>
        </p:blipFill>
        <p:spPr>
          <a:xfrm>
            <a:off x="5429256" y="714356"/>
            <a:ext cx="2714644" cy="61436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MSQL vs POSTEGERSQL</a:t>
            </a:r>
            <a:endParaRPr lang="fr-FR" dirty="0"/>
          </a:p>
        </p:txBody>
      </p:sp>
      <p:pic>
        <p:nvPicPr>
          <p:cNvPr id="4" name="Espace réservé du contenu 3" descr="vs.png"/>
          <p:cNvPicPr>
            <a:picLocks noGrp="1" noChangeAspect="1"/>
          </p:cNvPicPr>
          <p:nvPr>
            <p:ph idx="1"/>
          </p:nvPr>
        </p:nvPicPr>
        <p:blipFill>
          <a:blip r:embed="rId2"/>
          <a:stretch>
            <a:fillRect/>
          </a:stretch>
        </p:blipFill>
        <p:spPr>
          <a:xfrm>
            <a:off x="0" y="0"/>
            <a:ext cx="8143900" cy="68580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MySQL-vs-PostgreSQL-Comparison.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357166"/>
            <a:ext cx="7901014" cy="5768997"/>
          </a:xfrm>
        </p:spPr>
        <p:txBody>
          <a:bodyPr>
            <a:normAutofit fontScale="92500" lnSpcReduction="10000"/>
          </a:bodyPr>
          <a:lstStyle/>
          <a:p>
            <a:pPr fontAlgn="base"/>
            <a:r>
              <a:rPr lang="fr-FR" dirty="0" smtClean="0"/>
              <a:t>MySQL </a:t>
            </a:r>
            <a:r>
              <a:rPr lang="fr-FR" dirty="0" err="1" smtClean="0"/>
              <a:t>is</a:t>
            </a:r>
            <a:r>
              <a:rPr lang="fr-FR" dirty="0" smtClean="0"/>
              <a:t> a pure RDBMS </a:t>
            </a:r>
            <a:r>
              <a:rPr lang="fr-FR" dirty="0" err="1" smtClean="0"/>
              <a:t>whereas</a:t>
            </a:r>
            <a:r>
              <a:rPr lang="fr-FR" dirty="0" smtClean="0"/>
              <a:t> </a:t>
            </a:r>
            <a:r>
              <a:rPr lang="fr-FR" dirty="0" err="1" smtClean="0"/>
              <a:t>PostgresSQL</a:t>
            </a:r>
            <a:r>
              <a:rPr lang="fr-FR" dirty="0" smtClean="0"/>
              <a:t> </a:t>
            </a:r>
            <a:r>
              <a:rPr lang="fr-FR" dirty="0" err="1" smtClean="0"/>
              <a:t>is</a:t>
            </a:r>
            <a:r>
              <a:rPr lang="fr-FR" dirty="0" smtClean="0"/>
              <a:t> an </a:t>
            </a:r>
            <a:r>
              <a:rPr lang="fr-FR" dirty="0" err="1" smtClean="0"/>
              <a:t>object</a:t>
            </a:r>
            <a:r>
              <a:rPr lang="fr-FR" dirty="0" smtClean="0"/>
              <a:t>-</a:t>
            </a:r>
            <a:r>
              <a:rPr lang="fr-FR" dirty="0" err="1" smtClean="0"/>
              <a:t>relational</a:t>
            </a:r>
            <a:r>
              <a:rPr lang="fr-FR" dirty="0" smtClean="0"/>
              <a:t> DBMS.</a:t>
            </a:r>
          </a:p>
          <a:p>
            <a:pPr fontAlgn="base"/>
            <a:r>
              <a:rPr lang="fr-FR" dirty="0" err="1" smtClean="0"/>
              <a:t>Both</a:t>
            </a:r>
            <a:r>
              <a:rPr lang="fr-FR" dirty="0" smtClean="0"/>
              <a:t> </a:t>
            </a:r>
            <a:r>
              <a:rPr lang="fr-FR" dirty="0" err="1" smtClean="0"/>
              <a:t>these</a:t>
            </a:r>
            <a:r>
              <a:rPr lang="fr-FR" dirty="0" smtClean="0"/>
              <a:t> support Solaris, Windows OS, Linux, OS X. </a:t>
            </a:r>
            <a:r>
              <a:rPr lang="fr-FR" dirty="0" err="1" smtClean="0"/>
              <a:t>Additionally</a:t>
            </a:r>
            <a:r>
              <a:rPr lang="fr-FR" dirty="0" smtClean="0"/>
              <a:t>, MySQL </a:t>
            </a:r>
            <a:r>
              <a:rPr lang="fr-FR" dirty="0" err="1" smtClean="0"/>
              <a:t>runs</a:t>
            </a:r>
            <a:r>
              <a:rPr lang="fr-FR" dirty="0" smtClean="0"/>
              <a:t> on </a:t>
            </a:r>
            <a:r>
              <a:rPr lang="fr-FR" dirty="0" err="1" smtClean="0"/>
              <a:t>FreeBSD</a:t>
            </a:r>
            <a:r>
              <a:rPr lang="fr-FR" dirty="0" smtClean="0"/>
              <a:t> and </a:t>
            </a:r>
            <a:r>
              <a:rPr lang="fr-FR" dirty="0" err="1" smtClean="0"/>
              <a:t>PostgreSQL</a:t>
            </a:r>
            <a:r>
              <a:rPr lang="fr-FR" dirty="0" smtClean="0"/>
              <a:t> on HPUX.</a:t>
            </a:r>
          </a:p>
          <a:p>
            <a:pPr fontAlgn="base"/>
            <a:r>
              <a:rPr lang="fr-FR" dirty="0" smtClean="0"/>
              <a:t>MySQL </a:t>
            </a:r>
            <a:r>
              <a:rPr lang="fr-FR" dirty="0" err="1" smtClean="0"/>
              <a:t>is</a:t>
            </a:r>
            <a:r>
              <a:rPr lang="fr-FR" dirty="0" smtClean="0"/>
              <a:t> </a:t>
            </a:r>
            <a:r>
              <a:rPr lang="fr-FR" dirty="0" err="1" smtClean="0"/>
              <a:t>from</a:t>
            </a:r>
            <a:r>
              <a:rPr lang="fr-FR" dirty="0" smtClean="0"/>
              <a:t> Oracle </a:t>
            </a:r>
            <a:r>
              <a:rPr lang="fr-FR" dirty="0" err="1" smtClean="0"/>
              <a:t>while</a:t>
            </a:r>
            <a:r>
              <a:rPr lang="fr-FR" dirty="0" smtClean="0"/>
              <a:t> </a:t>
            </a:r>
            <a:r>
              <a:rPr lang="fr-FR" dirty="0" err="1" smtClean="0"/>
              <a:t>PostgreSQL</a:t>
            </a:r>
            <a:r>
              <a:rPr lang="fr-FR" dirty="0" smtClean="0"/>
              <a:t> </a:t>
            </a:r>
            <a:r>
              <a:rPr lang="fr-FR" dirty="0" err="1" smtClean="0"/>
              <a:t>PostgreSQL</a:t>
            </a:r>
            <a:r>
              <a:rPr lang="fr-FR" dirty="0" smtClean="0"/>
              <a:t> </a:t>
            </a:r>
            <a:r>
              <a:rPr lang="fr-FR" dirty="0" err="1" smtClean="0"/>
              <a:t>runs</a:t>
            </a:r>
            <a:r>
              <a:rPr lang="fr-FR" dirty="0" smtClean="0"/>
              <a:t> by a group of </a:t>
            </a:r>
            <a:r>
              <a:rPr lang="fr-FR" dirty="0" err="1" smtClean="0"/>
              <a:t>many</a:t>
            </a:r>
            <a:r>
              <a:rPr lang="fr-FR" dirty="0" smtClean="0"/>
              <a:t> </a:t>
            </a:r>
            <a:r>
              <a:rPr lang="fr-FR" dirty="0" err="1" smtClean="0"/>
              <a:t>companies</a:t>
            </a:r>
            <a:r>
              <a:rPr lang="fr-FR" dirty="0" smtClean="0"/>
              <a:t> </a:t>
            </a:r>
            <a:r>
              <a:rPr lang="fr-FR" dirty="0" err="1" smtClean="0"/>
              <a:t>a.k.a</a:t>
            </a:r>
            <a:r>
              <a:rPr lang="fr-FR" dirty="0" smtClean="0"/>
              <a:t>. PGDG.</a:t>
            </a:r>
          </a:p>
          <a:p>
            <a:pPr fontAlgn="base"/>
            <a:r>
              <a:rPr lang="fr-FR" dirty="0" err="1" smtClean="0"/>
              <a:t>My</a:t>
            </a:r>
            <a:r>
              <a:rPr lang="fr-FR" dirty="0" smtClean="0"/>
              <a:t> SQL </a:t>
            </a:r>
            <a:r>
              <a:rPr lang="fr-FR" dirty="0" err="1" smtClean="0"/>
              <a:t>is</a:t>
            </a:r>
            <a:r>
              <a:rPr lang="fr-FR" dirty="0" smtClean="0"/>
              <a:t> not extensible, </a:t>
            </a:r>
            <a:r>
              <a:rPr lang="fr-FR" dirty="0" err="1" smtClean="0"/>
              <a:t>whereas</a:t>
            </a:r>
            <a:r>
              <a:rPr lang="fr-FR" dirty="0" smtClean="0"/>
              <a:t> </a:t>
            </a:r>
            <a:r>
              <a:rPr lang="fr-FR" dirty="0" err="1" smtClean="0"/>
              <a:t>PostgreSQL</a:t>
            </a:r>
            <a:r>
              <a:rPr lang="fr-FR" dirty="0" smtClean="0"/>
              <a:t> has </a:t>
            </a:r>
            <a:r>
              <a:rPr lang="fr-FR" dirty="0" err="1" smtClean="0"/>
              <a:t>it</a:t>
            </a:r>
            <a:r>
              <a:rPr lang="fr-FR" dirty="0" smtClean="0"/>
              <a:t>.</a:t>
            </a:r>
          </a:p>
          <a:p>
            <a:pPr fontAlgn="base"/>
            <a:r>
              <a:rPr lang="fr-FR" dirty="0" err="1" smtClean="0"/>
              <a:t>PhpMyAdmin</a:t>
            </a:r>
            <a:r>
              <a:rPr lang="fr-FR" dirty="0" smtClean="0"/>
              <a:t> </a:t>
            </a:r>
            <a:r>
              <a:rPr lang="fr-FR" dirty="0" err="1" smtClean="0"/>
              <a:t>enables</a:t>
            </a:r>
            <a:r>
              <a:rPr lang="fr-FR" dirty="0" smtClean="0"/>
              <a:t> GUI and SQL interface for MySQL. </a:t>
            </a:r>
            <a:r>
              <a:rPr lang="fr-FR" dirty="0" err="1" smtClean="0"/>
              <a:t>Wherein</a:t>
            </a:r>
            <a:r>
              <a:rPr lang="fr-FR" dirty="0" smtClean="0"/>
              <a:t>, the </a:t>
            </a:r>
            <a:r>
              <a:rPr lang="fr-FR" dirty="0" err="1" smtClean="0"/>
              <a:t>pgAdmin</a:t>
            </a:r>
            <a:r>
              <a:rPr lang="fr-FR" dirty="0" smtClean="0"/>
              <a:t> </a:t>
            </a:r>
            <a:r>
              <a:rPr lang="fr-FR" dirty="0" err="1" smtClean="0"/>
              <a:t>tool</a:t>
            </a:r>
            <a:r>
              <a:rPr lang="fr-FR" dirty="0" smtClean="0"/>
              <a:t> </a:t>
            </a:r>
            <a:r>
              <a:rPr lang="fr-FR" dirty="0" err="1" smtClean="0"/>
              <a:t>does</a:t>
            </a:r>
            <a:r>
              <a:rPr lang="fr-FR" dirty="0" smtClean="0"/>
              <a:t> the </a:t>
            </a:r>
            <a:r>
              <a:rPr lang="fr-FR" dirty="0" err="1" smtClean="0"/>
              <a:t>same</a:t>
            </a:r>
            <a:r>
              <a:rPr lang="fr-FR" dirty="0" smtClean="0"/>
              <a:t> for </a:t>
            </a:r>
            <a:r>
              <a:rPr lang="fr-FR" dirty="0" err="1" smtClean="0"/>
              <a:t>PostgreSQL</a:t>
            </a:r>
            <a:r>
              <a:rPr lang="fr-FR" dirty="0" smtClean="0"/>
              <a:t>.</a:t>
            </a:r>
          </a:p>
          <a:p>
            <a:pPr fontAlgn="base"/>
            <a:r>
              <a:rPr lang="fr-FR" dirty="0" smtClean="0"/>
              <a:t>MySQL has </a:t>
            </a:r>
            <a:r>
              <a:rPr lang="fr-FR" dirty="0" err="1" smtClean="0"/>
              <a:t>builtin</a:t>
            </a:r>
            <a:r>
              <a:rPr lang="fr-FR" dirty="0" smtClean="0"/>
              <a:t> </a:t>
            </a:r>
            <a:r>
              <a:rPr lang="fr-FR" dirty="0" err="1" smtClean="0"/>
              <a:t>tools</a:t>
            </a:r>
            <a:r>
              <a:rPr lang="fr-FR" dirty="0" smtClean="0"/>
              <a:t> for offline </a:t>
            </a:r>
            <a:r>
              <a:rPr lang="fr-FR" dirty="0" err="1" smtClean="0"/>
              <a:t>database</a:t>
            </a:r>
            <a:r>
              <a:rPr lang="fr-FR" dirty="0" smtClean="0"/>
              <a:t> backup, </a:t>
            </a:r>
            <a:r>
              <a:rPr lang="fr-FR" dirty="0" err="1" smtClean="0"/>
              <a:t>whereas</a:t>
            </a:r>
            <a:r>
              <a:rPr lang="fr-FR" dirty="0" smtClean="0"/>
              <a:t> </a:t>
            </a:r>
            <a:r>
              <a:rPr lang="fr-FR" dirty="0" err="1" smtClean="0"/>
              <a:t>PostgresSQL</a:t>
            </a:r>
            <a:r>
              <a:rPr lang="fr-FR" dirty="0" smtClean="0"/>
              <a:t> </a:t>
            </a:r>
            <a:r>
              <a:rPr lang="fr-FR" dirty="0" err="1" smtClean="0"/>
              <a:t>takes</a:t>
            </a:r>
            <a:r>
              <a:rPr lang="fr-FR" dirty="0" smtClean="0"/>
              <a:t> full backup online.</a:t>
            </a:r>
          </a:p>
          <a:p>
            <a:pPr fontAlgn="base"/>
            <a:r>
              <a:rPr lang="fr-FR" dirty="0" err="1" smtClean="0"/>
              <a:t>PostgreSQL</a:t>
            </a:r>
            <a:r>
              <a:rPr lang="fr-FR" dirty="0" smtClean="0"/>
              <a:t> has </a:t>
            </a:r>
            <a:r>
              <a:rPr lang="fr-FR" dirty="0" err="1" smtClean="0"/>
              <a:t>built</a:t>
            </a:r>
            <a:r>
              <a:rPr lang="fr-FR" dirty="0" smtClean="0"/>
              <a:t>-in SSL support, but </a:t>
            </a:r>
            <a:r>
              <a:rPr lang="fr-FR" dirty="0" err="1" smtClean="0"/>
              <a:t>it</a:t>
            </a:r>
            <a:r>
              <a:rPr lang="fr-FR" dirty="0" smtClean="0"/>
              <a:t> </a:t>
            </a:r>
            <a:r>
              <a:rPr lang="fr-FR" dirty="0" err="1" smtClean="0"/>
              <a:t>doesn’t</a:t>
            </a:r>
            <a:r>
              <a:rPr lang="fr-FR" dirty="0" smtClean="0"/>
              <a:t> come in MySQL by default.</a:t>
            </a:r>
          </a:p>
          <a:p>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latin typeface="Segoe UI Light" panose="020B0502040204020203" pitchFamily="34" charset="0"/>
                <a:cs typeface="Segoe UI Light" panose="020B0502040204020203" pitchFamily="34" charset="0"/>
              </a:rPr>
              <a:t>What</a:t>
            </a:r>
            <a:r>
              <a:rPr lang="fr-FR" dirty="0" smtClean="0">
                <a:latin typeface="Segoe UI Light" panose="020B0502040204020203" pitchFamily="34" charset="0"/>
                <a:cs typeface="Segoe UI Light" panose="020B0502040204020203" pitchFamily="34" charset="0"/>
              </a:rPr>
              <a:t> </a:t>
            </a:r>
            <a:r>
              <a:rPr lang="fr-FR" dirty="0" err="1" smtClean="0">
                <a:latin typeface="Segoe UI Light" panose="020B0502040204020203" pitchFamily="34" charset="0"/>
                <a:cs typeface="Segoe UI Light" panose="020B0502040204020203" pitchFamily="34" charset="0"/>
              </a:rPr>
              <a:t>is</a:t>
            </a:r>
            <a:r>
              <a:rPr lang="fr-FR" dirty="0" smtClean="0">
                <a:latin typeface="Segoe UI Light" panose="020B0502040204020203" pitchFamily="34" charset="0"/>
                <a:cs typeface="Segoe UI Light" panose="020B0502040204020203" pitchFamily="34" charset="0"/>
              </a:rPr>
              <a:t> SQL Server</a:t>
            </a:r>
            <a:endParaRPr lang="fr-FR" dirty="0"/>
          </a:p>
        </p:txBody>
      </p:sp>
      <p:sp>
        <p:nvSpPr>
          <p:cNvPr id="3" name="Espace réservé du contenu 2"/>
          <p:cNvSpPr>
            <a:spLocks noGrp="1"/>
          </p:cNvSpPr>
          <p:nvPr>
            <p:ph idx="1"/>
          </p:nvPr>
        </p:nvSpPr>
        <p:spPr>
          <a:xfrm>
            <a:off x="-214346" y="2786058"/>
            <a:ext cx="9144000" cy="4525963"/>
          </a:xfrm>
        </p:spPr>
        <p:txBody>
          <a:bodyPr>
            <a:normAutofit/>
          </a:bodyPr>
          <a:lstStyle/>
          <a:p>
            <a:r>
              <a:rPr lang="en-US" dirty="0" smtClean="0"/>
              <a:t>Microsoft SQL Server is a database management system (DBMS) in SQL language incorporating, among other things, an RDBMS (relational DBMS ") developed and marketed by the Microsoft company. It works on Windows and Linux OS (since March 2016), but it is possible to launch it on Mac OS via </a:t>
            </a:r>
            <a:r>
              <a:rPr lang="en-US" dirty="0" err="1" smtClean="0"/>
              <a:t>Docker</a:t>
            </a:r>
            <a:r>
              <a:rPr lang="en-US" dirty="0" smtClean="0"/>
              <a:t>, because there is a download version on the Microsoft site</a:t>
            </a:r>
            <a:endParaRPr lang="fr-FR" dirty="0"/>
          </a:p>
        </p:txBody>
      </p:sp>
      <p:pic>
        <p:nvPicPr>
          <p:cNvPr id="4" name="Image 3" descr="server.png"/>
          <p:cNvPicPr>
            <a:picLocks noChangeAspect="1"/>
          </p:cNvPicPr>
          <p:nvPr/>
        </p:nvPicPr>
        <p:blipFill>
          <a:blip r:embed="rId2"/>
          <a:stretch>
            <a:fillRect/>
          </a:stretch>
        </p:blipFill>
        <p:spPr>
          <a:xfrm>
            <a:off x="0" y="1500173"/>
            <a:ext cx="8143900" cy="121444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679</TotalTime>
  <Words>677</Words>
  <PresentationFormat>Affichage à l'écran (4:3)</PresentationFormat>
  <Paragraphs>30</Paragraphs>
  <Slides>11</Slides>
  <Notes>0</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Opulent</vt:lpstr>
      <vt:lpstr>Diapositive 1</vt:lpstr>
      <vt:lpstr>What is a RDBMS</vt:lpstr>
      <vt:lpstr>What is MSQL</vt:lpstr>
      <vt:lpstr>functionality </vt:lpstr>
      <vt:lpstr>What is PostgreSQL</vt:lpstr>
      <vt:lpstr>MSQL vs POSTEGERSQL</vt:lpstr>
      <vt:lpstr>Diapositive 7</vt:lpstr>
      <vt:lpstr>Diapositive 8</vt:lpstr>
      <vt:lpstr>What is SQL Server</vt:lpstr>
      <vt:lpstr>PostgreSQL vs SQL Server</vt:lpstr>
      <vt:lpstr>Thank you for your attention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Lenovo</dc:creator>
  <cp:lastModifiedBy>Utilisateur Windows</cp:lastModifiedBy>
  <cp:revision>20</cp:revision>
  <dcterms:created xsi:type="dcterms:W3CDTF">2020-12-25T22:48:17Z</dcterms:created>
  <dcterms:modified xsi:type="dcterms:W3CDTF">2020-12-26T10:18:15Z</dcterms:modified>
</cp:coreProperties>
</file>