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d5cb63908_7_1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d5cb63908_7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4df48baf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4df48ba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9f2e941226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9f2e941226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9f2e94122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9f2e94122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9f2e941226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9f2e941226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9f2e941226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9f2e941226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9f2e941226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9f2e941226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f2e941226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f2e941226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918adadbc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918adadbc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Salah satu contoh aplikasi yang kami bangun menggunakan framework vue js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9918adadbc_2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9918adadbc_2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9918adadbc_2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9918adadbc_2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d5cb63908_7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d5cb63908_7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9918adadbc_2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9918adadbc_2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9918adadbc_4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9918adadbc_4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918adad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918adad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d5cb63908_7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d5cb63908_7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4fa1d2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4fa1d2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4fa1d229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4fa1d229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d5cb63908_7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d5cb63908_7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d5cb63908_7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9d5cb63908_7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Streamlabs: Streamlabs for Desktop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d5cb63908_7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d5cb63908_7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FB: News Feed, Netflix: Cloud Data Storage Utility, Adobe: Adobe Portofolio, GitLab: Website, Google: Vue.js is powered by Google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74df48ba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74df48ba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rgbClr val="41B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rgbClr val="3449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vuejs.org/guide/quick-start.html#using-vue-from-cdn" TargetMode="External"/><Relationship Id="rId4" Type="http://schemas.openxmlformats.org/officeDocument/2006/relationships/hyperlink" Target="https://www.jsdelivr.com/package/npm/vue" TargetMode="External"/><Relationship Id="rId5" Type="http://schemas.openxmlformats.org/officeDocument/2006/relationships/hyperlink" Target="https://cdnjs.com/libraries/v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github.com/ghazwulshaf/Vue-LandingPag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25"/>
          <p:cNvSpPr txBox="1"/>
          <p:nvPr>
            <p:ph type="ctrTitle"/>
          </p:nvPr>
        </p:nvSpPr>
        <p:spPr>
          <a:xfrm>
            <a:off x="3003750" y="1578400"/>
            <a:ext cx="5017500" cy="15789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a:t>Vue.js</a:t>
            </a:r>
            <a:endParaRPr/>
          </a:p>
          <a:p>
            <a:pPr indent="0" lvl="0" marL="0" rtl="0" algn="ctr">
              <a:lnSpc>
                <a:spcPct val="150000"/>
              </a:lnSpc>
              <a:spcBef>
                <a:spcPts val="0"/>
              </a:spcBef>
              <a:spcAft>
                <a:spcPts val="0"/>
              </a:spcAft>
              <a:buNone/>
            </a:pPr>
            <a:r>
              <a:rPr lang="en" sz="2500"/>
              <a:t>(</a:t>
            </a:r>
            <a:r>
              <a:rPr lang="en" sz="2500"/>
              <a:t>https://vuejs.org/)</a:t>
            </a:r>
            <a:endParaRPr sz="2500"/>
          </a:p>
        </p:txBody>
      </p:sp>
      <p:sp>
        <p:nvSpPr>
          <p:cNvPr id="180" name="Google Shape;180;p25"/>
          <p:cNvSpPr txBox="1"/>
          <p:nvPr>
            <p:ph idx="1" type="subTitle"/>
          </p:nvPr>
        </p:nvSpPr>
        <p:spPr>
          <a:xfrm>
            <a:off x="4508325" y="4161575"/>
            <a:ext cx="4220100" cy="50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Kelompok Pemrograman Website #4</a:t>
            </a:r>
            <a:endParaRPr sz="1800"/>
          </a:p>
        </p:txBody>
      </p:sp>
      <p:pic>
        <p:nvPicPr>
          <p:cNvPr id="181" name="Google Shape;181;p25"/>
          <p:cNvPicPr preferRelativeResize="0"/>
          <p:nvPr/>
        </p:nvPicPr>
        <p:blipFill>
          <a:blip r:embed="rId3">
            <a:alphaModFix/>
          </a:blip>
          <a:stretch>
            <a:fillRect/>
          </a:stretch>
        </p:blipFill>
        <p:spPr>
          <a:xfrm>
            <a:off x="7064125" y="84575"/>
            <a:ext cx="1972825" cy="1972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Node.js</a:t>
            </a:r>
            <a:endParaRPr/>
          </a:p>
          <a:p>
            <a:pPr indent="0" lvl="0" marL="0" rtl="0" algn="l">
              <a:lnSpc>
                <a:spcPct val="115000"/>
              </a:lnSpc>
              <a:spcBef>
                <a:spcPts val="0"/>
              </a:spcBef>
              <a:spcAft>
                <a:spcPts val="0"/>
              </a:spcAft>
              <a:buNone/>
            </a:pPr>
            <a:r>
              <a:rPr lang="en" sz="1388"/>
              <a:t>Install and execute create-vue</a:t>
            </a:r>
            <a:endParaRPr sz="1388"/>
          </a:p>
        </p:txBody>
      </p:sp>
      <p:sp>
        <p:nvSpPr>
          <p:cNvPr id="256" name="Google Shape;256;p34"/>
          <p:cNvSpPr txBox="1"/>
          <p:nvPr>
            <p:ph idx="1" type="body"/>
          </p:nvPr>
        </p:nvSpPr>
        <p:spPr>
          <a:xfrm>
            <a:off x="1297500" y="1307850"/>
            <a:ext cx="7038900" cy="34497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50">
                <a:highlight>
                  <a:srgbClr val="292D3E"/>
                </a:highlight>
                <a:latin typeface="Courier New"/>
                <a:ea typeface="Courier New"/>
                <a:cs typeface="Courier New"/>
                <a:sym typeface="Courier New"/>
              </a:rPr>
              <a:t>&gt; npm init vue@latest</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Project name: … &lt;your-project-name&gt;</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TypeScript?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JSX Support?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Vue Router for Single Page Application development?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Pinia for state management?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Vitest for Unit testing?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Cypress for both Unit and End-to-End testing?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ESLint for code quality?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 Add Prettier for code formatting? … </a:t>
            </a:r>
            <a:r>
              <a:rPr lang="en" sz="1250" u="sng">
                <a:highlight>
                  <a:srgbClr val="292D3E"/>
                </a:highlight>
                <a:latin typeface="Courier New"/>
                <a:ea typeface="Courier New"/>
                <a:cs typeface="Courier New"/>
                <a:sym typeface="Courier New"/>
              </a:rPr>
              <a:t>No</a:t>
            </a:r>
            <a:r>
              <a:rPr lang="en" sz="1250">
                <a:highlight>
                  <a:srgbClr val="292D3E"/>
                </a:highlight>
                <a:latin typeface="Courier New"/>
                <a:ea typeface="Courier New"/>
                <a:cs typeface="Courier New"/>
                <a:sym typeface="Courier New"/>
              </a:rPr>
              <a:t> / Yes</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250">
                <a:highlight>
                  <a:srgbClr val="292D3E"/>
                </a:highlight>
                <a:latin typeface="Courier New"/>
                <a:ea typeface="Courier New"/>
                <a:cs typeface="Courier New"/>
                <a:sym typeface="Courier New"/>
              </a:rPr>
              <a:t>Scaffolding project in ./&lt;your-project-name&gt;...</a:t>
            </a:r>
            <a:endParaRPr sz="1250">
              <a:highlight>
                <a:srgbClr val="292D3E"/>
              </a:highlight>
              <a:latin typeface="Courier New"/>
              <a:ea typeface="Courier New"/>
              <a:cs typeface="Courier New"/>
              <a:sym typeface="Courier New"/>
            </a:endParaRPr>
          </a:p>
          <a:p>
            <a:pPr indent="0" lvl="0" marL="0" rtl="0" algn="l">
              <a:lnSpc>
                <a:spcPct val="100000"/>
              </a:lnSpc>
              <a:spcBef>
                <a:spcPts val="600"/>
              </a:spcBef>
              <a:spcAft>
                <a:spcPts val="600"/>
              </a:spcAft>
              <a:buNone/>
            </a:pPr>
            <a:r>
              <a:rPr lang="en" sz="1250">
                <a:highlight>
                  <a:srgbClr val="292D3E"/>
                </a:highlight>
                <a:latin typeface="Courier New"/>
                <a:ea typeface="Courier New"/>
                <a:cs typeface="Courier New"/>
                <a:sym typeface="Courier New"/>
              </a:rPr>
              <a:t>Done.</a:t>
            </a:r>
            <a:endParaRPr sz="1250">
              <a:highlight>
                <a:srgbClr val="292D3E"/>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Node.js</a:t>
            </a:r>
            <a:endParaRPr/>
          </a:p>
          <a:p>
            <a:pPr indent="0" lvl="0" marL="0" rtl="0" algn="l">
              <a:lnSpc>
                <a:spcPct val="115000"/>
              </a:lnSpc>
              <a:spcBef>
                <a:spcPts val="0"/>
              </a:spcBef>
              <a:spcAft>
                <a:spcPts val="0"/>
              </a:spcAft>
              <a:buNone/>
            </a:pPr>
            <a:r>
              <a:rPr lang="en" sz="1388"/>
              <a:t>Install dependencies and start the dev server</a:t>
            </a:r>
            <a:endParaRPr sz="1388"/>
          </a:p>
        </p:txBody>
      </p:sp>
      <p:sp>
        <p:nvSpPr>
          <p:cNvPr id="262" name="Google Shape;262;p35"/>
          <p:cNvSpPr txBox="1"/>
          <p:nvPr>
            <p:ph idx="1" type="body"/>
          </p:nvPr>
        </p:nvSpPr>
        <p:spPr>
          <a:xfrm>
            <a:off x="1297500" y="1307850"/>
            <a:ext cx="7038900" cy="3449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250">
                <a:highlight>
                  <a:srgbClr val="292D3E"/>
                </a:highlight>
                <a:latin typeface="Courier New"/>
                <a:ea typeface="Courier New"/>
                <a:cs typeface="Courier New"/>
                <a:sym typeface="Courier New"/>
              </a:rPr>
              <a:t>&gt; cd &lt;your-project-name&gt;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&gt; npm install</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600"/>
              </a:spcAft>
              <a:buNone/>
            </a:pPr>
            <a:r>
              <a:rPr lang="en" sz="1250">
                <a:highlight>
                  <a:srgbClr val="292D3E"/>
                </a:highlight>
                <a:latin typeface="Courier New"/>
                <a:ea typeface="Courier New"/>
                <a:cs typeface="Courier New"/>
                <a:sym typeface="Courier New"/>
              </a:rPr>
              <a:t>&gt; npm run dev</a:t>
            </a:r>
            <a:endParaRPr sz="1250">
              <a:highlight>
                <a:srgbClr val="292D3E"/>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CDN</a:t>
            </a:r>
            <a:endParaRPr/>
          </a:p>
          <a:p>
            <a:pPr indent="0" lvl="0" marL="0" rtl="0" algn="l">
              <a:lnSpc>
                <a:spcPct val="115000"/>
              </a:lnSpc>
              <a:spcBef>
                <a:spcPts val="0"/>
              </a:spcBef>
              <a:spcAft>
                <a:spcPts val="0"/>
              </a:spcAft>
              <a:buNone/>
            </a:pPr>
            <a:r>
              <a:rPr lang="en" sz="1388"/>
              <a:t>Script tag</a:t>
            </a:r>
            <a:endParaRPr sz="1388"/>
          </a:p>
        </p:txBody>
      </p:sp>
      <p:sp>
        <p:nvSpPr>
          <p:cNvPr id="268" name="Google Shape;268;p36"/>
          <p:cNvSpPr txBox="1"/>
          <p:nvPr>
            <p:ph idx="1" type="body"/>
          </p:nvPr>
        </p:nvSpPr>
        <p:spPr>
          <a:xfrm>
            <a:off x="1297500" y="1307850"/>
            <a:ext cx="7320600" cy="3449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350">
                <a:latin typeface="Montserrat"/>
                <a:ea typeface="Montserrat"/>
                <a:cs typeface="Montserrat"/>
                <a:sym typeface="Montserrat"/>
              </a:rPr>
              <a:t>u</a:t>
            </a:r>
            <a:r>
              <a:rPr lang="en" sz="1350">
                <a:latin typeface="Montserrat"/>
                <a:ea typeface="Montserrat"/>
                <a:cs typeface="Montserrat"/>
                <a:sym typeface="Montserrat"/>
              </a:rPr>
              <a:t>npkg ( source: </a:t>
            </a:r>
            <a:r>
              <a:rPr lang="en" sz="1350" u="sng">
                <a:solidFill>
                  <a:schemeClr val="hlink"/>
                </a:solidFill>
                <a:latin typeface="Montserrat"/>
                <a:ea typeface="Montserrat"/>
                <a:cs typeface="Montserrat"/>
                <a:sym typeface="Montserrat"/>
                <a:hlinkClick r:id="rId3"/>
              </a:rPr>
              <a:t>https://vuejs.org/guide/quick-start.html#using-vue-from-cdn</a:t>
            </a:r>
            <a:r>
              <a:rPr lang="en" sz="1350">
                <a:latin typeface="Montserrat"/>
                <a:ea typeface="Montserrat"/>
                <a:cs typeface="Montserrat"/>
                <a:sym typeface="Montserrat"/>
              </a:rPr>
              <a:t> ):</a:t>
            </a:r>
            <a:endParaRPr sz="1350">
              <a:latin typeface="Montserrat"/>
              <a:ea typeface="Montserrat"/>
              <a:cs typeface="Montserrat"/>
              <a:sym typeface="Montserrat"/>
            </a:endParaRPr>
          </a:p>
          <a:p>
            <a:pPr indent="0" lvl="0" marL="17145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 src="https://unpkg.com/vue@3/dist/vue.global.js"&gt;&lt;/script&gt;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350">
                <a:latin typeface="Montserrat"/>
                <a:ea typeface="Montserrat"/>
                <a:cs typeface="Montserrat"/>
                <a:sym typeface="Montserrat"/>
              </a:rPr>
              <a:t>j</a:t>
            </a:r>
            <a:r>
              <a:rPr lang="en" sz="1350">
                <a:latin typeface="Montserrat"/>
                <a:ea typeface="Montserrat"/>
                <a:cs typeface="Montserrat"/>
                <a:sym typeface="Montserrat"/>
              </a:rPr>
              <a:t>sdlivr ( source: </a:t>
            </a:r>
            <a:r>
              <a:rPr lang="en" sz="1350" u="sng">
                <a:solidFill>
                  <a:schemeClr val="hlink"/>
                </a:solidFill>
                <a:latin typeface="Montserrat"/>
                <a:ea typeface="Montserrat"/>
                <a:cs typeface="Montserrat"/>
                <a:sym typeface="Montserrat"/>
                <a:hlinkClick r:id="rId4"/>
              </a:rPr>
              <a:t>https://www.jsdelivr.com/package/npm/vue</a:t>
            </a:r>
            <a:r>
              <a:rPr lang="en" sz="1350">
                <a:latin typeface="Montserrat"/>
                <a:ea typeface="Montserrat"/>
                <a:cs typeface="Montserrat"/>
                <a:sym typeface="Montserrat"/>
              </a:rPr>
              <a:t> ):</a:t>
            </a:r>
            <a:endParaRPr sz="1350">
              <a:latin typeface="Montserrat"/>
              <a:ea typeface="Montserrat"/>
              <a:cs typeface="Montserrat"/>
              <a:sym typeface="Montserrat"/>
            </a:endParaRPr>
          </a:p>
          <a:p>
            <a:pPr indent="0" lvl="0" marL="17145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 src="https://cdn.jsdelivr.net/npm/vue@3.2.45/dist/vue.global.min.js"&gt; &lt;/script&gt;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350">
                <a:latin typeface="Montserrat"/>
                <a:ea typeface="Montserrat"/>
                <a:cs typeface="Montserrat"/>
                <a:sym typeface="Montserrat"/>
              </a:rPr>
              <a:t>c</a:t>
            </a:r>
            <a:r>
              <a:rPr lang="en" sz="1350">
                <a:latin typeface="Montserrat"/>
                <a:ea typeface="Montserrat"/>
                <a:cs typeface="Montserrat"/>
                <a:sym typeface="Montserrat"/>
              </a:rPr>
              <a:t>dnjs ( source: </a:t>
            </a:r>
            <a:r>
              <a:rPr lang="en" sz="1350" u="sng">
                <a:solidFill>
                  <a:schemeClr val="hlink"/>
                </a:solidFill>
                <a:latin typeface="Montserrat"/>
                <a:ea typeface="Montserrat"/>
                <a:cs typeface="Montserrat"/>
                <a:sym typeface="Montserrat"/>
                <a:hlinkClick r:id="rId5"/>
              </a:rPr>
              <a:t>https://cdnjs.com/libraries/vue</a:t>
            </a:r>
            <a:r>
              <a:rPr lang="en" sz="1350">
                <a:latin typeface="Montserrat"/>
                <a:ea typeface="Montserrat"/>
                <a:cs typeface="Montserrat"/>
                <a:sym typeface="Montserrat"/>
              </a:rPr>
              <a:t> ):</a:t>
            </a:r>
            <a:endParaRPr sz="1350">
              <a:latin typeface="Montserrat"/>
              <a:ea typeface="Montserrat"/>
              <a:cs typeface="Montserrat"/>
              <a:sym typeface="Montserrat"/>
            </a:endParaRPr>
          </a:p>
          <a:p>
            <a:pPr indent="0" lvl="0" marL="171450" rtl="0" algn="l">
              <a:lnSpc>
                <a:spcPct val="80000"/>
              </a:lnSpc>
              <a:spcBef>
                <a:spcPts val="600"/>
              </a:spcBef>
              <a:spcAft>
                <a:spcPts val="600"/>
              </a:spcAft>
              <a:buNone/>
            </a:pPr>
            <a:r>
              <a:rPr lang="en" sz="1250">
                <a:highlight>
                  <a:srgbClr val="292D3E"/>
                </a:highlight>
                <a:latin typeface="Courier New"/>
                <a:ea typeface="Courier New"/>
                <a:cs typeface="Courier New"/>
                <a:sym typeface="Courier New"/>
              </a:rPr>
              <a:t>&lt;script src="https://cdnjs.cloudflare.com/ajax/libs/vue/3.2.45/vue.global.min.js" integrity="sha512-Pdnl+dKWHA0jEnmhogUHlOw3FqDeujiEc3XQDkvMrPUAvytiU2cZiknw2xDPgDS+u2prg2n+6eKz3CPG588gTQ==" crossorigin="anonymous" referrerpolicy="no-referrer"&gt;&lt;/script&gt;</a:t>
            </a:r>
            <a:endParaRPr sz="1250">
              <a:highlight>
                <a:srgbClr val="292D3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CDN</a:t>
            </a:r>
            <a:endParaRPr/>
          </a:p>
          <a:p>
            <a:pPr indent="0" lvl="0" marL="0" rtl="0" algn="l">
              <a:lnSpc>
                <a:spcPct val="115000"/>
              </a:lnSpc>
              <a:spcBef>
                <a:spcPts val="0"/>
              </a:spcBef>
              <a:spcAft>
                <a:spcPts val="0"/>
              </a:spcAft>
              <a:buNone/>
            </a:pPr>
            <a:r>
              <a:rPr lang="en" sz="1388"/>
              <a:t>Using the Global Build</a:t>
            </a:r>
            <a:endParaRPr sz="1388"/>
          </a:p>
        </p:txBody>
      </p:sp>
      <p:sp>
        <p:nvSpPr>
          <p:cNvPr id="274" name="Google Shape;274;p37"/>
          <p:cNvSpPr txBox="1"/>
          <p:nvPr>
            <p:ph idx="1" type="body"/>
          </p:nvPr>
        </p:nvSpPr>
        <p:spPr>
          <a:xfrm>
            <a:off x="1297500" y="1307850"/>
            <a:ext cx="7320600" cy="34497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250">
                <a:highlight>
                  <a:srgbClr val="292D3E"/>
                </a:highlight>
                <a:latin typeface="Courier New"/>
                <a:ea typeface="Courier New"/>
                <a:cs typeface="Courier New"/>
                <a:sym typeface="Courier New"/>
              </a:rPr>
              <a:t>&lt;script src="https://unpkg.com/vue@3/dist/vue.global.js"&gt;&lt;/script&gt;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&lt;div id="app"&gt;{{ message }}&lt;/div&gt;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const { createApp } = Vue</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createApp({</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data()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return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message: 'Hello Vue!'</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}).mount('#app')</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600"/>
              </a:spcAft>
              <a:buNone/>
            </a:pPr>
            <a:r>
              <a:rPr lang="en" sz="1250">
                <a:highlight>
                  <a:srgbClr val="292D3E"/>
                </a:highlight>
                <a:latin typeface="Courier New"/>
                <a:ea typeface="Courier New"/>
                <a:cs typeface="Courier New"/>
                <a:sym typeface="Courier New"/>
              </a:rPr>
              <a:t>&lt;/script&gt;</a:t>
            </a:r>
            <a:endParaRPr sz="1250">
              <a:highlight>
                <a:srgbClr val="292D3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CDN</a:t>
            </a:r>
            <a:endParaRPr/>
          </a:p>
          <a:p>
            <a:pPr indent="0" lvl="0" marL="0" rtl="0" algn="l">
              <a:lnSpc>
                <a:spcPct val="115000"/>
              </a:lnSpc>
              <a:spcBef>
                <a:spcPts val="0"/>
              </a:spcBef>
              <a:spcAft>
                <a:spcPts val="0"/>
              </a:spcAft>
              <a:buNone/>
            </a:pPr>
            <a:r>
              <a:rPr lang="en" sz="1388"/>
              <a:t>Using the ES Module Build</a:t>
            </a:r>
            <a:endParaRPr sz="1388"/>
          </a:p>
        </p:txBody>
      </p:sp>
      <p:sp>
        <p:nvSpPr>
          <p:cNvPr id="280" name="Google Shape;280;p38"/>
          <p:cNvSpPr txBox="1"/>
          <p:nvPr>
            <p:ph idx="1" type="body"/>
          </p:nvPr>
        </p:nvSpPr>
        <p:spPr>
          <a:xfrm>
            <a:off x="1297500" y="1307850"/>
            <a:ext cx="7320600" cy="3449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250">
                <a:highlight>
                  <a:srgbClr val="292D3E"/>
                </a:highlight>
                <a:latin typeface="Courier New"/>
                <a:ea typeface="Courier New"/>
                <a:cs typeface="Courier New"/>
                <a:sym typeface="Courier New"/>
              </a:rPr>
              <a:t>&lt;div id="app"&gt;{{ message }}&lt;/div&gt;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 type="module"&gt;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import { createApp } from 'https://unpkg.com/vue@3/dist/vue.esm-browser.js'</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createApp({</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data()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return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message: 'Hello Vue!'</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}).mount('#app')</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600"/>
              </a:spcAft>
              <a:buNone/>
            </a:pPr>
            <a:r>
              <a:rPr lang="en" sz="1250">
                <a:highlight>
                  <a:srgbClr val="292D3E"/>
                </a:highlight>
                <a:latin typeface="Courier New"/>
                <a:ea typeface="Courier New"/>
                <a:cs typeface="Courier New"/>
                <a:sym typeface="Courier New"/>
              </a:rPr>
              <a:t>&lt;/script&gt;</a:t>
            </a:r>
            <a:endParaRPr sz="1250">
              <a:highlight>
                <a:srgbClr val="292D3E"/>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CDN</a:t>
            </a:r>
            <a:endParaRPr/>
          </a:p>
          <a:p>
            <a:pPr indent="0" lvl="0" marL="0" rtl="0" algn="l">
              <a:lnSpc>
                <a:spcPct val="115000"/>
              </a:lnSpc>
              <a:spcBef>
                <a:spcPts val="0"/>
              </a:spcBef>
              <a:spcAft>
                <a:spcPts val="0"/>
              </a:spcAft>
              <a:buNone/>
            </a:pPr>
            <a:r>
              <a:rPr lang="en" sz="1388"/>
              <a:t>Using the Import Maps</a:t>
            </a:r>
            <a:endParaRPr sz="1388"/>
          </a:p>
        </p:txBody>
      </p:sp>
      <p:sp>
        <p:nvSpPr>
          <p:cNvPr id="286" name="Google Shape;286;p39"/>
          <p:cNvSpPr txBox="1"/>
          <p:nvPr>
            <p:ph idx="1" type="body"/>
          </p:nvPr>
        </p:nvSpPr>
        <p:spPr>
          <a:xfrm>
            <a:off x="1297500" y="1307850"/>
            <a:ext cx="7320600" cy="3835500"/>
          </a:xfrm>
          <a:prstGeom prst="rect">
            <a:avLst/>
          </a:prstGeom>
        </p:spPr>
        <p:txBody>
          <a:bodyPr anchorCtr="0" anchor="t" bIns="91425" lIns="91425" spcFirstLastPara="1" rIns="91425" wrap="square" tIns="91425">
            <a:normAutofit fontScale="85000" lnSpcReduction="20000"/>
          </a:bodyPr>
          <a:lstStyle/>
          <a:p>
            <a:pPr indent="0" lvl="0" marL="0" rtl="0" algn="l">
              <a:lnSpc>
                <a:spcPct val="80000"/>
              </a:lnSpc>
              <a:spcBef>
                <a:spcPts val="0"/>
              </a:spcBef>
              <a:spcAft>
                <a:spcPts val="0"/>
              </a:spcAft>
              <a:buNone/>
            </a:pPr>
            <a:r>
              <a:rPr lang="en" sz="1250">
                <a:highlight>
                  <a:srgbClr val="292D3E"/>
                </a:highlight>
                <a:latin typeface="Courier New"/>
                <a:ea typeface="Courier New"/>
                <a:cs typeface="Courier New"/>
                <a:sym typeface="Courier New"/>
              </a:rPr>
              <a:t>&lt;script type="importmap"&gt;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"imports":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"vue": "https://unpkg.com/vue@3/dist/vue.esm-browser.js"</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&lt;div id="app"&gt;{{ message }}&lt;/div&gt;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 type="module"&gt;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import { createApp } from 'vue'</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createApp({</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data()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return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message: 'Hello Vue!'</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}).mount('#app')</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600"/>
              </a:spcAft>
              <a:buNone/>
            </a:pPr>
            <a:r>
              <a:rPr lang="en" sz="1250">
                <a:highlight>
                  <a:srgbClr val="292D3E"/>
                </a:highlight>
                <a:latin typeface="Courier New"/>
                <a:ea typeface="Courier New"/>
                <a:cs typeface="Courier New"/>
                <a:sym typeface="Courier New"/>
              </a:rPr>
              <a:t>&lt;/script&gt;</a:t>
            </a:r>
            <a:endParaRPr sz="1250">
              <a:highlight>
                <a:srgbClr val="292D3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CDN</a:t>
            </a:r>
            <a:endParaRPr/>
          </a:p>
          <a:p>
            <a:pPr indent="0" lvl="0" marL="0" rtl="0" algn="l">
              <a:lnSpc>
                <a:spcPct val="115000"/>
              </a:lnSpc>
              <a:spcBef>
                <a:spcPts val="0"/>
              </a:spcBef>
              <a:spcAft>
                <a:spcPts val="0"/>
              </a:spcAft>
              <a:buNone/>
            </a:pPr>
            <a:r>
              <a:rPr lang="en" sz="1388"/>
              <a:t>Splitting Up</a:t>
            </a:r>
            <a:endParaRPr sz="1388"/>
          </a:p>
        </p:txBody>
      </p:sp>
      <p:sp>
        <p:nvSpPr>
          <p:cNvPr id="292" name="Google Shape;292;p40"/>
          <p:cNvSpPr txBox="1"/>
          <p:nvPr>
            <p:ph idx="1" type="body"/>
          </p:nvPr>
        </p:nvSpPr>
        <p:spPr>
          <a:xfrm>
            <a:off x="1297500" y="1307850"/>
            <a:ext cx="7320600" cy="3835500"/>
          </a:xfrm>
          <a:prstGeom prst="rect">
            <a:avLst/>
          </a:prstGeom>
        </p:spPr>
        <p:txBody>
          <a:bodyPr anchorCtr="0" anchor="t" bIns="91425" lIns="91425" spcFirstLastPara="1" rIns="91425" wrap="square" tIns="91425">
            <a:normAutofit lnSpcReduction="10000"/>
          </a:bodyPr>
          <a:lstStyle/>
          <a:p>
            <a:pPr indent="0" lvl="0" marL="0" rtl="0" algn="l">
              <a:lnSpc>
                <a:spcPct val="80000"/>
              </a:lnSpc>
              <a:spcBef>
                <a:spcPts val="0"/>
              </a:spcBef>
              <a:spcAft>
                <a:spcPts val="0"/>
              </a:spcAft>
              <a:buNone/>
            </a:pPr>
            <a:r>
              <a:rPr lang="en" sz="1250">
                <a:highlight>
                  <a:srgbClr val="292D3E"/>
                </a:highlight>
                <a:latin typeface="Courier New"/>
                <a:ea typeface="Courier New"/>
                <a:cs typeface="Courier New"/>
                <a:sym typeface="Courier New"/>
              </a:rPr>
              <a:t>&lt;!-- index.html --&gt;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 type="module"&gt;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import { createApp } from 'vue'</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import MyComponent from './my-component.js'</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createApp(MyComponent).mount('#app')</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&lt;/script&gt;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my-component.js</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export default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data()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return { count: 0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0"/>
              </a:spcAft>
              <a:buNone/>
            </a:pPr>
            <a:r>
              <a:rPr lang="en" sz="1250">
                <a:highlight>
                  <a:srgbClr val="292D3E"/>
                </a:highlight>
                <a:latin typeface="Courier New"/>
                <a:ea typeface="Courier New"/>
                <a:cs typeface="Courier New"/>
                <a:sym typeface="Courier New"/>
              </a:rPr>
              <a:t>  template: `&lt;div&gt;count is {{ count }}&lt;/div&gt;`</a:t>
            </a:r>
            <a:endParaRPr sz="1250">
              <a:highlight>
                <a:srgbClr val="292D3E"/>
              </a:highlight>
              <a:latin typeface="Courier New"/>
              <a:ea typeface="Courier New"/>
              <a:cs typeface="Courier New"/>
              <a:sym typeface="Courier New"/>
            </a:endParaRPr>
          </a:p>
          <a:p>
            <a:pPr indent="0" lvl="0" marL="0" rtl="0" algn="l">
              <a:lnSpc>
                <a:spcPct val="80000"/>
              </a:lnSpc>
              <a:spcBef>
                <a:spcPts val="600"/>
              </a:spcBef>
              <a:spcAft>
                <a:spcPts val="600"/>
              </a:spcAft>
              <a:buNone/>
            </a:pPr>
            <a:r>
              <a:rPr lang="en" sz="1250">
                <a:highlight>
                  <a:srgbClr val="292D3E"/>
                </a:highlight>
                <a:latin typeface="Courier New"/>
                <a:ea typeface="Courier New"/>
                <a:cs typeface="Courier New"/>
                <a:sym typeface="Courier New"/>
              </a:rPr>
              <a:t>}</a:t>
            </a:r>
            <a:endParaRPr sz="1250">
              <a:highlight>
                <a:srgbClr val="292D3E"/>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lang="en"/>
              <a:t>Contoh Aplikasi Vue.js</a:t>
            </a:r>
            <a:endParaRPr/>
          </a:p>
          <a:p>
            <a:pPr indent="0" lvl="0" marL="0" rtl="0" algn="l">
              <a:lnSpc>
                <a:spcPct val="115000"/>
              </a:lnSpc>
              <a:spcBef>
                <a:spcPts val="0"/>
              </a:spcBef>
              <a:spcAft>
                <a:spcPts val="0"/>
              </a:spcAft>
              <a:buNone/>
            </a:pPr>
            <a:r>
              <a:rPr lang="en" sz="2022" u="sng">
                <a:solidFill>
                  <a:schemeClr val="hlink"/>
                </a:solidFill>
                <a:hlinkClick r:id="rId3"/>
              </a:rPr>
              <a:t>https://github.com/ghazwulshaf/Vue-LandingPage</a:t>
            </a:r>
            <a:r>
              <a:rPr lang="en" sz="2022"/>
              <a:t> </a:t>
            </a:r>
            <a:endParaRPr sz="20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Vue-LandingPage</a:t>
            </a:r>
            <a:endParaRPr/>
          </a:p>
          <a:p>
            <a:pPr indent="0" lvl="0" marL="0" rtl="0" algn="l">
              <a:lnSpc>
                <a:spcPct val="115000"/>
              </a:lnSpc>
              <a:spcBef>
                <a:spcPts val="0"/>
              </a:spcBef>
              <a:spcAft>
                <a:spcPts val="0"/>
              </a:spcAft>
              <a:buNone/>
            </a:pPr>
            <a:r>
              <a:rPr lang="en" sz="1388"/>
              <a:t>Contoh aplikasi vue.js</a:t>
            </a:r>
            <a:endParaRPr sz="1388"/>
          </a:p>
        </p:txBody>
      </p:sp>
      <p:pic>
        <p:nvPicPr>
          <p:cNvPr id="303" name="Google Shape;303;p42"/>
          <p:cNvPicPr preferRelativeResize="0"/>
          <p:nvPr/>
        </p:nvPicPr>
        <p:blipFill>
          <a:blip r:embed="rId3">
            <a:alphaModFix/>
          </a:blip>
          <a:stretch>
            <a:fillRect/>
          </a:stretch>
        </p:blipFill>
        <p:spPr>
          <a:xfrm>
            <a:off x="1399275" y="1245575"/>
            <a:ext cx="6652608" cy="353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Vue-LandingPage</a:t>
            </a:r>
            <a:endParaRPr/>
          </a:p>
          <a:p>
            <a:pPr indent="0" lvl="0" marL="0" rtl="0" algn="l">
              <a:lnSpc>
                <a:spcPct val="115000"/>
              </a:lnSpc>
              <a:spcBef>
                <a:spcPts val="0"/>
              </a:spcBef>
              <a:spcAft>
                <a:spcPts val="0"/>
              </a:spcAft>
              <a:buNone/>
            </a:pPr>
            <a:r>
              <a:rPr lang="en" sz="1388"/>
              <a:t>index.html</a:t>
            </a:r>
            <a:endParaRPr sz="1388"/>
          </a:p>
        </p:txBody>
      </p:sp>
      <p:pic>
        <p:nvPicPr>
          <p:cNvPr id="309" name="Google Shape;309;p43"/>
          <p:cNvPicPr preferRelativeResize="0"/>
          <p:nvPr/>
        </p:nvPicPr>
        <p:blipFill>
          <a:blip r:embed="rId3">
            <a:alphaModFix/>
          </a:blip>
          <a:stretch>
            <a:fillRect/>
          </a:stretch>
        </p:blipFill>
        <p:spPr>
          <a:xfrm>
            <a:off x="1399275" y="1245575"/>
            <a:ext cx="6652602" cy="29127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Pengertian</a:t>
            </a:r>
            <a:endParaRPr/>
          </a:p>
        </p:txBody>
      </p:sp>
      <p:sp>
        <p:nvSpPr>
          <p:cNvPr id="187" name="Google Shape;187;p26"/>
          <p:cNvSpPr txBox="1"/>
          <p:nvPr>
            <p:ph idx="1" type="body"/>
          </p:nvPr>
        </p:nvSpPr>
        <p:spPr>
          <a:xfrm>
            <a:off x="1297500" y="1567550"/>
            <a:ext cx="5309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Vue (diucapkan /vjuː/, seperti view) adalah framework JavaScript untuk membangun antarmuka pengguna. Vue dibangun di atas HTML standar, CSS, dan JavaScript dan menyediakan model pemrograman deklaratif dan berbasis komponen yang membantu kita mengembangkan antarmuka pengguna secara efisien, baik sederhana maupun kompleks.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Vue-LandingPage</a:t>
            </a:r>
            <a:endParaRPr/>
          </a:p>
          <a:p>
            <a:pPr indent="0" lvl="0" marL="0" rtl="0" algn="l">
              <a:lnSpc>
                <a:spcPct val="115000"/>
              </a:lnSpc>
              <a:spcBef>
                <a:spcPts val="0"/>
              </a:spcBef>
              <a:spcAft>
                <a:spcPts val="0"/>
              </a:spcAft>
              <a:buNone/>
            </a:pPr>
            <a:r>
              <a:rPr lang="en" sz="1388"/>
              <a:t>App.vue &gt; script tag</a:t>
            </a:r>
            <a:endParaRPr sz="1388"/>
          </a:p>
        </p:txBody>
      </p:sp>
      <p:pic>
        <p:nvPicPr>
          <p:cNvPr id="315" name="Google Shape;315;p44"/>
          <p:cNvPicPr preferRelativeResize="0"/>
          <p:nvPr/>
        </p:nvPicPr>
        <p:blipFill>
          <a:blip r:embed="rId3">
            <a:alphaModFix/>
          </a:blip>
          <a:stretch>
            <a:fillRect/>
          </a:stretch>
        </p:blipFill>
        <p:spPr>
          <a:xfrm>
            <a:off x="1399275" y="1245575"/>
            <a:ext cx="6652600" cy="27266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Vue-LandingPage</a:t>
            </a:r>
            <a:endParaRPr/>
          </a:p>
          <a:p>
            <a:pPr indent="0" lvl="0" marL="0" rtl="0" algn="l">
              <a:lnSpc>
                <a:spcPct val="115000"/>
              </a:lnSpc>
              <a:spcBef>
                <a:spcPts val="0"/>
              </a:spcBef>
              <a:spcAft>
                <a:spcPts val="0"/>
              </a:spcAft>
              <a:buNone/>
            </a:pPr>
            <a:r>
              <a:rPr lang="en" sz="1388"/>
              <a:t>App.vue &gt; template &amp; style tag</a:t>
            </a:r>
            <a:endParaRPr sz="1388"/>
          </a:p>
        </p:txBody>
      </p:sp>
      <p:pic>
        <p:nvPicPr>
          <p:cNvPr id="321" name="Google Shape;321;p45"/>
          <p:cNvPicPr preferRelativeResize="0"/>
          <p:nvPr/>
        </p:nvPicPr>
        <p:blipFill>
          <a:blip r:embed="rId3">
            <a:alphaModFix/>
          </a:blip>
          <a:stretch>
            <a:fillRect/>
          </a:stretch>
        </p:blipFill>
        <p:spPr>
          <a:xfrm>
            <a:off x="1399275" y="1397975"/>
            <a:ext cx="2934335" cy="2490051"/>
          </a:xfrm>
          <a:prstGeom prst="rect">
            <a:avLst/>
          </a:prstGeom>
          <a:noFill/>
          <a:ln>
            <a:noFill/>
          </a:ln>
        </p:spPr>
      </p:pic>
      <p:pic>
        <p:nvPicPr>
          <p:cNvPr id="322" name="Google Shape;322;p45"/>
          <p:cNvPicPr preferRelativeResize="0"/>
          <p:nvPr/>
        </p:nvPicPr>
        <p:blipFill>
          <a:blip r:embed="rId4">
            <a:alphaModFix/>
          </a:blip>
          <a:stretch>
            <a:fillRect/>
          </a:stretch>
        </p:blipFill>
        <p:spPr>
          <a:xfrm>
            <a:off x="4572000" y="1397975"/>
            <a:ext cx="3977901" cy="2490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SEJARAH VUE JS</a:t>
            </a:r>
            <a:endParaRPr/>
          </a:p>
        </p:txBody>
      </p:sp>
      <p:sp>
        <p:nvSpPr>
          <p:cNvPr id="193" name="Google Shape;193;p27"/>
          <p:cNvSpPr txBox="1"/>
          <p:nvPr>
            <p:ph idx="1" type="body"/>
          </p:nvPr>
        </p:nvSpPr>
        <p:spPr>
          <a:xfrm>
            <a:off x="1297500" y="1116150"/>
            <a:ext cx="4032900" cy="3179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375">
                <a:latin typeface="Georgia"/>
                <a:ea typeface="Georgia"/>
                <a:cs typeface="Georgia"/>
                <a:sym typeface="Georgia"/>
              </a:rPr>
              <a:t>Vue awalnya dibuat oleh Evan You pada tahun 2013.</a:t>
            </a:r>
            <a:endParaRPr sz="1375">
              <a:latin typeface="Georgia"/>
              <a:ea typeface="Georgia"/>
              <a:cs typeface="Georgia"/>
              <a:sym typeface="Georgia"/>
            </a:endParaRPr>
          </a:p>
          <a:p>
            <a:pPr indent="0" lvl="0" marL="0" rtl="0" algn="l">
              <a:lnSpc>
                <a:spcPct val="105000"/>
              </a:lnSpc>
              <a:spcBef>
                <a:spcPts val="1800"/>
              </a:spcBef>
              <a:spcAft>
                <a:spcPts val="0"/>
              </a:spcAft>
              <a:buSzPts val="935"/>
              <a:buNone/>
            </a:pPr>
            <a:r>
              <a:rPr lang="en" sz="1375">
                <a:latin typeface="Georgia"/>
                <a:ea typeface="Georgia"/>
                <a:cs typeface="Georgia"/>
                <a:sym typeface="Georgia"/>
              </a:rPr>
              <a:t>Evan You sebelumnya bekerja di Google dengan Angularjs. Dia kemudian punya ide untuk membuat sesuatu yang lebih ringan dari Angular.</a:t>
            </a:r>
            <a:endParaRPr sz="1375">
              <a:latin typeface="Georgia"/>
              <a:ea typeface="Georgia"/>
              <a:cs typeface="Georgia"/>
              <a:sym typeface="Georgia"/>
            </a:endParaRPr>
          </a:p>
          <a:p>
            <a:pPr indent="0" lvl="0" marL="0" rtl="0" algn="l">
              <a:lnSpc>
                <a:spcPct val="105000"/>
              </a:lnSpc>
              <a:spcBef>
                <a:spcPts val="1800"/>
              </a:spcBef>
              <a:spcAft>
                <a:spcPts val="0"/>
              </a:spcAft>
              <a:buSzPts val="935"/>
              <a:buNone/>
            </a:pPr>
            <a:r>
              <a:rPr lang="en" sz="1375">
                <a:latin typeface="Georgia"/>
                <a:ea typeface="Georgia"/>
                <a:cs typeface="Georgia"/>
                <a:sym typeface="Georgia"/>
              </a:rPr>
              <a:t>Dari sanalah ia mulai membuat Vuejs.</a:t>
            </a:r>
            <a:endParaRPr sz="1375">
              <a:latin typeface="Georgia"/>
              <a:ea typeface="Georgia"/>
              <a:cs typeface="Georgia"/>
              <a:sym typeface="Georgia"/>
            </a:endParaRPr>
          </a:p>
          <a:p>
            <a:pPr indent="0" lvl="0" marL="0" rtl="0" algn="l">
              <a:lnSpc>
                <a:spcPct val="105000"/>
              </a:lnSpc>
              <a:spcBef>
                <a:spcPts val="1800"/>
              </a:spcBef>
              <a:spcAft>
                <a:spcPts val="0"/>
              </a:spcAft>
              <a:buSzPts val="935"/>
              <a:buNone/>
            </a:pPr>
            <a:r>
              <a:rPr lang="en" sz="1375">
                <a:latin typeface="Georgia"/>
                <a:ea typeface="Georgia"/>
                <a:cs typeface="Georgia"/>
                <a:sym typeface="Georgia"/>
              </a:rPr>
              <a:t>Versi pertama (</a:t>
            </a:r>
            <a:r>
              <a:rPr lang="en" sz="1247">
                <a:latin typeface="Courier New"/>
                <a:ea typeface="Courier New"/>
                <a:cs typeface="Courier New"/>
                <a:sym typeface="Courier New"/>
              </a:rPr>
              <a:t>0.6</a:t>
            </a:r>
            <a:r>
              <a:rPr lang="en" sz="1375">
                <a:latin typeface="Georgia"/>
                <a:ea typeface="Georgia"/>
                <a:cs typeface="Georgia"/>
                <a:sym typeface="Georgia"/>
              </a:rPr>
              <a:t>) dirilis pada tanggal 8 desember 2013, selanjutnya berlanjut ke versi </a:t>
            </a:r>
            <a:r>
              <a:rPr lang="en" sz="1247">
                <a:latin typeface="Courier New"/>
                <a:ea typeface="Courier New"/>
                <a:cs typeface="Courier New"/>
                <a:sym typeface="Courier New"/>
              </a:rPr>
              <a:t>0.7</a:t>
            </a:r>
            <a:r>
              <a:rPr lang="en" sz="1375">
                <a:latin typeface="Georgia"/>
                <a:ea typeface="Georgia"/>
                <a:cs typeface="Georgia"/>
                <a:sym typeface="Georgia"/>
              </a:rPr>
              <a:t> pada tanggal 24 desember 2013.</a:t>
            </a:r>
            <a:endParaRPr sz="1375">
              <a:latin typeface="Georgia"/>
              <a:ea typeface="Georgia"/>
              <a:cs typeface="Georgia"/>
              <a:sym typeface="Georgia"/>
            </a:endParaRPr>
          </a:p>
          <a:p>
            <a:pPr indent="0" lvl="0" marL="0" rtl="0" algn="l">
              <a:lnSpc>
                <a:spcPct val="105000"/>
              </a:lnSpc>
              <a:spcBef>
                <a:spcPts val="1800"/>
              </a:spcBef>
              <a:spcAft>
                <a:spcPts val="1200"/>
              </a:spcAft>
              <a:buSzPts val="935"/>
              <a:buNone/>
            </a:pPr>
            <a:r>
              <a:t/>
            </a:r>
            <a:endParaRPr sz="1205"/>
          </a:p>
        </p:txBody>
      </p:sp>
      <p:pic>
        <p:nvPicPr>
          <p:cNvPr id="194" name="Google Shape;194;p27"/>
          <p:cNvPicPr preferRelativeResize="0"/>
          <p:nvPr/>
        </p:nvPicPr>
        <p:blipFill rotWithShape="1">
          <a:blip r:embed="rId3">
            <a:alphaModFix/>
          </a:blip>
          <a:srcRect b="10280" l="0" r="0" t="-10280"/>
          <a:stretch/>
        </p:blipFill>
        <p:spPr>
          <a:xfrm>
            <a:off x="5430850" y="646525"/>
            <a:ext cx="3354501" cy="3354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1471500" y="207850"/>
            <a:ext cx="7117500" cy="63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Penggun</a:t>
            </a:r>
            <a:r>
              <a:rPr lang="en"/>
              <a:t>aan</a:t>
            </a:r>
            <a:r>
              <a:rPr lang="en"/>
              <a:t> Vue js Pada Kode HTML</a:t>
            </a:r>
            <a:endParaRPr/>
          </a:p>
        </p:txBody>
      </p:sp>
      <p:sp>
        <p:nvSpPr>
          <p:cNvPr id="200" name="Google Shape;200;p28"/>
          <p:cNvSpPr txBox="1"/>
          <p:nvPr/>
        </p:nvSpPr>
        <p:spPr>
          <a:xfrm>
            <a:off x="1143925" y="743475"/>
            <a:ext cx="24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Memanggil  Vuejs dari CDN </a:t>
            </a:r>
            <a:endParaRPr>
              <a:solidFill>
                <a:schemeClr val="lt1"/>
              </a:solidFill>
              <a:latin typeface="Lato"/>
              <a:ea typeface="Lato"/>
              <a:cs typeface="Lato"/>
              <a:sym typeface="Lato"/>
            </a:endParaRPr>
          </a:p>
        </p:txBody>
      </p:sp>
      <p:pic>
        <p:nvPicPr>
          <p:cNvPr id="201" name="Google Shape;201;p28"/>
          <p:cNvPicPr preferRelativeResize="0"/>
          <p:nvPr/>
        </p:nvPicPr>
        <p:blipFill>
          <a:blip r:embed="rId3">
            <a:alphaModFix/>
          </a:blip>
          <a:stretch>
            <a:fillRect/>
          </a:stretch>
        </p:blipFill>
        <p:spPr>
          <a:xfrm>
            <a:off x="1209675" y="1230750"/>
            <a:ext cx="6724650" cy="228600"/>
          </a:xfrm>
          <a:prstGeom prst="rect">
            <a:avLst/>
          </a:prstGeom>
          <a:noFill/>
          <a:ln>
            <a:noFill/>
          </a:ln>
        </p:spPr>
      </p:pic>
      <p:pic>
        <p:nvPicPr>
          <p:cNvPr id="202" name="Google Shape;202;p28"/>
          <p:cNvPicPr preferRelativeResize="0"/>
          <p:nvPr/>
        </p:nvPicPr>
        <p:blipFill>
          <a:blip r:embed="rId4">
            <a:alphaModFix/>
          </a:blip>
          <a:stretch>
            <a:fillRect/>
          </a:stretch>
        </p:blipFill>
        <p:spPr>
          <a:xfrm>
            <a:off x="759700" y="2243125"/>
            <a:ext cx="1704975" cy="657225"/>
          </a:xfrm>
          <a:prstGeom prst="rect">
            <a:avLst/>
          </a:prstGeom>
          <a:noFill/>
          <a:ln>
            <a:noFill/>
          </a:ln>
        </p:spPr>
      </p:pic>
      <p:sp>
        <p:nvSpPr>
          <p:cNvPr id="203" name="Google Shape;203;p28"/>
          <p:cNvSpPr txBox="1"/>
          <p:nvPr/>
        </p:nvSpPr>
        <p:spPr>
          <a:xfrm>
            <a:off x="660550" y="1780975"/>
            <a:ext cx="42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Menggunakan Elemen div dengan id=”app”</a:t>
            </a:r>
            <a:endParaRPr>
              <a:solidFill>
                <a:schemeClr val="lt1"/>
              </a:solidFill>
              <a:latin typeface="Lato"/>
              <a:ea typeface="Lato"/>
              <a:cs typeface="Lato"/>
              <a:sym typeface="Lato"/>
            </a:endParaRPr>
          </a:p>
        </p:txBody>
      </p:sp>
      <p:pic>
        <p:nvPicPr>
          <p:cNvPr id="204" name="Google Shape;204;p28"/>
          <p:cNvPicPr preferRelativeResize="0"/>
          <p:nvPr/>
        </p:nvPicPr>
        <p:blipFill>
          <a:blip r:embed="rId5">
            <a:alphaModFix/>
          </a:blip>
          <a:stretch>
            <a:fillRect/>
          </a:stretch>
        </p:blipFill>
        <p:spPr>
          <a:xfrm>
            <a:off x="835900" y="3651325"/>
            <a:ext cx="3467100" cy="1276350"/>
          </a:xfrm>
          <a:prstGeom prst="rect">
            <a:avLst/>
          </a:prstGeom>
          <a:noFill/>
          <a:ln>
            <a:noFill/>
          </a:ln>
        </p:spPr>
      </p:pic>
      <p:sp>
        <p:nvSpPr>
          <p:cNvPr id="205" name="Google Shape;205;p28"/>
          <p:cNvSpPr txBox="1"/>
          <p:nvPr/>
        </p:nvSpPr>
        <p:spPr>
          <a:xfrm>
            <a:off x="835900" y="3181450"/>
            <a:ext cx="42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Membuat obj </a:t>
            </a:r>
            <a:r>
              <a:rPr b="1" lang="en">
                <a:solidFill>
                  <a:schemeClr val="lt1"/>
                </a:solidFill>
                <a:latin typeface="Lato"/>
                <a:ea typeface="Lato"/>
                <a:cs typeface="Lato"/>
                <a:sym typeface="Lato"/>
              </a:rPr>
              <a:t>app</a:t>
            </a:r>
            <a:r>
              <a:rPr lang="en">
                <a:solidFill>
                  <a:schemeClr val="lt1"/>
                </a:solidFill>
                <a:latin typeface="Lato"/>
                <a:ea typeface="Lato"/>
                <a:cs typeface="Lato"/>
                <a:sym typeface="Lato"/>
              </a:rPr>
              <a:t> dari class </a:t>
            </a:r>
            <a:r>
              <a:rPr b="1" lang="en">
                <a:solidFill>
                  <a:schemeClr val="lt1"/>
                </a:solidFill>
                <a:latin typeface="Lato"/>
                <a:ea typeface="Lato"/>
                <a:cs typeface="Lato"/>
                <a:sym typeface="Lato"/>
              </a:rPr>
              <a:t>Vue()</a:t>
            </a:r>
            <a:endParaRPr b="1">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1" type="body"/>
          </p:nvPr>
        </p:nvSpPr>
        <p:spPr>
          <a:xfrm>
            <a:off x="879950" y="476850"/>
            <a:ext cx="8043900" cy="1183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Atribut  </a:t>
            </a:r>
            <a:r>
              <a:rPr b="1" lang="en" sz="1400"/>
              <a:t>el </a:t>
            </a:r>
            <a:r>
              <a:rPr lang="en" sz="1400"/>
              <a:t>digunakan untuk memilih elemen, contoh diatas memilih elemen dengan id=”app”</a:t>
            </a:r>
            <a:endParaRPr sz="1400"/>
          </a:p>
          <a:p>
            <a:pPr indent="-317500" lvl="0" marL="457200" rtl="0" algn="l">
              <a:spcBef>
                <a:spcPts val="0"/>
              </a:spcBef>
              <a:spcAft>
                <a:spcPts val="0"/>
              </a:spcAft>
              <a:buSzPts val="1400"/>
              <a:buChar char="-"/>
            </a:pPr>
            <a:r>
              <a:rPr lang="en" sz="1400"/>
              <a:t>Atribut </a:t>
            </a:r>
            <a:r>
              <a:rPr b="1" lang="en" sz="1400"/>
              <a:t>data </a:t>
            </a:r>
            <a:r>
              <a:rPr lang="en" sz="1400"/>
              <a:t>untuk menyimpan variabel berisi data</a:t>
            </a:r>
            <a:endParaRPr sz="1400"/>
          </a:p>
          <a:p>
            <a:pPr indent="-317500" lvl="0" marL="457200" rtl="0" algn="l">
              <a:spcBef>
                <a:spcPts val="0"/>
              </a:spcBef>
              <a:spcAft>
                <a:spcPts val="0"/>
              </a:spcAft>
              <a:buSzPts val="1400"/>
              <a:buChar char="-"/>
            </a:pPr>
            <a:r>
              <a:rPr b="1" lang="en" sz="1400"/>
              <a:t>message </a:t>
            </a:r>
            <a:r>
              <a:rPr lang="en" sz="1400"/>
              <a:t>merupakan data yang akan dirender</a:t>
            </a:r>
            <a:endParaRPr sz="1400"/>
          </a:p>
          <a:p>
            <a:pPr indent="-317500" lvl="0" marL="457200" rtl="0" algn="l">
              <a:spcBef>
                <a:spcPts val="0"/>
              </a:spcBef>
              <a:spcAft>
                <a:spcPts val="0"/>
              </a:spcAft>
              <a:buSzPts val="1400"/>
              <a:buChar char="-"/>
            </a:pPr>
            <a:r>
              <a:rPr lang="en" sz="1400"/>
              <a:t>{{ </a:t>
            </a:r>
            <a:r>
              <a:rPr b="1" lang="en" sz="1400"/>
              <a:t>message</a:t>
            </a:r>
            <a:r>
              <a:rPr lang="en" sz="1400"/>
              <a:t> }}</a:t>
            </a:r>
            <a:r>
              <a:rPr b="1" lang="en" sz="1400"/>
              <a:t>, </a:t>
            </a:r>
            <a:r>
              <a:rPr lang="en" sz="1400"/>
              <a:t>memakai kurung kurawal untuk mencetak value dari variabel</a:t>
            </a:r>
            <a:endParaRPr sz="1400"/>
          </a:p>
        </p:txBody>
      </p:sp>
      <p:sp>
        <p:nvSpPr>
          <p:cNvPr id="211" name="Google Shape;211;p29"/>
          <p:cNvSpPr txBox="1"/>
          <p:nvPr/>
        </p:nvSpPr>
        <p:spPr>
          <a:xfrm>
            <a:off x="2962150" y="1660650"/>
            <a:ext cx="20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Output: </a:t>
            </a:r>
            <a:endParaRPr b="1">
              <a:solidFill>
                <a:schemeClr val="lt1"/>
              </a:solidFill>
              <a:latin typeface="Lato"/>
              <a:ea typeface="Lato"/>
              <a:cs typeface="Lato"/>
              <a:sym typeface="Lato"/>
            </a:endParaRPr>
          </a:p>
        </p:txBody>
      </p:sp>
      <p:pic>
        <p:nvPicPr>
          <p:cNvPr id="212" name="Google Shape;212;p29"/>
          <p:cNvPicPr preferRelativeResize="0"/>
          <p:nvPr/>
        </p:nvPicPr>
        <p:blipFill>
          <a:blip r:embed="rId3">
            <a:alphaModFix/>
          </a:blip>
          <a:stretch>
            <a:fillRect/>
          </a:stretch>
        </p:blipFill>
        <p:spPr>
          <a:xfrm>
            <a:off x="152400" y="2213250"/>
            <a:ext cx="4836975" cy="2570825"/>
          </a:xfrm>
          <a:prstGeom prst="rect">
            <a:avLst/>
          </a:prstGeom>
          <a:noFill/>
          <a:ln>
            <a:noFill/>
          </a:ln>
        </p:spPr>
      </p:pic>
      <p:pic>
        <p:nvPicPr>
          <p:cNvPr id="213" name="Google Shape;213;p29"/>
          <p:cNvPicPr preferRelativeResize="0"/>
          <p:nvPr/>
        </p:nvPicPr>
        <p:blipFill>
          <a:blip r:embed="rId4">
            <a:alphaModFix/>
          </a:blip>
          <a:stretch>
            <a:fillRect/>
          </a:stretch>
        </p:blipFill>
        <p:spPr>
          <a:xfrm>
            <a:off x="5044450" y="2213250"/>
            <a:ext cx="4027951" cy="1951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Kelebihan dan Kekurangan VueJs</a:t>
            </a:r>
            <a:endParaRPr/>
          </a:p>
        </p:txBody>
      </p:sp>
      <p:sp>
        <p:nvSpPr>
          <p:cNvPr id="219" name="Google Shape;219;p30"/>
          <p:cNvSpPr txBox="1"/>
          <p:nvPr>
            <p:ph idx="1" type="body"/>
          </p:nvPr>
        </p:nvSpPr>
        <p:spPr>
          <a:xfrm>
            <a:off x="1088875" y="1116150"/>
            <a:ext cx="3123300" cy="363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Kelebihan</a:t>
            </a:r>
            <a:endParaRPr b="1" sz="1500"/>
          </a:p>
          <a:p>
            <a:pPr indent="-323850" lvl="0" marL="457200" rtl="0" algn="just">
              <a:spcBef>
                <a:spcPts val="1200"/>
              </a:spcBef>
              <a:spcAft>
                <a:spcPts val="0"/>
              </a:spcAft>
              <a:buSzPts val="1500"/>
              <a:buAutoNum type="arabicPeriod"/>
            </a:pPr>
            <a:r>
              <a:rPr b="1" lang="en" sz="1500"/>
              <a:t>Memiliki konsep Multiple Data Binding</a:t>
            </a:r>
            <a:endParaRPr b="1" sz="1500"/>
          </a:p>
          <a:p>
            <a:pPr indent="-323850" lvl="0" marL="457200" rtl="0" algn="just">
              <a:spcBef>
                <a:spcPts val="0"/>
              </a:spcBef>
              <a:spcAft>
                <a:spcPts val="0"/>
              </a:spcAft>
              <a:buSzPts val="1500"/>
              <a:buAutoNum type="arabicPeriod"/>
            </a:pPr>
            <a:r>
              <a:rPr b="1" lang="en" sz="1500"/>
              <a:t>Memiliki ukuran file sebesar 33.30KB yang tergolong ringan</a:t>
            </a:r>
            <a:endParaRPr b="1" sz="1500"/>
          </a:p>
          <a:p>
            <a:pPr indent="-323850" lvl="0" marL="457200" rtl="0" algn="just">
              <a:spcBef>
                <a:spcPts val="0"/>
              </a:spcBef>
              <a:spcAft>
                <a:spcPts val="0"/>
              </a:spcAft>
              <a:buSzPts val="1500"/>
              <a:buAutoNum type="arabicPeriod"/>
            </a:pPr>
            <a:r>
              <a:rPr b="1" lang="en" sz="1500"/>
              <a:t>Mudah dipelajari</a:t>
            </a:r>
            <a:endParaRPr b="1" sz="1500"/>
          </a:p>
          <a:p>
            <a:pPr indent="-323850" lvl="0" marL="457200" rtl="0" algn="just">
              <a:spcBef>
                <a:spcPts val="0"/>
              </a:spcBef>
              <a:spcAft>
                <a:spcPts val="0"/>
              </a:spcAft>
              <a:buSzPts val="1500"/>
              <a:buAutoNum type="arabicPeriod"/>
            </a:pPr>
            <a:r>
              <a:rPr b="1" lang="en" sz="1500"/>
              <a:t>Integrasi yang mudah</a:t>
            </a:r>
            <a:endParaRPr b="1" sz="1500"/>
          </a:p>
          <a:p>
            <a:pPr indent="-323850" lvl="0" marL="457200" rtl="0" algn="just">
              <a:spcBef>
                <a:spcPts val="0"/>
              </a:spcBef>
              <a:spcAft>
                <a:spcPts val="0"/>
              </a:spcAft>
              <a:buSzPts val="1500"/>
              <a:buAutoNum type="arabicPeriod"/>
            </a:pPr>
            <a:r>
              <a:rPr b="1" lang="en" sz="1500"/>
              <a:t>Performa yang cepat</a:t>
            </a:r>
            <a:endParaRPr b="1" sz="1500"/>
          </a:p>
          <a:p>
            <a:pPr indent="-323850" lvl="0" marL="457200" rtl="0" algn="just">
              <a:spcBef>
                <a:spcPts val="0"/>
              </a:spcBef>
              <a:spcAft>
                <a:spcPts val="0"/>
              </a:spcAft>
              <a:buSzPts val="1500"/>
              <a:buAutoNum type="arabicPeriod"/>
            </a:pPr>
            <a:r>
              <a:rPr b="1" lang="en" sz="1500"/>
              <a:t>Fleksibel</a:t>
            </a:r>
            <a:endParaRPr b="1" sz="1500"/>
          </a:p>
          <a:p>
            <a:pPr indent="-323850" lvl="0" marL="457200" rtl="0" algn="just">
              <a:spcBef>
                <a:spcPts val="0"/>
              </a:spcBef>
              <a:spcAft>
                <a:spcPts val="0"/>
              </a:spcAft>
              <a:buSzPts val="1500"/>
              <a:buAutoNum type="arabicPeriod"/>
            </a:pPr>
            <a:r>
              <a:rPr b="1" lang="en" sz="1500"/>
              <a:t>Pendeteksian error yang mudah</a:t>
            </a:r>
            <a:endParaRPr b="1" sz="1500"/>
          </a:p>
        </p:txBody>
      </p:sp>
      <p:sp>
        <p:nvSpPr>
          <p:cNvPr id="220" name="Google Shape;220;p30"/>
          <p:cNvSpPr txBox="1"/>
          <p:nvPr/>
        </p:nvSpPr>
        <p:spPr>
          <a:xfrm>
            <a:off x="5272450" y="1116150"/>
            <a:ext cx="2994300" cy="29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Lato"/>
                <a:ea typeface="Lato"/>
                <a:cs typeface="Lato"/>
                <a:sym typeface="Lato"/>
              </a:rPr>
              <a:t>Kekurangan</a:t>
            </a:r>
            <a:endParaRPr b="1" sz="1500">
              <a:solidFill>
                <a:schemeClr val="lt1"/>
              </a:solidFill>
              <a:latin typeface="Lato"/>
              <a:ea typeface="Lato"/>
              <a:cs typeface="Lato"/>
              <a:sym typeface="Lato"/>
            </a:endParaRPr>
          </a:p>
          <a:p>
            <a:pPr indent="0" lvl="0" marL="0" rtl="0" algn="just">
              <a:spcBef>
                <a:spcPts val="0"/>
              </a:spcBef>
              <a:spcAft>
                <a:spcPts val="0"/>
              </a:spcAft>
              <a:buNone/>
            </a:pPr>
            <a:r>
              <a:t/>
            </a:r>
            <a:endParaRPr b="1"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AutoNum type="arabicPeriod"/>
            </a:pPr>
            <a:r>
              <a:rPr b="1" lang="en" sz="1500">
                <a:solidFill>
                  <a:schemeClr val="lt1"/>
                </a:solidFill>
                <a:latin typeface="Lato"/>
                <a:ea typeface="Lato"/>
                <a:cs typeface="Lato"/>
                <a:sym typeface="Lato"/>
              </a:rPr>
              <a:t>Perkembangan yang sangat cepat</a:t>
            </a:r>
            <a:endParaRPr b="1"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AutoNum type="arabicPeriod"/>
            </a:pPr>
            <a:r>
              <a:rPr b="1" lang="en" sz="1500">
                <a:solidFill>
                  <a:schemeClr val="lt1"/>
                </a:solidFill>
                <a:latin typeface="Lato"/>
                <a:ea typeface="Lato"/>
                <a:cs typeface="Lato"/>
                <a:sym typeface="Lato"/>
              </a:rPr>
              <a:t>Minim plugin</a:t>
            </a:r>
            <a:endParaRPr b="1"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AutoNum type="arabicPeriod"/>
            </a:pPr>
            <a:r>
              <a:rPr b="1" lang="en" sz="1500">
                <a:solidFill>
                  <a:schemeClr val="lt1"/>
                </a:solidFill>
                <a:latin typeface="Lato"/>
                <a:ea typeface="Lato"/>
                <a:cs typeface="Lato"/>
                <a:sym typeface="Lato"/>
              </a:rPr>
              <a:t>Komunitasnya belum ramai</a:t>
            </a:r>
            <a:endParaRPr b="1" sz="15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Contoh-Contoh Aplikasi Yang Menerapkan Vue.js</a:t>
            </a:r>
            <a:endParaRPr/>
          </a:p>
        </p:txBody>
      </p:sp>
      <p:sp>
        <p:nvSpPr>
          <p:cNvPr id="226" name="Google Shape;226;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Vue.js Examples (vuejsexamples.com)</a:t>
            </a:r>
            <a:endParaRPr sz="2000"/>
          </a:p>
          <a:p>
            <a:pPr indent="-355600" lvl="0" marL="457200" rtl="0" algn="l">
              <a:spcBef>
                <a:spcPts val="0"/>
              </a:spcBef>
              <a:spcAft>
                <a:spcPts val="0"/>
              </a:spcAft>
              <a:buSzPts val="2000"/>
              <a:buChar char="●"/>
            </a:pPr>
            <a:r>
              <a:rPr lang="en" sz="2000"/>
              <a:t>Made with Vue.js (madewithvuejs.com)</a:t>
            </a:r>
            <a:endParaRPr sz="2000"/>
          </a:p>
        </p:txBody>
      </p:sp>
      <p:pic>
        <p:nvPicPr>
          <p:cNvPr id="227" name="Google Shape;227;p31"/>
          <p:cNvPicPr preferRelativeResize="0"/>
          <p:nvPr/>
        </p:nvPicPr>
        <p:blipFill>
          <a:blip r:embed="rId3">
            <a:alphaModFix/>
          </a:blip>
          <a:stretch>
            <a:fillRect/>
          </a:stretch>
        </p:blipFill>
        <p:spPr>
          <a:xfrm>
            <a:off x="1885125" y="2938825"/>
            <a:ext cx="1604125" cy="559575"/>
          </a:xfrm>
          <a:prstGeom prst="rect">
            <a:avLst/>
          </a:prstGeom>
          <a:noFill/>
          <a:ln>
            <a:noFill/>
          </a:ln>
        </p:spPr>
      </p:pic>
      <p:pic>
        <p:nvPicPr>
          <p:cNvPr id="228" name="Google Shape;228;p31"/>
          <p:cNvPicPr preferRelativeResize="0"/>
          <p:nvPr/>
        </p:nvPicPr>
        <p:blipFill>
          <a:blip r:embed="rId4">
            <a:alphaModFix/>
          </a:blip>
          <a:stretch>
            <a:fillRect/>
          </a:stretch>
        </p:blipFill>
        <p:spPr>
          <a:xfrm>
            <a:off x="4001674" y="2938825"/>
            <a:ext cx="1327551" cy="559575"/>
          </a:xfrm>
          <a:prstGeom prst="rect">
            <a:avLst/>
          </a:prstGeom>
          <a:noFill/>
          <a:ln>
            <a:noFill/>
          </a:ln>
        </p:spPr>
      </p:pic>
      <p:sp>
        <p:nvSpPr>
          <p:cNvPr id="229" name="Google Shape;229;p31"/>
          <p:cNvSpPr txBox="1"/>
          <p:nvPr/>
        </p:nvSpPr>
        <p:spPr>
          <a:xfrm>
            <a:off x="1881988" y="3606100"/>
            <a:ext cx="1604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Lato"/>
                <a:ea typeface="Lato"/>
                <a:cs typeface="Lato"/>
                <a:sym typeface="Lato"/>
              </a:rPr>
              <a:t>Scheduling App</a:t>
            </a:r>
            <a:endParaRPr sz="2000">
              <a:solidFill>
                <a:schemeClr val="lt1"/>
              </a:solidFill>
              <a:latin typeface="Lato"/>
              <a:ea typeface="Lato"/>
              <a:cs typeface="Lato"/>
              <a:sym typeface="Lato"/>
            </a:endParaRPr>
          </a:p>
        </p:txBody>
      </p:sp>
      <p:sp>
        <p:nvSpPr>
          <p:cNvPr id="230" name="Google Shape;230;p31"/>
          <p:cNvSpPr txBox="1"/>
          <p:nvPr/>
        </p:nvSpPr>
        <p:spPr>
          <a:xfrm>
            <a:off x="3489300" y="3606100"/>
            <a:ext cx="235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Lato"/>
                <a:ea typeface="Lato"/>
                <a:cs typeface="Lato"/>
                <a:sym typeface="Lato"/>
              </a:rPr>
              <a:t>Day-counter </a:t>
            </a:r>
            <a:br>
              <a:rPr lang="en" sz="2000">
                <a:solidFill>
                  <a:schemeClr val="lt1"/>
                </a:solidFill>
                <a:latin typeface="Lato"/>
                <a:ea typeface="Lato"/>
                <a:cs typeface="Lato"/>
                <a:sym typeface="Lato"/>
              </a:rPr>
            </a:br>
            <a:r>
              <a:rPr lang="en" sz="2000">
                <a:solidFill>
                  <a:schemeClr val="lt1"/>
                </a:solidFill>
                <a:latin typeface="Lato"/>
                <a:ea typeface="Lato"/>
                <a:cs typeface="Lato"/>
                <a:sym typeface="Lato"/>
              </a:rPr>
              <a:t>App</a:t>
            </a:r>
            <a:endParaRPr sz="2000">
              <a:solidFill>
                <a:schemeClr val="lt1"/>
              </a:solidFill>
              <a:latin typeface="Lato"/>
              <a:ea typeface="Lato"/>
              <a:cs typeface="Lato"/>
              <a:sym typeface="Lato"/>
            </a:endParaRPr>
          </a:p>
        </p:txBody>
      </p:sp>
      <p:pic>
        <p:nvPicPr>
          <p:cNvPr id="231" name="Google Shape;231;p31"/>
          <p:cNvPicPr preferRelativeResize="0"/>
          <p:nvPr/>
        </p:nvPicPr>
        <p:blipFill>
          <a:blip r:embed="rId5">
            <a:alphaModFix/>
          </a:blip>
          <a:stretch>
            <a:fillRect/>
          </a:stretch>
        </p:blipFill>
        <p:spPr>
          <a:xfrm>
            <a:off x="5841650" y="3038638"/>
            <a:ext cx="1597827" cy="359950"/>
          </a:xfrm>
          <a:prstGeom prst="rect">
            <a:avLst/>
          </a:prstGeom>
          <a:noFill/>
          <a:ln>
            <a:noFill/>
          </a:ln>
        </p:spPr>
      </p:pic>
      <p:sp>
        <p:nvSpPr>
          <p:cNvPr id="232" name="Google Shape;232;p31"/>
          <p:cNvSpPr txBox="1"/>
          <p:nvPr/>
        </p:nvSpPr>
        <p:spPr>
          <a:xfrm>
            <a:off x="5838500" y="3606100"/>
            <a:ext cx="1597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Lato"/>
                <a:ea typeface="Lato"/>
                <a:cs typeface="Lato"/>
                <a:sym typeface="Lato"/>
              </a:rPr>
              <a:t>Streaming App</a:t>
            </a:r>
            <a:endParaRPr sz="2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Website Global Yang Menggunakan Vue</a:t>
            </a:r>
            <a:endParaRPr/>
          </a:p>
        </p:txBody>
      </p:sp>
      <p:pic>
        <p:nvPicPr>
          <p:cNvPr id="238" name="Google Shape;238;p32"/>
          <p:cNvPicPr preferRelativeResize="0"/>
          <p:nvPr/>
        </p:nvPicPr>
        <p:blipFill>
          <a:blip r:embed="rId3">
            <a:alphaModFix/>
          </a:blip>
          <a:stretch>
            <a:fillRect/>
          </a:stretch>
        </p:blipFill>
        <p:spPr>
          <a:xfrm>
            <a:off x="1803050" y="1222850"/>
            <a:ext cx="1348900" cy="1348900"/>
          </a:xfrm>
          <a:prstGeom prst="rect">
            <a:avLst/>
          </a:prstGeom>
          <a:noFill/>
          <a:ln>
            <a:noFill/>
          </a:ln>
        </p:spPr>
      </p:pic>
      <p:pic>
        <p:nvPicPr>
          <p:cNvPr id="239" name="Google Shape;239;p32"/>
          <p:cNvPicPr preferRelativeResize="0"/>
          <p:nvPr/>
        </p:nvPicPr>
        <p:blipFill>
          <a:blip r:embed="rId4">
            <a:alphaModFix/>
          </a:blip>
          <a:stretch>
            <a:fillRect/>
          </a:stretch>
        </p:blipFill>
        <p:spPr>
          <a:xfrm>
            <a:off x="3671574" y="1222850"/>
            <a:ext cx="1800851" cy="1348900"/>
          </a:xfrm>
          <a:prstGeom prst="rect">
            <a:avLst/>
          </a:prstGeom>
          <a:noFill/>
          <a:ln>
            <a:noFill/>
          </a:ln>
        </p:spPr>
      </p:pic>
      <p:pic>
        <p:nvPicPr>
          <p:cNvPr id="240" name="Google Shape;240;p32"/>
          <p:cNvPicPr preferRelativeResize="0"/>
          <p:nvPr/>
        </p:nvPicPr>
        <p:blipFill>
          <a:blip r:embed="rId5">
            <a:alphaModFix/>
          </a:blip>
          <a:stretch>
            <a:fillRect/>
          </a:stretch>
        </p:blipFill>
        <p:spPr>
          <a:xfrm>
            <a:off x="5467506" y="1222846"/>
            <a:ext cx="2397993" cy="1348900"/>
          </a:xfrm>
          <a:prstGeom prst="rect">
            <a:avLst/>
          </a:prstGeom>
          <a:noFill/>
          <a:ln>
            <a:noFill/>
          </a:ln>
        </p:spPr>
      </p:pic>
      <p:pic>
        <p:nvPicPr>
          <p:cNvPr id="241" name="Google Shape;241;p32"/>
          <p:cNvPicPr preferRelativeResize="0"/>
          <p:nvPr/>
        </p:nvPicPr>
        <p:blipFill>
          <a:blip r:embed="rId6">
            <a:alphaModFix/>
          </a:blip>
          <a:stretch>
            <a:fillRect/>
          </a:stretch>
        </p:blipFill>
        <p:spPr>
          <a:xfrm>
            <a:off x="2746975" y="2912850"/>
            <a:ext cx="1348900" cy="1348900"/>
          </a:xfrm>
          <a:prstGeom prst="rect">
            <a:avLst/>
          </a:prstGeom>
          <a:noFill/>
          <a:ln>
            <a:noFill/>
          </a:ln>
        </p:spPr>
      </p:pic>
      <p:pic>
        <p:nvPicPr>
          <p:cNvPr id="242" name="Google Shape;242;p32"/>
          <p:cNvPicPr preferRelativeResize="0"/>
          <p:nvPr/>
        </p:nvPicPr>
        <p:blipFill>
          <a:blip r:embed="rId7">
            <a:alphaModFix/>
          </a:blip>
          <a:stretch>
            <a:fillRect/>
          </a:stretch>
        </p:blipFill>
        <p:spPr>
          <a:xfrm>
            <a:off x="5037000" y="2912850"/>
            <a:ext cx="1348899" cy="1348899"/>
          </a:xfrm>
          <a:prstGeom prst="rect">
            <a:avLst/>
          </a:prstGeom>
          <a:noFill/>
          <a:ln>
            <a:noFill/>
          </a:ln>
        </p:spPr>
      </p:pic>
      <p:sp>
        <p:nvSpPr>
          <p:cNvPr id="243" name="Google Shape;243;p32"/>
          <p:cNvSpPr txBox="1"/>
          <p:nvPr/>
        </p:nvSpPr>
        <p:spPr>
          <a:xfrm>
            <a:off x="1540800" y="2622625"/>
            <a:ext cx="60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            Facebook                                           Netflix                                              Adobe</a:t>
            </a:r>
            <a:endParaRPr b="1">
              <a:solidFill>
                <a:schemeClr val="lt1"/>
              </a:solidFill>
              <a:latin typeface="Lato"/>
              <a:ea typeface="Lato"/>
              <a:cs typeface="Lato"/>
              <a:sym typeface="Lato"/>
            </a:endParaRPr>
          </a:p>
        </p:txBody>
      </p:sp>
      <p:sp>
        <p:nvSpPr>
          <p:cNvPr id="244" name="Google Shape;244;p32"/>
          <p:cNvSpPr txBox="1"/>
          <p:nvPr/>
        </p:nvSpPr>
        <p:spPr>
          <a:xfrm>
            <a:off x="2856225" y="4337600"/>
            <a:ext cx="113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GitLab</a:t>
            </a:r>
            <a:endParaRPr b="1">
              <a:solidFill>
                <a:schemeClr val="lt1"/>
              </a:solidFill>
              <a:latin typeface="Lato"/>
              <a:ea typeface="Lato"/>
              <a:cs typeface="Lato"/>
              <a:sym typeface="Lato"/>
            </a:endParaRPr>
          </a:p>
        </p:txBody>
      </p:sp>
      <p:sp>
        <p:nvSpPr>
          <p:cNvPr id="245" name="Google Shape;245;p32"/>
          <p:cNvSpPr txBox="1"/>
          <p:nvPr/>
        </p:nvSpPr>
        <p:spPr>
          <a:xfrm>
            <a:off x="5146250" y="4337600"/>
            <a:ext cx="1130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Google</a:t>
            </a:r>
            <a:endParaRPr b="1">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a:t>Installation &amp; Usage</a:t>
            </a:r>
            <a:endParaRPr/>
          </a:p>
          <a:p>
            <a:pPr indent="0" lvl="0" marL="0" rtl="0" algn="l">
              <a:lnSpc>
                <a:spcPct val="115000"/>
              </a:lnSpc>
              <a:spcBef>
                <a:spcPts val="0"/>
              </a:spcBef>
              <a:spcAft>
                <a:spcPts val="0"/>
              </a:spcAft>
              <a:buNone/>
            </a:pPr>
            <a:r>
              <a:rPr lang="en" sz="2400"/>
              <a:t>(Node.js &amp; CDN)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34495E"/>
      </a:lt2>
      <a:accent1>
        <a:srgbClr val="41B883"/>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