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164" y="637212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IDOR Vulnerability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7164" y="4674624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DFM_REKRUT MODUL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C4D4729-3C30-4D7A-BEDB-0709CF660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9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464A-0914-4A84-8D91-5EB6A39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IDOR Broken Access?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05E3E-C094-459D-82CD-5527929A3092}"/>
              </a:ext>
            </a:extLst>
          </p:cNvPr>
          <p:cNvSpPr txBox="1"/>
          <p:nvPr/>
        </p:nvSpPr>
        <p:spPr>
          <a:xfrm>
            <a:off x="1097280" y="2366110"/>
            <a:ext cx="9146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/>
              </a:rPr>
              <a:t> IDOR </a:t>
            </a:r>
            <a:r>
              <a:rPr lang="en-US" dirty="0" err="1">
                <a:latin typeface="Ubuntu"/>
              </a:rPr>
              <a:t>adalah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singkatan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bagi</a:t>
            </a:r>
            <a:r>
              <a:rPr lang="en-US" dirty="0">
                <a:latin typeface="Ubuntu"/>
              </a:rPr>
              <a:t> Insecure Direct Object Reference. </a:t>
            </a:r>
            <a:r>
              <a:rPr lang="en-US" dirty="0" err="1">
                <a:latin typeface="Ubuntu"/>
              </a:rPr>
              <a:t>Jenis</a:t>
            </a:r>
            <a:r>
              <a:rPr lang="en-US" dirty="0">
                <a:latin typeface="Ubuntu"/>
              </a:rPr>
              <a:t> vulnerability </a:t>
            </a:r>
            <a:r>
              <a:rPr lang="en-US" dirty="0" err="1">
                <a:latin typeface="Ubuntu"/>
              </a:rPr>
              <a:t>ini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membolehkan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penggodam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mendapatkan</a:t>
            </a:r>
            <a:r>
              <a:rPr lang="en-US" dirty="0">
                <a:latin typeface="Ubuntu"/>
              </a:rPr>
              <a:t> access </a:t>
            </a:r>
            <a:r>
              <a:rPr lang="en-US" dirty="0" err="1">
                <a:latin typeface="Ubuntu"/>
              </a:rPr>
              <a:t>kepada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maklumat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pengguna</a:t>
            </a:r>
            <a:r>
              <a:rPr lang="en-US" dirty="0">
                <a:latin typeface="Ubuntu"/>
              </a:rPr>
              <a:t> lain di </a:t>
            </a:r>
            <a:r>
              <a:rPr lang="en-US" dirty="0" err="1">
                <a:latin typeface="Ubuntu"/>
              </a:rPr>
              <a:t>dalam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sesebuah</a:t>
            </a:r>
            <a:r>
              <a:rPr lang="en-US" dirty="0">
                <a:latin typeface="Ubuntu"/>
              </a:rPr>
              <a:t> website </a:t>
            </a:r>
            <a:r>
              <a:rPr lang="en-US" dirty="0" err="1">
                <a:latin typeface="Ubuntu"/>
              </a:rPr>
              <a:t>dengan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mudah</a:t>
            </a:r>
            <a:r>
              <a:rPr lang="en-US" dirty="0">
                <a:latin typeface="Ubuntu"/>
              </a:rPr>
              <a:t>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Ubuntu"/>
              </a:rPr>
              <a:t>“This type of vulnerability can occur when a web server receives user-supplied input to retrieve objects (files, data, documents), too much trust has been placed on the input data, and it is not validated on the server-side to confirm the requested object belongs to the user requesting it.”</a:t>
            </a:r>
          </a:p>
          <a:p>
            <a:endParaRPr lang="en-MY" dirty="0">
              <a:solidFill>
                <a:srgbClr val="212529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err="1">
                <a:solidFill>
                  <a:srgbClr val="212529"/>
                </a:solidFill>
                <a:latin typeface="Ubuntu"/>
              </a:rPr>
              <a:t>Tryhackme</a:t>
            </a:r>
            <a:r>
              <a:rPr lang="en-MY" dirty="0">
                <a:solidFill>
                  <a:srgbClr val="212529"/>
                </a:solidFill>
                <a:latin typeface="Ubuntu"/>
              </a:rPr>
              <a:t> (IDOR room)</a:t>
            </a:r>
            <a:endParaRPr lang="en-US" dirty="0">
              <a:solidFill>
                <a:srgbClr val="212529"/>
              </a:solidFill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0291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E85E-B99B-4676-B9A5-F1DC6818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64E45-2B98-4F41-A421-DC04601722EA}"/>
              </a:ext>
            </a:extLst>
          </p:cNvPr>
          <p:cNvSpPr txBox="1"/>
          <p:nvPr/>
        </p:nvSpPr>
        <p:spPr>
          <a:xfrm>
            <a:off x="1097280" y="2413337"/>
            <a:ext cx="10048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buntu"/>
              </a:rPr>
              <a:t>Bayangkan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baru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sahaja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mendaftar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untuk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sebuah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servis</a:t>
            </a:r>
            <a:r>
              <a:rPr lang="en-US" dirty="0">
                <a:latin typeface="Ubuntu"/>
              </a:rPr>
              <a:t> online, dan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ingin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menukar</a:t>
            </a:r>
            <a:r>
              <a:rPr lang="en-US" dirty="0">
                <a:latin typeface="Ubuntu"/>
              </a:rPr>
              <a:t> profile information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di </a:t>
            </a:r>
            <a:r>
              <a:rPr lang="en-US" dirty="0" err="1">
                <a:latin typeface="Ubuntu"/>
              </a:rPr>
              <a:t>dalam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laman</a:t>
            </a:r>
            <a:r>
              <a:rPr lang="en-US" dirty="0">
                <a:latin typeface="Ubuntu"/>
              </a:rPr>
              <a:t> web </a:t>
            </a:r>
            <a:r>
              <a:rPr lang="en-US" dirty="0" err="1">
                <a:latin typeface="Ubuntu"/>
              </a:rPr>
              <a:t>tersebut</a:t>
            </a:r>
            <a:r>
              <a:rPr lang="en-US" dirty="0">
                <a:latin typeface="Ubuntu"/>
              </a:rPr>
              <a:t>. Link yang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tekan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membawa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kepada</a:t>
            </a:r>
            <a:r>
              <a:rPr lang="en-US" dirty="0">
                <a:latin typeface="Ubuntu"/>
              </a:rPr>
              <a:t> http://online-service.com/profile?user_id=1305, dan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dapat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melihat</a:t>
            </a:r>
            <a:r>
              <a:rPr lang="en-US" dirty="0">
                <a:latin typeface="Ubuntu"/>
              </a:rPr>
              <a:t> profile information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.</a:t>
            </a:r>
          </a:p>
          <a:p>
            <a:endParaRPr lang="en-US" dirty="0">
              <a:latin typeface="Ubuntu"/>
            </a:endParaRPr>
          </a:p>
          <a:p>
            <a:r>
              <a:rPr lang="en-US" dirty="0" err="1">
                <a:latin typeface="Ubuntu"/>
              </a:rPr>
              <a:t>Tiba-tiba</a:t>
            </a:r>
            <a:r>
              <a:rPr lang="en-US" dirty="0">
                <a:latin typeface="Ubuntu"/>
              </a:rPr>
              <a:t>,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mempunyai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keinginan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untuk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menukar</a:t>
            </a:r>
            <a:r>
              <a:rPr lang="en-US" dirty="0">
                <a:latin typeface="Ubuntu"/>
              </a:rPr>
              <a:t> ‘id=1305’ </a:t>
            </a:r>
            <a:r>
              <a:rPr lang="en-US" dirty="0" err="1">
                <a:latin typeface="Ubuntu"/>
              </a:rPr>
              <a:t>kepada</a:t>
            </a:r>
            <a:r>
              <a:rPr lang="en-US" dirty="0">
                <a:latin typeface="Ubuntu"/>
              </a:rPr>
              <a:t> ‘id=1300’. Jackpot ! Pada ‘id=1300’ </a:t>
            </a:r>
            <a:r>
              <a:rPr lang="en-US" dirty="0" err="1">
                <a:latin typeface="Ubuntu"/>
              </a:rPr>
              <a:t>tersebut</a:t>
            </a:r>
            <a:r>
              <a:rPr lang="en-US" dirty="0">
                <a:latin typeface="Ubuntu"/>
              </a:rPr>
              <a:t>,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dapat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melihat</a:t>
            </a:r>
            <a:r>
              <a:rPr lang="en-US" dirty="0">
                <a:latin typeface="Ubuntu"/>
              </a:rPr>
              <a:t> information user yang lain. Dan </a:t>
            </a:r>
            <a:r>
              <a:rPr lang="en-US" dirty="0" err="1">
                <a:latin typeface="Ubuntu"/>
              </a:rPr>
              <a:t>situasi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inilah</a:t>
            </a:r>
            <a:r>
              <a:rPr lang="en-US" dirty="0">
                <a:latin typeface="Ubuntu"/>
              </a:rPr>
              <a:t> yang </a:t>
            </a:r>
            <a:r>
              <a:rPr lang="en-US" dirty="0" err="1">
                <a:latin typeface="Ubuntu"/>
              </a:rPr>
              <a:t>disebut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sebagai</a:t>
            </a:r>
            <a:r>
              <a:rPr lang="en-US" dirty="0">
                <a:latin typeface="Ubuntu"/>
              </a:rPr>
              <a:t> IDOR vulnerability.</a:t>
            </a:r>
          </a:p>
          <a:p>
            <a:endParaRPr lang="en-US" dirty="0">
              <a:latin typeface="Ubuntu"/>
            </a:endParaRPr>
          </a:p>
          <a:p>
            <a:r>
              <a:rPr lang="en-US" dirty="0" err="1">
                <a:latin typeface="Ubuntu"/>
              </a:rPr>
              <a:t>Menarik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Bukan</a:t>
            </a:r>
            <a:r>
              <a:rPr lang="en-US" dirty="0">
                <a:latin typeface="Ubuntu"/>
              </a:rPr>
              <a:t>?</a:t>
            </a:r>
            <a:endParaRPr lang="en-MY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16767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6DF3-11EA-448F-9069-5B7D7FC5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464061"/>
            <a:ext cx="3211841" cy="138945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Mencari</a:t>
            </a:r>
            <a:r>
              <a:rPr lang="en-US" sz="3200" dirty="0"/>
              <a:t> IDOR’s </a:t>
            </a:r>
            <a:r>
              <a:rPr lang="en-US" sz="3200" dirty="0" err="1"/>
              <a:t>daripada</a:t>
            </a:r>
            <a:r>
              <a:rPr lang="en-US" sz="3200" dirty="0"/>
              <a:t> encoded IDs</a:t>
            </a:r>
            <a:endParaRPr lang="en-MY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C9F87-9A0F-4D07-8616-F7ACD5EC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125366"/>
            <a:ext cx="3517567" cy="4332393"/>
          </a:xfrm>
        </p:spPr>
        <p:txBody>
          <a:bodyPr/>
          <a:lstStyle/>
          <a:p>
            <a:r>
              <a:rPr lang="en-US" dirty="0" err="1">
                <a:latin typeface="Ubuntu"/>
              </a:rPr>
              <a:t>Contoh</a:t>
            </a:r>
            <a:r>
              <a:rPr lang="en-US" dirty="0">
                <a:latin typeface="Ubuntu"/>
              </a:rPr>
              <a:t> :</a:t>
            </a:r>
          </a:p>
          <a:p>
            <a:r>
              <a:rPr lang="en-MY" u="sng" dirty="0">
                <a:latin typeface="Ubuntu"/>
              </a:rPr>
              <a:t>Decode</a:t>
            </a:r>
          </a:p>
          <a:p>
            <a:r>
              <a:rPr lang="en-MY" dirty="0">
                <a:latin typeface="Ubuntu"/>
              </a:rPr>
              <a:t>eyJpZCI6MzB9</a:t>
            </a:r>
            <a:r>
              <a:rPr lang="en-US" dirty="0">
                <a:latin typeface="Ubuntu"/>
              </a:rPr>
              <a:t> &gt; {"id":30} </a:t>
            </a:r>
          </a:p>
          <a:p>
            <a:r>
              <a:rPr lang="en-US" u="sng" dirty="0">
                <a:latin typeface="Ubuntu"/>
              </a:rPr>
              <a:t>Tamper</a:t>
            </a:r>
          </a:p>
          <a:p>
            <a:r>
              <a:rPr lang="en-US" dirty="0">
                <a:latin typeface="Ubuntu"/>
              </a:rPr>
              <a:t>{"id":10} &gt; eyJpZCI6MTB9Cg==</a:t>
            </a:r>
          </a:p>
          <a:p>
            <a:r>
              <a:rPr lang="en-MY" dirty="0" err="1">
                <a:latin typeface="Ubuntu"/>
              </a:rPr>
              <a:t>Hantar</a:t>
            </a:r>
            <a:r>
              <a:rPr lang="en-MY" dirty="0">
                <a:latin typeface="Ubuntu"/>
              </a:rPr>
              <a:t> Request</a:t>
            </a:r>
          </a:p>
          <a:p>
            <a:r>
              <a:rPr lang="en-US" u="sng" dirty="0">
                <a:latin typeface="Ubuntu"/>
              </a:rPr>
              <a:t>Tools decode and encode</a:t>
            </a:r>
          </a:p>
          <a:p>
            <a:r>
              <a:rPr lang="en-US" dirty="0">
                <a:latin typeface="Ubuntu"/>
              </a:rPr>
              <a:t>https://www.base64decode.org/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A24A81-5730-4443-8814-9C896D33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23" y="1448648"/>
            <a:ext cx="6869555" cy="4332395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0E5C1C-09E4-46BE-9A94-2297BDAD3833}"/>
              </a:ext>
            </a:extLst>
          </p:cNvPr>
          <p:cNvCxnSpPr>
            <a:cxnSpLocks/>
          </p:cNvCxnSpPr>
          <p:nvPr/>
        </p:nvCxnSpPr>
        <p:spPr>
          <a:xfrm>
            <a:off x="643465" y="1940011"/>
            <a:ext cx="3517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76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B27C-98E1-42ED-BF73-E48876F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2" y="469558"/>
            <a:ext cx="3517567" cy="1219273"/>
          </a:xfrm>
        </p:spPr>
        <p:txBody>
          <a:bodyPr>
            <a:noAutofit/>
          </a:bodyPr>
          <a:lstStyle/>
          <a:p>
            <a:r>
              <a:rPr lang="en-US" sz="2900" dirty="0" err="1"/>
              <a:t>Mencari</a:t>
            </a:r>
            <a:r>
              <a:rPr lang="en-US" sz="2900" dirty="0"/>
              <a:t> IDOR’s </a:t>
            </a:r>
            <a:r>
              <a:rPr lang="en-US" sz="2900" dirty="0" err="1"/>
              <a:t>daripada</a:t>
            </a:r>
            <a:r>
              <a:rPr lang="en-US" sz="2900" dirty="0"/>
              <a:t> hashed IDs</a:t>
            </a:r>
            <a:endParaRPr lang="en-MY" sz="29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6F1905-8E4B-40F1-ACAB-8AC35957F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255" y="1272020"/>
            <a:ext cx="6393809" cy="43139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4BF6-AC96-442C-B4FC-3EAB8999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240620"/>
            <a:ext cx="3517567" cy="4313956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Ubuntu"/>
              </a:rPr>
              <a:t>Hashed ID </a:t>
            </a:r>
            <a:r>
              <a:rPr lang="en-US" sz="1700" dirty="0" err="1">
                <a:latin typeface="Ubuntu"/>
              </a:rPr>
              <a:t>ini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lebih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sukar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untuk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dikenal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pasti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daripada</a:t>
            </a:r>
            <a:r>
              <a:rPr lang="en-US" sz="1700" dirty="0">
                <a:latin typeface="Ubuntu"/>
              </a:rPr>
              <a:t> encoded. </a:t>
            </a:r>
            <a:r>
              <a:rPr lang="en-US" sz="1700" dirty="0" err="1">
                <a:latin typeface="Ubuntu"/>
              </a:rPr>
              <a:t>Tetapi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kita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masih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boleh</a:t>
            </a:r>
            <a:r>
              <a:rPr lang="en-US" sz="1700" dirty="0">
                <a:latin typeface="Ubuntu"/>
              </a:rPr>
              <a:t> predict hash </a:t>
            </a:r>
            <a:r>
              <a:rPr lang="en-US" sz="1700" dirty="0" err="1">
                <a:latin typeface="Ubuntu"/>
              </a:rPr>
              <a:t>tersebut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sebagai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contoh</a:t>
            </a:r>
            <a:r>
              <a:rPr lang="en-US" sz="1700" dirty="0">
                <a:latin typeface="Ubuntu"/>
              </a:rPr>
              <a:t> hashed id </a:t>
            </a:r>
            <a:r>
              <a:rPr lang="en-US" sz="1700" dirty="0" err="1">
                <a:latin typeface="Ubuntu"/>
              </a:rPr>
              <a:t>untuk</a:t>
            </a:r>
            <a:r>
              <a:rPr lang="en-US" sz="1700" dirty="0">
                <a:latin typeface="Ubuntu"/>
              </a:rPr>
              <a:t> integer value :</a:t>
            </a:r>
          </a:p>
          <a:p>
            <a:r>
              <a:rPr lang="en-US" sz="1700" dirty="0">
                <a:latin typeface="Ubuntu"/>
              </a:rPr>
              <a:t>100 &gt; f899139df5e1059396431415e770c6dd</a:t>
            </a:r>
          </a:p>
          <a:p>
            <a:r>
              <a:rPr lang="en-US" sz="1700" dirty="0">
                <a:latin typeface="Ubuntu"/>
              </a:rPr>
              <a:t>Md5 hashed</a:t>
            </a:r>
          </a:p>
          <a:p>
            <a:r>
              <a:rPr lang="en-US" sz="1700" dirty="0">
                <a:latin typeface="Ubuntu"/>
              </a:rPr>
              <a:t>Anda juga </a:t>
            </a:r>
            <a:r>
              <a:rPr lang="en-US" sz="1700" dirty="0" err="1">
                <a:latin typeface="Ubuntu"/>
              </a:rPr>
              <a:t>boleh</a:t>
            </a:r>
            <a:r>
              <a:rPr lang="en-US" sz="1700" dirty="0">
                <a:latin typeface="Ubuntu"/>
              </a:rPr>
              <a:t> </a:t>
            </a:r>
            <a:r>
              <a:rPr lang="en-US" sz="1700" dirty="0" err="1">
                <a:latin typeface="Ubuntu"/>
              </a:rPr>
              <a:t>gunakan</a:t>
            </a:r>
            <a:r>
              <a:rPr lang="en-US" sz="1700" dirty="0">
                <a:latin typeface="Ubuntu"/>
              </a:rPr>
              <a:t> tools :</a:t>
            </a:r>
          </a:p>
          <a:p>
            <a:r>
              <a:rPr lang="en-US" sz="1700" dirty="0">
                <a:latin typeface="Ubuntu"/>
              </a:rPr>
              <a:t>https://crackstation.net/</a:t>
            </a:r>
          </a:p>
          <a:p>
            <a:endParaRPr lang="en-MY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E218E-CB78-4661-95A0-DC1D01CDBB61}"/>
              </a:ext>
            </a:extLst>
          </p:cNvPr>
          <p:cNvCxnSpPr>
            <a:cxnSpLocks/>
          </p:cNvCxnSpPr>
          <p:nvPr/>
        </p:nvCxnSpPr>
        <p:spPr>
          <a:xfrm>
            <a:off x="643462" y="1964725"/>
            <a:ext cx="3517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8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DBCA-6C9D-47F4-B093-B8E07582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95416"/>
            <a:ext cx="3517567" cy="1261623"/>
          </a:xfrm>
        </p:spPr>
        <p:txBody>
          <a:bodyPr>
            <a:normAutofit fontScale="90000"/>
          </a:bodyPr>
          <a:lstStyle/>
          <a:p>
            <a:r>
              <a:rPr lang="en-US" sz="2900" dirty="0" err="1"/>
              <a:t>Mencari</a:t>
            </a:r>
            <a:r>
              <a:rPr lang="en-US" sz="2900" dirty="0"/>
              <a:t> IDOR’s </a:t>
            </a:r>
            <a:r>
              <a:rPr lang="en-US" sz="2900" dirty="0" err="1"/>
              <a:t>daripada</a:t>
            </a:r>
            <a:r>
              <a:rPr lang="en-US" sz="2900" dirty="0"/>
              <a:t> unpredictable IDs</a:t>
            </a:r>
            <a:endParaRPr lang="en-MY" sz="29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288984-21D8-4F34-8B65-35EEEF0F6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64" y="1828800"/>
            <a:ext cx="6539853" cy="36699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EA7D6-6497-496E-B16B-6E28007E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088295"/>
            <a:ext cx="3517567" cy="4164221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Ubuntu"/>
              </a:rPr>
              <a:t>Jika 2 </a:t>
            </a:r>
            <a:r>
              <a:rPr lang="en-US" sz="1900" dirty="0" err="1">
                <a:latin typeface="Ubuntu"/>
              </a:rPr>
              <a:t>kaedah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sebelum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ini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tidak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berjaya</a:t>
            </a:r>
            <a:r>
              <a:rPr lang="en-US" sz="1900" dirty="0">
                <a:latin typeface="Ubuntu"/>
              </a:rPr>
              <a:t>, </a:t>
            </a:r>
            <a:r>
              <a:rPr lang="en-US" sz="1900" dirty="0" err="1">
                <a:latin typeface="Ubuntu"/>
              </a:rPr>
              <a:t>maka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kaedah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terakhir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untuk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kesan</a:t>
            </a:r>
            <a:r>
              <a:rPr lang="en-US" sz="1900" dirty="0">
                <a:latin typeface="Ubuntu"/>
              </a:rPr>
              <a:t> IDOR </a:t>
            </a:r>
            <a:r>
              <a:rPr lang="en-US" sz="1900" dirty="0" err="1">
                <a:latin typeface="Ubuntu"/>
              </a:rPr>
              <a:t>ini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adalah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dengan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mencipta</a:t>
            </a:r>
            <a:r>
              <a:rPr lang="en-US" sz="1900" dirty="0">
                <a:latin typeface="Ubuntu"/>
              </a:rPr>
              <a:t> 2 account dan swap ID di </a:t>
            </a:r>
            <a:r>
              <a:rPr lang="en-US" sz="1900" dirty="0" err="1">
                <a:latin typeface="Ubuntu"/>
              </a:rPr>
              <a:t>antara</a:t>
            </a:r>
            <a:r>
              <a:rPr lang="en-US" sz="1900" dirty="0">
                <a:latin typeface="Ubuntu"/>
              </a:rPr>
              <a:t> 2 account </a:t>
            </a:r>
            <a:r>
              <a:rPr lang="en-US" sz="1900" dirty="0" err="1">
                <a:latin typeface="Ubuntu"/>
              </a:rPr>
              <a:t>tersebut</a:t>
            </a:r>
            <a:r>
              <a:rPr lang="en-US" sz="1900" dirty="0">
                <a:latin typeface="Ubuntu"/>
              </a:rPr>
              <a:t>. Jika </a:t>
            </a:r>
            <a:r>
              <a:rPr lang="en-US" sz="1900" dirty="0" err="1">
                <a:latin typeface="Ubuntu"/>
              </a:rPr>
              <a:t>anda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boleh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lihat</a:t>
            </a:r>
            <a:r>
              <a:rPr lang="en-US" sz="1900" dirty="0">
                <a:latin typeface="Ubuntu"/>
              </a:rPr>
              <a:t> salah </a:t>
            </a:r>
            <a:r>
              <a:rPr lang="en-US" sz="1900" dirty="0" err="1">
                <a:latin typeface="Ubuntu"/>
              </a:rPr>
              <a:t>satu</a:t>
            </a:r>
            <a:r>
              <a:rPr lang="en-US" sz="1900" dirty="0">
                <a:latin typeface="Ubuntu"/>
              </a:rPr>
              <a:t> user’s content </a:t>
            </a:r>
            <a:r>
              <a:rPr lang="en-US" sz="1900" dirty="0" err="1">
                <a:latin typeface="Ubuntu"/>
              </a:rPr>
              <a:t>daripada</a:t>
            </a:r>
            <a:r>
              <a:rPr lang="en-US" sz="1900" dirty="0">
                <a:latin typeface="Ubuntu"/>
              </a:rPr>
              <a:t> acc </a:t>
            </a:r>
            <a:r>
              <a:rPr lang="en-US" sz="1900" dirty="0" err="1">
                <a:latin typeface="Ubuntu"/>
              </a:rPr>
              <a:t>pertama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menggunakan</a:t>
            </a:r>
            <a:r>
              <a:rPr lang="en-US" sz="1900" dirty="0">
                <a:latin typeface="Ubuntu"/>
              </a:rPr>
              <a:t> acc </a:t>
            </a:r>
            <a:r>
              <a:rPr lang="en-US" sz="1900" dirty="0" err="1">
                <a:latin typeface="Ubuntu"/>
              </a:rPr>
              <a:t>kedua</a:t>
            </a:r>
            <a:r>
              <a:rPr lang="en-US" sz="1900" dirty="0">
                <a:latin typeface="Ubuntu"/>
              </a:rPr>
              <a:t>, </a:t>
            </a:r>
            <a:r>
              <a:rPr lang="en-US" sz="1900" dirty="0" err="1">
                <a:latin typeface="Ubuntu"/>
              </a:rPr>
              <a:t>maka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anda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telah</a:t>
            </a:r>
            <a:r>
              <a:rPr lang="en-US" sz="1900" dirty="0">
                <a:latin typeface="Ubuntu"/>
              </a:rPr>
              <a:t> </a:t>
            </a:r>
            <a:r>
              <a:rPr lang="en-US" sz="1900" dirty="0" err="1">
                <a:latin typeface="Ubuntu"/>
              </a:rPr>
              <a:t>menjumpai</a:t>
            </a:r>
            <a:r>
              <a:rPr lang="en-US" sz="1900" dirty="0">
                <a:latin typeface="Ubuntu"/>
              </a:rPr>
              <a:t> IDOR vulnerability.</a:t>
            </a:r>
            <a:endParaRPr lang="en-MY" sz="1900" dirty="0">
              <a:latin typeface="Ubuntu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F7E393-8C48-4D3E-BB50-2010340D0F13}"/>
              </a:ext>
            </a:extLst>
          </p:cNvPr>
          <p:cNvCxnSpPr>
            <a:cxnSpLocks/>
          </p:cNvCxnSpPr>
          <p:nvPr/>
        </p:nvCxnSpPr>
        <p:spPr>
          <a:xfrm>
            <a:off x="643465" y="1828799"/>
            <a:ext cx="3517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AE14-D31F-4BE1-B7F7-8332667D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56054"/>
            <a:ext cx="7984936" cy="1181306"/>
          </a:xfrm>
        </p:spPr>
        <p:txBody>
          <a:bodyPr>
            <a:normAutofit fontScale="90000"/>
          </a:bodyPr>
          <a:lstStyle/>
          <a:p>
            <a:r>
              <a:rPr lang="en-US" sz="4500" dirty="0"/>
              <a:t>Di </a:t>
            </a:r>
            <a:r>
              <a:rPr lang="en-US" sz="4500" dirty="0" err="1"/>
              <a:t>manakah</a:t>
            </a:r>
            <a:r>
              <a:rPr lang="en-US" sz="4500" dirty="0"/>
              <a:t> </a:t>
            </a:r>
            <a:r>
              <a:rPr lang="en-US" sz="4500" dirty="0" err="1"/>
              <a:t>letaknya</a:t>
            </a:r>
            <a:r>
              <a:rPr lang="en-US" sz="4500" dirty="0"/>
              <a:t> IDOR vuln </a:t>
            </a:r>
            <a:r>
              <a:rPr lang="en-US" sz="4500" dirty="0" err="1"/>
              <a:t>ini</a:t>
            </a:r>
            <a:r>
              <a:rPr lang="en-US" sz="4500" dirty="0"/>
              <a:t>?</a:t>
            </a:r>
            <a:endParaRPr lang="en-MY" sz="4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726DC-0ED6-4F33-9FB7-2EBD53A20CEA}"/>
              </a:ext>
            </a:extLst>
          </p:cNvPr>
          <p:cNvSpPr txBox="1"/>
          <p:nvPr/>
        </p:nvSpPr>
        <p:spPr>
          <a:xfrm>
            <a:off x="1097280" y="2369746"/>
            <a:ext cx="10097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/>
              </a:rPr>
              <a:t>Endpoint </a:t>
            </a:r>
            <a:r>
              <a:rPr lang="en-US" dirty="0" err="1">
                <a:latin typeface="Ubuntu"/>
              </a:rPr>
              <a:t>kepada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kerentanan</a:t>
            </a:r>
            <a:r>
              <a:rPr lang="en-US" dirty="0">
                <a:latin typeface="Ubuntu"/>
              </a:rPr>
              <a:t> yang </a:t>
            </a:r>
            <a:r>
              <a:rPr lang="en-US" dirty="0" err="1">
                <a:latin typeface="Ubuntu"/>
              </a:rPr>
              <a:t>kita</a:t>
            </a:r>
            <a:r>
              <a:rPr lang="en-US" dirty="0">
                <a:latin typeface="Ubuntu"/>
              </a:rPr>
              <a:t> target </a:t>
            </a:r>
            <a:r>
              <a:rPr lang="en-US" dirty="0" err="1">
                <a:latin typeface="Ubuntu"/>
              </a:rPr>
              <a:t>tak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semestinya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selalu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ada</a:t>
            </a:r>
            <a:r>
              <a:rPr lang="en-US" dirty="0">
                <a:latin typeface="Ubuntu"/>
              </a:rPr>
              <a:t> pada address bar. </a:t>
            </a:r>
            <a:r>
              <a:rPr lang="en-US" dirty="0" err="1">
                <a:latin typeface="Ubuntu"/>
              </a:rPr>
              <a:t>Ia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boleh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jadi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ada</a:t>
            </a:r>
            <a:r>
              <a:rPr lang="en-US" dirty="0">
                <a:latin typeface="Ubuntu"/>
              </a:rPr>
              <a:t> pada content yang browser </a:t>
            </a:r>
            <a:r>
              <a:rPr lang="en-US" dirty="0" err="1">
                <a:latin typeface="Ubuntu"/>
              </a:rPr>
              <a:t>kita</a:t>
            </a:r>
            <a:r>
              <a:rPr lang="en-US" dirty="0">
                <a:latin typeface="Ubuntu"/>
              </a:rPr>
              <a:t> loads via AJAX request </a:t>
            </a:r>
            <a:r>
              <a:rPr lang="en-US" dirty="0" err="1">
                <a:latin typeface="Ubuntu"/>
              </a:rPr>
              <a:t>atau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daripada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sesuatu</a:t>
            </a:r>
            <a:r>
              <a:rPr lang="en-US" dirty="0">
                <a:latin typeface="Ubuntu"/>
              </a:rPr>
              <a:t> yang </a:t>
            </a:r>
            <a:r>
              <a:rPr lang="en-US" dirty="0" err="1">
                <a:latin typeface="Ubuntu"/>
              </a:rPr>
              <a:t>kita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jumpa</a:t>
            </a:r>
            <a:r>
              <a:rPr lang="en-US" dirty="0">
                <a:latin typeface="Ubuntu"/>
              </a:rPr>
              <a:t> referenced di </a:t>
            </a:r>
            <a:r>
              <a:rPr lang="en-US" dirty="0" err="1">
                <a:latin typeface="Ubuntu"/>
              </a:rPr>
              <a:t>dalam</a:t>
            </a:r>
            <a:r>
              <a:rPr lang="en-US" dirty="0">
                <a:latin typeface="Ubuntu"/>
              </a:rPr>
              <a:t> JavaScript file.</a:t>
            </a:r>
          </a:p>
          <a:p>
            <a:endParaRPr lang="en-US" dirty="0">
              <a:latin typeface="Ubuntu"/>
            </a:endParaRPr>
          </a:p>
          <a:p>
            <a:r>
              <a:rPr lang="en-US" b="0" i="0" dirty="0">
                <a:solidFill>
                  <a:srgbClr val="0E101A"/>
                </a:solidFill>
                <a:effectLst/>
                <a:latin typeface="Ubuntu"/>
              </a:rPr>
              <a:t>“Sometimes endpoints could have an unreferenced parameter that may have been of some use during development and got pushed to production. For example, you may notice a call to </a:t>
            </a:r>
            <a:r>
              <a:rPr lang="en-US" b="1" i="0" dirty="0">
                <a:solidFill>
                  <a:srgbClr val="0E101A"/>
                </a:solidFill>
                <a:effectLst/>
                <a:latin typeface="Ubuntu"/>
              </a:rPr>
              <a:t>/user/details</a:t>
            </a:r>
            <a:r>
              <a:rPr lang="en-US" b="0" i="0" dirty="0">
                <a:solidFill>
                  <a:srgbClr val="0E101A"/>
                </a:solidFill>
                <a:effectLst/>
                <a:latin typeface="Ubuntu"/>
              </a:rPr>
              <a:t> displaying your user information (authenticated through your session). But through an attack known as parameter mining, you discover a parameter called </a:t>
            </a:r>
            <a:r>
              <a:rPr lang="en-US" b="1" i="0" dirty="0" err="1">
                <a:solidFill>
                  <a:srgbClr val="0E101A"/>
                </a:solidFill>
                <a:effectLst/>
                <a:latin typeface="Ubuntu"/>
              </a:rPr>
              <a:t>user_id</a:t>
            </a:r>
            <a:r>
              <a:rPr lang="en-US" b="0" i="0" dirty="0">
                <a:solidFill>
                  <a:srgbClr val="0E101A"/>
                </a:solidFill>
                <a:effectLst/>
                <a:latin typeface="Ubuntu"/>
              </a:rPr>
              <a:t> that you can use to display other users' information, for example,</a:t>
            </a:r>
            <a:r>
              <a:rPr lang="en-US" b="1" i="0" dirty="0">
                <a:solidFill>
                  <a:srgbClr val="0E101A"/>
                </a:solidFill>
                <a:effectLst/>
                <a:latin typeface="Ubuntu"/>
              </a:rPr>
              <a:t> /user/</a:t>
            </a:r>
            <a:r>
              <a:rPr lang="en-US" b="1" i="0" dirty="0" err="1">
                <a:solidFill>
                  <a:srgbClr val="0E101A"/>
                </a:solidFill>
                <a:effectLst/>
                <a:latin typeface="Ubuntu"/>
              </a:rPr>
              <a:t>details?user_id</a:t>
            </a:r>
            <a:r>
              <a:rPr lang="en-US" b="1" i="0" dirty="0">
                <a:solidFill>
                  <a:srgbClr val="0E101A"/>
                </a:solidFill>
                <a:effectLst/>
                <a:latin typeface="Ubuntu"/>
              </a:rPr>
              <a:t>=123</a:t>
            </a:r>
            <a:r>
              <a:rPr lang="en-US" b="0" i="0" dirty="0">
                <a:solidFill>
                  <a:srgbClr val="0E101A"/>
                </a:solidFill>
                <a:effectLst/>
                <a:latin typeface="Ubuntu"/>
              </a:rPr>
              <a:t>.”</a:t>
            </a:r>
          </a:p>
          <a:p>
            <a:endParaRPr lang="en-US" dirty="0">
              <a:solidFill>
                <a:srgbClr val="0E101A"/>
              </a:solidFill>
              <a:latin typeface="Ubunt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E101A"/>
                </a:solidFill>
                <a:latin typeface="Ubuntu"/>
              </a:rPr>
              <a:t>Tryhackme</a:t>
            </a:r>
            <a:endParaRPr lang="en-MY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2098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</a:rPr>
              <a:t>SESI PRAKTIKAL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Ubuntu"/>
              </a:rPr>
              <a:t>DFM_REKRUT MODUL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{DABAFB95-6135-4BC0-AF35-B730497A6143}tf56160789_win32</Template>
  <TotalTime>79</TotalTime>
  <Words>486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Ubuntu</vt:lpstr>
      <vt:lpstr>1_RetrospectVTI</vt:lpstr>
      <vt:lpstr>IDOR Vulnerability</vt:lpstr>
      <vt:lpstr>Apakah Itu IDOR Broken Access?</vt:lpstr>
      <vt:lpstr>Contoh Situasi </vt:lpstr>
      <vt:lpstr>Mencari IDOR’s daripada encoded IDs</vt:lpstr>
      <vt:lpstr>Mencari IDOR’s daripada hashed IDs</vt:lpstr>
      <vt:lpstr>Mencari IDOR’s daripada unpredictable IDs</vt:lpstr>
      <vt:lpstr>Di manakah letaknya IDOR vuln ini?</vt:lpstr>
      <vt:lpstr>SESI PRAKTIKAL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IDOR Vulnerability</dc:title>
  <dc:creator>Muhd Syirazi</dc:creator>
  <cp:lastModifiedBy>Muhd Syirazi</cp:lastModifiedBy>
  <cp:revision>1</cp:revision>
  <dcterms:created xsi:type="dcterms:W3CDTF">2022-01-20T20:05:21Z</dcterms:created>
  <dcterms:modified xsi:type="dcterms:W3CDTF">2022-01-20T21:25:16Z</dcterms:modified>
</cp:coreProperties>
</file>