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Inter SemiBold"/>
      <p:regular r:id="rId31"/>
      <p:bold r:id="rId32"/>
    </p:embeddedFont>
    <p:embeddedFont>
      <p:font typeface="Maven Pro SemiBold"/>
      <p:regular r:id="rId33"/>
      <p:bold r:id="rId34"/>
    </p:embeddedFont>
    <p:embeddedFont>
      <p:font typeface="Inter"/>
      <p:regular r:id="rId35"/>
      <p:bold r:id="rId36"/>
    </p:embeddedFont>
    <p:embeddedFont>
      <p:font typeface="Inter Medium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SemiBol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avenPro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InterSemiBold-bold.fntdata"/><Relationship Id="rId13" Type="http://schemas.openxmlformats.org/officeDocument/2006/relationships/slide" Target="slides/slide8.xml"/><Relationship Id="rId35" Type="http://schemas.openxmlformats.org/officeDocument/2006/relationships/font" Target="fonts/Inter-regular.fntdata"/><Relationship Id="rId12" Type="http://schemas.openxmlformats.org/officeDocument/2006/relationships/slide" Target="slides/slide7.xml"/><Relationship Id="rId34" Type="http://schemas.openxmlformats.org/officeDocument/2006/relationships/font" Target="fonts/MavenProSemiBold-bold.fntdata"/><Relationship Id="rId15" Type="http://schemas.openxmlformats.org/officeDocument/2006/relationships/slide" Target="slides/slide10.xml"/><Relationship Id="rId37" Type="http://schemas.openxmlformats.org/officeDocument/2006/relationships/font" Target="fonts/InterMedium-regular.fntdata"/><Relationship Id="rId14" Type="http://schemas.openxmlformats.org/officeDocument/2006/relationships/slide" Target="slides/slide9.xml"/><Relationship Id="rId36" Type="http://schemas.openxmlformats.org/officeDocument/2006/relationships/font" Target="fonts/Int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Inter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c2690f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bc2690f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cb134b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cb134b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cb134b0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cb134b0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cb134b0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cb134b0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cb134b0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cb134b0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cb134b0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cb134b0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cb134b0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cb134b0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cb134b0f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cb134b0f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58e27b5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58e27b5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471a82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471a82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69373f8e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69373f8e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58e27b5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58e27b5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58e27b57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58e27b57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58e27b57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58e27b57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cb134b0f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cb134b0f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4d51664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4d51664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58e27b5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58e27b5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8e27b5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58e27b5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barun2104/telecom-churn?datasetId=567482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3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Rachmadio Noval L.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Muhammad Ghossani Akhdan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Asri Rahmi Putri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-1385" r="20837" t="0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-1001" r="15385" t="0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b="0" l="9895" r="8731" t="0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76200" y="1646950"/>
            <a:ext cx="39144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Dapat dilihat pada visualisasi disamping, dataset yang sangat tidak seimbang akan menghasilkan model yang bias terhadap 'Churn'.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85% customer stayed atau masih tetap menggunakan jasa dan 14,5% lainnya "churn" atau sebanyak 483 orang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6" name="Google Shape;18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7" name="Google Shape;187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9" name="Google Shape;189;p22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2"/>
          <p:cNvSpPr txBox="1"/>
          <p:nvPr>
            <p:ph type="title"/>
          </p:nvPr>
        </p:nvSpPr>
        <p:spPr>
          <a:xfrm>
            <a:off x="179400" y="189400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000" y="1161100"/>
            <a:ext cx="4633968" cy="34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90% dari customer memperbaharui kontrak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Jumlah customer churn yang memperbaharui kontrak lebih tinggi dibandingkan churn yang tidak memperbaharui kontrak (0).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9" name="Google Shape;199;p2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00" name="Google Shape;20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1" name="Google Shape;201;p2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3" name="Google Shape;203;p23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23"/>
          <p:cNvSpPr txBox="1"/>
          <p:nvPr>
            <p:ph type="title"/>
          </p:nvPr>
        </p:nvSpPr>
        <p:spPr>
          <a:xfrm>
            <a:off x="179400" y="189400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61100"/>
            <a:ext cx="4030544" cy="34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4572000" y="2039300"/>
            <a:ext cx="42603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Semakin banyak customer melakukan panggilan ke CS, maka akan semakin rentan untuk churn.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600" y="1223950"/>
            <a:ext cx="30670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4" name="Google Shape;214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5" name="Google Shape;21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6" name="Google Shape;216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18" name="Google Shape;218;p24"/>
            <p:cNvPicPr preferRelativeResize="0"/>
            <p:nvPr/>
          </p:nvPicPr>
          <p:blipFill rotWithShape="1">
            <a:blip r:embed="rId5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24"/>
          <p:cNvSpPr txBox="1"/>
          <p:nvPr>
            <p:ph type="title"/>
          </p:nvPr>
        </p:nvSpPr>
        <p:spPr>
          <a:xfrm>
            <a:off x="179400" y="189400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3953150" y="1710275"/>
            <a:ext cx="48792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Inter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Dari keseluruhan dataset, 60% dari customer tidak mempunyai data plan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Inter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pada grup yang tidak mempunyai data plan, churnnya (1) lebih tinggi dibanding yang mempunyai data plan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Inter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0 di DataUsage kemungkinan banyak karena faktor customer yang tidak mempunyai data plan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7" name="Google Shape;227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8" name="Google Shape;22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9" name="Google Shape;229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31" name="Google Shape;231;p2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25"/>
          <p:cNvSpPr txBox="1"/>
          <p:nvPr>
            <p:ph type="title"/>
          </p:nvPr>
        </p:nvSpPr>
        <p:spPr>
          <a:xfrm>
            <a:off x="179400" y="189400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61100"/>
            <a:ext cx="3648350" cy="319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5099425" y="1950975"/>
            <a:ext cx="3732900" cy="24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Dapat kita lihat pada scatterplot di samping, customer yang memiliki tagihan bulanan antara 60 - 80$ dan dengan dayMins di atas 200 lebih cenderung untuk churn.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00" y="1421175"/>
            <a:ext cx="4336574" cy="28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2" name="Google Shape;242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43" name="Google Shape;24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4" name="Google Shape;244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46" name="Google Shape;246;p26"/>
            <p:cNvPicPr preferRelativeResize="0"/>
            <p:nvPr/>
          </p:nvPicPr>
          <p:blipFill rotWithShape="1">
            <a:blip r:embed="rId5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p26"/>
          <p:cNvSpPr txBox="1"/>
          <p:nvPr>
            <p:ph type="title"/>
          </p:nvPr>
        </p:nvSpPr>
        <p:spPr>
          <a:xfrm>
            <a:off x="179400" y="189400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6158100" y="1152475"/>
            <a:ext cx="26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Customer yang mempunya data plan mempunyai tingkat penggunaan data rata-rata yang lebih tinggi daripada yang tidak memiliki dataplan.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Dapat dilihat, customer yang churn menggunakan rata-rata data lebih banyak daripada yang tidak churn.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55" name="Google Shape;255;p2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56" name="Google Shape;25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2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59" name="Google Shape;259;p27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27"/>
          <p:cNvSpPr txBox="1"/>
          <p:nvPr>
            <p:ph type="title"/>
          </p:nvPr>
        </p:nvSpPr>
        <p:spPr>
          <a:xfrm>
            <a:off x="179400" y="189400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875" y="1579113"/>
            <a:ext cx="5184524" cy="25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311700" y="4293875"/>
            <a:ext cx="85206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Biaya perbulan yang dibebankan untuk yang menggunakan data plan cenderung tinggi.</a:t>
            </a:r>
            <a:endParaRPr sz="1500"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937250"/>
            <a:ext cx="6781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0" name="Google Shape;270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71" name="Google Shape;27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2" name="Google Shape;272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74" name="Google Shape;274;p28"/>
            <p:cNvPicPr preferRelativeResize="0"/>
            <p:nvPr/>
          </p:nvPicPr>
          <p:blipFill rotWithShape="1">
            <a:blip r:embed="rId5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28"/>
          <p:cNvSpPr txBox="1"/>
          <p:nvPr>
            <p:ph type="title"/>
          </p:nvPr>
        </p:nvSpPr>
        <p:spPr>
          <a:xfrm>
            <a:off x="179400" y="189400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84950" y="1152475"/>
            <a:ext cx="83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2" name="Google Shape;282;p2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3" name="Google Shape;283;p2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84" name="Google Shape;28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5" name="Google Shape;285;p2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87" name="Google Shape;287;p29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29"/>
          <p:cNvSpPr txBox="1"/>
          <p:nvPr>
            <p:ph type="title"/>
          </p:nvPr>
        </p:nvSpPr>
        <p:spPr>
          <a:xfrm>
            <a:off x="179400" y="189400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98" name="Google Shape;298;p30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0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0" name="Google Shape;300;p30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11700" y="1492925"/>
            <a:ext cx="8214300" cy="3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tahap pemodelan, dataset dibagi menjadi dua bagian: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AutoNum type="arabicPeriod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train 80% sebesar dari total data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AutoNum type="arabicPeriod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test 20% sebesat dari total data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Tahap 1: Melakukan pemodelan			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❖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Logistic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❖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Decision Tree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❖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❖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KNN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❖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Gradient Boosting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1" name="Google Shape;311;p3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12" name="Google Shape;31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3" name="Google Shape;313;p3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3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15" name="Google Shape;315;p31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31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 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5029500" y="3420575"/>
            <a:ext cx="3762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Dan parameter terbaik didapatkan oleh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Gradient Boosting dengan akurasi 0.9355 atau setara dengan 93.55% dan disusul dengan Random Forest senilai 93.40%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311700" y="1492925"/>
            <a:ext cx="8214300" cy="3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Tahap 2: Melakukan Peningkatan akurasi			</a:t>
            </a:r>
            <a:endParaRPr sz="17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Inter"/>
              <a:buChar char="❖"/>
            </a:pPr>
            <a:r>
              <a:rPr lang="en" sz="17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Peningkatan akurasi dilakukan dengan melakukan resampling pada data serta dengan melakukan hyperparameter tuning pada model.</a:t>
            </a:r>
            <a:endParaRPr sz="17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Inter"/>
              <a:buChar char="❖"/>
            </a:pPr>
            <a:r>
              <a:rPr lang="en" sz="17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Hypereparameter dilakukan dengan modul SearchGridCV</a:t>
            </a:r>
            <a:endParaRPr sz="17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25" name="Google Shape;325;p3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26" name="Google Shape;32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7" name="Google Shape;327;p3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3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29" name="Google Shape;329;p32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0" name="Google Shape;330;p3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 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311700" y="2812450"/>
            <a:ext cx="79341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 dari  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proses </a:t>
            </a:r>
            <a:r>
              <a:rPr i="1" lang="en" sz="13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GridSearchCV 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dilihat pada gambar diatas, kita dapat memilih parameter yang terbaik dari hasil yang tertera. Pada hasil diatas parameter terbaiknya adalah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{'learning_rate': 0.01, 'max_depth': 1, 'n_estimators': 50} yaitu 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dengan skor 0.999 untuk dilewatkan ke dalam </a:t>
            </a:r>
            <a:r>
              <a:rPr i="1" lang="en" sz="13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pipeline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yang telah kita buat. 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8" name="Google Shape;338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39" name="Google Shape;33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0" name="Google Shape;340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42" name="Google Shape;342;p33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4" name="Google Shape;3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25" y="1114413"/>
            <a:ext cx="86201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53" name="Google Shape;353;p34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4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5" name="Google Shape;355;p34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4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idx="1" type="body"/>
          </p:nvPr>
        </p:nvSpPr>
        <p:spPr>
          <a:xfrm>
            <a:off x="311700" y="1492925"/>
            <a:ext cx="43350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Inter"/>
              <a:buAutoNum type="arabicPeriod"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  <a:latin typeface="Inter"/>
                <a:ea typeface="Inter"/>
                <a:cs typeface="Inter"/>
                <a:sym typeface="Inter"/>
              </a:rPr>
              <a:t>DayCalls adaalah fitur yang paling sedikit untuk churn</a:t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Inter"/>
              <a:buAutoNum type="arabicPeriod"/>
            </a:pPr>
            <a:r>
              <a:rPr lang="en" sz="1450">
                <a:solidFill>
                  <a:schemeClr val="dk1"/>
                </a:solidFill>
                <a:highlight>
                  <a:srgbClr val="FFFFFE"/>
                </a:highlight>
                <a:latin typeface="Inter"/>
                <a:ea typeface="Inter"/>
                <a:cs typeface="Inter"/>
                <a:sym typeface="Inter"/>
              </a:rPr>
              <a:t>CustServCalls adalah fitur yang paling banyak mempengaruhi pelanggan untuk churn, lalu disusul oleh Contract Renewal</a:t>
            </a:r>
            <a:endParaRPr sz="19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66" name="Google Shape;366;p3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67" name="Google Shape;36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8" name="Google Shape;368;p3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3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35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3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Feature Selection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3" name="Google Shape;37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874" y="1262000"/>
            <a:ext cx="4334926" cy="35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 data hasil modeling didapatkan beberapa faktor yang harus diperhatikan agar dapat menurunkan tingkat churn: 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Mengoptimalisasi biaya panggilan dan biaya data.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Membuat paket data telepon bagi yang sering melakukan panggilan.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Menawarkan dataplan bagi yang menggunakan data namun belum memiliki data plan.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Memberikan dan menawarkan paket data yang lebih menarik.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3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80" name="Google Shape;380;p3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81" name="Google Shape;38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2" name="Google Shape;382;p3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3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84" name="Google Shape;384;p36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p36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92" name="Google Shape;3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7"/>
          <p:cNvPicPr preferRelativeResize="0"/>
          <p:nvPr/>
        </p:nvPicPr>
        <p:blipFill rotWithShape="1">
          <a:blip r:embed="rId4">
            <a:alphaModFix/>
          </a:blip>
          <a:srcRect b="0" l="9895" r="8731" t="0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744750"/>
            <a:ext cx="73149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3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https://www.kaggle.com/datasets/barun2104/telecom-churn?datasetId=567482</a:t>
            </a:r>
            <a:endParaRPr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yang memiliki data behaviour customer yang meninggalkan layanan (churn), setiap baris dan data merepresentasikan behaviour customer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 mengapa customer meninggalkan layanan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erlukan model yang membantu perusahaan agar customer tetap menggunakan layanan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35125"/>
            <a:ext cx="71913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Apasih “Churn” itu?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-&gt; Tingkat pelanggan yang berpindah services ke layanan lain (unsubscribe)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Churn penting banget ya? Gimana sih pengaruhnya ke bisnis?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-&gt;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Survei dari Bain &amp; Company menyebutkan kalau pelanggan yang setia kemungkinan akan menghabiskan 67% lebih banyak uang mereka untuk kembali membeli produk atau layanan. Sementara untuk menggaet pembeli baru lebih banyak membutuhkan biaya operasional.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Penyebabnya churn itu apa?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29" name="Google Shape;12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0" name="Google Shape;130;p1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32" name="Google Shape;132;p18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189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100" y="4477496"/>
            <a:ext cx="9144000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4370700" y="2166350"/>
            <a:ext cx="6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210350" y="1556750"/>
            <a:ext cx="45531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Setelah dilakukan pengecekan, tidak t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erdapat data yang Null dan semua data bertipe numerik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Dataset yang terdiri dari 3333 baris dan 11 kolom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9" name="Google Shape;159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61" name="Google Shape;161;p20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7132" y="1492925"/>
            <a:ext cx="4092668" cy="24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0" y="2077675"/>
            <a:ext cx="3990600" cy="24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Heatmap disamping, terdapat beberapa korelasi diantaranya: Data Plan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- 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Usage, Data plan - Monthly Charge, DayMins - 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Monthly Charge, Monthly Charge - Overage Fee.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72" name="Google Shape;17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3" name="Google Shape;173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75" name="Google Shape;175;p21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79400" y="189400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050" y="946250"/>
            <a:ext cx="4948751" cy="395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