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68" r:id="rId4"/>
    <p:sldId id="257" r:id="rId5"/>
    <p:sldId id="258" r:id="rId6"/>
    <p:sldId id="270" r:id="rId7"/>
    <p:sldId id="271" r:id="rId8"/>
    <p:sldId id="272" r:id="rId9"/>
    <p:sldId id="279" r:id="rId10"/>
    <p:sldId id="260" r:id="rId11"/>
    <p:sldId id="259" r:id="rId12"/>
    <p:sldId id="264" r:id="rId13"/>
    <p:sldId id="269" r:id="rId14"/>
    <p:sldId id="273" r:id="rId15"/>
    <p:sldId id="274" r:id="rId16"/>
    <p:sldId id="275" r:id="rId17"/>
    <p:sldId id="276" r:id="rId18"/>
    <p:sldId id="280" r:id="rId19"/>
    <p:sldId id="267" r:id="rId20"/>
    <p:sldId id="277" r:id="rId21"/>
    <p:sldId id="278" r:id="rId22"/>
    <p:sldId id="265" r:id="rId23"/>
    <p:sldId id="266"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243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A902F6-D348-4DC3-A47F-2FA97594D0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7F637E-0A42-4DD8-8A21-58F93A7BFD89}">
      <dgm:prSet/>
      <dgm:spPr/>
      <dgm:t>
        <a:bodyPr/>
        <a:lstStyle/>
        <a:p>
          <a:r>
            <a:rPr lang="it-IT"/>
            <a:t>The linear regression model is a statistical technique employed to model the relationship between a dependent variable (target) and one or more independent variables (features).</a:t>
          </a:r>
          <a:endParaRPr lang="en-US"/>
        </a:p>
      </dgm:t>
    </dgm:pt>
    <dgm:pt modelId="{F6934A60-A791-41AF-824C-5CDD4319B638}" type="parTrans" cxnId="{8B2D0349-3327-4CCE-BE23-C12A77C76D56}">
      <dgm:prSet/>
      <dgm:spPr/>
      <dgm:t>
        <a:bodyPr/>
        <a:lstStyle/>
        <a:p>
          <a:endParaRPr lang="en-US"/>
        </a:p>
      </dgm:t>
    </dgm:pt>
    <dgm:pt modelId="{444613E4-D798-415A-B184-A767303E6A0D}" type="sibTrans" cxnId="{8B2D0349-3327-4CCE-BE23-C12A77C76D56}">
      <dgm:prSet/>
      <dgm:spPr/>
      <dgm:t>
        <a:bodyPr/>
        <a:lstStyle/>
        <a:p>
          <a:endParaRPr lang="en-US"/>
        </a:p>
      </dgm:t>
    </dgm:pt>
    <dgm:pt modelId="{E7B1F2A0-9432-4D5E-92E0-232DF8797BD4}">
      <dgm:prSet/>
      <dgm:spPr/>
      <dgm:t>
        <a:bodyPr/>
        <a:lstStyle/>
        <a:p>
          <a:r>
            <a:rPr lang="it-IT"/>
            <a:t>It assumes a linear relationship between these variables and seeks to identify the optimal straight line that best represents this relationship.</a:t>
          </a:r>
          <a:endParaRPr lang="en-US"/>
        </a:p>
      </dgm:t>
    </dgm:pt>
    <dgm:pt modelId="{ABA9AB63-308E-479B-8667-FE1A13DD43E7}" type="parTrans" cxnId="{7358B034-6352-4707-9211-C3873286C36A}">
      <dgm:prSet/>
      <dgm:spPr/>
      <dgm:t>
        <a:bodyPr/>
        <a:lstStyle/>
        <a:p>
          <a:endParaRPr lang="en-US"/>
        </a:p>
      </dgm:t>
    </dgm:pt>
    <dgm:pt modelId="{F83D383C-CDB1-484D-A6A9-AF0D1A4C0523}" type="sibTrans" cxnId="{7358B034-6352-4707-9211-C3873286C36A}">
      <dgm:prSet/>
      <dgm:spPr/>
      <dgm:t>
        <a:bodyPr/>
        <a:lstStyle/>
        <a:p>
          <a:endParaRPr lang="en-US"/>
        </a:p>
      </dgm:t>
    </dgm:pt>
    <dgm:pt modelId="{689C3544-DBB1-4518-8425-7254F8581DAC}">
      <dgm:prSet/>
      <dgm:spPr/>
      <dgm:t>
        <a:bodyPr/>
        <a:lstStyle/>
        <a:p>
          <a:r>
            <a:rPr lang="it-IT"/>
            <a:t>The model's low mean squared error (MSE) and high coefficient of determination (R²) indicate that it has overfit the data. </a:t>
          </a:r>
          <a:endParaRPr lang="en-US"/>
        </a:p>
      </dgm:t>
    </dgm:pt>
    <dgm:pt modelId="{FF491D8E-BC6C-423F-ACA9-62F4E1B1CA19}" type="parTrans" cxnId="{CDF09654-3F8C-416F-974E-1041088E3E40}">
      <dgm:prSet/>
      <dgm:spPr/>
      <dgm:t>
        <a:bodyPr/>
        <a:lstStyle/>
        <a:p>
          <a:endParaRPr lang="en-US"/>
        </a:p>
      </dgm:t>
    </dgm:pt>
    <dgm:pt modelId="{1442FF63-8039-4B5C-884E-61ADF1F633C6}" type="sibTrans" cxnId="{CDF09654-3F8C-416F-974E-1041088E3E40}">
      <dgm:prSet/>
      <dgm:spPr/>
      <dgm:t>
        <a:bodyPr/>
        <a:lstStyle/>
        <a:p>
          <a:endParaRPr lang="en-US"/>
        </a:p>
      </dgm:t>
    </dgm:pt>
    <dgm:pt modelId="{EB600C16-061D-4D36-B984-1C9E44440ECC}">
      <dgm:prSet/>
      <dgm:spPr/>
      <dgm:t>
        <a:bodyPr/>
        <a:lstStyle/>
        <a:p>
          <a:r>
            <a:rPr lang="it-IT"/>
            <a:t>Overfitting can result in inaccurate predictions on new data and undermines the model's capacity to generalize beyond the training dataset.</a:t>
          </a:r>
          <a:endParaRPr lang="en-US"/>
        </a:p>
      </dgm:t>
    </dgm:pt>
    <dgm:pt modelId="{FA270F25-883F-4670-9E53-DAEDD0A0128E}" type="parTrans" cxnId="{15BD8C6A-7897-4008-BA67-03DAA0AB4819}">
      <dgm:prSet/>
      <dgm:spPr/>
      <dgm:t>
        <a:bodyPr/>
        <a:lstStyle/>
        <a:p>
          <a:endParaRPr lang="en-US"/>
        </a:p>
      </dgm:t>
    </dgm:pt>
    <dgm:pt modelId="{37D4B530-217C-4171-81A9-6706A48A115C}" type="sibTrans" cxnId="{15BD8C6A-7897-4008-BA67-03DAA0AB4819}">
      <dgm:prSet/>
      <dgm:spPr/>
      <dgm:t>
        <a:bodyPr/>
        <a:lstStyle/>
        <a:p>
          <a:endParaRPr lang="en-US"/>
        </a:p>
      </dgm:t>
    </dgm:pt>
    <dgm:pt modelId="{09A4DF60-5430-46D3-BACF-0A082B74E7B0}" type="pres">
      <dgm:prSet presAssocID="{A1A902F6-D348-4DC3-A47F-2FA97594D05C}" presName="linear" presStyleCnt="0">
        <dgm:presLayoutVars>
          <dgm:animLvl val="lvl"/>
          <dgm:resizeHandles val="exact"/>
        </dgm:presLayoutVars>
      </dgm:prSet>
      <dgm:spPr/>
    </dgm:pt>
    <dgm:pt modelId="{6E63C819-D3F8-4244-A29D-6748794E0143}" type="pres">
      <dgm:prSet presAssocID="{5A7F637E-0A42-4DD8-8A21-58F93A7BFD89}" presName="parentText" presStyleLbl="node1" presStyleIdx="0" presStyleCnt="4">
        <dgm:presLayoutVars>
          <dgm:chMax val="0"/>
          <dgm:bulletEnabled val="1"/>
        </dgm:presLayoutVars>
      </dgm:prSet>
      <dgm:spPr/>
    </dgm:pt>
    <dgm:pt modelId="{F2EADD82-EC73-44F5-80DF-9ADACDD07D2B}" type="pres">
      <dgm:prSet presAssocID="{444613E4-D798-415A-B184-A767303E6A0D}" presName="spacer" presStyleCnt="0"/>
      <dgm:spPr/>
    </dgm:pt>
    <dgm:pt modelId="{B7A314AA-2CD7-46E7-A309-E33D88BFDC00}" type="pres">
      <dgm:prSet presAssocID="{E7B1F2A0-9432-4D5E-92E0-232DF8797BD4}" presName="parentText" presStyleLbl="node1" presStyleIdx="1" presStyleCnt="4">
        <dgm:presLayoutVars>
          <dgm:chMax val="0"/>
          <dgm:bulletEnabled val="1"/>
        </dgm:presLayoutVars>
      </dgm:prSet>
      <dgm:spPr/>
    </dgm:pt>
    <dgm:pt modelId="{AE84611E-1E76-42D6-AF76-9FA9F498AF6D}" type="pres">
      <dgm:prSet presAssocID="{F83D383C-CDB1-484D-A6A9-AF0D1A4C0523}" presName="spacer" presStyleCnt="0"/>
      <dgm:spPr/>
    </dgm:pt>
    <dgm:pt modelId="{9C58BDCB-110D-474A-A77B-2C58065D8A03}" type="pres">
      <dgm:prSet presAssocID="{689C3544-DBB1-4518-8425-7254F8581DAC}" presName="parentText" presStyleLbl="node1" presStyleIdx="2" presStyleCnt="4">
        <dgm:presLayoutVars>
          <dgm:chMax val="0"/>
          <dgm:bulletEnabled val="1"/>
        </dgm:presLayoutVars>
      </dgm:prSet>
      <dgm:spPr/>
    </dgm:pt>
    <dgm:pt modelId="{E4446AA0-11C5-417B-A51C-C225A8E7E028}" type="pres">
      <dgm:prSet presAssocID="{1442FF63-8039-4B5C-884E-61ADF1F633C6}" presName="spacer" presStyleCnt="0"/>
      <dgm:spPr/>
    </dgm:pt>
    <dgm:pt modelId="{911F00F2-A192-4D9D-8D4E-75D27BB8E44C}" type="pres">
      <dgm:prSet presAssocID="{EB600C16-061D-4D36-B984-1C9E44440ECC}" presName="parentText" presStyleLbl="node1" presStyleIdx="3" presStyleCnt="4">
        <dgm:presLayoutVars>
          <dgm:chMax val="0"/>
          <dgm:bulletEnabled val="1"/>
        </dgm:presLayoutVars>
      </dgm:prSet>
      <dgm:spPr/>
    </dgm:pt>
  </dgm:ptLst>
  <dgm:cxnLst>
    <dgm:cxn modelId="{7358B034-6352-4707-9211-C3873286C36A}" srcId="{A1A902F6-D348-4DC3-A47F-2FA97594D05C}" destId="{E7B1F2A0-9432-4D5E-92E0-232DF8797BD4}" srcOrd="1" destOrd="0" parTransId="{ABA9AB63-308E-479B-8667-FE1A13DD43E7}" sibTransId="{F83D383C-CDB1-484D-A6A9-AF0D1A4C0523}"/>
    <dgm:cxn modelId="{8B2D0349-3327-4CCE-BE23-C12A77C76D56}" srcId="{A1A902F6-D348-4DC3-A47F-2FA97594D05C}" destId="{5A7F637E-0A42-4DD8-8A21-58F93A7BFD89}" srcOrd="0" destOrd="0" parTransId="{F6934A60-A791-41AF-824C-5CDD4319B638}" sibTransId="{444613E4-D798-415A-B184-A767303E6A0D}"/>
    <dgm:cxn modelId="{15BD8C6A-7897-4008-BA67-03DAA0AB4819}" srcId="{A1A902F6-D348-4DC3-A47F-2FA97594D05C}" destId="{EB600C16-061D-4D36-B984-1C9E44440ECC}" srcOrd="3" destOrd="0" parTransId="{FA270F25-883F-4670-9E53-DAEDD0A0128E}" sibTransId="{37D4B530-217C-4171-81A9-6706A48A115C}"/>
    <dgm:cxn modelId="{FA8EFD4B-26C0-4307-8DD8-A3C4E31C3CFA}" type="presOf" srcId="{689C3544-DBB1-4518-8425-7254F8581DAC}" destId="{9C58BDCB-110D-474A-A77B-2C58065D8A03}" srcOrd="0" destOrd="0" presId="urn:microsoft.com/office/officeart/2005/8/layout/vList2"/>
    <dgm:cxn modelId="{CDF09654-3F8C-416F-974E-1041088E3E40}" srcId="{A1A902F6-D348-4DC3-A47F-2FA97594D05C}" destId="{689C3544-DBB1-4518-8425-7254F8581DAC}" srcOrd="2" destOrd="0" parTransId="{FF491D8E-BC6C-423F-ACA9-62F4E1B1CA19}" sibTransId="{1442FF63-8039-4B5C-884E-61ADF1F633C6}"/>
    <dgm:cxn modelId="{18B13875-3043-4DED-A1CF-A1622FF549D0}" type="presOf" srcId="{5A7F637E-0A42-4DD8-8A21-58F93A7BFD89}" destId="{6E63C819-D3F8-4244-A29D-6748794E0143}" srcOrd="0" destOrd="0" presId="urn:microsoft.com/office/officeart/2005/8/layout/vList2"/>
    <dgm:cxn modelId="{75440982-7FC5-4454-B5AC-8A0F5EE4F896}" type="presOf" srcId="{E7B1F2A0-9432-4D5E-92E0-232DF8797BD4}" destId="{B7A314AA-2CD7-46E7-A309-E33D88BFDC00}" srcOrd="0" destOrd="0" presId="urn:microsoft.com/office/officeart/2005/8/layout/vList2"/>
    <dgm:cxn modelId="{1B8C31C2-2A1F-44B3-8DCC-D5A30DF2E150}" type="presOf" srcId="{A1A902F6-D348-4DC3-A47F-2FA97594D05C}" destId="{09A4DF60-5430-46D3-BACF-0A082B74E7B0}" srcOrd="0" destOrd="0" presId="urn:microsoft.com/office/officeart/2005/8/layout/vList2"/>
    <dgm:cxn modelId="{88C2C0C4-3CCD-4D36-9F6D-40D7B67A97C1}" type="presOf" srcId="{EB600C16-061D-4D36-B984-1C9E44440ECC}" destId="{911F00F2-A192-4D9D-8D4E-75D27BB8E44C}" srcOrd="0" destOrd="0" presId="urn:microsoft.com/office/officeart/2005/8/layout/vList2"/>
    <dgm:cxn modelId="{636A1057-CB60-4FB1-AC37-A6D3C2F1FB27}" type="presParOf" srcId="{09A4DF60-5430-46D3-BACF-0A082B74E7B0}" destId="{6E63C819-D3F8-4244-A29D-6748794E0143}" srcOrd="0" destOrd="0" presId="urn:microsoft.com/office/officeart/2005/8/layout/vList2"/>
    <dgm:cxn modelId="{7927F1FF-459F-41CD-97FB-39C40E84046C}" type="presParOf" srcId="{09A4DF60-5430-46D3-BACF-0A082B74E7B0}" destId="{F2EADD82-EC73-44F5-80DF-9ADACDD07D2B}" srcOrd="1" destOrd="0" presId="urn:microsoft.com/office/officeart/2005/8/layout/vList2"/>
    <dgm:cxn modelId="{161485BA-1BDA-46CD-8341-19DC927AC4DE}" type="presParOf" srcId="{09A4DF60-5430-46D3-BACF-0A082B74E7B0}" destId="{B7A314AA-2CD7-46E7-A309-E33D88BFDC00}" srcOrd="2" destOrd="0" presId="urn:microsoft.com/office/officeart/2005/8/layout/vList2"/>
    <dgm:cxn modelId="{348C7686-5465-4B66-9782-B272E1DA4620}" type="presParOf" srcId="{09A4DF60-5430-46D3-BACF-0A082B74E7B0}" destId="{AE84611E-1E76-42D6-AF76-9FA9F498AF6D}" srcOrd="3" destOrd="0" presId="urn:microsoft.com/office/officeart/2005/8/layout/vList2"/>
    <dgm:cxn modelId="{7BF6B6D4-34DF-450D-915D-F3E0BE6A3CAB}" type="presParOf" srcId="{09A4DF60-5430-46D3-BACF-0A082B74E7B0}" destId="{9C58BDCB-110D-474A-A77B-2C58065D8A03}" srcOrd="4" destOrd="0" presId="urn:microsoft.com/office/officeart/2005/8/layout/vList2"/>
    <dgm:cxn modelId="{05695EF6-469D-4DAC-B4FA-7D6D1720B274}" type="presParOf" srcId="{09A4DF60-5430-46D3-BACF-0A082B74E7B0}" destId="{E4446AA0-11C5-417B-A51C-C225A8E7E028}" srcOrd="5" destOrd="0" presId="urn:microsoft.com/office/officeart/2005/8/layout/vList2"/>
    <dgm:cxn modelId="{E8FCFD3F-E695-40A7-9788-47CB3E40DDF4}" type="presParOf" srcId="{09A4DF60-5430-46D3-BACF-0A082B74E7B0}" destId="{911F00F2-A192-4D9D-8D4E-75D27BB8E44C}"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238699-C742-4702-9AC1-89FD163DA3F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D4CC7F2-2828-41A2-936B-61B56B329186}">
      <dgm:prSet/>
      <dgm:spPr/>
      <dgm:t>
        <a:bodyPr/>
        <a:lstStyle/>
        <a:p>
          <a:pPr>
            <a:lnSpc>
              <a:spcPct val="100000"/>
            </a:lnSpc>
          </a:pPr>
          <a:r>
            <a:rPr lang="it-IT" dirty="0"/>
            <a:t>The Long Short-</a:t>
          </a:r>
          <a:r>
            <a:rPr lang="it-IT" dirty="0" err="1"/>
            <a:t>Term</a:t>
          </a:r>
          <a:r>
            <a:rPr lang="it-IT" dirty="0"/>
            <a:t> Memory (LSTM) model </a:t>
          </a:r>
          <a:r>
            <a:rPr lang="it-IT" dirty="0" err="1"/>
            <a:t>is</a:t>
          </a:r>
          <a:r>
            <a:rPr lang="it-IT" dirty="0"/>
            <a:t> a </a:t>
          </a:r>
          <a:r>
            <a:rPr lang="it-IT" dirty="0" err="1"/>
            <a:t>type</a:t>
          </a:r>
          <a:r>
            <a:rPr lang="it-IT" dirty="0"/>
            <a:t> of </a:t>
          </a:r>
          <a:r>
            <a:rPr lang="it-IT" dirty="0" err="1"/>
            <a:t>recurrent</a:t>
          </a:r>
          <a:r>
            <a:rPr lang="it-IT" dirty="0"/>
            <a:t> </a:t>
          </a:r>
          <a:r>
            <a:rPr lang="it-IT" dirty="0" err="1"/>
            <a:t>neural</a:t>
          </a:r>
          <a:r>
            <a:rPr lang="it-IT" dirty="0"/>
            <a:t> network (RNN) </a:t>
          </a:r>
          <a:r>
            <a:rPr lang="it-IT" dirty="0" err="1"/>
            <a:t>architecture</a:t>
          </a:r>
          <a:r>
            <a:rPr lang="it-IT" dirty="0"/>
            <a:t> </a:t>
          </a:r>
          <a:r>
            <a:rPr lang="it-IT" dirty="0" err="1"/>
            <a:t>designed</a:t>
          </a:r>
          <a:r>
            <a:rPr lang="it-IT" dirty="0"/>
            <a:t> to </a:t>
          </a:r>
          <a:r>
            <a:rPr lang="it-IT" dirty="0" err="1"/>
            <a:t>process</a:t>
          </a:r>
          <a:r>
            <a:rPr lang="it-IT" dirty="0"/>
            <a:t> and </a:t>
          </a:r>
          <a:r>
            <a:rPr lang="it-IT" dirty="0" err="1"/>
            <a:t>predict</a:t>
          </a:r>
          <a:r>
            <a:rPr lang="it-IT" dirty="0"/>
            <a:t> </a:t>
          </a:r>
          <a:r>
            <a:rPr lang="it-IT" dirty="0" err="1"/>
            <a:t>sequential</a:t>
          </a:r>
          <a:r>
            <a:rPr lang="it-IT" dirty="0"/>
            <a:t> data, </a:t>
          </a:r>
          <a:r>
            <a:rPr lang="it-IT" dirty="0" err="1"/>
            <a:t>such</a:t>
          </a:r>
          <a:r>
            <a:rPr lang="it-IT" dirty="0"/>
            <a:t> </a:t>
          </a:r>
          <a:r>
            <a:rPr lang="it-IT" dirty="0" err="1"/>
            <a:t>as</a:t>
          </a:r>
          <a:r>
            <a:rPr lang="it-IT" dirty="0"/>
            <a:t> time </a:t>
          </a:r>
          <a:r>
            <a:rPr lang="it-IT" dirty="0" err="1"/>
            <a:t>series</a:t>
          </a:r>
          <a:r>
            <a:rPr lang="it-IT" dirty="0"/>
            <a:t>.</a:t>
          </a:r>
          <a:endParaRPr lang="en-US" dirty="0"/>
        </a:p>
      </dgm:t>
    </dgm:pt>
    <dgm:pt modelId="{241F734C-9F97-4D25-9E47-EFA7143F7E60}" type="parTrans" cxnId="{0CC0964E-FC44-44B1-8C14-A4323FA6A1D1}">
      <dgm:prSet/>
      <dgm:spPr/>
      <dgm:t>
        <a:bodyPr/>
        <a:lstStyle/>
        <a:p>
          <a:endParaRPr lang="en-US"/>
        </a:p>
      </dgm:t>
    </dgm:pt>
    <dgm:pt modelId="{B9235667-8659-4414-AE91-D38645237457}" type="sibTrans" cxnId="{0CC0964E-FC44-44B1-8C14-A4323FA6A1D1}">
      <dgm:prSet/>
      <dgm:spPr/>
      <dgm:t>
        <a:bodyPr/>
        <a:lstStyle/>
        <a:p>
          <a:endParaRPr lang="en-US"/>
        </a:p>
      </dgm:t>
    </dgm:pt>
    <dgm:pt modelId="{52C39542-6A01-44A4-BB74-C487CDADE610}">
      <dgm:prSet/>
      <dgm:spPr/>
      <dgm:t>
        <a:bodyPr/>
        <a:lstStyle/>
        <a:p>
          <a:pPr>
            <a:lnSpc>
              <a:spcPct val="100000"/>
            </a:lnSpc>
          </a:pPr>
          <a:r>
            <a:rPr lang="it-IT" dirty="0" err="1"/>
            <a:t>It</a:t>
          </a:r>
          <a:r>
            <a:rPr lang="it-IT" dirty="0"/>
            <a:t> </a:t>
          </a:r>
          <a:r>
            <a:rPr lang="it-IT" dirty="0" err="1"/>
            <a:t>is</a:t>
          </a:r>
          <a:r>
            <a:rPr lang="it-IT" dirty="0"/>
            <a:t> </a:t>
          </a:r>
          <a:r>
            <a:rPr lang="it-IT" dirty="0" err="1"/>
            <a:t>particularly</a:t>
          </a:r>
          <a:r>
            <a:rPr lang="it-IT" dirty="0"/>
            <a:t> </a:t>
          </a:r>
          <a:r>
            <a:rPr lang="it-IT" dirty="0" err="1"/>
            <a:t>effective</a:t>
          </a:r>
          <a:r>
            <a:rPr lang="it-IT" dirty="0"/>
            <a:t> in </a:t>
          </a:r>
          <a:r>
            <a:rPr lang="it-IT" dirty="0" err="1"/>
            <a:t>capturing</a:t>
          </a:r>
          <a:r>
            <a:rPr lang="it-IT" dirty="0"/>
            <a:t> long-</a:t>
          </a:r>
          <a:r>
            <a:rPr lang="it-IT" dirty="0" err="1"/>
            <a:t>term</a:t>
          </a:r>
          <a:r>
            <a:rPr lang="it-IT" dirty="0"/>
            <a:t> </a:t>
          </a:r>
          <a:r>
            <a:rPr lang="it-IT" dirty="0" err="1"/>
            <a:t>dependencies</a:t>
          </a:r>
          <a:r>
            <a:rPr lang="it-IT" dirty="0"/>
            <a:t> in data by </a:t>
          </a:r>
          <a:r>
            <a:rPr lang="it-IT" dirty="0" err="1"/>
            <a:t>maintaining</a:t>
          </a:r>
          <a:r>
            <a:rPr lang="it-IT" dirty="0"/>
            <a:t> a </a:t>
          </a:r>
          <a:r>
            <a:rPr lang="it-IT" dirty="0" err="1"/>
            <a:t>memory</a:t>
          </a:r>
          <a:r>
            <a:rPr lang="it-IT" dirty="0"/>
            <a:t> state. </a:t>
          </a:r>
          <a:endParaRPr lang="en-US" dirty="0"/>
        </a:p>
      </dgm:t>
    </dgm:pt>
    <dgm:pt modelId="{4152B05B-8314-4DAB-998F-E863938D7415}" type="parTrans" cxnId="{CD8C92FA-770B-494F-9033-2541D112D092}">
      <dgm:prSet/>
      <dgm:spPr/>
      <dgm:t>
        <a:bodyPr/>
        <a:lstStyle/>
        <a:p>
          <a:endParaRPr lang="en-US"/>
        </a:p>
      </dgm:t>
    </dgm:pt>
    <dgm:pt modelId="{B0D87B00-422C-41F7-95AE-E451E50BD9DB}" type="sibTrans" cxnId="{CD8C92FA-770B-494F-9033-2541D112D092}">
      <dgm:prSet/>
      <dgm:spPr/>
      <dgm:t>
        <a:bodyPr/>
        <a:lstStyle/>
        <a:p>
          <a:endParaRPr lang="en-US"/>
        </a:p>
      </dgm:t>
    </dgm:pt>
    <dgm:pt modelId="{8E09701C-A900-4806-8574-A8382D813ED8}">
      <dgm:prSet/>
      <dgm:spPr/>
      <dgm:t>
        <a:bodyPr/>
        <a:lstStyle/>
        <a:p>
          <a:pPr rtl="0">
            <a:lnSpc>
              <a:spcPct val="100000"/>
            </a:lnSpc>
          </a:pPr>
          <a:r>
            <a:rPr lang="it-IT" dirty="0"/>
            <a:t>The model </a:t>
          </a:r>
          <a:r>
            <a:rPr lang="it-IT" dirty="0" err="1"/>
            <a:t>comprises</a:t>
          </a:r>
          <a:r>
            <a:rPr lang="it-IT" dirty="0"/>
            <a:t> </a:t>
          </a:r>
          <a:r>
            <a:rPr lang="it-IT" dirty="0" err="1"/>
            <a:t>interconnected</a:t>
          </a:r>
          <a:r>
            <a:rPr lang="it-IT" dirty="0"/>
            <a:t> </a:t>
          </a:r>
          <a:r>
            <a:rPr lang="it-IT" dirty="0" err="1"/>
            <a:t>nodes</a:t>
          </a:r>
          <a:r>
            <a:rPr lang="it-IT" dirty="0"/>
            <a:t> (or </a:t>
          </a:r>
          <a:r>
            <a:rPr lang="it-IT" dirty="0" err="1"/>
            <a:t>cells</a:t>
          </a:r>
          <a:r>
            <a:rPr lang="it-IT" dirty="0"/>
            <a:t>) </a:t>
          </a:r>
          <a:r>
            <a:rPr lang="it-IT" dirty="0" err="1"/>
            <a:t>that</a:t>
          </a:r>
          <a:r>
            <a:rPr lang="it-IT" dirty="0"/>
            <a:t> </a:t>
          </a:r>
          <a:r>
            <a:rPr lang="it-IT" dirty="0" err="1"/>
            <a:t>regulate</a:t>
          </a:r>
          <a:r>
            <a:rPr lang="it-IT" dirty="0"/>
            <a:t> the flow of information </a:t>
          </a:r>
          <a:r>
            <a:rPr lang="it-IT" dirty="0" err="1"/>
            <a:t>based</a:t>
          </a:r>
          <a:r>
            <a:rPr lang="it-IT" dirty="0"/>
            <a:t> on input </a:t>
          </a:r>
          <a:r>
            <a:rPr lang="it-IT" dirty="0" err="1"/>
            <a:t>sequences</a:t>
          </a:r>
          <a:r>
            <a:rPr lang="it-IT" dirty="0"/>
            <a:t>.</a:t>
          </a:r>
          <a:endParaRPr lang="en-US" dirty="0"/>
        </a:p>
      </dgm:t>
    </dgm:pt>
    <dgm:pt modelId="{CEFE4308-F2BB-4A6D-90F4-1B309C1ED580}" type="parTrans" cxnId="{E884DE61-98FC-4F98-ADBC-57DE0A48499A}">
      <dgm:prSet/>
      <dgm:spPr/>
      <dgm:t>
        <a:bodyPr/>
        <a:lstStyle/>
        <a:p>
          <a:endParaRPr lang="en-US"/>
        </a:p>
      </dgm:t>
    </dgm:pt>
    <dgm:pt modelId="{1A0BE157-98F9-49B4-BE76-1E6801E594F2}" type="sibTrans" cxnId="{E884DE61-98FC-4F98-ADBC-57DE0A48499A}">
      <dgm:prSet/>
      <dgm:spPr/>
      <dgm:t>
        <a:bodyPr/>
        <a:lstStyle/>
        <a:p>
          <a:endParaRPr lang="en-US"/>
        </a:p>
      </dgm:t>
    </dgm:pt>
    <dgm:pt modelId="{ECA5D20A-7E60-4FFE-853D-6D9B0C82BB50}">
      <dgm:prSet/>
      <dgm:spPr/>
      <dgm:t>
        <a:bodyPr/>
        <a:lstStyle/>
        <a:p>
          <a:pPr rtl="0">
            <a:lnSpc>
              <a:spcPct val="100000"/>
            </a:lnSpc>
          </a:pPr>
          <a:r>
            <a:rPr lang="it-IT" dirty="0">
              <a:latin typeface="Aptos Display" panose="02110004020202020204"/>
            </a:rPr>
            <a:t> The LSTM</a:t>
          </a:r>
          <a:r>
            <a:rPr lang="it-IT" dirty="0"/>
            <a:t> </a:t>
          </a:r>
          <a:r>
            <a:rPr lang="it-IT" dirty="0" err="1"/>
            <a:t>is</a:t>
          </a:r>
          <a:r>
            <a:rPr lang="it-IT" dirty="0"/>
            <a:t> </a:t>
          </a:r>
          <a:r>
            <a:rPr lang="it-IT" dirty="0" err="1"/>
            <a:t>trained</a:t>
          </a:r>
          <a:r>
            <a:rPr lang="it-IT" dirty="0"/>
            <a:t> to </a:t>
          </a:r>
          <a:r>
            <a:rPr lang="it-IT" dirty="0" err="1"/>
            <a:t>learn</a:t>
          </a:r>
          <a:r>
            <a:rPr lang="it-IT" dirty="0"/>
            <a:t> patterns and </a:t>
          </a:r>
          <a:r>
            <a:rPr lang="it-IT" dirty="0" err="1"/>
            <a:t>relationships</a:t>
          </a:r>
          <a:r>
            <a:rPr lang="it-IT" dirty="0"/>
            <a:t> in </a:t>
          </a:r>
          <a:r>
            <a:rPr lang="it-IT" dirty="0" err="1"/>
            <a:t>sequential</a:t>
          </a:r>
          <a:r>
            <a:rPr lang="it-IT" dirty="0"/>
            <a:t> data, making </a:t>
          </a:r>
          <a:r>
            <a:rPr lang="it-IT" dirty="0" err="1"/>
            <a:t>it</a:t>
          </a:r>
          <a:r>
            <a:rPr lang="it-IT" dirty="0"/>
            <a:t> </a:t>
          </a:r>
          <a:r>
            <a:rPr lang="it-IT" dirty="0" err="1"/>
            <a:t>suitable</a:t>
          </a:r>
          <a:r>
            <a:rPr lang="it-IT" dirty="0"/>
            <a:t> for tasks like stock price </a:t>
          </a:r>
          <a:r>
            <a:rPr lang="it-IT" dirty="0" err="1"/>
            <a:t>prediction</a:t>
          </a:r>
          <a:r>
            <a:rPr lang="it-IT" dirty="0"/>
            <a:t>.</a:t>
          </a:r>
          <a:endParaRPr lang="en-US" dirty="0"/>
        </a:p>
      </dgm:t>
    </dgm:pt>
    <dgm:pt modelId="{6DD58D73-3576-4008-84CD-B7F27D06C416}" type="parTrans" cxnId="{F4649D0B-ED79-468F-B7BA-27B4F4C2AC4F}">
      <dgm:prSet/>
      <dgm:spPr/>
      <dgm:t>
        <a:bodyPr/>
        <a:lstStyle/>
        <a:p>
          <a:endParaRPr lang="en-US"/>
        </a:p>
      </dgm:t>
    </dgm:pt>
    <dgm:pt modelId="{6C08F1B0-D079-4FD2-99FB-D020BA6A10AC}" type="sibTrans" cxnId="{F4649D0B-ED79-468F-B7BA-27B4F4C2AC4F}">
      <dgm:prSet/>
      <dgm:spPr/>
      <dgm:t>
        <a:bodyPr/>
        <a:lstStyle/>
        <a:p>
          <a:endParaRPr lang="en-US"/>
        </a:p>
      </dgm:t>
    </dgm:pt>
    <dgm:pt modelId="{A80F147A-81E3-4FA9-AE6C-30D6BA3761E3}" type="pres">
      <dgm:prSet presAssocID="{75238699-C742-4702-9AC1-89FD163DA3F7}" presName="root" presStyleCnt="0">
        <dgm:presLayoutVars>
          <dgm:dir/>
          <dgm:resizeHandles val="exact"/>
        </dgm:presLayoutVars>
      </dgm:prSet>
      <dgm:spPr/>
    </dgm:pt>
    <dgm:pt modelId="{20A9FE77-7AE0-4BCC-B463-E7C9B703FE7E}" type="pres">
      <dgm:prSet presAssocID="{9D4CC7F2-2828-41A2-936B-61B56B329186}" presName="compNode" presStyleCnt="0"/>
      <dgm:spPr/>
    </dgm:pt>
    <dgm:pt modelId="{CFC44E2B-98F7-439A-AD62-AA9A8F5E2248}" type="pres">
      <dgm:prSet presAssocID="{9D4CC7F2-2828-41A2-936B-61B56B3291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sso"/>
        </a:ext>
      </dgm:extLst>
    </dgm:pt>
    <dgm:pt modelId="{14365E81-439B-4128-A670-043A77F3574E}" type="pres">
      <dgm:prSet presAssocID="{9D4CC7F2-2828-41A2-936B-61B56B329186}" presName="spaceRect" presStyleCnt="0"/>
      <dgm:spPr/>
    </dgm:pt>
    <dgm:pt modelId="{A204A3E0-8A32-481A-BF17-D49D67DD5DDC}" type="pres">
      <dgm:prSet presAssocID="{9D4CC7F2-2828-41A2-936B-61B56B329186}" presName="textRect" presStyleLbl="revTx" presStyleIdx="0" presStyleCnt="4">
        <dgm:presLayoutVars>
          <dgm:chMax val="1"/>
          <dgm:chPref val="1"/>
        </dgm:presLayoutVars>
      </dgm:prSet>
      <dgm:spPr/>
    </dgm:pt>
    <dgm:pt modelId="{CE2575A8-8C58-4089-80A5-07B51C242354}" type="pres">
      <dgm:prSet presAssocID="{B9235667-8659-4414-AE91-D38645237457}" presName="sibTrans" presStyleCnt="0"/>
      <dgm:spPr/>
    </dgm:pt>
    <dgm:pt modelId="{F00719BF-ADDE-49A2-84F6-5D5962C646A3}" type="pres">
      <dgm:prSet presAssocID="{52C39542-6A01-44A4-BB74-C487CDADE610}" presName="compNode" presStyleCnt="0"/>
      <dgm:spPr/>
    </dgm:pt>
    <dgm:pt modelId="{28D96270-34C4-4FCA-B61D-B23BF9D0D4AF}" type="pres">
      <dgm:prSet presAssocID="{52C39542-6A01-44A4-BB74-C487CDADE61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C2A1AC5E-FB70-49E8-96CF-227B9E5662EA}" type="pres">
      <dgm:prSet presAssocID="{52C39542-6A01-44A4-BB74-C487CDADE610}" presName="spaceRect" presStyleCnt="0"/>
      <dgm:spPr/>
    </dgm:pt>
    <dgm:pt modelId="{7E374DC6-509D-4704-8E2C-C94586718E5B}" type="pres">
      <dgm:prSet presAssocID="{52C39542-6A01-44A4-BB74-C487CDADE610}" presName="textRect" presStyleLbl="revTx" presStyleIdx="1" presStyleCnt="4">
        <dgm:presLayoutVars>
          <dgm:chMax val="1"/>
          <dgm:chPref val="1"/>
        </dgm:presLayoutVars>
      </dgm:prSet>
      <dgm:spPr/>
    </dgm:pt>
    <dgm:pt modelId="{6C837BA5-8259-424C-B062-2E175C9DAE2C}" type="pres">
      <dgm:prSet presAssocID="{B0D87B00-422C-41F7-95AE-E451E50BD9DB}" presName="sibTrans" presStyleCnt="0"/>
      <dgm:spPr/>
    </dgm:pt>
    <dgm:pt modelId="{85FF0F09-7890-4163-B502-8CC7D46AB87A}" type="pres">
      <dgm:prSet presAssocID="{8E09701C-A900-4806-8574-A8382D813ED8}" presName="compNode" presStyleCnt="0"/>
      <dgm:spPr/>
    </dgm:pt>
    <dgm:pt modelId="{661E56E3-9B4A-46B0-ACE9-807ACB0452F3}" type="pres">
      <dgm:prSet presAssocID="{8E09701C-A900-4806-8574-A8382D813E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Diagram"/>
        </a:ext>
      </dgm:extLst>
    </dgm:pt>
    <dgm:pt modelId="{2F82B6C4-A166-4CF2-A0EA-B6933DA7D184}" type="pres">
      <dgm:prSet presAssocID="{8E09701C-A900-4806-8574-A8382D813ED8}" presName="spaceRect" presStyleCnt="0"/>
      <dgm:spPr/>
    </dgm:pt>
    <dgm:pt modelId="{781C27B4-43AF-4EB7-B8DA-D35894B323AC}" type="pres">
      <dgm:prSet presAssocID="{8E09701C-A900-4806-8574-A8382D813ED8}" presName="textRect" presStyleLbl="revTx" presStyleIdx="2" presStyleCnt="4">
        <dgm:presLayoutVars>
          <dgm:chMax val="1"/>
          <dgm:chPref val="1"/>
        </dgm:presLayoutVars>
      </dgm:prSet>
      <dgm:spPr/>
    </dgm:pt>
    <dgm:pt modelId="{4BE1EC61-0499-402C-AA24-D97954D861C6}" type="pres">
      <dgm:prSet presAssocID="{1A0BE157-98F9-49B4-BE76-1E6801E594F2}" presName="sibTrans" presStyleCnt="0"/>
      <dgm:spPr/>
    </dgm:pt>
    <dgm:pt modelId="{1F5551A2-675A-4F0F-A248-732B4DE3D128}" type="pres">
      <dgm:prSet presAssocID="{ECA5D20A-7E60-4FFE-853D-6D9B0C82BB50}" presName="compNode" presStyleCnt="0"/>
      <dgm:spPr/>
    </dgm:pt>
    <dgm:pt modelId="{B57D50BF-7284-450C-B2F7-CB3696964788}" type="pres">
      <dgm:prSet presAssocID="{ECA5D20A-7E60-4FFE-853D-6D9B0C82BB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he"/>
        </a:ext>
      </dgm:extLst>
    </dgm:pt>
    <dgm:pt modelId="{F1167E9C-9DD1-408A-A397-4CE85F174044}" type="pres">
      <dgm:prSet presAssocID="{ECA5D20A-7E60-4FFE-853D-6D9B0C82BB50}" presName="spaceRect" presStyleCnt="0"/>
      <dgm:spPr/>
    </dgm:pt>
    <dgm:pt modelId="{8058B06A-602F-499E-AEBB-697DE103E92A}" type="pres">
      <dgm:prSet presAssocID="{ECA5D20A-7E60-4FFE-853D-6D9B0C82BB50}" presName="textRect" presStyleLbl="revTx" presStyleIdx="3" presStyleCnt="4">
        <dgm:presLayoutVars>
          <dgm:chMax val="1"/>
          <dgm:chPref val="1"/>
        </dgm:presLayoutVars>
      </dgm:prSet>
      <dgm:spPr/>
    </dgm:pt>
  </dgm:ptLst>
  <dgm:cxnLst>
    <dgm:cxn modelId="{D1C68B01-4B96-49E7-B8F1-4CF20F1B8E7D}" type="presOf" srcId="{ECA5D20A-7E60-4FFE-853D-6D9B0C82BB50}" destId="{8058B06A-602F-499E-AEBB-697DE103E92A}" srcOrd="0" destOrd="0" presId="urn:microsoft.com/office/officeart/2018/2/layout/IconLabelList"/>
    <dgm:cxn modelId="{F4649D0B-ED79-468F-B7BA-27B4F4C2AC4F}" srcId="{75238699-C742-4702-9AC1-89FD163DA3F7}" destId="{ECA5D20A-7E60-4FFE-853D-6D9B0C82BB50}" srcOrd="3" destOrd="0" parTransId="{6DD58D73-3576-4008-84CD-B7F27D06C416}" sibTransId="{6C08F1B0-D079-4FD2-99FB-D020BA6A10AC}"/>
    <dgm:cxn modelId="{4767482B-359C-4163-88E4-994D3A16F7CB}" type="presOf" srcId="{8E09701C-A900-4806-8574-A8382D813ED8}" destId="{781C27B4-43AF-4EB7-B8DA-D35894B323AC}" srcOrd="0" destOrd="0" presId="urn:microsoft.com/office/officeart/2018/2/layout/IconLabelList"/>
    <dgm:cxn modelId="{E884DE61-98FC-4F98-ADBC-57DE0A48499A}" srcId="{75238699-C742-4702-9AC1-89FD163DA3F7}" destId="{8E09701C-A900-4806-8574-A8382D813ED8}" srcOrd="2" destOrd="0" parTransId="{CEFE4308-F2BB-4A6D-90F4-1B309C1ED580}" sibTransId="{1A0BE157-98F9-49B4-BE76-1E6801E594F2}"/>
    <dgm:cxn modelId="{0CC0964E-FC44-44B1-8C14-A4323FA6A1D1}" srcId="{75238699-C742-4702-9AC1-89FD163DA3F7}" destId="{9D4CC7F2-2828-41A2-936B-61B56B329186}" srcOrd="0" destOrd="0" parTransId="{241F734C-9F97-4D25-9E47-EFA7143F7E60}" sibTransId="{B9235667-8659-4414-AE91-D38645237457}"/>
    <dgm:cxn modelId="{231EA07C-8C94-499A-BB10-162B246DBA2B}" type="presOf" srcId="{9D4CC7F2-2828-41A2-936B-61B56B329186}" destId="{A204A3E0-8A32-481A-BF17-D49D67DD5DDC}" srcOrd="0" destOrd="0" presId="urn:microsoft.com/office/officeart/2018/2/layout/IconLabelList"/>
    <dgm:cxn modelId="{E84A4085-801E-4059-B355-F13CA994DAF4}" type="presOf" srcId="{52C39542-6A01-44A4-BB74-C487CDADE610}" destId="{7E374DC6-509D-4704-8E2C-C94586718E5B}" srcOrd="0" destOrd="0" presId="urn:microsoft.com/office/officeart/2018/2/layout/IconLabelList"/>
    <dgm:cxn modelId="{E5ABF490-2568-412F-968B-89908156138C}" type="presOf" srcId="{75238699-C742-4702-9AC1-89FD163DA3F7}" destId="{A80F147A-81E3-4FA9-AE6C-30D6BA3761E3}" srcOrd="0" destOrd="0" presId="urn:microsoft.com/office/officeart/2018/2/layout/IconLabelList"/>
    <dgm:cxn modelId="{CD8C92FA-770B-494F-9033-2541D112D092}" srcId="{75238699-C742-4702-9AC1-89FD163DA3F7}" destId="{52C39542-6A01-44A4-BB74-C487CDADE610}" srcOrd="1" destOrd="0" parTransId="{4152B05B-8314-4DAB-998F-E863938D7415}" sibTransId="{B0D87B00-422C-41F7-95AE-E451E50BD9DB}"/>
    <dgm:cxn modelId="{6A1EEFC7-4352-490A-8843-192F4AC781C6}" type="presParOf" srcId="{A80F147A-81E3-4FA9-AE6C-30D6BA3761E3}" destId="{20A9FE77-7AE0-4BCC-B463-E7C9B703FE7E}" srcOrd="0" destOrd="0" presId="urn:microsoft.com/office/officeart/2018/2/layout/IconLabelList"/>
    <dgm:cxn modelId="{7B1A4C9C-E880-48B7-88B3-DF23D6B9166E}" type="presParOf" srcId="{20A9FE77-7AE0-4BCC-B463-E7C9B703FE7E}" destId="{CFC44E2B-98F7-439A-AD62-AA9A8F5E2248}" srcOrd="0" destOrd="0" presId="urn:microsoft.com/office/officeart/2018/2/layout/IconLabelList"/>
    <dgm:cxn modelId="{44D9AC35-2D00-416B-8ED3-6C9B59C4F6F1}" type="presParOf" srcId="{20A9FE77-7AE0-4BCC-B463-E7C9B703FE7E}" destId="{14365E81-439B-4128-A670-043A77F3574E}" srcOrd="1" destOrd="0" presId="urn:microsoft.com/office/officeart/2018/2/layout/IconLabelList"/>
    <dgm:cxn modelId="{D664C25F-0178-4273-AE0F-90F7C5350EC7}" type="presParOf" srcId="{20A9FE77-7AE0-4BCC-B463-E7C9B703FE7E}" destId="{A204A3E0-8A32-481A-BF17-D49D67DD5DDC}" srcOrd="2" destOrd="0" presId="urn:microsoft.com/office/officeart/2018/2/layout/IconLabelList"/>
    <dgm:cxn modelId="{D596CA69-3F6D-4C0A-813D-CC0E7E591C24}" type="presParOf" srcId="{A80F147A-81E3-4FA9-AE6C-30D6BA3761E3}" destId="{CE2575A8-8C58-4089-80A5-07B51C242354}" srcOrd="1" destOrd="0" presId="urn:microsoft.com/office/officeart/2018/2/layout/IconLabelList"/>
    <dgm:cxn modelId="{AFFBFA8D-A6CE-4162-A8B2-C25846835233}" type="presParOf" srcId="{A80F147A-81E3-4FA9-AE6C-30D6BA3761E3}" destId="{F00719BF-ADDE-49A2-84F6-5D5962C646A3}" srcOrd="2" destOrd="0" presId="urn:microsoft.com/office/officeart/2018/2/layout/IconLabelList"/>
    <dgm:cxn modelId="{9CFE5B78-2109-44E0-9A0E-9E3E48D39FD2}" type="presParOf" srcId="{F00719BF-ADDE-49A2-84F6-5D5962C646A3}" destId="{28D96270-34C4-4FCA-B61D-B23BF9D0D4AF}" srcOrd="0" destOrd="0" presId="urn:microsoft.com/office/officeart/2018/2/layout/IconLabelList"/>
    <dgm:cxn modelId="{0CF27AA8-0E95-4F26-91B2-3B726A1BDFAE}" type="presParOf" srcId="{F00719BF-ADDE-49A2-84F6-5D5962C646A3}" destId="{C2A1AC5E-FB70-49E8-96CF-227B9E5662EA}" srcOrd="1" destOrd="0" presId="urn:microsoft.com/office/officeart/2018/2/layout/IconLabelList"/>
    <dgm:cxn modelId="{96E5E16E-6D92-4554-A3EA-37A24277EB47}" type="presParOf" srcId="{F00719BF-ADDE-49A2-84F6-5D5962C646A3}" destId="{7E374DC6-509D-4704-8E2C-C94586718E5B}" srcOrd="2" destOrd="0" presId="urn:microsoft.com/office/officeart/2018/2/layout/IconLabelList"/>
    <dgm:cxn modelId="{232E74E1-76BD-4D7B-9CD8-6CAE0A065108}" type="presParOf" srcId="{A80F147A-81E3-4FA9-AE6C-30D6BA3761E3}" destId="{6C837BA5-8259-424C-B062-2E175C9DAE2C}" srcOrd="3" destOrd="0" presId="urn:microsoft.com/office/officeart/2018/2/layout/IconLabelList"/>
    <dgm:cxn modelId="{F2DBDE76-3E49-4C51-AC3B-AAA1493F016A}" type="presParOf" srcId="{A80F147A-81E3-4FA9-AE6C-30D6BA3761E3}" destId="{85FF0F09-7890-4163-B502-8CC7D46AB87A}" srcOrd="4" destOrd="0" presId="urn:microsoft.com/office/officeart/2018/2/layout/IconLabelList"/>
    <dgm:cxn modelId="{87C59E9C-E55F-4391-B3AB-21CFA643567F}" type="presParOf" srcId="{85FF0F09-7890-4163-B502-8CC7D46AB87A}" destId="{661E56E3-9B4A-46B0-ACE9-807ACB0452F3}" srcOrd="0" destOrd="0" presId="urn:microsoft.com/office/officeart/2018/2/layout/IconLabelList"/>
    <dgm:cxn modelId="{B66584C5-84E7-4368-819D-E46677677A34}" type="presParOf" srcId="{85FF0F09-7890-4163-B502-8CC7D46AB87A}" destId="{2F82B6C4-A166-4CF2-A0EA-B6933DA7D184}" srcOrd="1" destOrd="0" presId="urn:microsoft.com/office/officeart/2018/2/layout/IconLabelList"/>
    <dgm:cxn modelId="{BB09A276-6590-42E1-9010-376D7A742250}" type="presParOf" srcId="{85FF0F09-7890-4163-B502-8CC7D46AB87A}" destId="{781C27B4-43AF-4EB7-B8DA-D35894B323AC}" srcOrd="2" destOrd="0" presId="urn:microsoft.com/office/officeart/2018/2/layout/IconLabelList"/>
    <dgm:cxn modelId="{F5B1E7BA-2758-4268-AD92-F0D7AF4AB885}" type="presParOf" srcId="{A80F147A-81E3-4FA9-AE6C-30D6BA3761E3}" destId="{4BE1EC61-0499-402C-AA24-D97954D861C6}" srcOrd="5" destOrd="0" presId="urn:microsoft.com/office/officeart/2018/2/layout/IconLabelList"/>
    <dgm:cxn modelId="{BAA7E832-6FC9-42E8-AA2D-2A3DF7525B74}" type="presParOf" srcId="{A80F147A-81E3-4FA9-AE6C-30D6BA3761E3}" destId="{1F5551A2-675A-4F0F-A248-732B4DE3D128}" srcOrd="6" destOrd="0" presId="urn:microsoft.com/office/officeart/2018/2/layout/IconLabelList"/>
    <dgm:cxn modelId="{8EE13145-C1D8-4D29-895F-9D4366E66306}" type="presParOf" srcId="{1F5551A2-675A-4F0F-A248-732B4DE3D128}" destId="{B57D50BF-7284-450C-B2F7-CB3696964788}" srcOrd="0" destOrd="0" presId="urn:microsoft.com/office/officeart/2018/2/layout/IconLabelList"/>
    <dgm:cxn modelId="{B32040E4-391A-4949-882E-12033A80A4C8}" type="presParOf" srcId="{1F5551A2-675A-4F0F-A248-732B4DE3D128}" destId="{F1167E9C-9DD1-408A-A397-4CE85F174044}" srcOrd="1" destOrd="0" presId="urn:microsoft.com/office/officeart/2018/2/layout/IconLabelList"/>
    <dgm:cxn modelId="{7DC34FA7-BF1F-4A1F-A4F3-2280A01C0741}" type="presParOf" srcId="{1F5551A2-675A-4F0F-A248-732B4DE3D128}" destId="{8058B06A-602F-499E-AEBB-697DE103E92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52E2CE-E865-4024-840E-9B23BB2A4AF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DEF5E22-2651-455F-94F2-20F2CCECE0C0}">
      <dgm:prSet/>
      <dgm:spPr/>
      <dgm:t>
        <a:bodyPr/>
        <a:lstStyle/>
        <a:p>
          <a:pPr>
            <a:lnSpc>
              <a:spcPct val="100000"/>
            </a:lnSpc>
          </a:pPr>
          <a:r>
            <a:rPr lang="it-IT" dirty="0"/>
            <a:t>The </a:t>
          </a:r>
          <a:r>
            <a:rPr lang="it-IT" dirty="0" err="1"/>
            <a:t>Decision</a:t>
          </a:r>
          <a:r>
            <a:rPr lang="it-IT" dirty="0"/>
            <a:t> Tree </a:t>
          </a:r>
          <a:r>
            <a:rPr lang="it-IT" dirty="0" err="1"/>
            <a:t>Regressor</a:t>
          </a:r>
          <a:r>
            <a:rPr lang="it-IT" dirty="0"/>
            <a:t> model </a:t>
          </a:r>
          <a:r>
            <a:rPr lang="it-IT" dirty="0" err="1"/>
            <a:t>is</a:t>
          </a:r>
          <a:r>
            <a:rPr lang="it-IT" dirty="0"/>
            <a:t> a </a:t>
          </a:r>
          <a:r>
            <a:rPr lang="it-IT" dirty="0" err="1"/>
            <a:t>supervised</a:t>
          </a:r>
          <a:r>
            <a:rPr lang="it-IT" dirty="0"/>
            <a:t> learning </a:t>
          </a:r>
          <a:r>
            <a:rPr lang="it-IT" dirty="0" err="1"/>
            <a:t>algorithm</a:t>
          </a:r>
          <a:r>
            <a:rPr lang="it-IT" dirty="0"/>
            <a:t> </a:t>
          </a:r>
          <a:r>
            <a:rPr lang="it-IT" dirty="0" err="1"/>
            <a:t>used</a:t>
          </a:r>
          <a:r>
            <a:rPr lang="it-IT" dirty="0"/>
            <a:t> for </a:t>
          </a:r>
          <a:r>
            <a:rPr lang="it-IT" dirty="0" err="1"/>
            <a:t>regression</a:t>
          </a:r>
          <a:r>
            <a:rPr lang="it-IT" dirty="0"/>
            <a:t> tasks.</a:t>
          </a:r>
          <a:endParaRPr lang="en-US" dirty="0"/>
        </a:p>
      </dgm:t>
    </dgm:pt>
    <dgm:pt modelId="{15088895-F546-4AE6-914B-18F718CDEDB6}" type="parTrans" cxnId="{4C0E3CC3-13AB-4B01-AB9F-4ACE4E3AC6FE}">
      <dgm:prSet/>
      <dgm:spPr/>
      <dgm:t>
        <a:bodyPr/>
        <a:lstStyle/>
        <a:p>
          <a:endParaRPr lang="en-US"/>
        </a:p>
      </dgm:t>
    </dgm:pt>
    <dgm:pt modelId="{AD814E7C-2684-455F-A328-DB6D06A5F99F}" type="sibTrans" cxnId="{4C0E3CC3-13AB-4B01-AB9F-4ACE4E3AC6FE}">
      <dgm:prSet/>
      <dgm:spPr/>
      <dgm:t>
        <a:bodyPr/>
        <a:lstStyle/>
        <a:p>
          <a:pPr>
            <a:lnSpc>
              <a:spcPct val="100000"/>
            </a:lnSpc>
          </a:pPr>
          <a:endParaRPr lang="en-US"/>
        </a:p>
      </dgm:t>
    </dgm:pt>
    <dgm:pt modelId="{BA92E77E-23BA-47F3-81A3-D1DF99475647}">
      <dgm:prSet/>
      <dgm:spPr/>
      <dgm:t>
        <a:bodyPr/>
        <a:lstStyle/>
        <a:p>
          <a:pPr>
            <a:lnSpc>
              <a:spcPct val="100000"/>
            </a:lnSpc>
          </a:pPr>
          <a:r>
            <a:rPr lang="it-IT" dirty="0" err="1"/>
            <a:t>This</a:t>
          </a:r>
          <a:r>
            <a:rPr lang="it-IT" dirty="0"/>
            <a:t> model works by </a:t>
          </a:r>
          <a:r>
            <a:rPr lang="it-IT" dirty="0" err="1"/>
            <a:t>recuresively</a:t>
          </a:r>
          <a:r>
            <a:rPr lang="it-IT" dirty="0"/>
            <a:t> </a:t>
          </a:r>
          <a:r>
            <a:rPr lang="it-IT" dirty="0" err="1"/>
            <a:t>partitioning</a:t>
          </a:r>
          <a:r>
            <a:rPr lang="it-IT" dirty="0"/>
            <a:t> the dataset </a:t>
          </a:r>
          <a:r>
            <a:rPr lang="it-IT" dirty="0" err="1"/>
            <a:t>into</a:t>
          </a:r>
          <a:r>
            <a:rPr lang="it-IT" dirty="0"/>
            <a:t> subsets </a:t>
          </a:r>
          <a:r>
            <a:rPr lang="it-IT" dirty="0" err="1"/>
            <a:t>based</a:t>
          </a:r>
          <a:r>
            <a:rPr lang="it-IT" dirty="0"/>
            <a:t> on the </a:t>
          </a:r>
          <a:r>
            <a:rPr lang="it-IT" dirty="0" err="1"/>
            <a:t>values</a:t>
          </a:r>
          <a:r>
            <a:rPr lang="it-IT" dirty="0"/>
            <a:t> of </a:t>
          </a:r>
          <a:r>
            <a:rPr lang="it-IT" dirty="0" err="1"/>
            <a:t>certain</a:t>
          </a:r>
          <a:r>
            <a:rPr lang="it-IT" dirty="0"/>
            <a:t> features. </a:t>
          </a:r>
          <a:endParaRPr lang="en-US" dirty="0"/>
        </a:p>
      </dgm:t>
    </dgm:pt>
    <dgm:pt modelId="{FB6F5A7E-920B-41FC-8C91-246F1B49AEAE}" type="parTrans" cxnId="{80A07FC9-F5CC-44B0-AA62-E729EB3CEF6C}">
      <dgm:prSet/>
      <dgm:spPr/>
      <dgm:t>
        <a:bodyPr/>
        <a:lstStyle/>
        <a:p>
          <a:endParaRPr lang="en-US"/>
        </a:p>
      </dgm:t>
    </dgm:pt>
    <dgm:pt modelId="{DEA93B46-D2E8-45BB-85DE-0DE167A3A774}" type="sibTrans" cxnId="{80A07FC9-F5CC-44B0-AA62-E729EB3CEF6C}">
      <dgm:prSet/>
      <dgm:spPr/>
      <dgm:t>
        <a:bodyPr/>
        <a:lstStyle/>
        <a:p>
          <a:pPr>
            <a:lnSpc>
              <a:spcPct val="100000"/>
            </a:lnSpc>
          </a:pPr>
          <a:endParaRPr lang="en-US"/>
        </a:p>
      </dgm:t>
    </dgm:pt>
    <dgm:pt modelId="{13D09A44-642A-4F48-893E-91E2D1FAF425}">
      <dgm:prSet/>
      <dgm:spPr/>
      <dgm:t>
        <a:bodyPr/>
        <a:lstStyle/>
        <a:p>
          <a:pPr>
            <a:lnSpc>
              <a:spcPct val="100000"/>
            </a:lnSpc>
          </a:pPr>
          <a:r>
            <a:rPr lang="it-IT" dirty="0"/>
            <a:t>The split points are </a:t>
          </a:r>
          <a:r>
            <a:rPr lang="it-IT" dirty="0" err="1"/>
            <a:t>chosen</a:t>
          </a:r>
          <a:r>
            <a:rPr lang="it-IT" dirty="0"/>
            <a:t> to </a:t>
          </a:r>
          <a:r>
            <a:rPr lang="it-IT" dirty="0" err="1"/>
            <a:t>minimize</a:t>
          </a:r>
          <a:r>
            <a:rPr lang="it-IT" dirty="0"/>
            <a:t> </a:t>
          </a:r>
          <a:r>
            <a:rPr lang="it-IT" dirty="0" err="1"/>
            <a:t>impurity</a:t>
          </a:r>
          <a:r>
            <a:rPr lang="it-IT" dirty="0"/>
            <a:t> </a:t>
          </a:r>
          <a:r>
            <a:rPr lang="it-IT" dirty="0" err="1"/>
            <a:t>within</a:t>
          </a:r>
          <a:r>
            <a:rPr lang="it-IT" dirty="0"/>
            <a:t> </a:t>
          </a:r>
          <a:r>
            <a:rPr lang="it-IT" dirty="0" err="1"/>
            <a:t>each</a:t>
          </a:r>
          <a:r>
            <a:rPr lang="it-IT" dirty="0"/>
            <a:t> subset. The model </a:t>
          </a:r>
          <a:r>
            <a:rPr lang="it-IT" dirty="0" err="1"/>
            <a:t>continues</a:t>
          </a:r>
          <a:r>
            <a:rPr lang="it-IT" dirty="0"/>
            <a:t> splitting </a:t>
          </a:r>
          <a:r>
            <a:rPr lang="it-IT" dirty="0" err="1"/>
            <a:t>until</a:t>
          </a:r>
          <a:r>
            <a:rPr lang="it-IT" dirty="0"/>
            <a:t> a </a:t>
          </a:r>
          <a:r>
            <a:rPr lang="it-IT" dirty="0" err="1"/>
            <a:t>stopping</a:t>
          </a:r>
          <a:r>
            <a:rPr lang="it-IT" dirty="0"/>
            <a:t> </a:t>
          </a:r>
          <a:r>
            <a:rPr lang="it-IT" dirty="0" err="1"/>
            <a:t>criteria</a:t>
          </a:r>
          <a:r>
            <a:rPr lang="it-IT" dirty="0"/>
            <a:t> </a:t>
          </a:r>
          <a:r>
            <a:rPr lang="it-IT" dirty="0" err="1"/>
            <a:t>is</a:t>
          </a:r>
          <a:r>
            <a:rPr lang="it-IT" dirty="0"/>
            <a:t> </a:t>
          </a:r>
          <a:r>
            <a:rPr lang="it-IT" dirty="0" err="1"/>
            <a:t>met</a:t>
          </a:r>
          <a:endParaRPr lang="en-US" dirty="0" err="1"/>
        </a:p>
      </dgm:t>
    </dgm:pt>
    <dgm:pt modelId="{1F23CBFC-462D-4756-A2EC-C9F32D6D00BC}" type="parTrans" cxnId="{A4D7E533-EF22-41D4-912F-C6A4D840145C}">
      <dgm:prSet/>
      <dgm:spPr/>
      <dgm:t>
        <a:bodyPr/>
        <a:lstStyle/>
        <a:p>
          <a:endParaRPr lang="en-US"/>
        </a:p>
      </dgm:t>
    </dgm:pt>
    <dgm:pt modelId="{A6EF795E-5185-4052-9DD1-1A85BD449456}" type="sibTrans" cxnId="{A4D7E533-EF22-41D4-912F-C6A4D840145C}">
      <dgm:prSet/>
      <dgm:spPr/>
      <dgm:t>
        <a:bodyPr/>
        <a:lstStyle/>
        <a:p>
          <a:pPr>
            <a:lnSpc>
              <a:spcPct val="100000"/>
            </a:lnSpc>
          </a:pPr>
          <a:endParaRPr lang="en-US"/>
        </a:p>
      </dgm:t>
    </dgm:pt>
    <dgm:pt modelId="{384D6173-4E5A-4F68-A6A3-1CD4FA7D8ECF}">
      <dgm:prSet/>
      <dgm:spPr/>
      <dgm:t>
        <a:bodyPr/>
        <a:lstStyle/>
        <a:p>
          <a:pPr>
            <a:lnSpc>
              <a:spcPct val="100000"/>
            </a:lnSpc>
          </a:pPr>
          <a:r>
            <a:rPr lang="it-IT" dirty="0"/>
            <a:t>The goal of the model </a:t>
          </a:r>
          <a:r>
            <a:rPr lang="it-IT" dirty="0" err="1"/>
            <a:t>is</a:t>
          </a:r>
          <a:r>
            <a:rPr lang="it-IT" dirty="0"/>
            <a:t> to </a:t>
          </a:r>
          <a:r>
            <a:rPr lang="it-IT" dirty="0" err="1"/>
            <a:t>find</a:t>
          </a:r>
          <a:r>
            <a:rPr lang="it-IT" dirty="0"/>
            <a:t> the best way to split the dataset to </a:t>
          </a:r>
          <a:r>
            <a:rPr lang="it-IT" dirty="0" err="1"/>
            <a:t>maximize</a:t>
          </a:r>
          <a:r>
            <a:rPr lang="it-IT" dirty="0"/>
            <a:t> the </a:t>
          </a:r>
          <a:r>
            <a:rPr lang="it-IT" dirty="0" err="1"/>
            <a:t>explained</a:t>
          </a:r>
          <a:r>
            <a:rPr lang="it-IT" dirty="0"/>
            <a:t> </a:t>
          </a:r>
          <a:r>
            <a:rPr lang="it-IT" dirty="0" err="1"/>
            <a:t>variance</a:t>
          </a:r>
          <a:r>
            <a:rPr lang="it-IT" dirty="0"/>
            <a:t> in the target </a:t>
          </a:r>
          <a:r>
            <a:rPr lang="it-IT" dirty="0" err="1"/>
            <a:t>variable</a:t>
          </a:r>
          <a:r>
            <a:rPr lang="it-IT" dirty="0"/>
            <a:t>.</a:t>
          </a:r>
          <a:endParaRPr lang="en-US" dirty="0"/>
        </a:p>
      </dgm:t>
    </dgm:pt>
    <dgm:pt modelId="{451A4018-109A-447E-A00A-9DEF40D004F4}" type="parTrans" cxnId="{C85C5883-3718-48AC-83BA-14F77A0EB0D5}">
      <dgm:prSet/>
      <dgm:spPr/>
      <dgm:t>
        <a:bodyPr/>
        <a:lstStyle/>
        <a:p>
          <a:endParaRPr lang="en-US"/>
        </a:p>
      </dgm:t>
    </dgm:pt>
    <dgm:pt modelId="{53DAB86E-DDCF-475C-80FF-FE97DE74BA8F}" type="sibTrans" cxnId="{C85C5883-3718-48AC-83BA-14F77A0EB0D5}">
      <dgm:prSet/>
      <dgm:spPr/>
      <dgm:t>
        <a:bodyPr/>
        <a:lstStyle/>
        <a:p>
          <a:endParaRPr lang="en-US"/>
        </a:p>
      </dgm:t>
    </dgm:pt>
    <dgm:pt modelId="{CFEBA5C4-67C5-4BC4-94C5-1A6D7DB2E1C0}" type="pres">
      <dgm:prSet presAssocID="{D852E2CE-E865-4024-840E-9B23BB2A4AF6}" presName="root" presStyleCnt="0">
        <dgm:presLayoutVars>
          <dgm:dir/>
          <dgm:resizeHandles val="exact"/>
        </dgm:presLayoutVars>
      </dgm:prSet>
      <dgm:spPr/>
    </dgm:pt>
    <dgm:pt modelId="{826E55A0-22F2-46C9-A0C9-8A2912305CEA}" type="pres">
      <dgm:prSet presAssocID="{1DEF5E22-2651-455F-94F2-20F2CCECE0C0}" presName="compNode" presStyleCnt="0"/>
      <dgm:spPr/>
    </dgm:pt>
    <dgm:pt modelId="{255AB791-01BA-4E26-AE79-6BA0D0393044}" type="pres">
      <dgm:prSet presAssocID="{1DEF5E22-2651-455F-94F2-20F2CCECE0C0}" presName="bgRect" presStyleLbl="bgShp" presStyleIdx="0" presStyleCnt="4"/>
      <dgm:spPr/>
    </dgm:pt>
    <dgm:pt modelId="{A3311640-FF60-48A8-98B2-9998303628F6}" type="pres">
      <dgm:prSet presAssocID="{1DEF5E22-2651-455F-94F2-20F2CCECE0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750042FC-DE37-4BDD-A424-9B8844F29A78}" type="pres">
      <dgm:prSet presAssocID="{1DEF5E22-2651-455F-94F2-20F2CCECE0C0}" presName="spaceRect" presStyleCnt="0"/>
      <dgm:spPr/>
    </dgm:pt>
    <dgm:pt modelId="{68D11C7D-7B93-4507-A838-43AE1AA0DF04}" type="pres">
      <dgm:prSet presAssocID="{1DEF5E22-2651-455F-94F2-20F2CCECE0C0}" presName="parTx" presStyleLbl="revTx" presStyleIdx="0" presStyleCnt="4">
        <dgm:presLayoutVars>
          <dgm:chMax val="0"/>
          <dgm:chPref val="0"/>
        </dgm:presLayoutVars>
      </dgm:prSet>
      <dgm:spPr/>
    </dgm:pt>
    <dgm:pt modelId="{E0F05F87-15A3-427B-BC22-225B1E98A7AB}" type="pres">
      <dgm:prSet presAssocID="{AD814E7C-2684-455F-A328-DB6D06A5F99F}" presName="sibTrans" presStyleCnt="0"/>
      <dgm:spPr/>
    </dgm:pt>
    <dgm:pt modelId="{0B22B07F-BE51-4AE2-B680-ECDC1D68C497}" type="pres">
      <dgm:prSet presAssocID="{BA92E77E-23BA-47F3-81A3-D1DF99475647}" presName="compNode" presStyleCnt="0"/>
      <dgm:spPr/>
    </dgm:pt>
    <dgm:pt modelId="{4D368C8A-15F9-40AC-9591-3890597257EC}" type="pres">
      <dgm:prSet presAssocID="{BA92E77E-23BA-47F3-81A3-D1DF99475647}" presName="bgRect" presStyleLbl="bgShp" presStyleIdx="1" presStyleCnt="4"/>
      <dgm:spPr/>
    </dgm:pt>
    <dgm:pt modelId="{E858B7FE-C0D7-43E2-87EB-358756253E65}" type="pres">
      <dgm:prSet presAssocID="{BA92E77E-23BA-47F3-81A3-D1DF9947564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4F76528-331A-4691-A0A1-94241AC64DC4}" type="pres">
      <dgm:prSet presAssocID="{BA92E77E-23BA-47F3-81A3-D1DF99475647}" presName="spaceRect" presStyleCnt="0"/>
      <dgm:spPr/>
    </dgm:pt>
    <dgm:pt modelId="{18BC6D9D-4B32-4F70-A1D6-51CF6B9FB625}" type="pres">
      <dgm:prSet presAssocID="{BA92E77E-23BA-47F3-81A3-D1DF99475647}" presName="parTx" presStyleLbl="revTx" presStyleIdx="1" presStyleCnt="4">
        <dgm:presLayoutVars>
          <dgm:chMax val="0"/>
          <dgm:chPref val="0"/>
        </dgm:presLayoutVars>
      </dgm:prSet>
      <dgm:spPr/>
    </dgm:pt>
    <dgm:pt modelId="{0327A49D-36ED-42A3-A807-5F193FDFB502}" type="pres">
      <dgm:prSet presAssocID="{DEA93B46-D2E8-45BB-85DE-0DE167A3A774}" presName="sibTrans" presStyleCnt="0"/>
      <dgm:spPr/>
    </dgm:pt>
    <dgm:pt modelId="{DD6D4645-EE28-491C-9149-267CA2E1140A}" type="pres">
      <dgm:prSet presAssocID="{13D09A44-642A-4F48-893E-91E2D1FAF425}" presName="compNode" presStyleCnt="0"/>
      <dgm:spPr/>
    </dgm:pt>
    <dgm:pt modelId="{047F2A5B-A485-4651-9992-5FEB8371DFB4}" type="pres">
      <dgm:prSet presAssocID="{13D09A44-642A-4F48-893E-91E2D1FAF425}" presName="bgRect" presStyleLbl="bgShp" presStyleIdx="2" presStyleCnt="4"/>
      <dgm:spPr/>
    </dgm:pt>
    <dgm:pt modelId="{7C261D35-0E65-4EB6-B48B-8C538D428E4B}" type="pres">
      <dgm:prSet presAssocID="{13D09A44-642A-4F48-893E-91E2D1FAF42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sso"/>
        </a:ext>
      </dgm:extLst>
    </dgm:pt>
    <dgm:pt modelId="{8B938152-A7BE-4CB1-879F-76EFDBC255B3}" type="pres">
      <dgm:prSet presAssocID="{13D09A44-642A-4F48-893E-91E2D1FAF425}" presName="spaceRect" presStyleCnt="0"/>
      <dgm:spPr/>
    </dgm:pt>
    <dgm:pt modelId="{06115298-D0D2-4601-9B89-8153281FED4C}" type="pres">
      <dgm:prSet presAssocID="{13D09A44-642A-4F48-893E-91E2D1FAF425}" presName="parTx" presStyleLbl="revTx" presStyleIdx="2" presStyleCnt="4">
        <dgm:presLayoutVars>
          <dgm:chMax val="0"/>
          <dgm:chPref val="0"/>
        </dgm:presLayoutVars>
      </dgm:prSet>
      <dgm:spPr/>
    </dgm:pt>
    <dgm:pt modelId="{90A5425B-8728-40E2-ABCF-61F6C4717EB9}" type="pres">
      <dgm:prSet presAssocID="{A6EF795E-5185-4052-9DD1-1A85BD449456}" presName="sibTrans" presStyleCnt="0"/>
      <dgm:spPr/>
    </dgm:pt>
    <dgm:pt modelId="{7FE8928E-1C5E-4CD4-BAEB-AD00286F8D2C}" type="pres">
      <dgm:prSet presAssocID="{384D6173-4E5A-4F68-A6A3-1CD4FA7D8ECF}" presName="compNode" presStyleCnt="0"/>
      <dgm:spPr/>
    </dgm:pt>
    <dgm:pt modelId="{FF9683A5-04EE-451F-B385-15956B29E6C8}" type="pres">
      <dgm:prSet presAssocID="{384D6173-4E5A-4F68-A6A3-1CD4FA7D8ECF}" presName="bgRect" presStyleLbl="bgShp" presStyleIdx="3" presStyleCnt="4"/>
      <dgm:spPr/>
    </dgm:pt>
    <dgm:pt modelId="{B2AC05CF-22CF-4459-B7D2-A1E69C64182E}" type="pres">
      <dgm:prSet presAssocID="{384D6173-4E5A-4F68-A6A3-1CD4FA7D8EC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he"/>
        </a:ext>
      </dgm:extLst>
    </dgm:pt>
    <dgm:pt modelId="{E9D0CFE8-E672-4515-807B-20F659803065}" type="pres">
      <dgm:prSet presAssocID="{384D6173-4E5A-4F68-A6A3-1CD4FA7D8ECF}" presName="spaceRect" presStyleCnt="0"/>
      <dgm:spPr/>
    </dgm:pt>
    <dgm:pt modelId="{BEC76CF4-0DCB-450A-9770-D9125A8167DA}" type="pres">
      <dgm:prSet presAssocID="{384D6173-4E5A-4F68-A6A3-1CD4FA7D8ECF}" presName="parTx" presStyleLbl="revTx" presStyleIdx="3" presStyleCnt="4">
        <dgm:presLayoutVars>
          <dgm:chMax val="0"/>
          <dgm:chPref val="0"/>
        </dgm:presLayoutVars>
      </dgm:prSet>
      <dgm:spPr/>
    </dgm:pt>
  </dgm:ptLst>
  <dgm:cxnLst>
    <dgm:cxn modelId="{B49C1104-820A-40AD-A298-8B53F2506B33}" type="presOf" srcId="{13D09A44-642A-4F48-893E-91E2D1FAF425}" destId="{06115298-D0D2-4601-9B89-8153281FED4C}" srcOrd="0" destOrd="0" presId="urn:microsoft.com/office/officeart/2018/2/layout/IconVerticalSolidList"/>
    <dgm:cxn modelId="{A4EC960C-E9D4-42D5-B2E0-20CE06B4C673}" type="presOf" srcId="{1DEF5E22-2651-455F-94F2-20F2CCECE0C0}" destId="{68D11C7D-7B93-4507-A838-43AE1AA0DF04}" srcOrd="0" destOrd="0" presId="urn:microsoft.com/office/officeart/2018/2/layout/IconVerticalSolidList"/>
    <dgm:cxn modelId="{67AEFC18-54D5-42BE-9A0A-50B590C5A51E}" type="presOf" srcId="{D852E2CE-E865-4024-840E-9B23BB2A4AF6}" destId="{CFEBA5C4-67C5-4BC4-94C5-1A6D7DB2E1C0}" srcOrd="0" destOrd="0" presId="urn:microsoft.com/office/officeart/2018/2/layout/IconVerticalSolidList"/>
    <dgm:cxn modelId="{A4D7E533-EF22-41D4-912F-C6A4D840145C}" srcId="{D852E2CE-E865-4024-840E-9B23BB2A4AF6}" destId="{13D09A44-642A-4F48-893E-91E2D1FAF425}" srcOrd="2" destOrd="0" parTransId="{1F23CBFC-462D-4756-A2EC-C9F32D6D00BC}" sibTransId="{A6EF795E-5185-4052-9DD1-1A85BD449456}"/>
    <dgm:cxn modelId="{38A08452-6532-4C95-B1B7-4502F54BE7CA}" type="presOf" srcId="{BA92E77E-23BA-47F3-81A3-D1DF99475647}" destId="{18BC6D9D-4B32-4F70-A1D6-51CF6B9FB625}" srcOrd="0" destOrd="0" presId="urn:microsoft.com/office/officeart/2018/2/layout/IconVerticalSolidList"/>
    <dgm:cxn modelId="{C85C5883-3718-48AC-83BA-14F77A0EB0D5}" srcId="{D852E2CE-E865-4024-840E-9B23BB2A4AF6}" destId="{384D6173-4E5A-4F68-A6A3-1CD4FA7D8ECF}" srcOrd="3" destOrd="0" parTransId="{451A4018-109A-447E-A00A-9DEF40D004F4}" sibTransId="{53DAB86E-DDCF-475C-80FF-FE97DE74BA8F}"/>
    <dgm:cxn modelId="{4C0E3CC3-13AB-4B01-AB9F-4ACE4E3AC6FE}" srcId="{D852E2CE-E865-4024-840E-9B23BB2A4AF6}" destId="{1DEF5E22-2651-455F-94F2-20F2CCECE0C0}" srcOrd="0" destOrd="0" parTransId="{15088895-F546-4AE6-914B-18F718CDEDB6}" sibTransId="{AD814E7C-2684-455F-A328-DB6D06A5F99F}"/>
    <dgm:cxn modelId="{80A07FC9-F5CC-44B0-AA62-E729EB3CEF6C}" srcId="{D852E2CE-E865-4024-840E-9B23BB2A4AF6}" destId="{BA92E77E-23BA-47F3-81A3-D1DF99475647}" srcOrd="1" destOrd="0" parTransId="{FB6F5A7E-920B-41FC-8C91-246F1B49AEAE}" sibTransId="{DEA93B46-D2E8-45BB-85DE-0DE167A3A774}"/>
    <dgm:cxn modelId="{934767D9-6CAD-4C6D-BF3A-4CF72E9BE13B}" type="presOf" srcId="{384D6173-4E5A-4F68-A6A3-1CD4FA7D8ECF}" destId="{BEC76CF4-0DCB-450A-9770-D9125A8167DA}" srcOrd="0" destOrd="0" presId="urn:microsoft.com/office/officeart/2018/2/layout/IconVerticalSolidList"/>
    <dgm:cxn modelId="{DB0A3B25-82DF-42C6-9EBA-7CD21F5B0163}" type="presParOf" srcId="{CFEBA5C4-67C5-4BC4-94C5-1A6D7DB2E1C0}" destId="{826E55A0-22F2-46C9-A0C9-8A2912305CEA}" srcOrd="0" destOrd="0" presId="urn:microsoft.com/office/officeart/2018/2/layout/IconVerticalSolidList"/>
    <dgm:cxn modelId="{CE18B31C-BE37-4B37-86F5-016BA584E837}" type="presParOf" srcId="{826E55A0-22F2-46C9-A0C9-8A2912305CEA}" destId="{255AB791-01BA-4E26-AE79-6BA0D0393044}" srcOrd="0" destOrd="0" presId="urn:microsoft.com/office/officeart/2018/2/layout/IconVerticalSolidList"/>
    <dgm:cxn modelId="{B4EA1286-1EFC-4862-A35B-6090F709ABD4}" type="presParOf" srcId="{826E55A0-22F2-46C9-A0C9-8A2912305CEA}" destId="{A3311640-FF60-48A8-98B2-9998303628F6}" srcOrd="1" destOrd="0" presId="urn:microsoft.com/office/officeart/2018/2/layout/IconVerticalSolidList"/>
    <dgm:cxn modelId="{5881D124-0FA7-44AC-BAFF-80A31ABAD5E4}" type="presParOf" srcId="{826E55A0-22F2-46C9-A0C9-8A2912305CEA}" destId="{750042FC-DE37-4BDD-A424-9B8844F29A78}" srcOrd="2" destOrd="0" presId="urn:microsoft.com/office/officeart/2018/2/layout/IconVerticalSolidList"/>
    <dgm:cxn modelId="{1324F9BF-D1E4-4750-9BA0-262CB34607EC}" type="presParOf" srcId="{826E55A0-22F2-46C9-A0C9-8A2912305CEA}" destId="{68D11C7D-7B93-4507-A838-43AE1AA0DF04}" srcOrd="3" destOrd="0" presId="urn:microsoft.com/office/officeart/2018/2/layout/IconVerticalSolidList"/>
    <dgm:cxn modelId="{B8CF99D8-2D6D-4CD9-8A92-933C1EEE36B6}" type="presParOf" srcId="{CFEBA5C4-67C5-4BC4-94C5-1A6D7DB2E1C0}" destId="{E0F05F87-15A3-427B-BC22-225B1E98A7AB}" srcOrd="1" destOrd="0" presId="urn:microsoft.com/office/officeart/2018/2/layout/IconVerticalSolidList"/>
    <dgm:cxn modelId="{7D6AA1B3-1747-4998-9849-3D388036B745}" type="presParOf" srcId="{CFEBA5C4-67C5-4BC4-94C5-1A6D7DB2E1C0}" destId="{0B22B07F-BE51-4AE2-B680-ECDC1D68C497}" srcOrd="2" destOrd="0" presId="urn:microsoft.com/office/officeart/2018/2/layout/IconVerticalSolidList"/>
    <dgm:cxn modelId="{EC7A5A77-57F2-4FE6-95A0-89A05CD70BD3}" type="presParOf" srcId="{0B22B07F-BE51-4AE2-B680-ECDC1D68C497}" destId="{4D368C8A-15F9-40AC-9591-3890597257EC}" srcOrd="0" destOrd="0" presId="urn:microsoft.com/office/officeart/2018/2/layout/IconVerticalSolidList"/>
    <dgm:cxn modelId="{B67333D9-BF16-4FF8-9BAC-997A2ADFDBAB}" type="presParOf" srcId="{0B22B07F-BE51-4AE2-B680-ECDC1D68C497}" destId="{E858B7FE-C0D7-43E2-87EB-358756253E65}" srcOrd="1" destOrd="0" presId="urn:microsoft.com/office/officeart/2018/2/layout/IconVerticalSolidList"/>
    <dgm:cxn modelId="{D9758933-3B57-44A4-BF0C-932745F15C92}" type="presParOf" srcId="{0B22B07F-BE51-4AE2-B680-ECDC1D68C497}" destId="{34F76528-331A-4691-A0A1-94241AC64DC4}" srcOrd="2" destOrd="0" presId="urn:microsoft.com/office/officeart/2018/2/layout/IconVerticalSolidList"/>
    <dgm:cxn modelId="{DFE0187F-17C8-4963-BAE5-C3592871BCD2}" type="presParOf" srcId="{0B22B07F-BE51-4AE2-B680-ECDC1D68C497}" destId="{18BC6D9D-4B32-4F70-A1D6-51CF6B9FB625}" srcOrd="3" destOrd="0" presId="urn:microsoft.com/office/officeart/2018/2/layout/IconVerticalSolidList"/>
    <dgm:cxn modelId="{1019B8B6-F72A-452D-9EDD-3C38E889111E}" type="presParOf" srcId="{CFEBA5C4-67C5-4BC4-94C5-1A6D7DB2E1C0}" destId="{0327A49D-36ED-42A3-A807-5F193FDFB502}" srcOrd="3" destOrd="0" presId="urn:microsoft.com/office/officeart/2018/2/layout/IconVerticalSolidList"/>
    <dgm:cxn modelId="{360B7DE9-ECEA-4A10-ACAC-68FA1BF46113}" type="presParOf" srcId="{CFEBA5C4-67C5-4BC4-94C5-1A6D7DB2E1C0}" destId="{DD6D4645-EE28-491C-9149-267CA2E1140A}" srcOrd="4" destOrd="0" presId="urn:microsoft.com/office/officeart/2018/2/layout/IconVerticalSolidList"/>
    <dgm:cxn modelId="{3F123A74-62AF-42CE-A2A3-6904F1236CBE}" type="presParOf" srcId="{DD6D4645-EE28-491C-9149-267CA2E1140A}" destId="{047F2A5B-A485-4651-9992-5FEB8371DFB4}" srcOrd="0" destOrd="0" presId="urn:microsoft.com/office/officeart/2018/2/layout/IconVerticalSolidList"/>
    <dgm:cxn modelId="{976BEA55-9B14-4DD6-834F-3EF327E9AF94}" type="presParOf" srcId="{DD6D4645-EE28-491C-9149-267CA2E1140A}" destId="{7C261D35-0E65-4EB6-B48B-8C538D428E4B}" srcOrd="1" destOrd="0" presId="urn:microsoft.com/office/officeart/2018/2/layout/IconVerticalSolidList"/>
    <dgm:cxn modelId="{B16CDC99-77F1-4275-9BAA-BAC8CE00F665}" type="presParOf" srcId="{DD6D4645-EE28-491C-9149-267CA2E1140A}" destId="{8B938152-A7BE-4CB1-879F-76EFDBC255B3}" srcOrd="2" destOrd="0" presId="urn:microsoft.com/office/officeart/2018/2/layout/IconVerticalSolidList"/>
    <dgm:cxn modelId="{42F46EB1-E007-4937-A7A7-0A7D7B52B580}" type="presParOf" srcId="{DD6D4645-EE28-491C-9149-267CA2E1140A}" destId="{06115298-D0D2-4601-9B89-8153281FED4C}" srcOrd="3" destOrd="0" presId="urn:microsoft.com/office/officeart/2018/2/layout/IconVerticalSolidList"/>
    <dgm:cxn modelId="{38DFC3E5-D7B0-42E7-8AF8-957EF7A97433}" type="presParOf" srcId="{CFEBA5C4-67C5-4BC4-94C5-1A6D7DB2E1C0}" destId="{90A5425B-8728-40E2-ABCF-61F6C4717EB9}" srcOrd="5" destOrd="0" presId="urn:microsoft.com/office/officeart/2018/2/layout/IconVerticalSolidList"/>
    <dgm:cxn modelId="{33CC8B15-BB5C-41BB-9A23-C9C68E0160B3}" type="presParOf" srcId="{CFEBA5C4-67C5-4BC4-94C5-1A6D7DB2E1C0}" destId="{7FE8928E-1C5E-4CD4-BAEB-AD00286F8D2C}" srcOrd="6" destOrd="0" presId="urn:microsoft.com/office/officeart/2018/2/layout/IconVerticalSolidList"/>
    <dgm:cxn modelId="{49C12C32-D822-40B0-96F9-5857C31CD728}" type="presParOf" srcId="{7FE8928E-1C5E-4CD4-BAEB-AD00286F8D2C}" destId="{FF9683A5-04EE-451F-B385-15956B29E6C8}" srcOrd="0" destOrd="0" presId="urn:microsoft.com/office/officeart/2018/2/layout/IconVerticalSolidList"/>
    <dgm:cxn modelId="{2C54574C-533B-407A-A40A-EEFF033947D2}" type="presParOf" srcId="{7FE8928E-1C5E-4CD4-BAEB-AD00286F8D2C}" destId="{B2AC05CF-22CF-4459-B7D2-A1E69C64182E}" srcOrd="1" destOrd="0" presId="urn:microsoft.com/office/officeart/2018/2/layout/IconVerticalSolidList"/>
    <dgm:cxn modelId="{39650A51-ED37-4516-9B76-0F55E393FEB3}" type="presParOf" srcId="{7FE8928E-1C5E-4CD4-BAEB-AD00286F8D2C}" destId="{E9D0CFE8-E672-4515-807B-20F659803065}" srcOrd="2" destOrd="0" presId="urn:microsoft.com/office/officeart/2018/2/layout/IconVerticalSolidList"/>
    <dgm:cxn modelId="{B75CED8D-996E-4469-B143-F666286E239A}" type="presParOf" srcId="{7FE8928E-1C5E-4CD4-BAEB-AD00286F8D2C}" destId="{BEC76CF4-0DCB-450A-9770-D9125A8167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014DC0-B55C-4FBD-A26E-F7247F12F2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40B964-E43F-427F-982F-9C2BC1100BE2}">
      <dgm:prSet/>
      <dgm:spPr/>
      <dgm:t>
        <a:bodyPr/>
        <a:lstStyle/>
        <a:p>
          <a:pPr rtl="0"/>
          <a:r>
            <a:rPr lang="it-IT" dirty="0"/>
            <a:t>The </a:t>
          </a:r>
          <a:r>
            <a:rPr lang="it-IT" dirty="0" err="1"/>
            <a:t>MLPRegressor</a:t>
          </a:r>
          <a:r>
            <a:rPr lang="it-IT" dirty="0"/>
            <a:t> model </a:t>
          </a:r>
          <a:r>
            <a:rPr lang="it-IT" dirty="0" err="1"/>
            <a:t>is</a:t>
          </a:r>
          <a:r>
            <a:rPr lang="it-IT" dirty="0"/>
            <a:t> a </a:t>
          </a:r>
          <a:r>
            <a:rPr lang="it-IT" dirty="0" err="1"/>
            <a:t>type</a:t>
          </a:r>
          <a:r>
            <a:rPr lang="it-IT" dirty="0"/>
            <a:t> of </a:t>
          </a:r>
          <a:r>
            <a:rPr lang="it-IT" dirty="0" err="1"/>
            <a:t>artificial</a:t>
          </a:r>
          <a:r>
            <a:rPr lang="it-IT" dirty="0"/>
            <a:t> </a:t>
          </a:r>
          <a:r>
            <a:rPr lang="it-IT" dirty="0" err="1"/>
            <a:t>neural</a:t>
          </a:r>
          <a:r>
            <a:rPr lang="it-IT" dirty="0"/>
            <a:t> </a:t>
          </a:r>
          <a:r>
            <a:rPr lang="it-IT" dirty="0">
              <a:latin typeface="Aptos Display" panose="02110004020202020204"/>
            </a:rPr>
            <a:t>network </a:t>
          </a:r>
          <a:r>
            <a:rPr lang="it-IT" dirty="0" err="1">
              <a:latin typeface="Aptos Display" panose="02110004020202020204"/>
            </a:rPr>
            <a:t>that</a:t>
          </a:r>
          <a:r>
            <a:rPr lang="it-IT" dirty="0">
              <a:latin typeface="Aptos Display" panose="02110004020202020204"/>
            </a:rPr>
            <a:t> </a:t>
          </a:r>
          <a:r>
            <a:rPr lang="it-IT" dirty="0"/>
            <a:t>consists of multiple </a:t>
          </a:r>
          <a:r>
            <a:rPr lang="it-IT" dirty="0" err="1"/>
            <a:t>layers</a:t>
          </a:r>
          <a:r>
            <a:rPr lang="it-IT" dirty="0"/>
            <a:t> of </a:t>
          </a:r>
          <a:r>
            <a:rPr lang="it-IT" dirty="0" err="1"/>
            <a:t>artificial</a:t>
          </a:r>
          <a:r>
            <a:rPr lang="it-IT" dirty="0"/>
            <a:t> </a:t>
          </a:r>
          <a:r>
            <a:rPr lang="it-IT" dirty="0" err="1"/>
            <a:t>neurons</a:t>
          </a:r>
          <a:r>
            <a:rPr lang="it-IT" dirty="0"/>
            <a:t>, </a:t>
          </a:r>
          <a:r>
            <a:rPr lang="it-IT" dirty="0" err="1"/>
            <a:t>each</a:t>
          </a:r>
          <a:r>
            <a:rPr lang="it-IT" dirty="0"/>
            <a:t> </a:t>
          </a:r>
          <a:r>
            <a:rPr lang="it-IT" dirty="0" err="1"/>
            <a:t>connected</a:t>
          </a:r>
          <a:r>
            <a:rPr lang="it-IT" dirty="0"/>
            <a:t> to </a:t>
          </a:r>
          <a:r>
            <a:rPr lang="it-IT" dirty="0" err="1"/>
            <a:t>subsequent</a:t>
          </a:r>
          <a:r>
            <a:rPr lang="it-IT" dirty="0"/>
            <a:t> </a:t>
          </a:r>
          <a:r>
            <a:rPr lang="it-IT" dirty="0" err="1"/>
            <a:t>layers</a:t>
          </a:r>
          <a:r>
            <a:rPr lang="it-IT" dirty="0"/>
            <a:t> </a:t>
          </a:r>
          <a:r>
            <a:rPr lang="it-IT" dirty="0" err="1"/>
            <a:t>through</a:t>
          </a:r>
          <a:r>
            <a:rPr lang="it-IT" dirty="0"/>
            <a:t> </a:t>
          </a:r>
          <a:r>
            <a:rPr lang="it-IT" dirty="0" err="1"/>
            <a:t>adjustable</a:t>
          </a:r>
          <a:r>
            <a:rPr lang="it-IT" dirty="0"/>
            <a:t> weights.</a:t>
          </a:r>
          <a:endParaRPr lang="en-US" dirty="0">
            <a:latin typeface="Aptos Display" panose="02110004020202020204"/>
          </a:endParaRPr>
        </a:p>
      </dgm:t>
    </dgm:pt>
    <dgm:pt modelId="{4A290C5F-570E-4011-BDDF-76EAE1CA96A3}" type="parTrans" cxnId="{5CA8A7CA-53BB-42EB-AA51-EE31CE6FDB5D}">
      <dgm:prSet/>
      <dgm:spPr/>
      <dgm:t>
        <a:bodyPr/>
        <a:lstStyle/>
        <a:p>
          <a:endParaRPr lang="en-US"/>
        </a:p>
      </dgm:t>
    </dgm:pt>
    <dgm:pt modelId="{7ADC1E30-D6FC-4943-9A86-B5F766352AFB}" type="sibTrans" cxnId="{5CA8A7CA-53BB-42EB-AA51-EE31CE6FDB5D}">
      <dgm:prSet/>
      <dgm:spPr/>
      <dgm:t>
        <a:bodyPr/>
        <a:lstStyle/>
        <a:p>
          <a:endParaRPr lang="en-US"/>
        </a:p>
      </dgm:t>
    </dgm:pt>
    <dgm:pt modelId="{B0E941D4-3444-491E-9C2B-007C695D8FE4}">
      <dgm:prSet/>
      <dgm:spPr/>
      <dgm:t>
        <a:bodyPr/>
        <a:lstStyle/>
        <a:p>
          <a:r>
            <a:rPr lang="it-IT" dirty="0" err="1"/>
            <a:t>Each</a:t>
          </a:r>
          <a:r>
            <a:rPr lang="it-IT" dirty="0"/>
            <a:t> </a:t>
          </a:r>
          <a:r>
            <a:rPr lang="it-IT" dirty="0" err="1"/>
            <a:t>neuron</a:t>
          </a:r>
          <a:r>
            <a:rPr lang="it-IT" dirty="0"/>
            <a:t> </a:t>
          </a:r>
          <a:r>
            <a:rPr lang="it-IT" dirty="0" err="1"/>
            <a:t>computes</a:t>
          </a:r>
          <a:r>
            <a:rPr lang="it-IT" dirty="0"/>
            <a:t> a linear </a:t>
          </a:r>
          <a:r>
            <a:rPr lang="it-IT" dirty="0" err="1"/>
            <a:t>combination</a:t>
          </a:r>
          <a:r>
            <a:rPr lang="it-IT" dirty="0"/>
            <a:t> of </a:t>
          </a:r>
          <a:r>
            <a:rPr lang="it-IT" dirty="0" err="1"/>
            <a:t>its</a:t>
          </a:r>
          <a:r>
            <a:rPr lang="it-IT" dirty="0"/>
            <a:t> inputs </a:t>
          </a:r>
          <a:r>
            <a:rPr lang="it-IT" dirty="0" err="1"/>
            <a:t>followed</a:t>
          </a:r>
          <a:r>
            <a:rPr lang="it-IT" dirty="0"/>
            <a:t> by a </a:t>
          </a:r>
          <a:r>
            <a:rPr lang="it-IT" dirty="0" err="1"/>
            <a:t>nonlinear</a:t>
          </a:r>
          <a:r>
            <a:rPr lang="it-IT" dirty="0"/>
            <a:t> </a:t>
          </a:r>
          <a:r>
            <a:rPr lang="it-IT" dirty="0" err="1"/>
            <a:t>activation</a:t>
          </a:r>
          <a:r>
            <a:rPr lang="it-IT" dirty="0"/>
            <a:t> </a:t>
          </a:r>
          <a:r>
            <a:rPr lang="it-IT" dirty="0" err="1"/>
            <a:t>function</a:t>
          </a:r>
          <a:r>
            <a:rPr lang="it-IT" dirty="0"/>
            <a:t> to </a:t>
          </a:r>
          <a:r>
            <a:rPr lang="it-IT" dirty="0" err="1"/>
            <a:t>learn</a:t>
          </a:r>
          <a:r>
            <a:rPr lang="it-IT" dirty="0"/>
            <a:t> a </a:t>
          </a:r>
          <a:r>
            <a:rPr lang="it-IT" dirty="0" err="1"/>
            <a:t>function</a:t>
          </a:r>
          <a:r>
            <a:rPr lang="it-IT" dirty="0"/>
            <a:t> </a:t>
          </a:r>
          <a:r>
            <a:rPr lang="it-IT" dirty="0" err="1"/>
            <a:t>that</a:t>
          </a:r>
          <a:r>
            <a:rPr lang="it-IT" dirty="0"/>
            <a:t> </a:t>
          </a:r>
          <a:r>
            <a:rPr lang="it-IT" dirty="0" err="1"/>
            <a:t>maps</a:t>
          </a:r>
          <a:r>
            <a:rPr lang="it-IT" dirty="0"/>
            <a:t> input features to a </a:t>
          </a:r>
          <a:r>
            <a:rPr lang="it-IT" dirty="0" err="1"/>
            <a:t>continuous</a:t>
          </a:r>
          <a:r>
            <a:rPr lang="it-IT" dirty="0"/>
            <a:t> output.</a:t>
          </a:r>
          <a:endParaRPr lang="en-US" dirty="0"/>
        </a:p>
      </dgm:t>
    </dgm:pt>
    <dgm:pt modelId="{9209B568-BAE5-4376-B006-5194C735B391}" type="parTrans" cxnId="{E6B39BCB-4AAA-4E61-BCF5-B4C629642D7F}">
      <dgm:prSet/>
      <dgm:spPr/>
      <dgm:t>
        <a:bodyPr/>
        <a:lstStyle/>
        <a:p>
          <a:endParaRPr lang="en-US"/>
        </a:p>
      </dgm:t>
    </dgm:pt>
    <dgm:pt modelId="{E164B2F8-4CE5-4B57-B012-384FFF035964}" type="sibTrans" cxnId="{E6B39BCB-4AAA-4E61-BCF5-B4C629642D7F}">
      <dgm:prSet/>
      <dgm:spPr/>
      <dgm:t>
        <a:bodyPr/>
        <a:lstStyle/>
        <a:p>
          <a:endParaRPr lang="en-US"/>
        </a:p>
      </dgm:t>
    </dgm:pt>
    <dgm:pt modelId="{E07355D9-6C48-4550-B895-ABCCB005A2AE}">
      <dgm:prSet/>
      <dgm:spPr/>
      <dgm:t>
        <a:bodyPr/>
        <a:lstStyle/>
        <a:p>
          <a:pPr rtl="0"/>
          <a:r>
            <a:rPr lang="it-IT" dirty="0" err="1"/>
            <a:t>During</a:t>
          </a:r>
          <a:r>
            <a:rPr lang="it-IT" dirty="0"/>
            <a:t> training, the model </a:t>
          </a:r>
          <a:r>
            <a:rPr lang="it-IT" dirty="0" err="1"/>
            <a:t>adjusts</a:t>
          </a:r>
          <a:r>
            <a:rPr lang="it-IT" dirty="0"/>
            <a:t> the weights of connections </a:t>
          </a:r>
          <a:r>
            <a:rPr lang="it-IT" dirty="0" err="1"/>
            <a:t>between</a:t>
          </a:r>
          <a:r>
            <a:rPr lang="it-IT" dirty="0"/>
            <a:t> </a:t>
          </a:r>
          <a:r>
            <a:rPr lang="it-IT" dirty="0" err="1"/>
            <a:t>neurons</a:t>
          </a:r>
          <a:r>
            <a:rPr lang="it-IT" dirty="0"/>
            <a:t> to </a:t>
          </a:r>
          <a:r>
            <a:rPr lang="it-IT" dirty="0" err="1"/>
            <a:t>minimize</a:t>
          </a:r>
          <a:r>
            <a:rPr lang="it-IT" dirty="0"/>
            <a:t> a </a:t>
          </a:r>
          <a:r>
            <a:rPr lang="it-IT" dirty="0" err="1"/>
            <a:t>loss</a:t>
          </a:r>
          <a:r>
            <a:rPr lang="it-IT" dirty="0"/>
            <a:t> </a:t>
          </a:r>
          <a:r>
            <a:rPr lang="it-IT" dirty="0" err="1"/>
            <a:t>function</a:t>
          </a:r>
          <a:r>
            <a:rPr lang="it-IT" dirty="0"/>
            <a:t>, </a:t>
          </a:r>
          <a:r>
            <a:rPr lang="it-IT" dirty="0" err="1"/>
            <a:t>such</a:t>
          </a:r>
          <a:r>
            <a:rPr lang="it-IT" dirty="0"/>
            <a:t> </a:t>
          </a:r>
          <a:r>
            <a:rPr lang="it-IT" dirty="0" err="1"/>
            <a:t>as</a:t>
          </a:r>
          <a:r>
            <a:rPr lang="it-IT" dirty="0"/>
            <a:t> the </a:t>
          </a:r>
          <a:r>
            <a:rPr lang="it-IT" dirty="0" err="1"/>
            <a:t>mean</a:t>
          </a:r>
          <a:r>
            <a:rPr lang="it-IT" dirty="0"/>
            <a:t> </a:t>
          </a:r>
          <a:r>
            <a:rPr lang="it-IT" dirty="0" err="1"/>
            <a:t>squared</a:t>
          </a:r>
          <a:r>
            <a:rPr lang="it-IT" dirty="0"/>
            <a:t> </a:t>
          </a:r>
          <a:r>
            <a:rPr lang="it-IT" dirty="0" err="1"/>
            <a:t>error</a:t>
          </a:r>
          <a:r>
            <a:rPr lang="it-IT" dirty="0"/>
            <a:t> (MSE). </a:t>
          </a:r>
          <a:endParaRPr lang="en-US" dirty="0">
            <a:latin typeface="Aptos Display" panose="02110004020202020204"/>
          </a:endParaRPr>
        </a:p>
      </dgm:t>
    </dgm:pt>
    <dgm:pt modelId="{3100A6D1-516D-4061-86FF-E33E19C761F6}" type="parTrans" cxnId="{0C933EAD-889A-430A-9B02-38C04D5E2C10}">
      <dgm:prSet/>
      <dgm:spPr/>
      <dgm:t>
        <a:bodyPr/>
        <a:lstStyle/>
        <a:p>
          <a:endParaRPr lang="en-US"/>
        </a:p>
      </dgm:t>
    </dgm:pt>
    <dgm:pt modelId="{2AC2BCBB-D7D6-4254-A563-BAA53B69ED03}" type="sibTrans" cxnId="{0C933EAD-889A-430A-9B02-38C04D5E2C10}">
      <dgm:prSet/>
      <dgm:spPr/>
      <dgm:t>
        <a:bodyPr/>
        <a:lstStyle/>
        <a:p>
          <a:endParaRPr lang="en-US"/>
        </a:p>
      </dgm:t>
    </dgm:pt>
    <dgm:pt modelId="{CF134318-9D70-43D6-98D6-2F2C9D46275E}">
      <dgm:prSet phldr="0"/>
      <dgm:spPr/>
      <dgm:t>
        <a:bodyPr/>
        <a:lstStyle/>
        <a:p>
          <a:pPr rtl="0"/>
          <a:r>
            <a:rPr lang="it-IT" dirty="0" err="1"/>
            <a:t>However</a:t>
          </a:r>
          <a:r>
            <a:rPr lang="it-IT" dirty="0"/>
            <a:t>, </a:t>
          </a:r>
          <a:r>
            <a:rPr lang="it-IT" dirty="0" err="1"/>
            <a:t>it</a:t>
          </a:r>
          <a:r>
            <a:rPr lang="it-IT" dirty="0"/>
            <a:t> can be sensitive to </a:t>
          </a:r>
          <a:r>
            <a:rPr lang="it-IT" dirty="0" err="1"/>
            <a:t>parameter</a:t>
          </a:r>
          <a:r>
            <a:rPr lang="it-IT" dirty="0"/>
            <a:t> </a:t>
          </a:r>
          <a:r>
            <a:rPr lang="it-IT" dirty="0" err="1"/>
            <a:t>choices</a:t>
          </a:r>
          <a:r>
            <a:rPr lang="it-IT" dirty="0"/>
            <a:t>, </a:t>
          </a:r>
          <a:r>
            <a:rPr lang="it-IT" dirty="0" err="1"/>
            <a:t>such</a:t>
          </a:r>
          <a:r>
            <a:rPr lang="it-IT" dirty="0"/>
            <a:t> </a:t>
          </a:r>
          <a:r>
            <a:rPr lang="it-IT" dirty="0" err="1"/>
            <a:t>as</a:t>
          </a:r>
          <a:r>
            <a:rPr lang="it-IT" dirty="0"/>
            <a:t> the </a:t>
          </a:r>
          <a:r>
            <a:rPr lang="it-IT" dirty="0" err="1"/>
            <a:t>number</a:t>
          </a:r>
          <a:r>
            <a:rPr lang="it-IT" dirty="0"/>
            <a:t> of </a:t>
          </a:r>
          <a:r>
            <a:rPr lang="it-IT" dirty="0" err="1"/>
            <a:t>hidden</a:t>
          </a:r>
          <a:r>
            <a:rPr lang="it-IT" dirty="0"/>
            <a:t> </a:t>
          </a:r>
          <a:r>
            <a:rPr lang="it-IT" dirty="0" err="1"/>
            <a:t>layers</a:t>
          </a:r>
          <a:r>
            <a:rPr lang="it-IT" dirty="0">
              <a:latin typeface="Aptos Display" panose="02110004020202020204"/>
            </a:rPr>
            <a:t>, </a:t>
          </a:r>
          <a:r>
            <a:rPr lang="it-IT" dirty="0" err="1"/>
            <a:t>number</a:t>
          </a:r>
          <a:r>
            <a:rPr lang="it-IT" dirty="0"/>
            <a:t> of neurons per layer, type of activation function, and learning rate.</a:t>
          </a:r>
        </a:p>
      </dgm:t>
    </dgm:pt>
    <dgm:pt modelId="{9E1B4541-ECFF-49BB-8B83-F43527D31F2E}" type="parTrans" cxnId="{A38B0F33-6D05-45CF-833F-386D9BF45547}">
      <dgm:prSet/>
      <dgm:spPr/>
    </dgm:pt>
    <dgm:pt modelId="{5ADE7E9F-DD22-4D39-B2A7-9AC4AB2542C8}" type="sibTrans" cxnId="{A38B0F33-6D05-45CF-833F-386D9BF45547}">
      <dgm:prSet/>
      <dgm:spPr/>
    </dgm:pt>
    <dgm:pt modelId="{5F44D6BE-5463-45F8-98BA-A843E2FCB8D8}" type="pres">
      <dgm:prSet presAssocID="{15014DC0-B55C-4FBD-A26E-F7247F12F2C7}" presName="linear" presStyleCnt="0">
        <dgm:presLayoutVars>
          <dgm:animLvl val="lvl"/>
          <dgm:resizeHandles val="exact"/>
        </dgm:presLayoutVars>
      </dgm:prSet>
      <dgm:spPr/>
    </dgm:pt>
    <dgm:pt modelId="{AD2616DF-1816-4A86-A277-06B85581C21D}" type="pres">
      <dgm:prSet presAssocID="{6040B964-E43F-427F-982F-9C2BC1100BE2}" presName="parentText" presStyleLbl="node1" presStyleIdx="0" presStyleCnt="4">
        <dgm:presLayoutVars>
          <dgm:chMax val="0"/>
          <dgm:bulletEnabled val="1"/>
        </dgm:presLayoutVars>
      </dgm:prSet>
      <dgm:spPr/>
    </dgm:pt>
    <dgm:pt modelId="{A32122FF-26EA-41D8-9980-9F507B442499}" type="pres">
      <dgm:prSet presAssocID="{7ADC1E30-D6FC-4943-9A86-B5F766352AFB}" presName="spacer" presStyleCnt="0"/>
      <dgm:spPr/>
    </dgm:pt>
    <dgm:pt modelId="{D392DFF4-6763-44AD-AE88-90C095292F00}" type="pres">
      <dgm:prSet presAssocID="{B0E941D4-3444-491E-9C2B-007C695D8FE4}" presName="parentText" presStyleLbl="node1" presStyleIdx="1" presStyleCnt="4">
        <dgm:presLayoutVars>
          <dgm:chMax val="0"/>
          <dgm:bulletEnabled val="1"/>
        </dgm:presLayoutVars>
      </dgm:prSet>
      <dgm:spPr/>
    </dgm:pt>
    <dgm:pt modelId="{F2B3EEC3-3CF5-446A-90CE-53BBAF474596}" type="pres">
      <dgm:prSet presAssocID="{E164B2F8-4CE5-4B57-B012-384FFF035964}" presName="spacer" presStyleCnt="0"/>
      <dgm:spPr/>
    </dgm:pt>
    <dgm:pt modelId="{E4D3DE39-BDD3-4755-8F59-21ABE1A1C30D}" type="pres">
      <dgm:prSet presAssocID="{E07355D9-6C48-4550-B895-ABCCB005A2AE}" presName="parentText" presStyleLbl="node1" presStyleIdx="2" presStyleCnt="4">
        <dgm:presLayoutVars>
          <dgm:chMax val="0"/>
          <dgm:bulletEnabled val="1"/>
        </dgm:presLayoutVars>
      </dgm:prSet>
      <dgm:spPr/>
    </dgm:pt>
    <dgm:pt modelId="{4E71362E-5A30-4B66-9B0F-1ABA8F41824D}" type="pres">
      <dgm:prSet presAssocID="{2AC2BCBB-D7D6-4254-A563-BAA53B69ED03}" presName="spacer" presStyleCnt="0"/>
      <dgm:spPr/>
    </dgm:pt>
    <dgm:pt modelId="{7371358A-CBC3-4AD9-917F-4D8F1E2127C2}" type="pres">
      <dgm:prSet presAssocID="{CF134318-9D70-43D6-98D6-2F2C9D46275E}" presName="parentText" presStyleLbl="node1" presStyleIdx="3" presStyleCnt="4">
        <dgm:presLayoutVars>
          <dgm:chMax val="0"/>
          <dgm:bulletEnabled val="1"/>
        </dgm:presLayoutVars>
      </dgm:prSet>
      <dgm:spPr/>
    </dgm:pt>
  </dgm:ptLst>
  <dgm:cxnLst>
    <dgm:cxn modelId="{A38B0F33-6D05-45CF-833F-386D9BF45547}" srcId="{15014DC0-B55C-4FBD-A26E-F7247F12F2C7}" destId="{CF134318-9D70-43D6-98D6-2F2C9D46275E}" srcOrd="3" destOrd="0" parTransId="{9E1B4541-ECFF-49BB-8B83-F43527D31F2E}" sibTransId="{5ADE7E9F-DD22-4D39-B2A7-9AC4AB2542C8}"/>
    <dgm:cxn modelId="{ABE3274B-EFD0-4818-9F14-6A8066BC4806}" type="presOf" srcId="{E07355D9-6C48-4550-B895-ABCCB005A2AE}" destId="{E4D3DE39-BDD3-4755-8F59-21ABE1A1C30D}" srcOrd="0" destOrd="0" presId="urn:microsoft.com/office/officeart/2005/8/layout/vList2"/>
    <dgm:cxn modelId="{D8D55B71-D6AE-40D2-A703-BCB55448D430}" type="presOf" srcId="{6040B964-E43F-427F-982F-9C2BC1100BE2}" destId="{AD2616DF-1816-4A86-A277-06B85581C21D}" srcOrd="0" destOrd="0" presId="urn:microsoft.com/office/officeart/2005/8/layout/vList2"/>
    <dgm:cxn modelId="{503F957E-1154-4CA8-975D-1E70FCC6B2F4}" type="presOf" srcId="{CF134318-9D70-43D6-98D6-2F2C9D46275E}" destId="{7371358A-CBC3-4AD9-917F-4D8F1E2127C2}" srcOrd="0" destOrd="0" presId="urn:microsoft.com/office/officeart/2005/8/layout/vList2"/>
    <dgm:cxn modelId="{65FD0A7F-7D79-4A0B-8279-7F844A8527F5}" type="presOf" srcId="{15014DC0-B55C-4FBD-A26E-F7247F12F2C7}" destId="{5F44D6BE-5463-45F8-98BA-A843E2FCB8D8}" srcOrd="0" destOrd="0" presId="urn:microsoft.com/office/officeart/2005/8/layout/vList2"/>
    <dgm:cxn modelId="{0C933EAD-889A-430A-9B02-38C04D5E2C10}" srcId="{15014DC0-B55C-4FBD-A26E-F7247F12F2C7}" destId="{E07355D9-6C48-4550-B895-ABCCB005A2AE}" srcOrd="2" destOrd="0" parTransId="{3100A6D1-516D-4061-86FF-E33E19C761F6}" sibTransId="{2AC2BCBB-D7D6-4254-A563-BAA53B69ED03}"/>
    <dgm:cxn modelId="{5CA8A7CA-53BB-42EB-AA51-EE31CE6FDB5D}" srcId="{15014DC0-B55C-4FBD-A26E-F7247F12F2C7}" destId="{6040B964-E43F-427F-982F-9C2BC1100BE2}" srcOrd="0" destOrd="0" parTransId="{4A290C5F-570E-4011-BDDF-76EAE1CA96A3}" sibTransId="{7ADC1E30-D6FC-4943-9A86-B5F766352AFB}"/>
    <dgm:cxn modelId="{E6B39BCB-4AAA-4E61-BCF5-B4C629642D7F}" srcId="{15014DC0-B55C-4FBD-A26E-F7247F12F2C7}" destId="{B0E941D4-3444-491E-9C2B-007C695D8FE4}" srcOrd="1" destOrd="0" parTransId="{9209B568-BAE5-4376-B006-5194C735B391}" sibTransId="{E164B2F8-4CE5-4B57-B012-384FFF035964}"/>
    <dgm:cxn modelId="{BBAE2BDF-835A-4D5C-B15B-6AC19932C0D8}" type="presOf" srcId="{B0E941D4-3444-491E-9C2B-007C695D8FE4}" destId="{D392DFF4-6763-44AD-AE88-90C095292F00}" srcOrd="0" destOrd="0" presId="urn:microsoft.com/office/officeart/2005/8/layout/vList2"/>
    <dgm:cxn modelId="{A14C54A7-0766-4FC5-9B56-AC7C6ACF2F1F}" type="presParOf" srcId="{5F44D6BE-5463-45F8-98BA-A843E2FCB8D8}" destId="{AD2616DF-1816-4A86-A277-06B85581C21D}" srcOrd="0" destOrd="0" presId="urn:microsoft.com/office/officeart/2005/8/layout/vList2"/>
    <dgm:cxn modelId="{B67EA044-38FF-4143-B724-D01BBC6D9B32}" type="presParOf" srcId="{5F44D6BE-5463-45F8-98BA-A843E2FCB8D8}" destId="{A32122FF-26EA-41D8-9980-9F507B442499}" srcOrd="1" destOrd="0" presId="urn:microsoft.com/office/officeart/2005/8/layout/vList2"/>
    <dgm:cxn modelId="{5393F4F4-B7B1-47CB-A2B0-55BA0DAAC9F3}" type="presParOf" srcId="{5F44D6BE-5463-45F8-98BA-A843E2FCB8D8}" destId="{D392DFF4-6763-44AD-AE88-90C095292F00}" srcOrd="2" destOrd="0" presId="urn:microsoft.com/office/officeart/2005/8/layout/vList2"/>
    <dgm:cxn modelId="{47329810-13A1-4BC2-91D5-2A7DD376A344}" type="presParOf" srcId="{5F44D6BE-5463-45F8-98BA-A843E2FCB8D8}" destId="{F2B3EEC3-3CF5-446A-90CE-53BBAF474596}" srcOrd="3" destOrd="0" presId="urn:microsoft.com/office/officeart/2005/8/layout/vList2"/>
    <dgm:cxn modelId="{3936D5F9-D2AB-459A-A392-86117CCFA20B}" type="presParOf" srcId="{5F44D6BE-5463-45F8-98BA-A843E2FCB8D8}" destId="{E4D3DE39-BDD3-4755-8F59-21ABE1A1C30D}" srcOrd="4" destOrd="0" presId="urn:microsoft.com/office/officeart/2005/8/layout/vList2"/>
    <dgm:cxn modelId="{120D6190-FCFC-4287-83D1-AFE17C1264B3}" type="presParOf" srcId="{5F44D6BE-5463-45F8-98BA-A843E2FCB8D8}" destId="{4E71362E-5A30-4B66-9B0F-1ABA8F41824D}" srcOrd="5" destOrd="0" presId="urn:microsoft.com/office/officeart/2005/8/layout/vList2"/>
    <dgm:cxn modelId="{7BC1874C-3C73-486B-AFC8-3738361CB2DF}" type="presParOf" srcId="{5F44D6BE-5463-45F8-98BA-A843E2FCB8D8}" destId="{7371358A-CBC3-4AD9-917F-4D8F1E2127C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63C819-D3F8-4244-A29D-6748794E0143}">
      <dsp:nvSpPr>
        <dsp:cNvPr id="0" name=""/>
        <dsp:cNvSpPr/>
      </dsp:nvSpPr>
      <dsp:spPr>
        <a:xfrm>
          <a:off x="0" y="213579"/>
          <a:ext cx="4385776" cy="12132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The linear regression model is a statistical technique employed to model the relationship between a dependent variable (target) and one or more independent variables (features).</a:t>
          </a:r>
          <a:endParaRPr lang="en-US" sz="1700" kern="1200"/>
        </a:p>
      </dsp:txBody>
      <dsp:txXfrm>
        <a:off x="59228" y="272807"/>
        <a:ext cx="4267320" cy="1094833"/>
      </dsp:txXfrm>
    </dsp:sp>
    <dsp:sp modelId="{B7A314AA-2CD7-46E7-A309-E33D88BFDC00}">
      <dsp:nvSpPr>
        <dsp:cNvPr id="0" name=""/>
        <dsp:cNvSpPr/>
      </dsp:nvSpPr>
      <dsp:spPr>
        <a:xfrm>
          <a:off x="0" y="1475829"/>
          <a:ext cx="4385776" cy="12132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It assumes a linear relationship between these variables and seeks to identify the optimal straight line that best represents this relationship.</a:t>
          </a:r>
          <a:endParaRPr lang="en-US" sz="1700" kern="1200"/>
        </a:p>
      </dsp:txBody>
      <dsp:txXfrm>
        <a:off x="59228" y="1535057"/>
        <a:ext cx="4267320" cy="1094833"/>
      </dsp:txXfrm>
    </dsp:sp>
    <dsp:sp modelId="{9C58BDCB-110D-474A-A77B-2C58065D8A03}">
      <dsp:nvSpPr>
        <dsp:cNvPr id="0" name=""/>
        <dsp:cNvSpPr/>
      </dsp:nvSpPr>
      <dsp:spPr>
        <a:xfrm>
          <a:off x="0" y="2738079"/>
          <a:ext cx="4385776" cy="12132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The model's low mean squared error (MSE) and high coefficient of determination (R²) indicate that it has overfit the data. </a:t>
          </a:r>
          <a:endParaRPr lang="en-US" sz="1700" kern="1200"/>
        </a:p>
      </dsp:txBody>
      <dsp:txXfrm>
        <a:off x="59228" y="2797307"/>
        <a:ext cx="4267320" cy="1094833"/>
      </dsp:txXfrm>
    </dsp:sp>
    <dsp:sp modelId="{911F00F2-A192-4D9D-8D4E-75D27BB8E44C}">
      <dsp:nvSpPr>
        <dsp:cNvPr id="0" name=""/>
        <dsp:cNvSpPr/>
      </dsp:nvSpPr>
      <dsp:spPr>
        <a:xfrm>
          <a:off x="0" y="4000329"/>
          <a:ext cx="4385776" cy="12132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a:t>Overfitting can result in inaccurate predictions on new data and undermines the model's capacity to generalize beyond the training dataset.</a:t>
          </a:r>
          <a:endParaRPr lang="en-US" sz="1700" kern="1200"/>
        </a:p>
      </dsp:txBody>
      <dsp:txXfrm>
        <a:off x="59228" y="4059557"/>
        <a:ext cx="4267320" cy="10948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44E2B-98F7-439A-AD62-AA9A8F5E2248}">
      <dsp:nvSpPr>
        <dsp:cNvPr id="0" name=""/>
        <dsp:cNvSpPr/>
      </dsp:nvSpPr>
      <dsp:spPr>
        <a:xfrm>
          <a:off x="1031959" y="184997"/>
          <a:ext cx="780732" cy="7807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04A3E0-8A32-481A-BF17-D49D67DD5DDC}">
      <dsp:nvSpPr>
        <dsp:cNvPr id="0" name=""/>
        <dsp:cNvSpPr/>
      </dsp:nvSpPr>
      <dsp:spPr>
        <a:xfrm>
          <a:off x="554844" y="1279637"/>
          <a:ext cx="1734960" cy="997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kern="1200" dirty="0"/>
            <a:t>The Long Short-</a:t>
          </a:r>
          <a:r>
            <a:rPr lang="it-IT" sz="1100" kern="1200" dirty="0" err="1"/>
            <a:t>Term</a:t>
          </a:r>
          <a:r>
            <a:rPr lang="it-IT" sz="1100" kern="1200" dirty="0"/>
            <a:t> Memory (LSTM) model </a:t>
          </a:r>
          <a:r>
            <a:rPr lang="it-IT" sz="1100" kern="1200" dirty="0" err="1"/>
            <a:t>is</a:t>
          </a:r>
          <a:r>
            <a:rPr lang="it-IT" sz="1100" kern="1200" dirty="0"/>
            <a:t> a </a:t>
          </a:r>
          <a:r>
            <a:rPr lang="it-IT" sz="1100" kern="1200" dirty="0" err="1"/>
            <a:t>type</a:t>
          </a:r>
          <a:r>
            <a:rPr lang="it-IT" sz="1100" kern="1200" dirty="0"/>
            <a:t> of </a:t>
          </a:r>
          <a:r>
            <a:rPr lang="it-IT" sz="1100" kern="1200" dirty="0" err="1"/>
            <a:t>recurrent</a:t>
          </a:r>
          <a:r>
            <a:rPr lang="it-IT" sz="1100" kern="1200" dirty="0"/>
            <a:t> </a:t>
          </a:r>
          <a:r>
            <a:rPr lang="it-IT" sz="1100" kern="1200" dirty="0" err="1"/>
            <a:t>neural</a:t>
          </a:r>
          <a:r>
            <a:rPr lang="it-IT" sz="1100" kern="1200" dirty="0"/>
            <a:t> network (RNN) </a:t>
          </a:r>
          <a:r>
            <a:rPr lang="it-IT" sz="1100" kern="1200" dirty="0" err="1"/>
            <a:t>architecture</a:t>
          </a:r>
          <a:r>
            <a:rPr lang="it-IT" sz="1100" kern="1200" dirty="0"/>
            <a:t> </a:t>
          </a:r>
          <a:r>
            <a:rPr lang="it-IT" sz="1100" kern="1200" dirty="0" err="1"/>
            <a:t>designed</a:t>
          </a:r>
          <a:r>
            <a:rPr lang="it-IT" sz="1100" kern="1200" dirty="0"/>
            <a:t> to </a:t>
          </a:r>
          <a:r>
            <a:rPr lang="it-IT" sz="1100" kern="1200" dirty="0" err="1"/>
            <a:t>process</a:t>
          </a:r>
          <a:r>
            <a:rPr lang="it-IT" sz="1100" kern="1200" dirty="0"/>
            <a:t> and </a:t>
          </a:r>
          <a:r>
            <a:rPr lang="it-IT" sz="1100" kern="1200" dirty="0" err="1"/>
            <a:t>predict</a:t>
          </a:r>
          <a:r>
            <a:rPr lang="it-IT" sz="1100" kern="1200" dirty="0"/>
            <a:t> </a:t>
          </a:r>
          <a:r>
            <a:rPr lang="it-IT" sz="1100" kern="1200" dirty="0" err="1"/>
            <a:t>sequential</a:t>
          </a:r>
          <a:r>
            <a:rPr lang="it-IT" sz="1100" kern="1200" dirty="0"/>
            <a:t> data, </a:t>
          </a:r>
          <a:r>
            <a:rPr lang="it-IT" sz="1100" kern="1200" dirty="0" err="1"/>
            <a:t>such</a:t>
          </a:r>
          <a:r>
            <a:rPr lang="it-IT" sz="1100" kern="1200" dirty="0"/>
            <a:t> </a:t>
          </a:r>
          <a:r>
            <a:rPr lang="it-IT" sz="1100" kern="1200" dirty="0" err="1"/>
            <a:t>as</a:t>
          </a:r>
          <a:r>
            <a:rPr lang="it-IT" sz="1100" kern="1200" dirty="0"/>
            <a:t> time </a:t>
          </a:r>
          <a:r>
            <a:rPr lang="it-IT" sz="1100" kern="1200" dirty="0" err="1"/>
            <a:t>series</a:t>
          </a:r>
          <a:r>
            <a:rPr lang="it-IT" sz="1100" kern="1200" dirty="0"/>
            <a:t>.</a:t>
          </a:r>
          <a:endParaRPr lang="en-US" sz="1100" kern="1200" dirty="0"/>
        </a:p>
      </dsp:txBody>
      <dsp:txXfrm>
        <a:off x="554844" y="1279637"/>
        <a:ext cx="1734960" cy="997602"/>
      </dsp:txXfrm>
    </dsp:sp>
    <dsp:sp modelId="{28D96270-34C4-4FCA-B61D-B23BF9D0D4AF}">
      <dsp:nvSpPr>
        <dsp:cNvPr id="0" name=""/>
        <dsp:cNvSpPr/>
      </dsp:nvSpPr>
      <dsp:spPr>
        <a:xfrm>
          <a:off x="3070538" y="184997"/>
          <a:ext cx="780732" cy="7807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74DC6-509D-4704-8E2C-C94586718E5B}">
      <dsp:nvSpPr>
        <dsp:cNvPr id="0" name=""/>
        <dsp:cNvSpPr/>
      </dsp:nvSpPr>
      <dsp:spPr>
        <a:xfrm>
          <a:off x="2593424" y="1279637"/>
          <a:ext cx="1734960" cy="997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it-IT" sz="1100" kern="1200" dirty="0" err="1"/>
            <a:t>It</a:t>
          </a:r>
          <a:r>
            <a:rPr lang="it-IT" sz="1100" kern="1200" dirty="0"/>
            <a:t> </a:t>
          </a:r>
          <a:r>
            <a:rPr lang="it-IT" sz="1100" kern="1200" dirty="0" err="1"/>
            <a:t>is</a:t>
          </a:r>
          <a:r>
            <a:rPr lang="it-IT" sz="1100" kern="1200" dirty="0"/>
            <a:t> </a:t>
          </a:r>
          <a:r>
            <a:rPr lang="it-IT" sz="1100" kern="1200" dirty="0" err="1"/>
            <a:t>particularly</a:t>
          </a:r>
          <a:r>
            <a:rPr lang="it-IT" sz="1100" kern="1200" dirty="0"/>
            <a:t> </a:t>
          </a:r>
          <a:r>
            <a:rPr lang="it-IT" sz="1100" kern="1200" dirty="0" err="1"/>
            <a:t>effective</a:t>
          </a:r>
          <a:r>
            <a:rPr lang="it-IT" sz="1100" kern="1200" dirty="0"/>
            <a:t> in </a:t>
          </a:r>
          <a:r>
            <a:rPr lang="it-IT" sz="1100" kern="1200" dirty="0" err="1"/>
            <a:t>capturing</a:t>
          </a:r>
          <a:r>
            <a:rPr lang="it-IT" sz="1100" kern="1200" dirty="0"/>
            <a:t> long-</a:t>
          </a:r>
          <a:r>
            <a:rPr lang="it-IT" sz="1100" kern="1200" dirty="0" err="1"/>
            <a:t>term</a:t>
          </a:r>
          <a:r>
            <a:rPr lang="it-IT" sz="1100" kern="1200" dirty="0"/>
            <a:t> </a:t>
          </a:r>
          <a:r>
            <a:rPr lang="it-IT" sz="1100" kern="1200" dirty="0" err="1"/>
            <a:t>dependencies</a:t>
          </a:r>
          <a:r>
            <a:rPr lang="it-IT" sz="1100" kern="1200" dirty="0"/>
            <a:t> in data by </a:t>
          </a:r>
          <a:r>
            <a:rPr lang="it-IT" sz="1100" kern="1200" dirty="0" err="1"/>
            <a:t>maintaining</a:t>
          </a:r>
          <a:r>
            <a:rPr lang="it-IT" sz="1100" kern="1200" dirty="0"/>
            <a:t> a </a:t>
          </a:r>
          <a:r>
            <a:rPr lang="it-IT" sz="1100" kern="1200" dirty="0" err="1"/>
            <a:t>memory</a:t>
          </a:r>
          <a:r>
            <a:rPr lang="it-IT" sz="1100" kern="1200" dirty="0"/>
            <a:t> state. </a:t>
          </a:r>
          <a:endParaRPr lang="en-US" sz="1100" kern="1200" dirty="0"/>
        </a:p>
      </dsp:txBody>
      <dsp:txXfrm>
        <a:off x="2593424" y="1279637"/>
        <a:ext cx="1734960" cy="997602"/>
      </dsp:txXfrm>
    </dsp:sp>
    <dsp:sp modelId="{661E56E3-9B4A-46B0-ACE9-807ACB0452F3}">
      <dsp:nvSpPr>
        <dsp:cNvPr id="0" name=""/>
        <dsp:cNvSpPr/>
      </dsp:nvSpPr>
      <dsp:spPr>
        <a:xfrm>
          <a:off x="1031959" y="2710980"/>
          <a:ext cx="780732" cy="7807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C27B4-43AF-4EB7-B8DA-D35894B323AC}">
      <dsp:nvSpPr>
        <dsp:cNvPr id="0" name=""/>
        <dsp:cNvSpPr/>
      </dsp:nvSpPr>
      <dsp:spPr>
        <a:xfrm>
          <a:off x="554844" y="3805619"/>
          <a:ext cx="1734960" cy="997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it-IT" sz="1100" kern="1200" dirty="0"/>
            <a:t>The model </a:t>
          </a:r>
          <a:r>
            <a:rPr lang="it-IT" sz="1100" kern="1200" dirty="0" err="1"/>
            <a:t>comprises</a:t>
          </a:r>
          <a:r>
            <a:rPr lang="it-IT" sz="1100" kern="1200" dirty="0"/>
            <a:t> </a:t>
          </a:r>
          <a:r>
            <a:rPr lang="it-IT" sz="1100" kern="1200" dirty="0" err="1"/>
            <a:t>interconnected</a:t>
          </a:r>
          <a:r>
            <a:rPr lang="it-IT" sz="1100" kern="1200" dirty="0"/>
            <a:t> </a:t>
          </a:r>
          <a:r>
            <a:rPr lang="it-IT" sz="1100" kern="1200" dirty="0" err="1"/>
            <a:t>nodes</a:t>
          </a:r>
          <a:r>
            <a:rPr lang="it-IT" sz="1100" kern="1200" dirty="0"/>
            <a:t> (or </a:t>
          </a:r>
          <a:r>
            <a:rPr lang="it-IT" sz="1100" kern="1200" dirty="0" err="1"/>
            <a:t>cells</a:t>
          </a:r>
          <a:r>
            <a:rPr lang="it-IT" sz="1100" kern="1200" dirty="0"/>
            <a:t>) </a:t>
          </a:r>
          <a:r>
            <a:rPr lang="it-IT" sz="1100" kern="1200" dirty="0" err="1"/>
            <a:t>that</a:t>
          </a:r>
          <a:r>
            <a:rPr lang="it-IT" sz="1100" kern="1200" dirty="0"/>
            <a:t> </a:t>
          </a:r>
          <a:r>
            <a:rPr lang="it-IT" sz="1100" kern="1200" dirty="0" err="1"/>
            <a:t>regulate</a:t>
          </a:r>
          <a:r>
            <a:rPr lang="it-IT" sz="1100" kern="1200" dirty="0"/>
            <a:t> the flow of information </a:t>
          </a:r>
          <a:r>
            <a:rPr lang="it-IT" sz="1100" kern="1200" dirty="0" err="1"/>
            <a:t>based</a:t>
          </a:r>
          <a:r>
            <a:rPr lang="it-IT" sz="1100" kern="1200" dirty="0"/>
            <a:t> on input </a:t>
          </a:r>
          <a:r>
            <a:rPr lang="it-IT" sz="1100" kern="1200" dirty="0" err="1"/>
            <a:t>sequences</a:t>
          </a:r>
          <a:r>
            <a:rPr lang="it-IT" sz="1100" kern="1200" dirty="0"/>
            <a:t>.</a:t>
          </a:r>
          <a:endParaRPr lang="en-US" sz="1100" kern="1200" dirty="0"/>
        </a:p>
      </dsp:txBody>
      <dsp:txXfrm>
        <a:off x="554844" y="3805619"/>
        <a:ext cx="1734960" cy="997602"/>
      </dsp:txXfrm>
    </dsp:sp>
    <dsp:sp modelId="{B57D50BF-7284-450C-B2F7-CB3696964788}">
      <dsp:nvSpPr>
        <dsp:cNvPr id="0" name=""/>
        <dsp:cNvSpPr/>
      </dsp:nvSpPr>
      <dsp:spPr>
        <a:xfrm>
          <a:off x="3070538" y="2710980"/>
          <a:ext cx="780732" cy="7807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58B06A-602F-499E-AEBB-697DE103E92A}">
      <dsp:nvSpPr>
        <dsp:cNvPr id="0" name=""/>
        <dsp:cNvSpPr/>
      </dsp:nvSpPr>
      <dsp:spPr>
        <a:xfrm>
          <a:off x="2593424" y="3805619"/>
          <a:ext cx="1734960" cy="997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it-IT" sz="1100" kern="1200" dirty="0">
              <a:latin typeface="Aptos Display" panose="02110004020202020204"/>
            </a:rPr>
            <a:t> The LSTM</a:t>
          </a:r>
          <a:r>
            <a:rPr lang="it-IT" sz="1100" kern="1200" dirty="0"/>
            <a:t> </a:t>
          </a:r>
          <a:r>
            <a:rPr lang="it-IT" sz="1100" kern="1200" dirty="0" err="1"/>
            <a:t>is</a:t>
          </a:r>
          <a:r>
            <a:rPr lang="it-IT" sz="1100" kern="1200" dirty="0"/>
            <a:t> </a:t>
          </a:r>
          <a:r>
            <a:rPr lang="it-IT" sz="1100" kern="1200" dirty="0" err="1"/>
            <a:t>trained</a:t>
          </a:r>
          <a:r>
            <a:rPr lang="it-IT" sz="1100" kern="1200" dirty="0"/>
            <a:t> to </a:t>
          </a:r>
          <a:r>
            <a:rPr lang="it-IT" sz="1100" kern="1200" dirty="0" err="1"/>
            <a:t>learn</a:t>
          </a:r>
          <a:r>
            <a:rPr lang="it-IT" sz="1100" kern="1200" dirty="0"/>
            <a:t> patterns and </a:t>
          </a:r>
          <a:r>
            <a:rPr lang="it-IT" sz="1100" kern="1200" dirty="0" err="1"/>
            <a:t>relationships</a:t>
          </a:r>
          <a:r>
            <a:rPr lang="it-IT" sz="1100" kern="1200" dirty="0"/>
            <a:t> in </a:t>
          </a:r>
          <a:r>
            <a:rPr lang="it-IT" sz="1100" kern="1200" dirty="0" err="1"/>
            <a:t>sequential</a:t>
          </a:r>
          <a:r>
            <a:rPr lang="it-IT" sz="1100" kern="1200" dirty="0"/>
            <a:t> data, making </a:t>
          </a:r>
          <a:r>
            <a:rPr lang="it-IT" sz="1100" kern="1200" dirty="0" err="1"/>
            <a:t>it</a:t>
          </a:r>
          <a:r>
            <a:rPr lang="it-IT" sz="1100" kern="1200" dirty="0"/>
            <a:t> </a:t>
          </a:r>
          <a:r>
            <a:rPr lang="it-IT" sz="1100" kern="1200" dirty="0" err="1"/>
            <a:t>suitable</a:t>
          </a:r>
          <a:r>
            <a:rPr lang="it-IT" sz="1100" kern="1200" dirty="0"/>
            <a:t> for tasks like stock price </a:t>
          </a:r>
          <a:r>
            <a:rPr lang="it-IT" sz="1100" kern="1200" dirty="0" err="1"/>
            <a:t>prediction</a:t>
          </a:r>
          <a:r>
            <a:rPr lang="it-IT" sz="1100" kern="1200" dirty="0"/>
            <a:t>.</a:t>
          </a:r>
          <a:endParaRPr lang="en-US" sz="1100" kern="1200" dirty="0"/>
        </a:p>
      </dsp:txBody>
      <dsp:txXfrm>
        <a:off x="2593424" y="3805619"/>
        <a:ext cx="1734960" cy="9976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AB791-01BA-4E26-AE79-6BA0D0393044}">
      <dsp:nvSpPr>
        <dsp:cNvPr id="0" name=""/>
        <dsp:cNvSpPr/>
      </dsp:nvSpPr>
      <dsp:spPr>
        <a:xfrm>
          <a:off x="0" y="4575"/>
          <a:ext cx="4405992" cy="10022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11640-FF60-48A8-98B2-9998303628F6}">
      <dsp:nvSpPr>
        <dsp:cNvPr id="0" name=""/>
        <dsp:cNvSpPr/>
      </dsp:nvSpPr>
      <dsp:spPr>
        <a:xfrm>
          <a:off x="303183" y="230083"/>
          <a:ext cx="551781" cy="5512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11C7D-7B93-4507-A838-43AE1AA0DF04}">
      <dsp:nvSpPr>
        <dsp:cNvPr id="0" name=""/>
        <dsp:cNvSpPr/>
      </dsp:nvSpPr>
      <dsp:spPr>
        <a:xfrm>
          <a:off x="1158148" y="4575"/>
          <a:ext cx="3212764" cy="1064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02" tIns="112702" rIns="112702" bIns="112702" numCol="1" spcCol="1270" anchor="ctr" anchorCtr="0">
          <a:noAutofit/>
        </a:bodyPr>
        <a:lstStyle/>
        <a:p>
          <a:pPr marL="0" lvl="0" indent="0" algn="l" defTabSz="622300">
            <a:lnSpc>
              <a:spcPct val="100000"/>
            </a:lnSpc>
            <a:spcBef>
              <a:spcPct val="0"/>
            </a:spcBef>
            <a:spcAft>
              <a:spcPct val="35000"/>
            </a:spcAft>
            <a:buNone/>
          </a:pPr>
          <a:r>
            <a:rPr lang="it-IT" sz="1400" kern="1200" dirty="0"/>
            <a:t>The </a:t>
          </a:r>
          <a:r>
            <a:rPr lang="it-IT" sz="1400" kern="1200" dirty="0" err="1"/>
            <a:t>Decision</a:t>
          </a:r>
          <a:r>
            <a:rPr lang="it-IT" sz="1400" kern="1200" dirty="0"/>
            <a:t> Tree </a:t>
          </a:r>
          <a:r>
            <a:rPr lang="it-IT" sz="1400" kern="1200" dirty="0" err="1"/>
            <a:t>Regressor</a:t>
          </a:r>
          <a:r>
            <a:rPr lang="it-IT" sz="1400" kern="1200" dirty="0"/>
            <a:t> model </a:t>
          </a:r>
          <a:r>
            <a:rPr lang="it-IT" sz="1400" kern="1200" dirty="0" err="1"/>
            <a:t>is</a:t>
          </a:r>
          <a:r>
            <a:rPr lang="it-IT" sz="1400" kern="1200" dirty="0"/>
            <a:t> a </a:t>
          </a:r>
          <a:r>
            <a:rPr lang="it-IT" sz="1400" kern="1200" dirty="0" err="1"/>
            <a:t>supervised</a:t>
          </a:r>
          <a:r>
            <a:rPr lang="it-IT" sz="1400" kern="1200" dirty="0"/>
            <a:t> learning </a:t>
          </a:r>
          <a:r>
            <a:rPr lang="it-IT" sz="1400" kern="1200" dirty="0" err="1"/>
            <a:t>algorithm</a:t>
          </a:r>
          <a:r>
            <a:rPr lang="it-IT" sz="1400" kern="1200" dirty="0"/>
            <a:t> </a:t>
          </a:r>
          <a:r>
            <a:rPr lang="it-IT" sz="1400" kern="1200" dirty="0" err="1"/>
            <a:t>used</a:t>
          </a:r>
          <a:r>
            <a:rPr lang="it-IT" sz="1400" kern="1200" dirty="0"/>
            <a:t> for </a:t>
          </a:r>
          <a:r>
            <a:rPr lang="it-IT" sz="1400" kern="1200" dirty="0" err="1"/>
            <a:t>regression</a:t>
          </a:r>
          <a:r>
            <a:rPr lang="it-IT" sz="1400" kern="1200" dirty="0"/>
            <a:t> tasks.</a:t>
          </a:r>
          <a:endParaRPr lang="en-US" sz="1400" kern="1200" dirty="0"/>
        </a:p>
      </dsp:txBody>
      <dsp:txXfrm>
        <a:off x="1158148" y="4575"/>
        <a:ext cx="3212764" cy="1064900"/>
      </dsp:txXfrm>
    </dsp:sp>
    <dsp:sp modelId="{4D368C8A-15F9-40AC-9591-3890597257EC}">
      <dsp:nvSpPr>
        <dsp:cNvPr id="0" name=""/>
        <dsp:cNvSpPr/>
      </dsp:nvSpPr>
      <dsp:spPr>
        <a:xfrm>
          <a:off x="0" y="1335701"/>
          <a:ext cx="4405992" cy="10022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8B7FE-C0D7-43E2-87EB-358756253E65}">
      <dsp:nvSpPr>
        <dsp:cNvPr id="0" name=""/>
        <dsp:cNvSpPr/>
      </dsp:nvSpPr>
      <dsp:spPr>
        <a:xfrm>
          <a:off x="303183" y="1561209"/>
          <a:ext cx="551781" cy="5512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BC6D9D-4B32-4F70-A1D6-51CF6B9FB625}">
      <dsp:nvSpPr>
        <dsp:cNvPr id="0" name=""/>
        <dsp:cNvSpPr/>
      </dsp:nvSpPr>
      <dsp:spPr>
        <a:xfrm>
          <a:off x="1158148" y="1335701"/>
          <a:ext cx="3212764" cy="1064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02" tIns="112702" rIns="112702" bIns="112702" numCol="1" spcCol="1270" anchor="ctr" anchorCtr="0">
          <a:noAutofit/>
        </a:bodyPr>
        <a:lstStyle/>
        <a:p>
          <a:pPr marL="0" lvl="0" indent="0" algn="l" defTabSz="622300">
            <a:lnSpc>
              <a:spcPct val="100000"/>
            </a:lnSpc>
            <a:spcBef>
              <a:spcPct val="0"/>
            </a:spcBef>
            <a:spcAft>
              <a:spcPct val="35000"/>
            </a:spcAft>
            <a:buNone/>
          </a:pPr>
          <a:r>
            <a:rPr lang="it-IT" sz="1400" kern="1200" dirty="0" err="1"/>
            <a:t>This</a:t>
          </a:r>
          <a:r>
            <a:rPr lang="it-IT" sz="1400" kern="1200" dirty="0"/>
            <a:t> model works by </a:t>
          </a:r>
          <a:r>
            <a:rPr lang="it-IT" sz="1400" kern="1200" dirty="0" err="1"/>
            <a:t>recuresively</a:t>
          </a:r>
          <a:r>
            <a:rPr lang="it-IT" sz="1400" kern="1200" dirty="0"/>
            <a:t> </a:t>
          </a:r>
          <a:r>
            <a:rPr lang="it-IT" sz="1400" kern="1200" dirty="0" err="1"/>
            <a:t>partitioning</a:t>
          </a:r>
          <a:r>
            <a:rPr lang="it-IT" sz="1400" kern="1200" dirty="0"/>
            <a:t> the dataset </a:t>
          </a:r>
          <a:r>
            <a:rPr lang="it-IT" sz="1400" kern="1200" dirty="0" err="1"/>
            <a:t>into</a:t>
          </a:r>
          <a:r>
            <a:rPr lang="it-IT" sz="1400" kern="1200" dirty="0"/>
            <a:t> subsets </a:t>
          </a:r>
          <a:r>
            <a:rPr lang="it-IT" sz="1400" kern="1200" dirty="0" err="1"/>
            <a:t>based</a:t>
          </a:r>
          <a:r>
            <a:rPr lang="it-IT" sz="1400" kern="1200" dirty="0"/>
            <a:t> on the </a:t>
          </a:r>
          <a:r>
            <a:rPr lang="it-IT" sz="1400" kern="1200" dirty="0" err="1"/>
            <a:t>values</a:t>
          </a:r>
          <a:r>
            <a:rPr lang="it-IT" sz="1400" kern="1200" dirty="0"/>
            <a:t> of </a:t>
          </a:r>
          <a:r>
            <a:rPr lang="it-IT" sz="1400" kern="1200" dirty="0" err="1"/>
            <a:t>certain</a:t>
          </a:r>
          <a:r>
            <a:rPr lang="it-IT" sz="1400" kern="1200" dirty="0"/>
            <a:t> features. </a:t>
          </a:r>
          <a:endParaRPr lang="en-US" sz="1400" kern="1200" dirty="0"/>
        </a:p>
      </dsp:txBody>
      <dsp:txXfrm>
        <a:off x="1158148" y="1335701"/>
        <a:ext cx="3212764" cy="1064900"/>
      </dsp:txXfrm>
    </dsp:sp>
    <dsp:sp modelId="{047F2A5B-A485-4651-9992-5FEB8371DFB4}">
      <dsp:nvSpPr>
        <dsp:cNvPr id="0" name=""/>
        <dsp:cNvSpPr/>
      </dsp:nvSpPr>
      <dsp:spPr>
        <a:xfrm>
          <a:off x="0" y="2666826"/>
          <a:ext cx="4405992" cy="10022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61D35-0E65-4EB6-B48B-8C538D428E4B}">
      <dsp:nvSpPr>
        <dsp:cNvPr id="0" name=""/>
        <dsp:cNvSpPr/>
      </dsp:nvSpPr>
      <dsp:spPr>
        <a:xfrm>
          <a:off x="303183" y="2892334"/>
          <a:ext cx="551781" cy="5512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15298-D0D2-4601-9B89-8153281FED4C}">
      <dsp:nvSpPr>
        <dsp:cNvPr id="0" name=""/>
        <dsp:cNvSpPr/>
      </dsp:nvSpPr>
      <dsp:spPr>
        <a:xfrm>
          <a:off x="1158148" y="2666826"/>
          <a:ext cx="3212764" cy="1064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02" tIns="112702" rIns="112702" bIns="112702" numCol="1" spcCol="1270" anchor="ctr" anchorCtr="0">
          <a:noAutofit/>
        </a:bodyPr>
        <a:lstStyle/>
        <a:p>
          <a:pPr marL="0" lvl="0" indent="0" algn="l" defTabSz="622300">
            <a:lnSpc>
              <a:spcPct val="100000"/>
            </a:lnSpc>
            <a:spcBef>
              <a:spcPct val="0"/>
            </a:spcBef>
            <a:spcAft>
              <a:spcPct val="35000"/>
            </a:spcAft>
            <a:buNone/>
          </a:pPr>
          <a:r>
            <a:rPr lang="it-IT" sz="1400" kern="1200" dirty="0"/>
            <a:t>The split points are </a:t>
          </a:r>
          <a:r>
            <a:rPr lang="it-IT" sz="1400" kern="1200" dirty="0" err="1"/>
            <a:t>chosen</a:t>
          </a:r>
          <a:r>
            <a:rPr lang="it-IT" sz="1400" kern="1200" dirty="0"/>
            <a:t> to </a:t>
          </a:r>
          <a:r>
            <a:rPr lang="it-IT" sz="1400" kern="1200" dirty="0" err="1"/>
            <a:t>minimize</a:t>
          </a:r>
          <a:r>
            <a:rPr lang="it-IT" sz="1400" kern="1200" dirty="0"/>
            <a:t> </a:t>
          </a:r>
          <a:r>
            <a:rPr lang="it-IT" sz="1400" kern="1200" dirty="0" err="1"/>
            <a:t>impurity</a:t>
          </a:r>
          <a:r>
            <a:rPr lang="it-IT" sz="1400" kern="1200" dirty="0"/>
            <a:t> </a:t>
          </a:r>
          <a:r>
            <a:rPr lang="it-IT" sz="1400" kern="1200" dirty="0" err="1"/>
            <a:t>within</a:t>
          </a:r>
          <a:r>
            <a:rPr lang="it-IT" sz="1400" kern="1200" dirty="0"/>
            <a:t> </a:t>
          </a:r>
          <a:r>
            <a:rPr lang="it-IT" sz="1400" kern="1200" dirty="0" err="1"/>
            <a:t>each</a:t>
          </a:r>
          <a:r>
            <a:rPr lang="it-IT" sz="1400" kern="1200" dirty="0"/>
            <a:t> subset. The model </a:t>
          </a:r>
          <a:r>
            <a:rPr lang="it-IT" sz="1400" kern="1200" dirty="0" err="1"/>
            <a:t>continues</a:t>
          </a:r>
          <a:r>
            <a:rPr lang="it-IT" sz="1400" kern="1200" dirty="0"/>
            <a:t> splitting </a:t>
          </a:r>
          <a:r>
            <a:rPr lang="it-IT" sz="1400" kern="1200" dirty="0" err="1"/>
            <a:t>until</a:t>
          </a:r>
          <a:r>
            <a:rPr lang="it-IT" sz="1400" kern="1200" dirty="0"/>
            <a:t> a </a:t>
          </a:r>
          <a:r>
            <a:rPr lang="it-IT" sz="1400" kern="1200" dirty="0" err="1"/>
            <a:t>stopping</a:t>
          </a:r>
          <a:r>
            <a:rPr lang="it-IT" sz="1400" kern="1200" dirty="0"/>
            <a:t> </a:t>
          </a:r>
          <a:r>
            <a:rPr lang="it-IT" sz="1400" kern="1200" dirty="0" err="1"/>
            <a:t>criteria</a:t>
          </a:r>
          <a:r>
            <a:rPr lang="it-IT" sz="1400" kern="1200" dirty="0"/>
            <a:t> </a:t>
          </a:r>
          <a:r>
            <a:rPr lang="it-IT" sz="1400" kern="1200" dirty="0" err="1"/>
            <a:t>is</a:t>
          </a:r>
          <a:r>
            <a:rPr lang="it-IT" sz="1400" kern="1200" dirty="0"/>
            <a:t> </a:t>
          </a:r>
          <a:r>
            <a:rPr lang="it-IT" sz="1400" kern="1200" dirty="0" err="1"/>
            <a:t>met</a:t>
          </a:r>
          <a:endParaRPr lang="en-US" sz="1400" kern="1200" dirty="0" err="1"/>
        </a:p>
      </dsp:txBody>
      <dsp:txXfrm>
        <a:off x="1158148" y="2666826"/>
        <a:ext cx="3212764" cy="1064900"/>
      </dsp:txXfrm>
    </dsp:sp>
    <dsp:sp modelId="{FF9683A5-04EE-451F-B385-15956B29E6C8}">
      <dsp:nvSpPr>
        <dsp:cNvPr id="0" name=""/>
        <dsp:cNvSpPr/>
      </dsp:nvSpPr>
      <dsp:spPr>
        <a:xfrm>
          <a:off x="0" y="3997952"/>
          <a:ext cx="4405992" cy="10022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C05CF-22CF-4459-B7D2-A1E69C64182E}">
      <dsp:nvSpPr>
        <dsp:cNvPr id="0" name=""/>
        <dsp:cNvSpPr/>
      </dsp:nvSpPr>
      <dsp:spPr>
        <a:xfrm>
          <a:off x="303183" y="4223460"/>
          <a:ext cx="551781" cy="5512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C76CF4-0DCB-450A-9770-D9125A8167DA}">
      <dsp:nvSpPr>
        <dsp:cNvPr id="0" name=""/>
        <dsp:cNvSpPr/>
      </dsp:nvSpPr>
      <dsp:spPr>
        <a:xfrm>
          <a:off x="1158148" y="3997952"/>
          <a:ext cx="3212764" cy="1064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02" tIns="112702" rIns="112702" bIns="112702" numCol="1" spcCol="1270" anchor="ctr" anchorCtr="0">
          <a:noAutofit/>
        </a:bodyPr>
        <a:lstStyle/>
        <a:p>
          <a:pPr marL="0" lvl="0" indent="0" algn="l" defTabSz="622300">
            <a:lnSpc>
              <a:spcPct val="100000"/>
            </a:lnSpc>
            <a:spcBef>
              <a:spcPct val="0"/>
            </a:spcBef>
            <a:spcAft>
              <a:spcPct val="35000"/>
            </a:spcAft>
            <a:buNone/>
          </a:pPr>
          <a:r>
            <a:rPr lang="it-IT" sz="1400" kern="1200" dirty="0"/>
            <a:t>The goal of the model </a:t>
          </a:r>
          <a:r>
            <a:rPr lang="it-IT" sz="1400" kern="1200" dirty="0" err="1"/>
            <a:t>is</a:t>
          </a:r>
          <a:r>
            <a:rPr lang="it-IT" sz="1400" kern="1200" dirty="0"/>
            <a:t> to </a:t>
          </a:r>
          <a:r>
            <a:rPr lang="it-IT" sz="1400" kern="1200" dirty="0" err="1"/>
            <a:t>find</a:t>
          </a:r>
          <a:r>
            <a:rPr lang="it-IT" sz="1400" kern="1200" dirty="0"/>
            <a:t> the best way to split the dataset to </a:t>
          </a:r>
          <a:r>
            <a:rPr lang="it-IT" sz="1400" kern="1200" dirty="0" err="1"/>
            <a:t>maximize</a:t>
          </a:r>
          <a:r>
            <a:rPr lang="it-IT" sz="1400" kern="1200" dirty="0"/>
            <a:t> the </a:t>
          </a:r>
          <a:r>
            <a:rPr lang="it-IT" sz="1400" kern="1200" dirty="0" err="1"/>
            <a:t>explained</a:t>
          </a:r>
          <a:r>
            <a:rPr lang="it-IT" sz="1400" kern="1200" dirty="0"/>
            <a:t> </a:t>
          </a:r>
          <a:r>
            <a:rPr lang="it-IT" sz="1400" kern="1200" dirty="0" err="1"/>
            <a:t>variance</a:t>
          </a:r>
          <a:r>
            <a:rPr lang="it-IT" sz="1400" kern="1200" dirty="0"/>
            <a:t> in the target </a:t>
          </a:r>
          <a:r>
            <a:rPr lang="it-IT" sz="1400" kern="1200" dirty="0" err="1"/>
            <a:t>variable</a:t>
          </a:r>
          <a:r>
            <a:rPr lang="it-IT" sz="1400" kern="1200" dirty="0"/>
            <a:t>.</a:t>
          </a:r>
          <a:endParaRPr lang="en-US" sz="1400" kern="1200" dirty="0"/>
        </a:p>
      </dsp:txBody>
      <dsp:txXfrm>
        <a:off x="1158148" y="3997952"/>
        <a:ext cx="3212764" cy="10649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616DF-1816-4A86-A277-06B85581C21D}">
      <dsp:nvSpPr>
        <dsp:cNvPr id="0" name=""/>
        <dsp:cNvSpPr/>
      </dsp:nvSpPr>
      <dsp:spPr>
        <a:xfrm>
          <a:off x="0" y="31213"/>
          <a:ext cx="4310328" cy="1141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it-IT" sz="1600" kern="1200" dirty="0"/>
            <a:t>The </a:t>
          </a:r>
          <a:r>
            <a:rPr lang="it-IT" sz="1600" kern="1200" dirty="0" err="1"/>
            <a:t>MLPRegressor</a:t>
          </a:r>
          <a:r>
            <a:rPr lang="it-IT" sz="1600" kern="1200" dirty="0"/>
            <a:t> model </a:t>
          </a:r>
          <a:r>
            <a:rPr lang="it-IT" sz="1600" kern="1200" dirty="0" err="1"/>
            <a:t>is</a:t>
          </a:r>
          <a:r>
            <a:rPr lang="it-IT" sz="1600" kern="1200" dirty="0"/>
            <a:t> a </a:t>
          </a:r>
          <a:r>
            <a:rPr lang="it-IT" sz="1600" kern="1200" dirty="0" err="1"/>
            <a:t>type</a:t>
          </a:r>
          <a:r>
            <a:rPr lang="it-IT" sz="1600" kern="1200" dirty="0"/>
            <a:t> of </a:t>
          </a:r>
          <a:r>
            <a:rPr lang="it-IT" sz="1600" kern="1200" dirty="0" err="1"/>
            <a:t>artificial</a:t>
          </a:r>
          <a:r>
            <a:rPr lang="it-IT" sz="1600" kern="1200" dirty="0"/>
            <a:t> </a:t>
          </a:r>
          <a:r>
            <a:rPr lang="it-IT" sz="1600" kern="1200" dirty="0" err="1"/>
            <a:t>neural</a:t>
          </a:r>
          <a:r>
            <a:rPr lang="it-IT" sz="1600" kern="1200" dirty="0"/>
            <a:t> </a:t>
          </a:r>
          <a:r>
            <a:rPr lang="it-IT" sz="1600" kern="1200" dirty="0">
              <a:latin typeface="Aptos Display" panose="02110004020202020204"/>
            </a:rPr>
            <a:t>network </a:t>
          </a:r>
          <a:r>
            <a:rPr lang="it-IT" sz="1600" kern="1200" dirty="0" err="1">
              <a:latin typeface="Aptos Display" panose="02110004020202020204"/>
            </a:rPr>
            <a:t>that</a:t>
          </a:r>
          <a:r>
            <a:rPr lang="it-IT" sz="1600" kern="1200" dirty="0">
              <a:latin typeface="Aptos Display" panose="02110004020202020204"/>
            </a:rPr>
            <a:t> </a:t>
          </a:r>
          <a:r>
            <a:rPr lang="it-IT" sz="1600" kern="1200" dirty="0"/>
            <a:t>consists of multiple </a:t>
          </a:r>
          <a:r>
            <a:rPr lang="it-IT" sz="1600" kern="1200" dirty="0" err="1"/>
            <a:t>layers</a:t>
          </a:r>
          <a:r>
            <a:rPr lang="it-IT" sz="1600" kern="1200" dirty="0"/>
            <a:t> of </a:t>
          </a:r>
          <a:r>
            <a:rPr lang="it-IT" sz="1600" kern="1200" dirty="0" err="1"/>
            <a:t>artificial</a:t>
          </a:r>
          <a:r>
            <a:rPr lang="it-IT" sz="1600" kern="1200" dirty="0"/>
            <a:t> </a:t>
          </a:r>
          <a:r>
            <a:rPr lang="it-IT" sz="1600" kern="1200" dirty="0" err="1"/>
            <a:t>neurons</a:t>
          </a:r>
          <a:r>
            <a:rPr lang="it-IT" sz="1600" kern="1200" dirty="0"/>
            <a:t>, </a:t>
          </a:r>
          <a:r>
            <a:rPr lang="it-IT" sz="1600" kern="1200" dirty="0" err="1"/>
            <a:t>each</a:t>
          </a:r>
          <a:r>
            <a:rPr lang="it-IT" sz="1600" kern="1200" dirty="0"/>
            <a:t> </a:t>
          </a:r>
          <a:r>
            <a:rPr lang="it-IT" sz="1600" kern="1200" dirty="0" err="1"/>
            <a:t>connected</a:t>
          </a:r>
          <a:r>
            <a:rPr lang="it-IT" sz="1600" kern="1200" dirty="0"/>
            <a:t> to </a:t>
          </a:r>
          <a:r>
            <a:rPr lang="it-IT" sz="1600" kern="1200" dirty="0" err="1"/>
            <a:t>subsequent</a:t>
          </a:r>
          <a:r>
            <a:rPr lang="it-IT" sz="1600" kern="1200" dirty="0"/>
            <a:t> </a:t>
          </a:r>
          <a:r>
            <a:rPr lang="it-IT" sz="1600" kern="1200" dirty="0" err="1"/>
            <a:t>layers</a:t>
          </a:r>
          <a:r>
            <a:rPr lang="it-IT" sz="1600" kern="1200" dirty="0"/>
            <a:t> </a:t>
          </a:r>
          <a:r>
            <a:rPr lang="it-IT" sz="1600" kern="1200" dirty="0" err="1"/>
            <a:t>through</a:t>
          </a:r>
          <a:r>
            <a:rPr lang="it-IT" sz="1600" kern="1200" dirty="0"/>
            <a:t> </a:t>
          </a:r>
          <a:r>
            <a:rPr lang="it-IT" sz="1600" kern="1200" dirty="0" err="1"/>
            <a:t>adjustable</a:t>
          </a:r>
          <a:r>
            <a:rPr lang="it-IT" sz="1600" kern="1200" dirty="0"/>
            <a:t> weights.</a:t>
          </a:r>
          <a:endParaRPr lang="en-US" sz="1600" kern="1200" dirty="0">
            <a:latin typeface="Aptos Display" panose="02110004020202020204"/>
          </a:endParaRPr>
        </a:p>
      </dsp:txBody>
      <dsp:txXfrm>
        <a:off x="55744" y="86957"/>
        <a:ext cx="4198840" cy="1030432"/>
      </dsp:txXfrm>
    </dsp:sp>
    <dsp:sp modelId="{D392DFF4-6763-44AD-AE88-90C095292F00}">
      <dsp:nvSpPr>
        <dsp:cNvPr id="0" name=""/>
        <dsp:cNvSpPr/>
      </dsp:nvSpPr>
      <dsp:spPr>
        <a:xfrm>
          <a:off x="0" y="1219213"/>
          <a:ext cx="4310328" cy="1141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kern="1200" dirty="0" err="1"/>
            <a:t>Each</a:t>
          </a:r>
          <a:r>
            <a:rPr lang="it-IT" sz="1600" kern="1200" dirty="0"/>
            <a:t> </a:t>
          </a:r>
          <a:r>
            <a:rPr lang="it-IT" sz="1600" kern="1200" dirty="0" err="1"/>
            <a:t>neuron</a:t>
          </a:r>
          <a:r>
            <a:rPr lang="it-IT" sz="1600" kern="1200" dirty="0"/>
            <a:t> </a:t>
          </a:r>
          <a:r>
            <a:rPr lang="it-IT" sz="1600" kern="1200" dirty="0" err="1"/>
            <a:t>computes</a:t>
          </a:r>
          <a:r>
            <a:rPr lang="it-IT" sz="1600" kern="1200" dirty="0"/>
            <a:t> a linear </a:t>
          </a:r>
          <a:r>
            <a:rPr lang="it-IT" sz="1600" kern="1200" dirty="0" err="1"/>
            <a:t>combination</a:t>
          </a:r>
          <a:r>
            <a:rPr lang="it-IT" sz="1600" kern="1200" dirty="0"/>
            <a:t> of </a:t>
          </a:r>
          <a:r>
            <a:rPr lang="it-IT" sz="1600" kern="1200" dirty="0" err="1"/>
            <a:t>its</a:t>
          </a:r>
          <a:r>
            <a:rPr lang="it-IT" sz="1600" kern="1200" dirty="0"/>
            <a:t> inputs </a:t>
          </a:r>
          <a:r>
            <a:rPr lang="it-IT" sz="1600" kern="1200" dirty="0" err="1"/>
            <a:t>followed</a:t>
          </a:r>
          <a:r>
            <a:rPr lang="it-IT" sz="1600" kern="1200" dirty="0"/>
            <a:t> by a </a:t>
          </a:r>
          <a:r>
            <a:rPr lang="it-IT" sz="1600" kern="1200" dirty="0" err="1"/>
            <a:t>nonlinear</a:t>
          </a:r>
          <a:r>
            <a:rPr lang="it-IT" sz="1600" kern="1200" dirty="0"/>
            <a:t> </a:t>
          </a:r>
          <a:r>
            <a:rPr lang="it-IT" sz="1600" kern="1200" dirty="0" err="1"/>
            <a:t>activation</a:t>
          </a:r>
          <a:r>
            <a:rPr lang="it-IT" sz="1600" kern="1200" dirty="0"/>
            <a:t> </a:t>
          </a:r>
          <a:r>
            <a:rPr lang="it-IT" sz="1600" kern="1200" dirty="0" err="1"/>
            <a:t>function</a:t>
          </a:r>
          <a:r>
            <a:rPr lang="it-IT" sz="1600" kern="1200" dirty="0"/>
            <a:t> to </a:t>
          </a:r>
          <a:r>
            <a:rPr lang="it-IT" sz="1600" kern="1200" dirty="0" err="1"/>
            <a:t>learn</a:t>
          </a:r>
          <a:r>
            <a:rPr lang="it-IT" sz="1600" kern="1200" dirty="0"/>
            <a:t> a </a:t>
          </a:r>
          <a:r>
            <a:rPr lang="it-IT" sz="1600" kern="1200" dirty="0" err="1"/>
            <a:t>function</a:t>
          </a:r>
          <a:r>
            <a:rPr lang="it-IT" sz="1600" kern="1200" dirty="0"/>
            <a:t> </a:t>
          </a:r>
          <a:r>
            <a:rPr lang="it-IT" sz="1600" kern="1200" dirty="0" err="1"/>
            <a:t>that</a:t>
          </a:r>
          <a:r>
            <a:rPr lang="it-IT" sz="1600" kern="1200" dirty="0"/>
            <a:t> </a:t>
          </a:r>
          <a:r>
            <a:rPr lang="it-IT" sz="1600" kern="1200" dirty="0" err="1"/>
            <a:t>maps</a:t>
          </a:r>
          <a:r>
            <a:rPr lang="it-IT" sz="1600" kern="1200" dirty="0"/>
            <a:t> input features to a </a:t>
          </a:r>
          <a:r>
            <a:rPr lang="it-IT" sz="1600" kern="1200" dirty="0" err="1"/>
            <a:t>continuous</a:t>
          </a:r>
          <a:r>
            <a:rPr lang="it-IT" sz="1600" kern="1200" dirty="0"/>
            <a:t> output.</a:t>
          </a:r>
          <a:endParaRPr lang="en-US" sz="1600" kern="1200" dirty="0"/>
        </a:p>
      </dsp:txBody>
      <dsp:txXfrm>
        <a:off x="55744" y="1274957"/>
        <a:ext cx="4198840" cy="1030432"/>
      </dsp:txXfrm>
    </dsp:sp>
    <dsp:sp modelId="{E4D3DE39-BDD3-4755-8F59-21ABE1A1C30D}">
      <dsp:nvSpPr>
        <dsp:cNvPr id="0" name=""/>
        <dsp:cNvSpPr/>
      </dsp:nvSpPr>
      <dsp:spPr>
        <a:xfrm>
          <a:off x="0" y="2407214"/>
          <a:ext cx="4310328" cy="1141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it-IT" sz="1600" kern="1200" dirty="0" err="1"/>
            <a:t>During</a:t>
          </a:r>
          <a:r>
            <a:rPr lang="it-IT" sz="1600" kern="1200" dirty="0"/>
            <a:t> training, the model </a:t>
          </a:r>
          <a:r>
            <a:rPr lang="it-IT" sz="1600" kern="1200" dirty="0" err="1"/>
            <a:t>adjusts</a:t>
          </a:r>
          <a:r>
            <a:rPr lang="it-IT" sz="1600" kern="1200" dirty="0"/>
            <a:t> the weights of connections </a:t>
          </a:r>
          <a:r>
            <a:rPr lang="it-IT" sz="1600" kern="1200" dirty="0" err="1"/>
            <a:t>between</a:t>
          </a:r>
          <a:r>
            <a:rPr lang="it-IT" sz="1600" kern="1200" dirty="0"/>
            <a:t> </a:t>
          </a:r>
          <a:r>
            <a:rPr lang="it-IT" sz="1600" kern="1200" dirty="0" err="1"/>
            <a:t>neurons</a:t>
          </a:r>
          <a:r>
            <a:rPr lang="it-IT" sz="1600" kern="1200" dirty="0"/>
            <a:t> to </a:t>
          </a:r>
          <a:r>
            <a:rPr lang="it-IT" sz="1600" kern="1200" dirty="0" err="1"/>
            <a:t>minimize</a:t>
          </a:r>
          <a:r>
            <a:rPr lang="it-IT" sz="1600" kern="1200" dirty="0"/>
            <a:t> a </a:t>
          </a:r>
          <a:r>
            <a:rPr lang="it-IT" sz="1600" kern="1200" dirty="0" err="1"/>
            <a:t>loss</a:t>
          </a:r>
          <a:r>
            <a:rPr lang="it-IT" sz="1600" kern="1200" dirty="0"/>
            <a:t> </a:t>
          </a:r>
          <a:r>
            <a:rPr lang="it-IT" sz="1600" kern="1200" dirty="0" err="1"/>
            <a:t>function</a:t>
          </a:r>
          <a:r>
            <a:rPr lang="it-IT" sz="1600" kern="1200" dirty="0"/>
            <a:t>, </a:t>
          </a:r>
          <a:r>
            <a:rPr lang="it-IT" sz="1600" kern="1200" dirty="0" err="1"/>
            <a:t>such</a:t>
          </a:r>
          <a:r>
            <a:rPr lang="it-IT" sz="1600" kern="1200" dirty="0"/>
            <a:t> </a:t>
          </a:r>
          <a:r>
            <a:rPr lang="it-IT" sz="1600" kern="1200" dirty="0" err="1"/>
            <a:t>as</a:t>
          </a:r>
          <a:r>
            <a:rPr lang="it-IT" sz="1600" kern="1200" dirty="0"/>
            <a:t> the </a:t>
          </a:r>
          <a:r>
            <a:rPr lang="it-IT" sz="1600" kern="1200" dirty="0" err="1"/>
            <a:t>mean</a:t>
          </a:r>
          <a:r>
            <a:rPr lang="it-IT" sz="1600" kern="1200" dirty="0"/>
            <a:t> </a:t>
          </a:r>
          <a:r>
            <a:rPr lang="it-IT" sz="1600" kern="1200" dirty="0" err="1"/>
            <a:t>squared</a:t>
          </a:r>
          <a:r>
            <a:rPr lang="it-IT" sz="1600" kern="1200" dirty="0"/>
            <a:t> </a:t>
          </a:r>
          <a:r>
            <a:rPr lang="it-IT" sz="1600" kern="1200" dirty="0" err="1"/>
            <a:t>error</a:t>
          </a:r>
          <a:r>
            <a:rPr lang="it-IT" sz="1600" kern="1200" dirty="0"/>
            <a:t> (MSE). </a:t>
          </a:r>
          <a:endParaRPr lang="en-US" sz="1600" kern="1200" dirty="0">
            <a:latin typeface="Aptos Display" panose="02110004020202020204"/>
          </a:endParaRPr>
        </a:p>
      </dsp:txBody>
      <dsp:txXfrm>
        <a:off x="55744" y="2462958"/>
        <a:ext cx="4198840" cy="1030432"/>
      </dsp:txXfrm>
    </dsp:sp>
    <dsp:sp modelId="{7371358A-CBC3-4AD9-917F-4D8F1E2127C2}">
      <dsp:nvSpPr>
        <dsp:cNvPr id="0" name=""/>
        <dsp:cNvSpPr/>
      </dsp:nvSpPr>
      <dsp:spPr>
        <a:xfrm>
          <a:off x="0" y="3595214"/>
          <a:ext cx="4310328" cy="1141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it-IT" sz="1600" kern="1200" dirty="0" err="1"/>
            <a:t>However</a:t>
          </a:r>
          <a:r>
            <a:rPr lang="it-IT" sz="1600" kern="1200" dirty="0"/>
            <a:t>, </a:t>
          </a:r>
          <a:r>
            <a:rPr lang="it-IT" sz="1600" kern="1200" dirty="0" err="1"/>
            <a:t>it</a:t>
          </a:r>
          <a:r>
            <a:rPr lang="it-IT" sz="1600" kern="1200" dirty="0"/>
            <a:t> can be sensitive to </a:t>
          </a:r>
          <a:r>
            <a:rPr lang="it-IT" sz="1600" kern="1200" dirty="0" err="1"/>
            <a:t>parameter</a:t>
          </a:r>
          <a:r>
            <a:rPr lang="it-IT" sz="1600" kern="1200" dirty="0"/>
            <a:t> </a:t>
          </a:r>
          <a:r>
            <a:rPr lang="it-IT" sz="1600" kern="1200" dirty="0" err="1"/>
            <a:t>choices</a:t>
          </a:r>
          <a:r>
            <a:rPr lang="it-IT" sz="1600" kern="1200" dirty="0"/>
            <a:t>, </a:t>
          </a:r>
          <a:r>
            <a:rPr lang="it-IT" sz="1600" kern="1200" dirty="0" err="1"/>
            <a:t>such</a:t>
          </a:r>
          <a:r>
            <a:rPr lang="it-IT" sz="1600" kern="1200" dirty="0"/>
            <a:t> </a:t>
          </a:r>
          <a:r>
            <a:rPr lang="it-IT" sz="1600" kern="1200" dirty="0" err="1"/>
            <a:t>as</a:t>
          </a:r>
          <a:r>
            <a:rPr lang="it-IT" sz="1600" kern="1200" dirty="0"/>
            <a:t> the </a:t>
          </a:r>
          <a:r>
            <a:rPr lang="it-IT" sz="1600" kern="1200" dirty="0" err="1"/>
            <a:t>number</a:t>
          </a:r>
          <a:r>
            <a:rPr lang="it-IT" sz="1600" kern="1200" dirty="0"/>
            <a:t> of </a:t>
          </a:r>
          <a:r>
            <a:rPr lang="it-IT" sz="1600" kern="1200" dirty="0" err="1"/>
            <a:t>hidden</a:t>
          </a:r>
          <a:r>
            <a:rPr lang="it-IT" sz="1600" kern="1200" dirty="0"/>
            <a:t> </a:t>
          </a:r>
          <a:r>
            <a:rPr lang="it-IT" sz="1600" kern="1200" dirty="0" err="1"/>
            <a:t>layers</a:t>
          </a:r>
          <a:r>
            <a:rPr lang="it-IT" sz="1600" kern="1200" dirty="0">
              <a:latin typeface="Aptos Display" panose="02110004020202020204"/>
            </a:rPr>
            <a:t>, </a:t>
          </a:r>
          <a:r>
            <a:rPr lang="it-IT" sz="1600" kern="1200" dirty="0" err="1"/>
            <a:t>number</a:t>
          </a:r>
          <a:r>
            <a:rPr lang="it-IT" sz="1600" kern="1200" dirty="0"/>
            <a:t> of neurons per layer, type of activation function, and learning rate.</a:t>
          </a:r>
        </a:p>
      </dsp:txBody>
      <dsp:txXfrm>
        <a:off x="55744" y="3650958"/>
        <a:ext cx="4198840" cy="10304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AA5A23-D9A3-48AE-8F1D-8B9203992007}"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84296-6761-41D0-A2BD-B698730D1645}" type="slidenum">
              <a:rPr lang="en-US" smtClean="0"/>
              <a:t>‹N›</a:t>
            </a:fld>
            <a:endParaRPr lang="en-US"/>
          </a:p>
        </p:txBody>
      </p:sp>
    </p:spTree>
    <p:extLst>
      <p:ext uri="{BB962C8B-B14F-4D97-AF65-F5344CB8AC3E}">
        <p14:creationId xmlns:p14="http://schemas.microsoft.com/office/powerpoint/2010/main" val="265425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F0B6A13E-1A19-E45B-5005-C688C1FCB8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B294A29-7C46-42AA-ACD9-893E4A7EBA58}"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19" name="Rectangle 2">
            <a:extLst>
              <a:ext uri="{FF2B5EF4-FFF2-40B4-BE49-F238E27FC236}">
                <a16:creationId xmlns:a16="http://schemas.microsoft.com/office/drawing/2014/main" id="{232828BF-828F-6F29-9C27-EDC122D027B5}"/>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EB720F44-C193-8859-DBE0-B6A85BF661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1420CD3-55C2-AB6D-E11D-91661E5C06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3B97A2C-B5CC-4A39-9024-F7C11238D0EB}"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67" name="Rectangle 2">
            <a:extLst>
              <a:ext uri="{FF2B5EF4-FFF2-40B4-BE49-F238E27FC236}">
                <a16:creationId xmlns:a16="http://schemas.microsoft.com/office/drawing/2014/main" id="{6ABA39B5-176C-5825-802F-2E0928549DC5}"/>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82879EAC-3EC2-8570-2381-DF4D603A01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719E16C-957E-4454-796E-3C4485487FE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DCDF899-07F9-4684-9859-8EEEDBDA7031}" type="slidenum">
              <a:rPr kumimoji="0" lang="it-IT" altLang="it-IT"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it-IT" altLang="it-IT"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15" name="Rectangle 2">
            <a:extLst>
              <a:ext uri="{FF2B5EF4-FFF2-40B4-BE49-F238E27FC236}">
                <a16:creationId xmlns:a16="http://schemas.microsoft.com/office/drawing/2014/main" id="{3A9E2D0A-AAB3-10EE-3279-183FC1F9508D}"/>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83DB000D-4184-2BB2-B21B-398F9CD579B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630FBC-E793-A246-B3B5-AD82FF1B5B8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C2B0481-B212-D214-E485-7E84FB92D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54A9F80-EBB6-498A-E9F4-EF2DF9390407}"/>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5" name="Segnaposto piè di pagina 4">
            <a:extLst>
              <a:ext uri="{FF2B5EF4-FFF2-40B4-BE49-F238E27FC236}">
                <a16:creationId xmlns:a16="http://schemas.microsoft.com/office/drawing/2014/main" id="{013BCDB6-A5A0-41CF-EE6A-527228D8345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F63448C-9B94-2845-A3CD-2C1CA9E3CCE4}"/>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143298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CBFA1E-AA87-B222-EA91-DD8E48D0A7B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08B5FE5-744F-2252-B8E1-FF3BCAD8AED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269DE0D-0063-F07A-4C9F-D2587FA85279}"/>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5" name="Segnaposto piè di pagina 4">
            <a:extLst>
              <a:ext uri="{FF2B5EF4-FFF2-40B4-BE49-F238E27FC236}">
                <a16:creationId xmlns:a16="http://schemas.microsoft.com/office/drawing/2014/main" id="{04630D9B-D857-F940-E8E2-0BF84982DCC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6109EC7-F452-543E-C4CF-5FB8F0943471}"/>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387616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F089D8A3-FC04-E90A-8F13-A1A5E599ACD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C5AD4C4-E5FB-0D6E-F6AD-706F7275DC1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3C5DB1-B67C-4408-9011-3AB0859ED8B4}"/>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5" name="Segnaposto piè di pagina 4">
            <a:extLst>
              <a:ext uri="{FF2B5EF4-FFF2-40B4-BE49-F238E27FC236}">
                <a16:creationId xmlns:a16="http://schemas.microsoft.com/office/drawing/2014/main" id="{768D0B17-C233-7AE4-6021-9B221FD4EE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0ADF802-8A78-96C7-1A76-D35991FB8DE1}"/>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888819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022BA295-AD4C-2091-813F-911C75CF837C}"/>
              </a:ext>
            </a:extLst>
          </p:cNvPr>
          <p:cNvSpPr>
            <a:spLocks noGrp="1" noChangeArrowheads="1"/>
          </p:cNvSpPr>
          <p:nvPr>
            <p:ph type="dt" sz="half" idx="10"/>
          </p:nvPr>
        </p:nvSpPr>
        <p:spPr>
          <a:ln/>
        </p:spPr>
        <p:txBody>
          <a:bodyPr/>
          <a:lstStyle>
            <a:lvl1pPr>
              <a:defRPr/>
            </a:lvl1pPr>
          </a:lstStyle>
          <a:p>
            <a:pPr>
              <a:defRPr/>
            </a:pPr>
            <a:fld id="{6B463E37-89C1-40A2-962F-F7E67062AA32}" type="datetime1">
              <a:rPr lang="it-IT" altLang="it-IT"/>
              <a:pPr>
                <a:defRPr/>
              </a:pPr>
              <a:t>03/05/2024</a:t>
            </a:fld>
            <a:endParaRPr lang="it-IT" altLang="it-IT"/>
          </a:p>
        </p:txBody>
      </p:sp>
      <p:sp>
        <p:nvSpPr>
          <p:cNvPr id="5" name="Rectangle 5">
            <a:extLst>
              <a:ext uri="{FF2B5EF4-FFF2-40B4-BE49-F238E27FC236}">
                <a16:creationId xmlns:a16="http://schemas.microsoft.com/office/drawing/2014/main" id="{1F9F377C-D6EB-773D-FEE6-5C34ACAEB6D0}"/>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63A3E288-B003-F1F6-F5BC-ED553B0F3720}"/>
              </a:ext>
            </a:extLst>
          </p:cNvPr>
          <p:cNvSpPr>
            <a:spLocks noGrp="1" noChangeArrowheads="1"/>
          </p:cNvSpPr>
          <p:nvPr>
            <p:ph type="sldNum" sz="quarter" idx="12"/>
          </p:nvPr>
        </p:nvSpPr>
        <p:spPr>
          <a:ln/>
        </p:spPr>
        <p:txBody>
          <a:bodyPr/>
          <a:lstStyle>
            <a:lvl1pPr>
              <a:defRPr/>
            </a:lvl1pPr>
          </a:lstStyle>
          <a:p>
            <a:pPr>
              <a:defRPr/>
            </a:pPr>
            <a:r>
              <a:rPr lang="it-IT" altLang="it-IT"/>
              <a:t>Pagina </a:t>
            </a:r>
            <a:fld id="{F603F30A-9E3A-44B7-B485-6F6E30C63B4F}" type="slidenum">
              <a:rPr lang="it-IT" altLang="it-IT" smtClean="0"/>
              <a:pPr>
                <a:defRPr/>
              </a:pPr>
              <a:t>‹N›</a:t>
            </a:fld>
            <a:endParaRPr lang="it-IT" altLang="it-IT"/>
          </a:p>
        </p:txBody>
      </p:sp>
    </p:spTree>
    <p:extLst>
      <p:ext uri="{BB962C8B-B14F-4D97-AF65-F5344CB8AC3E}">
        <p14:creationId xmlns:p14="http://schemas.microsoft.com/office/powerpoint/2010/main" val="324299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E1AFEE9C-3510-D294-E4D1-7402D2737AC7}"/>
              </a:ext>
            </a:extLst>
          </p:cNvPr>
          <p:cNvSpPr>
            <a:spLocks noGrp="1" noChangeArrowheads="1"/>
          </p:cNvSpPr>
          <p:nvPr>
            <p:ph type="dt" sz="half" idx="10"/>
          </p:nvPr>
        </p:nvSpPr>
        <p:spPr>
          <a:ln/>
        </p:spPr>
        <p:txBody>
          <a:bodyPr/>
          <a:lstStyle>
            <a:lvl1pPr>
              <a:defRPr/>
            </a:lvl1pPr>
          </a:lstStyle>
          <a:p>
            <a:pPr>
              <a:defRPr/>
            </a:pPr>
            <a:fld id="{E01F1D57-1312-4B84-A255-BA1C96908402}" type="datetime1">
              <a:rPr lang="it-IT" altLang="it-IT"/>
              <a:pPr>
                <a:defRPr/>
              </a:pPr>
              <a:t>03/05/2024</a:t>
            </a:fld>
            <a:endParaRPr lang="it-IT" altLang="it-IT"/>
          </a:p>
        </p:txBody>
      </p:sp>
      <p:sp>
        <p:nvSpPr>
          <p:cNvPr id="5" name="Rectangle 5">
            <a:extLst>
              <a:ext uri="{FF2B5EF4-FFF2-40B4-BE49-F238E27FC236}">
                <a16:creationId xmlns:a16="http://schemas.microsoft.com/office/drawing/2014/main" id="{FBE6FC8D-34F9-BBC5-B894-CD113CE5E24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AF7251C1-8B18-E119-16E7-32E3E92F42DA}"/>
              </a:ext>
            </a:extLst>
          </p:cNvPr>
          <p:cNvSpPr>
            <a:spLocks noGrp="1" noChangeArrowheads="1"/>
          </p:cNvSpPr>
          <p:nvPr>
            <p:ph type="sldNum" sz="quarter" idx="12"/>
          </p:nvPr>
        </p:nvSpPr>
        <p:spPr>
          <a:ln/>
        </p:spPr>
        <p:txBody>
          <a:bodyPr/>
          <a:lstStyle>
            <a:lvl1pPr>
              <a:defRPr/>
            </a:lvl1pPr>
          </a:lstStyle>
          <a:p>
            <a:pPr>
              <a:defRPr/>
            </a:pPr>
            <a:r>
              <a:rPr lang="it-IT" altLang="it-IT"/>
              <a:t>Pagina </a:t>
            </a:r>
            <a:fld id="{FF403BFA-17C2-4246-9A34-47F4A66447F5}" type="slidenum">
              <a:rPr lang="it-IT" altLang="it-IT" smtClean="0"/>
              <a:pPr>
                <a:defRPr/>
              </a:pPr>
              <a:t>‹N›</a:t>
            </a:fld>
            <a:endParaRPr lang="it-IT" altLang="it-IT"/>
          </a:p>
        </p:txBody>
      </p:sp>
    </p:spTree>
    <p:extLst>
      <p:ext uri="{BB962C8B-B14F-4D97-AF65-F5344CB8AC3E}">
        <p14:creationId xmlns:p14="http://schemas.microsoft.com/office/powerpoint/2010/main" val="3635036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1" y="1709739"/>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
        <p:nvSpPr>
          <p:cNvPr id="4" name="Rectangle 4">
            <a:extLst>
              <a:ext uri="{FF2B5EF4-FFF2-40B4-BE49-F238E27FC236}">
                <a16:creationId xmlns:a16="http://schemas.microsoft.com/office/drawing/2014/main" id="{F525CAF4-9C8B-0213-5377-1F9E92357095}"/>
              </a:ext>
            </a:extLst>
          </p:cNvPr>
          <p:cNvSpPr>
            <a:spLocks noGrp="1" noChangeArrowheads="1"/>
          </p:cNvSpPr>
          <p:nvPr>
            <p:ph type="dt" sz="half" idx="10"/>
          </p:nvPr>
        </p:nvSpPr>
        <p:spPr>
          <a:ln/>
        </p:spPr>
        <p:txBody>
          <a:bodyPr/>
          <a:lstStyle>
            <a:lvl1pPr>
              <a:defRPr/>
            </a:lvl1pPr>
          </a:lstStyle>
          <a:p>
            <a:pPr>
              <a:defRPr/>
            </a:pPr>
            <a:fld id="{FACECC53-5F7A-44C3-AB05-10E0444D728F}" type="datetime1">
              <a:rPr lang="it-IT" altLang="it-IT"/>
              <a:pPr>
                <a:defRPr/>
              </a:pPr>
              <a:t>03/05/2024</a:t>
            </a:fld>
            <a:endParaRPr lang="it-IT" altLang="it-IT"/>
          </a:p>
        </p:txBody>
      </p:sp>
      <p:sp>
        <p:nvSpPr>
          <p:cNvPr id="5" name="Rectangle 5">
            <a:extLst>
              <a:ext uri="{FF2B5EF4-FFF2-40B4-BE49-F238E27FC236}">
                <a16:creationId xmlns:a16="http://schemas.microsoft.com/office/drawing/2014/main" id="{6EE0555F-77F9-ABB1-ED99-BB467CE50AC2}"/>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6FB085B6-D04E-1336-33F5-307F9B0DFE32}"/>
              </a:ext>
            </a:extLst>
          </p:cNvPr>
          <p:cNvSpPr>
            <a:spLocks noGrp="1" noChangeArrowheads="1"/>
          </p:cNvSpPr>
          <p:nvPr>
            <p:ph type="sldNum" sz="quarter" idx="12"/>
          </p:nvPr>
        </p:nvSpPr>
        <p:spPr>
          <a:ln/>
        </p:spPr>
        <p:txBody>
          <a:bodyPr/>
          <a:lstStyle>
            <a:lvl1pPr>
              <a:defRPr/>
            </a:lvl1pPr>
          </a:lstStyle>
          <a:p>
            <a:pPr>
              <a:defRPr/>
            </a:pPr>
            <a:r>
              <a:rPr lang="it-IT" altLang="it-IT"/>
              <a:t>Pagina </a:t>
            </a:r>
            <a:fld id="{580A2CB6-BFFA-47A8-B538-3835F57DE1F0}" type="slidenum">
              <a:rPr lang="it-IT" altLang="it-IT" smtClean="0"/>
              <a:pPr>
                <a:defRPr/>
              </a:pPr>
              <a:t>‹N›</a:t>
            </a:fld>
            <a:endParaRPr lang="it-IT" altLang="it-IT"/>
          </a:p>
        </p:txBody>
      </p:sp>
    </p:spTree>
    <p:extLst>
      <p:ext uri="{BB962C8B-B14F-4D97-AF65-F5344CB8AC3E}">
        <p14:creationId xmlns:p14="http://schemas.microsoft.com/office/powerpoint/2010/main" val="48374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1488018" y="1752600"/>
            <a:ext cx="4938183"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629400" y="1752600"/>
            <a:ext cx="4938184"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1E3A4824-FBB8-525D-ABE8-B5E08DC83C2A}"/>
              </a:ext>
            </a:extLst>
          </p:cNvPr>
          <p:cNvSpPr>
            <a:spLocks noGrp="1" noChangeArrowheads="1"/>
          </p:cNvSpPr>
          <p:nvPr>
            <p:ph type="dt" sz="half" idx="10"/>
          </p:nvPr>
        </p:nvSpPr>
        <p:spPr>
          <a:ln/>
        </p:spPr>
        <p:txBody>
          <a:bodyPr/>
          <a:lstStyle>
            <a:lvl1pPr>
              <a:defRPr/>
            </a:lvl1pPr>
          </a:lstStyle>
          <a:p>
            <a:pPr>
              <a:defRPr/>
            </a:pPr>
            <a:fld id="{A28E39C1-2A6C-49AA-BC7C-4BB2A647D65C}" type="datetime1">
              <a:rPr lang="it-IT" altLang="it-IT"/>
              <a:pPr>
                <a:defRPr/>
              </a:pPr>
              <a:t>03/05/2024</a:t>
            </a:fld>
            <a:endParaRPr lang="it-IT" altLang="it-IT"/>
          </a:p>
        </p:txBody>
      </p:sp>
      <p:sp>
        <p:nvSpPr>
          <p:cNvPr id="6" name="Rectangle 5">
            <a:extLst>
              <a:ext uri="{FF2B5EF4-FFF2-40B4-BE49-F238E27FC236}">
                <a16:creationId xmlns:a16="http://schemas.microsoft.com/office/drawing/2014/main" id="{9172107E-9001-09A1-832F-C8709164A8E8}"/>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49455479-5A8C-015C-174E-DC98E2A95851}"/>
              </a:ext>
            </a:extLst>
          </p:cNvPr>
          <p:cNvSpPr>
            <a:spLocks noGrp="1" noChangeArrowheads="1"/>
          </p:cNvSpPr>
          <p:nvPr>
            <p:ph type="sldNum" sz="quarter" idx="12"/>
          </p:nvPr>
        </p:nvSpPr>
        <p:spPr>
          <a:ln/>
        </p:spPr>
        <p:txBody>
          <a:bodyPr/>
          <a:lstStyle>
            <a:lvl1pPr>
              <a:defRPr/>
            </a:lvl1pPr>
          </a:lstStyle>
          <a:p>
            <a:pPr>
              <a:defRPr/>
            </a:pPr>
            <a:r>
              <a:rPr lang="it-IT" altLang="it-IT"/>
              <a:t>Pagina </a:t>
            </a:r>
            <a:fld id="{E9A2E064-CDC2-487A-B5C0-65AFB0F926F6}" type="slidenum">
              <a:rPr lang="it-IT" altLang="it-IT" smtClean="0"/>
              <a:pPr>
                <a:defRPr/>
              </a:pPr>
              <a:t>‹N›</a:t>
            </a:fld>
            <a:endParaRPr lang="it-IT" altLang="it-IT"/>
          </a:p>
        </p:txBody>
      </p:sp>
    </p:spTree>
    <p:extLst>
      <p:ext uri="{BB962C8B-B14F-4D97-AF65-F5344CB8AC3E}">
        <p14:creationId xmlns:p14="http://schemas.microsoft.com/office/powerpoint/2010/main" val="57013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40317" y="365126"/>
            <a:ext cx="10515600" cy="1325563"/>
          </a:xfrm>
        </p:spPr>
        <p:txBody>
          <a:bodyPr/>
          <a:lstStyle/>
          <a:p>
            <a:r>
              <a:rPr lang="it-IT"/>
              <a:t>Fare clic per modificare lo stile del titolo dello schema</a:t>
            </a:r>
          </a:p>
        </p:txBody>
      </p:sp>
      <p:sp>
        <p:nvSpPr>
          <p:cNvPr id="3" name="Segnaposto testo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40318" y="2505075"/>
            <a:ext cx="5158316"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71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CFEE0C4A-FBB3-CD42-6F24-DEDF5DC9FC9D}"/>
              </a:ext>
            </a:extLst>
          </p:cNvPr>
          <p:cNvSpPr>
            <a:spLocks noGrp="1" noChangeArrowheads="1"/>
          </p:cNvSpPr>
          <p:nvPr>
            <p:ph type="dt" sz="half" idx="10"/>
          </p:nvPr>
        </p:nvSpPr>
        <p:spPr>
          <a:ln/>
        </p:spPr>
        <p:txBody>
          <a:bodyPr/>
          <a:lstStyle>
            <a:lvl1pPr>
              <a:defRPr/>
            </a:lvl1pPr>
          </a:lstStyle>
          <a:p>
            <a:pPr>
              <a:defRPr/>
            </a:pPr>
            <a:fld id="{1E710BDF-6B06-4175-BC1D-05EF296F24EE}" type="datetime1">
              <a:rPr lang="it-IT" altLang="it-IT"/>
              <a:pPr>
                <a:defRPr/>
              </a:pPr>
              <a:t>03/05/2024</a:t>
            </a:fld>
            <a:endParaRPr lang="it-IT" altLang="it-IT"/>
          </a:p>
        </p:txBody>
      </p:sp>
      <p:sp>
        <p:nvSpPr>
          <p:cNvPr id="8" name="Rectangle 5">
            <a:extLst>
              <a:ext uri="{FF2B5EF4-FFF2-40B4-BE49-F238E27FC236}">
                <a16:creationId xmlns:a16="http://schemas.microsoft.com/office/drawing/2014/main" id="{D09EF1C5-6529-19AA-BC8C-FDF5C661C754}"/>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9" name="Rectangle 6">
            <a:extLst>
              <a:ext uri="{FF2B5EF4-FFF2-40B4-BE49-F238E27FC236}">
                <a16:creationId xmlns:a16="http://schemas.microsoft.com/office/drawing/2014/main" id="{C890D7E2-365F-315F-5361-D9A8BDE154E1}"/>
              </a:ext>
            </a:extLst>
          </p:cNvPr>
          <p:cNvSpPr>
            <a:spLocks noGrp="1" noChangeArrowheads="1"/>
          </p:cNvSpPr>
          <p:nvPr>
            <p:ph type="sldNum" sz="quarter" idx="12"/>
          </p:nvPr>
        </p:nvSpPr>
        <p:spPr>
          <a:ln/>
        </p:spPr>
        <p:txBody>
          <a:bodyPr/>
          <a:lstStyle>
            <a:lvl1pPr>
              <a:defRPr/>
            </a:lvl1pPr>
          </a:lstStyle>
          <a:p>
            <a:pPr>
              <a:defRPr/>
            </a:pPr>
            <a:r>
              <a:rPr lang="it-IT" altLang="it-IT"/>
              <a:t>Pagina </a:t>
            </a:r>
            <a:fld id="{B71AC2D4-60E8-492C-89A8-F943CBBA1F92}" type="slidenum">
              <a:rPr lang="it-IT" altLang="it-IT" smtClean="0"/>
              <a:pPr>
                <a:defRPr/>
              </a:pPr>
              <a:t>‹N›</a:t>
            </a:fld>
            <a:endParaRPr lang="it-IT" altLang="it-IT"/>
          </a:p>
        </p:txBody>
      </p:sp>
    </p:spTree>
    <p:extLst>
      <p:ext uri="{BB962C8B-B14F-4D97-AF65-F5344CB8AC3E}">
        <p14:creationId xmlns:p14="http://schemas.microsoft.com/office/powerpoint/2010/main" val="2254310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FFCFDD81-16F7-4AB9-7B78-1986B691182C}"/>
              </a:ext>
            </a:extLst>
          </p:cNvPr>
          <p:cNvSpPr>
            <a:spLocks noGrp="1" noChangeArrowheads="1"/>
          </p:cNvSpPr>
          <p:nvPr>
            <p:ph type="dt" sz="half" idx="10"/>
          </p:nvPr>
        </p:nvSpPr>
        <p:spPr>
          <a:ln/>
        </p:spPr>
        <p:txBody>
          <a:bodyPr/>
          <a:lstStyle>
            <a:lvl1pPr>
              <a:defRPr/>
            </a:lvl1pPr>
          </a:lstStyle>
          <a:p>
            <a:pPr>
              <a:defRPr/>
            </a:pPr>
            <a:fld id="{0F7DA377-3459-4BA3-A21A-455DE7B2E80A}" type="datetime1">
              <a:rPr lang="it-IT" altLang="it-IT"/>
              <a:pPr>
                <a:defRPr/>
              </a:pPr>
              <a:t>03/05/2024</a:t>
            </a:fld>
            <a:endParaRPr lang="it-IT" altLang="it-IT"/>
          </a:p>
        </p:txBody>
      </p:sp>
      <p:sp>
        <p:nvSpPr>
          <p:cNvPr id="4" name="Rectangle 5">
            <a:extLst>
              <a:ext uri="{FF2B5EF4-FFF2-40B4-BE49-F238E27FC236}">
                <a16:creationId xmlns:a16="http://schemas.microsoft.com/office/drawing/2014/main" id="{28AE8752-F1D9-4A0E-B389-0A49014CD371}"/>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5" name="Rectangle 6">
            <a:extLst>
              <a:ext uri="{FF2B5EF4-FFF2-40B4-BE49-F238E27FC236}">
                <a16:creationId xmlns:a16="http://schemas.microsoft.com/office/drawing/2014/main" id="{477D3860-EBD0-60D7-C284-1C8C2E4F93A6}"/>
              </a:ext>
            </a:extLst>
          </p:cNvPr>
          <p:cNvSpPr>
            <a:spLocks noGrp="1" noChangeArrowheads="1"/>
          </p:cNvSpPr>
          <p:nvPr>
            <p:ph type="sldNum" sz="quarter" idx="12"/>
          </p:nvPr>
        </p:nvSpPr>
        <p:spPr>
          <a:ln/>
        </p:spPr>
        <p:txBody>
          <a:bodyPr/>
          <a:lstStyle>
            <a:lvl1pPr>
              <a:defRPr/>
            </a:lvl1pPr>
          </a:lstStyle>
          <a:p>
            <a:pPr>
              <a:defRPr/>
            </a:pPr>
            <a:r>
              <a:rPr lang="it-IT" altLang="it-IT"/>
              <a:t>Pagina </a:t>
            </a:r>
            <a:fld id="{447E5672-2B1C-4F5A-82BE-B655D2CDB8CC}" type="slidenum">
              <a:rPr lang="it-IT" altLang="it-IT" smtClean="0"/>
              <a:pPr>
                <a:defRPr/>
              </a:pPr>
              <a:t>‹N›</a:t>
            </a:fld>
            <a:endParaRPr lang="it-IT" altLang="it-IT"/>
          </a:p>
        </p:txBody>
      </p:sp>
    </p:spTree>
    <p:extLst>
      <p:ext uri="{BB962C8B-B14F-4D97-AF65-F5344CB8AC3E}">
        <p14:creationId xmlns:p14="http://schemas.microsoft.com/office/powerpoint/2010/main" val="2334950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C9A577-1955-C15B-97DD-61B181C21B66}"/>
              </a:ext>
            </a:extLst>
          </p:cNvPr>
          <p:cNvSpPr>
            <a:spLocks noGrp="1" noChangeArrowheads="1"/>
          </p:cNvSpPr>
          <p:nvPr>
            <p:ph type="dt" sz="half" idx="10"/>
          </p:nvPr>
        </p:nvSpPr>
        <p:spPr>
          <a:ln/>
        </p:spPr>
        <p:txBody>
          <a:bodyPr/>
          <a:lstStyle>
            <a:lvl1pPr>
              <a:defRPr/>
            </a:lvl1pPr>
          </a:lstStyle>
          <a:p>
            <a:pPr>
              <a:defRPr/>
            </a:pPr>
            <a:fld id="{FC207A73-A757-4393-8DD6-F6A72B432D35}" type="datetime1">
              <a:rPr lang="it-IT" altLang="it-IT"/>
              <a:pPr>
                <a:defRPr/>
              </a:pPr>
              <a:t>03/05/2024</a:t>
            </a:fld>
            <a:endParaRPr lang="it-IT" altLang="it-IT"/>
          </a:p>
        </p:txBody>
      </p:sp>
      <p:sp>
        <p:nvSpPr>
          <p:cNvPr id="3" name="Rectangle 5">
            <a:extLst>
              <a:ext uri="{FF2B5EF4-FFF2-40B4-BE49-F238E27FC236}">
                <a16:creationId xmlns:a16="http://schemas.microsoft.com/office/drawing/2014/main" id="{A0EF7BC3-232A-974B-55D7-BB1D379C44A0}"/>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4" name="Rectangle 6">
            <a:extLst>
              <a:ext uri="{FF2B5EF4-FFF2-40B4-BE49-F238E27FC236}">
                <a16:creationId xmlns:a16="http://schemas.microsoft.com/office/drawing/2014/main" id="{B1B2680C-9F2A-E1B4-54A2-3D2C89E94A83}"/>
              </a:ext>
            </a:extLst>
          </p:cNvPr>
          <p:cNvSpPr>
            <a:spLocks noGrp="1" noChangeArrowheads="1"/>
          </p:cNvSpPr>
          <p:nvPr>
            <p:ph type="sldNum" sz="quarter" idx="12"/>
          </p:nvPr>
        </p:nvSpPr>
        <p:spPr>
          <a:ln/>
        </p:spPr>
        <p:txBody>
          <a:bodyPr/>
          <a:lstStyle>
            <a:lvl1pPr>
              <a:defRPr/>
            </a:lvl1pPr>
          </a:lstStyle>
          <a:p>
            <a:pPr>
              <a:defRPr/>
            </a:pPr>
            <a:r>
              <a:rPr lang="it-IT" altLang="it-IT"/>
              <a:t>Pagina </a:t>
            </a:r>
            <a:fld id="{09C07830-17BF-4DD1-BC89-D9EEECE31143}" type="slidenum">
              <a:rPr lang="it-IT" altLang="it-IT" smtClean="0"/>
              <a:pPr>
                <a:defRPr/>
              </a:pPr>
              <a:t>‹N›</a:t>
            </a:fld>
            <a:endParaRPr lang="it-IT" altLang="it-IT"/>
          </a:p>
        </p:txBody>
      </p:sp>
    </p:spTree>
    <p:extLst>
      <p:ext uri="{BB962C8B-B14F-4D97-AF65-F5344CB8AC3E}">
        <p14:creationId xmlns:p14="http://schemas.microsoft.com/office/powerpoint/2010/main" val="2960244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80A4EA22-BC83-D858-EF74-D7D46F410CE6}"/>
              </a:ext>
            </a:extLst>
          </p:cNvPr>
          <p:cNvSpPr>
            <a:spLocks noGrp="1" noChangeArrowheads="1"/>
          </p:cNvSpPr>
          <p:nvPr>
            <p:ph type="dt" sz="half" idx="10"/>
          </p:nvPr>
        </p:nvSpPr>
        <p:spPr>
          <a:ln/>
        </p:spPr>
        <p:txBody>
          <a:bodyPr/>
          <a:lstStyle>
            <a:lvl1pPr>
              <a:defRPr/>
            </a:lvl1pPr>
          </a:lstStyle>
          <a:p>
            <a:pPr>
              <a:defRPr/>
            </a:pPr>
            <a:fld id="{BE750E18-2A29-4E7C-8775-A2D286FA9CD6}" type="datetime1">
              <a:rPr lang="it-IT" altLang="it-IT"/>
              <a:pPr>
                <a:defRPr/>
              </a:pPr>
              <a:t>03/05/2024</a:t>
            </a:fld>
            <a:endParaRPr lang="it-IT" altLang="it-IT"/>
          </a:p>
        </p:txBody>
      </p:sp>
      <p:sp>
        <p:nvSpPr>
          <p:cNvPr id="6" name="Rectangle 5">
            <a:extLst>
              <a:ext uri="{FF2B5EF4-FFF2-40B4-BE49-F238E27FC236}">
                <a16:creationId xmlns:a16="http://schemas.microsoft.com/office/drawing/2014/main" id="{91159AA9-92B4-6806-34CD-78BF4ADA8C81}"/>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9CAB54B1-4680-EBA8-7CDD-BBC00BE04BBB}"/>
              </a:ext>
            </a:extLst>
          </p:cNvPr>
          <p:cNvSpPr>
            <a:spLocks noGrp="1" noChangeArrowheads="1"/>
          </p:cNvSpPr>
          <p:nvPr>
            <p:ph type="sldNum" sz="quarter" idx="12"/>
          </p:nvPr>
        </p:nvSpPr>
        <p:spPr>
          <a:ln/>
        </p:spPr>
        <p:txBody>
          <a:bodyPr/>
          <a:lstStyle>
            <a:lvl1pPr>
              <a:defRPr/>
            </a:lvl1pPr>
          </a:lstStyle>
          <a:p>
            <a:pPr>
              <a:defRPr/>
            </a:pPr>
            <a:r>
              <a:rPr lang="it-IT" altLang="it-IT"/>
              <a:t>Pagina </a:t>
            </a:r>
            <a:fld id="{8B0865AA-D1A9-4CFA-B078-EB0BBE21B880}" type="slidenum">
              <a:rPr lang="it-IT" altLang="it-IT" smtClean="0"/>
              <a:pPr>
                <a:defRPr/>
              </a:pPr>
              <a:t>‹N›</a:t>
            </a:fld>
            <a:endParaRPr lang="it-IT" altLang="it-IT"/>
          </a:p>
        </p:txBody>
      </p:sp>
    </p:spTree>
    <p:extLst>
      <p:ext uri="{BB962C8B-B14F-4D97-AF65-F5344CB8AC3E}">
        <p14:creationId xmlns:p14="http://schemas.microsoft.com/office/powerpoint/2010/main" val="73572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58C0D5-AA1B-ED22-59AD-5F690470439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CE17846-228B-18A6-8E2F-C6008D1C4FA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D141754-B0C5-0A67-44EB-C761F601BF64}"/>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5" name="Segnaposto piè di pagina 4">
            <a:extLst>
              <a:ext uri="{FF2B5EF4-FFF2-40B4-BE49-F238E27FC236}">
                <a16:creationId xmlns:a16="http://schemas.microsoft.com/office/drawing/2014/main" id="{68EFE40B-BE0F-9CEF-6B95-7B82863179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FFA9B3-3EB4-FBDB-0DDB-B51A3A5071CC}"/>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471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40318" y="457200"/>
            <a:ext cx="393276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74AE3CDC-FCFA-A4E8-71C1-CC0AC6AB5D05}"/>
              </a:ext>
            </a:extLst>
          </p:cNvPr>
          <p:cNvSpPr>
            <a:spLocks noGrp="1" noChangeArrowheads="1"/>
          </p:cNvSpPr>
          <p:nvPr>
            <p:ph type="dt" sz="half" idx="10"/>
          </p:nvPr>
        </p:nvSpPr>
        <p:spPr>
          <a:ln/>
        </p:spPr>
        <p:txBody>
          <a:bodyPr/>
          <a:lstStyle>
            <a:lvl1pPr>
              <a:defRPr/>
            </a:lvl1pPr>
          </a:lstStyle>
          <a:p>
            <a:pPr>
              <a:defRPr/>
            </a:pPr>
            <a:fld id="{0FEF9CA5-17C3-46C2-8692-E102249004F3}" type="datetime1">
              <a:rPr lang="it-IT" altLang="it-IT"/>
              <a:pPr>
                <a:defRPr/>
              </a:pPr>
              <a:t>03/05/2024</a:t>
            </a:fld>
            <a:endParaRPr lang="it-IT" altLang="it-IT"/>
          </a:p>
        </p:txBody>
      </p:sp>
      <p:sp>
        <p:nvSpPr>
          <p:cNvPr id="6" name="Rectangle 5">
            <a:extLst>
              <a:ext uri="{FF2B5EF4-FFF2-40B4-BE49-F238E27FC236}">
                <a16:creationId xmlns:a16="http://schemas.microsoft.com/office/drawing/2014/main" id="{B64D3779-B56E-CEE2-2FFD-7AA48AEABC4E}"/>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9A2FF02F-6959-B9E9-852B-F1DF7E25C5D9}"/>
              </a:ext>
            </a:extLst>
          </p:cNvPr>
          <p:cNvSpPr>
            <a:spLocks noGrp="1" noChangeArrowheads="1"/>
          </p:cNvSpPr>
          <p:nvPr>
            <p:ph type="sldNum" sz="quarter" idx="12"/>
          </p:nvPr>
        </p:nvSpPr>
        <p:spPr>
          <a:ln/>
        </p:spPr>
        <p:txBody>
          <a:bodyPr/>
          <a:lstStyle>
            <a:lvl1pPr>
              <a:defRPr/>
            </a:lvl1pPr>
          </a:lstStyle>
          <a:p>
            <a:pPr>
              <a:defRPr/>
            </a:pPr>
            <a:r>
              <a:rPr lang="it-IT" altLang="it-IT"/>
              <a:t>Pagina </a:t>
            </a:r>
            <a:fld id="{B3DBA4BA-A0FA-465D-B534-A3291F8CA7F1}" type="slidenum">
              <a:rPr lang="it-IT" altLang="it-IT" smtClean="0"/>
              <a:pPr>
                <a:defRPr/>
              </a:pPr>
              <a:t>‹N›</a:t>
            </a:fld>
            <a:endParaRPr lang="it-IT" altLang="it-IT"/>
          </a:p>
        </p:txBody>
      </p:sp>
    </p:spTree>
    <p:extLst>
      <p:ext uri="{BB962C8B-B14F-4D97-AF65-F5344CB8AC3E}">
        <p14:creationId xmlns:p14="http://schemas.microsoft.com/office/powerpoint/2010/main" val="3100820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57601F53-8DB3-D59F-9178-5432A631BBCE}"/>
              </a:ext>
            </a:extLst>
          </p:cNvPr>
          <p:cNvSpPr>
            <a:spLocks noGrp="1" noChangeArrowheads="1"/>
          </p:cNvSpPr>
          <p:nvPr>
            <p:ph type="dt" sz="half" idx="10"/>
          </p:nvPr>
        </p:nvSpPr>
        <p:spPr>
          <a:ln/>
        </p:spPr>
        <p:txBody>
          <a:bodyPr/>
          <a:lstStyle>
            <a:lvl1pPr>
              <a:defRPr/>
            </a:lvl1pPr>
          </a:lstStyle>
          <a:p>
            <a:pPr>
              <a:defRPr/>
            </a:pPr>
            <a:fld id="{ECA710FF-04EC-40DD-AF43-54CFA5B25016}" type="datetime1">
              <a:rPr lang="it-IT" altLang="it-IT"/>
              <a:pPr>
                <a:defRPr/>
              </a:pPr>
              <a:t>03/05/2024</a:t>
            </a:fld>
            <a:endParaRPr lang="it-IT" altLang="it-IT"/>
          </a:p>
        </p:txBody>
      </p:sp>
      <p:sp>
        <p:nvSpPr>
          <p:cNvPr id="5" name="Rectangle 5">
            <a:extLst>
              <a:ext uri="{FF2B5EF4-FFF2-40B4-BE49-F238E27FC236}">
                <a16:creationId xmlns:a16="http://schemas.microsoft.com/office/drawing/2014/main" id="{B9D96699-6F8A-D94B-6F40-047079B358B0}"/>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7FDA9846-5E76-6AF6-73A1-9BDBE757770B}"/>
              </a:ext>
            </a:extLst>
          </p:cNvPr>
          <p:cNvSpPr>
            <a:spLocks noGrp="1" noChangeArrowheads="1"/>
          </p:cNvSpPr>
          <p:nvPr>
            <p:ph type="sldNum" sz="quarter" idx="12"/>
          </p:nvPr>
        </p:nvSpPr>
        <p:spPr>
          <a:ln/>
        </p:spPr>
        <p:txBody>
          <a:bodyPr/>
          <a:lstStyle>
            <a:lvl1pPr>
              <a:defRPr/>
            </a:lvl1pPr>
          </a:lstStyle>
          <a:p>
            <a:pPr>
              <a:defRPr/>
            </a:pPr>
            <a:r>
              <a:rPr lang="it-IT" altLang="it-IT"/>
              <a:t>Pagina </a:t>
            </a:r>
            <a:fld id="{440F10D2-ED82-4B33-AD39-62A46BED3580}" type="slidenum">
              <a:rPr lang="it-IT" altLang="it-IT" smtClean="0"/>
              <a:pPr>
                <a:defRPr/>
              </a:pPr>
              <a:t>‹N›</a:t>
            </a:fld>
            <a:endParaRPr lang="it-IT" altLang="it-IT"/>
          </a:p>
        </p:txBody>
      </p:sp>
    </p:spTree>
    <p:extLst>
      <p:ext uri="{BB962C8B-B14F-4D97-AF65-F5344CB8AC3E}">
        <p14:creationId xmlns:p14="http://schemas.microsoft.com/office/powerpoint/2010/main" val="504978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8752" y="409576"/>
            <a:ext cx="2518833" cy="54578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1488018" y="409576"/>
            <a:ext cx="7357533" cy="54578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691F4872-5EAF-B8A7-A2E0-C6FE32EE6B1D}"/>
              </a:ext>
            </a:extLst>
          </p:cNvPr>
          <p:cNvSpPr>
            <a:spLocks noGrp="1" noChangeArrowheads="1"/>
          </p:cNvSpPr>
          <p:nvPr>
            <p:ph type="dt" sz="half" idx="10"/>
          </p:nvPr>
        </p:nvSpPr>
        <p:spPr>
          <a:ln/>
        </p:spPr>
        <p:txBody>
          <a:bodyPr/>
          <a:lstStyle>
            <a:lvl1pPr>
              <a:defRPr/>
            </a:lvl1pPr>
          </a:lstStyle>
          <a:p>
            <a:pPr>
              <a:defRPr/>
            </a:pPr>
            <a:fld id="{965AD241-57A2-4037-813C-FD6DD7873591}" type="datetime1">
              <a:rPr lang="it-IT" altLang="it-IT"/>
              <a:pPr>
                <a:defRPr/>
              </a:pPr>
              <a:t>03/05/2024</a:t>
            </a:fld>
            <a:endParaRPr lang="it-IT" altLang="it-IT"/>
          </a:p>
        </p:txBody>
      </p:sp>
      <p:sp>
        <p:nvSpPr>
          <p:cNvPr id="5" name="Rectangle 5">
            <a:extLst>
              <a:ext uri="{FF2B5EF4-FFF2-40B4-BE49-F238E27FC236}">
                <a16:creationId xmlns:a16="http://schemas.microsoft.com/office/drawing/2014/main" id="{AB05CBB0-4B22-D402-9523-D5008EBB630F}"/>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17839173-7FBE-B693-7964-B7329D783BC1}"/>
              </a:ext>
            </a:extLst>
          </p:cNvPr>
          <p:cNvSpPr>
            <a:spLocks noGrp="1" noChangeArrowheads="1"/>
          </p:cNvSpPr>
          <p:nvPr>
            <p:ph type="sldNum" sz="quarter" idx="12"/>
          </p:nvPr>
        </p:nvSpPr>
        <p:spPr>
          <a:ln/>
        </p:spPr>
        <p:txBody>
          <a:bodyPr/>
          <a:lstStyle>
            <a:lvl1pPr>
              <a:defRPr/>
            </a:lvl1pPr>
          </a:lstStyle>
          <a:p>
            <a:pPr>
              <a:defRPr/>
            </a:pPr>
            <a:r>
              <a:rPr lang="it-IT" altLang="it-IT"/>
              <a:t>Pagina </a:t>
            </a:r>
            <a:fld id="{90CC8CD0-09DA-4F9B-822C-1E5BE3406FCD}" type="slidenum">
              <a:rPr lang="it-IT" altLang="it-IT" smtClean="0"/>
              <a:pPr>
                <a:defRPr/>
              </a:pPr>
              <a:t>‹N›</a:t>
            </a:fld>
            <a:endParaRPr lang="it-IT" altLang="it-IT"/>
          </a:p>
        </p:txBody>
      </p:sp>
    </p:spTree>
    <p:extLst>
      <p:ext uri="{BB962C8B-B14F-4D97-AF65-F5344CB8AC3E}">
        <p14:creationId xmlns:p14="http://schemas.microsoft.com/office/powerpoint/2010/main" val="625772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488018" y="409576"/>
            <a:ext cx="10079567" cy="504825"/>
          </a:xfrm>
        </p:spPr>
        <p:txBody>
          <a:bodyPr/>
          <a:lstStyle/>
          <a:p>
            <a:r>
              <a:rPr lang="it-IT"/>
              <a:t>Fare clic per modificare lo stile del titolo dello schema</a:t>
            </a:r>
          </a:p>
        </p:txBody>
      </p:sp>
      <p:sp>
        <p:nvSpPr>
          <p:cNvPr id="3" name="Segnaposto testo 2"/>
          <p:cNvSpPr>
            <a:spLocks noGrp="1"/>
          </p:cNvSpPr>
          <p:nvPr>
            <p:ph type="body" sz="half" idx="1"/>
          </p:nvPr>
        </p:nvSpPr>
        <p:spPr>
          <a:xfrm>
            <a:off x="1488018" y="1752600"/>
            <a:ext cx="4938183"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629400" y="1752600"/>
            <a:ext cx="4938184"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62B5B062-DD26-85E9-9DD1-9D2B9A20BDD9}"/>
              </a:ext>
            </a:extLst>
          </p:cNvPr>
          <p:cNvSpPr>
            <a:spLocks noGrp="1" noChangeArrowheads="1"/>
          </p:cNvSpPr>
          <p:nvPr>
            <p:ph type="dt" sz="half" idx="10"/>
          </p:nvPr>
        </p:nvSpPr>
        <p:spPr>
          <a:ln/>
        </p:spPr>
        <p:txBody>
          <a:bodyPr/>
          <a:lstStyle>
            <a:lvl1pPr>
              <a:defRPr/>
            </a:lvl1pPr>
          </a:lstStyle>
          <a:p>
            <a:pPr>
              <a:defRPr/>
            </a:pPr>
            <a:fld id="{AE49C868-18E3-4B27-B423-B620733D39C7}" type="datetime1">
              <a:rPr lang="it-IT" altLang="it-IT"/>
              <a:pPr>
                <a:defRPr/>
              </a:pPr>
              <a:t>03/05/2024</a:t>
            </a:fld>
            <a:endParaRPr lang="it-IT" altLang="it-IT"/>
          </a:p>
        </p:txBody>
      </p:sp>
      <p:sp>
        <p:nvSpPr>
          <p:cNvPr id="6" name="Rectangle 5">
            <a:extLst>
              <a:ext uri="{FF2B5EF4-FFF2-40B4-BE49-F238E27FC236}">
                <a16:creationId xmlns:a16="http://schemas.microsoft.com/office/drawing/2014/main" id="{4CBCF09B-B044-5E52-56A1-B715DD8B1D2A}"/>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779B9F5B-88FD-F2C9-0C3E-4B5D88602FB3}"/>
              </a:ext>
            </a:extLst>
          </p:cNvPr>
          <p:cNvSpPr>
            <a:spLocks noGrp="1" noChangeArrowheads="1"/>
          </p:cNvSpPr>
          <p:nvPr>
            <p:ph type="sldNum" sz="quarter" idx="12"/>
          </p:nvPr>
        </p:nvSpPr>
        <p:spPr>
          <a:ln/>
        </p:spPr>
        <p:txBody>
          <a:bodyPr/>
          <a:lstStyle>
            <a:lvl1pPr>
              <a:defRPr/>
            </a:lvl1pPr>
          </a:lstStyle>
          <a:p>
            <a:pPr>
              <a:defRPr/>
            </a:pPr>
            <a:r>
              <a:rPr lang="it-IT" altLang="it-IT"/>
              <a:t>Pagina </a:t>
            </a:r>
            <a:fld id="{6E3ABED3-0992-4031-8CCA-496FADD2B464}" type="slidenum">
              <a:rPr lang="it-IT" altLang="it-IT" smtClean="0"/>
              <a:pPr>
                <a:defRPr/>
              </a:pPr>
              <a:t>‹N›</a:t>
            </a:fld>
            <a:endParaRPr lang="it-IT" altLang="it-IT"/>
          </a:p>
        </p:txBody>
      </p:sp>
    </p:spTree>
    <p:extLst>
      <p:ext uri="{BB962C8B-B14F-4D97-AF65-F5344CB8AC3E}">
        <p14:creationId xmlns:p14="http://schemas.microsoft.com/office/powerpoint/2010/main" val="15815992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1488018" y="409576"/>
            <a:ext cx="10079567" cy="504825"/>
          </a:xfrm>
        </p:spPr>
        <p:txBody>
          <a:bodyPr/>
          <a:lstStyle/>
          <a:p>
            <a:r>
              <a:rPr lang="it-IT"/>
              <a:t>Fare clic per modificare lo stile del titolo dello schema</a:t>
            </a:r>
          </a:p>
        </p:txBody>
      </p:sp>
      <p:sp>
        <p:nvSpPr>
          <p:cNvPr id="3" name="Segnaposto tabella 2"/>
          <p:cNvSpPr>
            <a:spLocks noGrp="1"/>
          </p:cNvSpPr>
          <p:nvPr>
            <p:ph type="tbl" idx="1"/>
          </p:nvPr>
        </p:nvSpPr>
        <p:spPr>
          <a:xfrm>
            <a:off x="1488018" y="1752600"/>
            <a:ext cx="10079567" cy="4114800"/>
          </a:xfrm>
        </p:spPr>
        <p:txBody>
          <a:bodyPr/>
          <a:lstStyle/>
          <a:p>
            <a:pPr lvl="0"/>
            <a:endParaRPr lang="it-IT" noProof="0"/>
          </a:p>
        </p:txBody>
      </p:sp>
      <p:sp>
        <p:nvSpPr>
          <p:cNvPr id="4" name="Rectangle 4">
            <a:extLst>
              <a:ext uri="{FF2B5EF4-FFF2-40B4-BE49-F238E27FC236}">
                <a16:creationId xmlns:a16="http://schemas.microsoft.com/office/drawing/2014/main" id="{13AD9F4F-0472-6F29-DAC3-CF02E011EB1A}"/>
              </a:ext>
            </a:extLst>
          </p:cNvPr>
          <p:cNvSpPr>
            <a:spLocks noGrp="1" noChangeArrowheads="1"/>
          </p:cNvSpPr>
          <p:nvPr>
            <p:ph type="dt" sz="half" idx="10"/>
          </p:nvPr>
        </p:nvSpPr>
        <p:spPr>
          <a:ln/>
        </p:spPr>
        <p:txBody>
          <a:bodyPr/>
          <a:lstStyle>
            <a:lvl1pPr>
              <a:defRPr/>
            </a:lvl1pPr>
          </a:lstStyle>
          <a:p>
            <a:pPr>
              <a:defRPr/>
            </a:pPr>
            <a:fld id="{42967766-A669-4133-A258-E867A7861D08}" type="datetime1">
              <a:rPr lang="it-IT" altLang="it-IT"/>
              <a:pPr>
                <a:defRPr/>
              </a:pPr>
              <a:t>03/05/2024</a:t>
            </a:fld>
            <a:endParaRPr lang="it-IT" altLang="it-IT"/>
          </a:p>
        </p:txBody>
      </p:sp>
      <p:sp>
        <p:nvSpPr>
          <p:cNvPr id="5" name="Rectangle 5">
            <a:extLst>
              <a:ext uri="{FF2B5EF4-FFF2-40B4-BE49-F238E27FC236}">
                <a16:creationId xmlns:a16="http://schemas.microsoft.com/office/drawing/2014/main" id="{0E6BB4AA-18E1-0A8D-6DB0-1D82C89EB063}"/>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9D4704BE-5C34-B04F-F1B1-D6EE22E25C20}"/>
              </a:ext>
            </a:extLst>
          </p:cNvPr>
          <p:cNvSpPr>
            <a:spLocks noGrp="1" noChangeArrowheads="1"/>
          </p:cNvSpPr>
          <p:nvPr>
            <p:ph type="sldNum" sz="quarter" idx="12"/>
          </p:nvPr>
        </p:nvSpPr>
        <p:spPr>
          <a:ln/>
        </p:spPr>
        <p:txBody>
          <a:bodyPr/>
          <a:lstStyle>
            <a:lvl1pPr>
              <a:defRPr/>
            </a:lvl1pPr>
          </a:lstStyle>
          <a:p>
            <a:pPr>
              <a:defRPr/>
            </a:pPr>
            <a:r>
              <a:rPr lang="it-IT" altLang="it-IT"/>
              <a:t>Pagina </a:t>
            </a:r>
            <a:fld id="{CDD4C061-B632-4457-9862-7A6F0117BB17}" type="slidenum">
              <a:rPr lang="it-IT" altLang="it-IT" smtClean="0"/>
              <a:pPr>
                <a:defRPr/>
              </a:pPr>
              <a:t>‹N›</a:t>
            </a:fld>
            <a:endParaRPr lang="it-IT" altLang="it-IT"/>
          </a:p>
        </p:txBody>
      </p:sp>
    </p:spTree>
    <p:extLst>
      <p:ext uri="{BB962C8B-B14F-4D97-AF65-F5344CB8AC3E}">
        <p14:creationId xmlns:p14="http://schemas.microsoft.com/office/powerpoint/2010/main" val="38839128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1488018" y="409576"/>
            <a:ext cx="10079567" cy="504825"/>
          </a:xfrm>
        </p:spPr>
        <p:txBody>
          <a:bodyPr/>
          <a:lstStyle/>
          <a:p>
            <a:r>
              <a:rPr lang="it-IT"/>
              <a:t>Fare clic per modificare lo stile del titolo dello schema</a:t>
            </a:r>
          </a:p>
        </p:txBody>
      </p:sp>
      <p:sp>
        <p:nvSpPr>
          <p:cNvPr id="3" name="Segnaposto grafico 2"/>
          <p:cNvSpPr>
            <a:spLocks noGrp="1"/>
          </p:cNvSpPr>
          <p:nvPr>
            <p:ph type="chart" idx="1"/>
          </p:nvPr>
        </p:nvSpPr>
        <p:spPr>
          <a:xfrm>
            <a:off x="1488018" y="1752600"/>
            <a:ext cx="10079567" cy="4114800"/>
          </a:xfrm>
        </p:spPr>
        <p:txBody>
          <a:bodyPr/>
          <a:lstStyle/>
          <a:p>
            <a:pPr lvl="0"/>
            <a:endParaRPr lang="it-IT" noProof="0"/>
          </a:p>
        </p:txBody>
      </p:sp>
      <p:sp>
        <p:nvSpPr>
          <p:cNvPr id="4" name="Rectangle 4">
            <a:extLst>
              <a:ext uri="{FF2B5EF4-FFF2-40B4-BE49-F238E27FC236}">
                <a16:creationId xmlns:a16="http://schemas.microsoft.com/office/drawing/2014/main" id="{2ABA806D-0D2F-4562-CBC3-50D2E384D359}"/>
              </a:ext>
            </a:extLst>
          </p:cNvPr>
          <p:cNvSpPr>
            <a:spLocks noGrp="1" noChangeArrowheads="1"/>
          </p:cNvSpPr>
          <p:nvPr>
            <p:ph type="dt" sz="half" idx="10"/>
          </p:nvPr>
        </p:nvSpPr>
        <p:spPr>
          <a:ln/>
        </p:spPr>
        <p:txBody>
          <a:bodyPr/>
          <a:lstStyle>
            <a:lvl1pPr>
              <a:defRPr/>
            </a:lvl1pPr>
          </a:lstStyle>
          <a:p>
            <a:pPr>
              <a:defRPr/>
            </a:pPr>
            <a:fld id="{BAFBA530-23CD-4CFF-A219-3BF32A33FBDE}" type="datetime1">
              <a:rPr lang="it-IT" altLang="it-IT"/>
              <a:pPr>
                <a:defRPr/>
              </a:pPr>
              <a:t>03/05/2024</a:t>
            </a:fld>
            <a:endParaRPr lang="it-IT" altLang="it-IT"/>
          </a:p>
        </p:txBody>
      </p:sp>
      <p:sp>
        <p:nvSpPr>
          <p:cNvPr id="5" name="Rectangle 5">
            <a:extLst>
              <a:ext uri="{FF2B5EF4-FFF2-40B4-BE49-F238E27FC236}">
                <a16:creationId xmlns:a16="http://schemas.microsoft.com/office/drawing/2014/main" id="{1D85A91F-80E2-FE41-528B-EA8417113FF3}"/>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4C457589-1703-2706-4E5B-847695E792C8}"/>
              </a:ext>
            </a:extLst>
          </p:cNvPr>
          <p:cNvSpPr>
            <a:spLocks noGrp="1" noChangeArrowheads="1"/>
          </p:cNvSpPr>
          <p:nvPr>
            <p:ph type="sldNum" sz="quarter" idx="12"/>
          </p:nvPr>
        </p:nvSpPr>
        <p:spPr>
          <a:ln/>
        </p:spPr>
        <p:txBody>
          <a:bodyPr/>
          <a:lstStyle>
            <a:lvl1pPr>
              <a:defRPr/>
            </a:lvl1pPr>
          </a:lstStyle>
          <a:p>
            <a:pPr>
              <a:defRPr/>
            </a:pPr>
            <a:r>
              <a:rPr lang="it-IT" altLang="it-IT"/>
              <a:t>Pagina </a:t>
            </a:r>
            <a:fld id="{261E0DD1-1BC0-4CF5-89C0-4BA9CE93966E}" type="slidenum">
              <a:rPr lang="it-IT" altLang="it-IT" smtClean="0"/>
              <a:pPr>
                <a:defRPr/>
              </a:pPr>
              <a:t>‹N›</a:t>
            </a:fld>
            <a:endParaRPr lang="it-IT" altLang="it-IT"/>
          </a:p>
        </p:txBody>
      </p:sp>
    </p:spTree>
    <p:extLst>
      <p:ext uri="{BB962C8B-B14F-4D97-AF65-F5344CB8AC3E}">
        <p14:creationId xmlns:p14="http://schemas.microsoft.com/office/powerpoint/2010/main" val="206789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5C5E56-CD25-E203-F828-79D6EC8CE64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2104E3-C8B1-C7C6-7983-9855FE0F22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C52EDB2-C080-040F-05E7-857BE3D69DC0}"/>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5" name="Segnaposto piè di pagina 4">
            <a:extLst>
              <a:ext uri="{FF2B5EF4-FFF2-40B4-BE49-F238E27FC236}">
                <a16:creationId xmlns:a16="http://schemas.microsoft.com/office/drawing/2014/main" id="{10D9C89C-52B2-5EA6-E044-8E6249C96AF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BC840B2-A906-05FA-7A91-2A935BA249A5}"/>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371409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C49E74-F921-14ED-F595-6CB72A8A06A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EDFED26-5D6B-FD8C-1FFD-B212487EFDF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A16E432-B6A4-97B0-FE58-B187F5E2A55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7FB02EA-37DA-C8D4-E452-CCB37CF8B8EE}"/>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6" name="Segnaposto piè di pagina 5">
            <a:extLst>
              <a:ext uri="{FF2B5EF4-FFF2-40B4-BE49-F238E27FC236}">
                <a16:creationId xmlns:a16="http://schemas.microsoft.com/office/drawing/2014/main" id="{7E10288F-C5C9-8FB7-794B-AF79C06DAE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83C57C1-2A0A-DDE8-494F-96905A7C4043}"/>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3445853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7F1817-A93C-EFF4-8102-6DD77C10C35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DA5A3A8-12C8-1344-01F3-4BD70EC29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72EEAC5-F0BA-2AD8-2AD0-7DCF184DF16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B523776-47A3-4D45-E129-145E0AFAC8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1525BBE-A31E-7F7E-E2E6-5A72086AFC5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0DD493D-6EB4-9D57-14FE-2D9E87A4DA90}"/>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8" name="Segnaposto piè di pagina 7">
            <a:extLst>
              <a:ext uri="{FF2B5EF4-FFF2-40B4-BE49-F238E27FC236}">
                <a16:creationId xmlns:a16="http://schemas.microsoft.com/office/drawing/2014/main" id="{EDA49F52-3429-DF19-5E69-6281C383C349}"/>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DF48466-1DD8-3211-81E0-C274B2534465}"/>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361785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C22BA0-D2ED-8507-DC79-A463B58FE63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2AC8186-58C9-D155-E988-1AB23ED908CD}"/>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4" name="Segnaposto piè di pagina 3">
            <a:extLst>
              <a:ext uri="{FF2B5EF4-FFF2-40B4-BE49-F238E27FC236}">
                <a16:creationId xmlns:a16="http://schemas.microsoft.com/office/drawing/2014/main" id="{09CE30FF-3C0D-004A-7B7E-48AFF94C424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2265C7B-4A01-870E-C279-AC8C416E327D}"/>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275513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EF5163C-0D41-2424-6B4A-3E9056960232}"/>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3" name="Segnaposto piè di pagina 2">
            <a:extLst>
              <a:ext uri="{FF2B5EF4-FFF2-40B4-BE49-F238E27FC236}">
                <a16:creationId xmlns:a16="http://schemas.microsoft.com/office/drawing/2014/main" id="{0298B003-3A10-8495-18CC-9D12715B9B3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E9C46A4-199C-346E-4CBE-4EA8FC6FCB85}"/>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58069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A1FC89-94F2-FB20-F289-CA9D3FAB724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231E4F3-6B60-98A8-E131-39469EA4A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ACD3796-6159-2CA5-7D4F-E9155B4BAD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EDDEE08-58E2-1CA9-4C00-BC47C0BB6992}"/>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6" name="Segnaposto piè di pagina 5">
            <a:extLst>
              <a:ext uri="{FF2B5EF4-FFF2-40B4-BE49-F238E27FC236}">
                <a16:creationId xmlns:a16="http://schemas.microsoft.com/office/drawing/2014/main" id="{93174C8E-0A4E-AEF6-2809-F2E507D8996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8B41723-FA71-C724-97C3-678254D3A048}"/>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259201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11D58F-F95F-BD2F-FF81-2DCF0C9700F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8C4174F-24C3-CA42-3EE4-C4DF5304B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B858EA84-73D9-755F-F30D-1AB7A55F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AB98DB9-BB45-0FB4-E8FA-F3A2B8969F2E}"/>
              </a:ext>
            </a:extLst>
          </p:cNvPr>
          <p:cNvSpPr>
            <a:spLocks noGrp="1"/>
          </p:cNvSpPr>
          <p:nvPr>
            <p:ph type="dt" sz="half" idx="10"/>
          </p:nvPr>
        </p:nvSpPr>
        <p:spPr/>
        <p:txBody>
          <a:bodyPr/>
          <a:lstStyle/>
          <a:p>
            <a:fld id="{F0E305A7-50B9-4A80-B5E5-B2FD2D8206DF}" type="datetimeFigureOut">
              <a:rPr lang="it-IT" smtClean="0"/>
              <a:t>03/05/2024</a:t>
            </a:fld>
            <a:endParaRPr lang="it-IT"/>
          </a:p>
        </p:txBody>
      </p:sp>
      <p:sp>
        <p:nvSpPr>
          <p:cNvPr id="6" name="Segnaposto piè di pagina 5">
            <a:extLst>
              <a:ext uri="{FF2B5EF4-FFF2-40B4-BE49-F238E27FC236}">
                <a16:creationId xmlns:a16="http://schemas.microsoft.com/office/drawing/2014/main" id="{F79C1589-6328-E234-418A-D59C88CC8A9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43BDDA5-9F47-0047-40F1-028279042A38}"/>
              </a:ext>
            </a:extLst>
          </p:cNvPr>
          <p:cNvSpPr>
            <a:spLocks noGrp="1"/>
          </p:cNvSpPr>
          <p:nvPr>
            <p:ph type="sldNum" sz="quarter" idx="12"/>
          </p:nvPr>
        </p:nvSpPr>
        <p:spPr/>
        <p:txBody>
          <a:bodyPr/>
          <a:lstStyle/>
          <a:p>
            <a:fld id="{8A1A2393-3567-44EB-B349-A7A2D9513DEE}" type="slidenum">
              <a:rPr lang="it-IT" smtClean="0"/>
              <a:t>‹N›</a:t>
            </a:fld>
            <a:endParaRPr lang="it-IT"/>
          </a:p>
        </p:txBody>
      </p:sp>
    </p:spTree>
    <p:extLst>
      <p:ext uri="{BB962C8B-B14F-4D97-AF65-F5344CB8AC3E}">
        <p14:creationId xmlns:p14="http://schemas.microsoft.com/office/powerpoint/2010/main" val="132027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D5E4A5-1A59-6E3C-A701-4890B6D5C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734E21F-7203-3EE0-2348-51D1D9BD9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8A8EA17-DF96-EA77-8EDF-74CD5453E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E305A7-50B9-4A80-B5E5-B2FD2D8206DF}" type="datetimeFigureOut">
              <a:rPr lang="it-IT" smtClean="0"/>
              <a:t>03/05/2024</a:t>
            </a:fld>
            <a:endParaRPr lang="it-IT"/>
          </a:p>
        </p:txBody>
      </p:sp>
      <p:sp>
        <p:nvSpPr>
          <p:cNvPr id="5" name="Segnaposto piè di pagina 4">
            <a:extLst>
              <a:ext uri="{FF2B5EF4-FFF2-40B4-BE49-F238E27FC236}">
                <a16:creationId xmlns:a16="http://schemas.microsoft.com/office/drawing/2014/main" id="{F798D270-88E5-00BE-5FBA-C2C09926F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3A9FCDBE-83A4-2600-B712-7870C5599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1A2393-3567-44EB-B349-A7A2D9513DEE}" type="slidenum">
              <a:rPr lang="it-IT" smtClean="0"/>
              <a:t>‹N›</a:t>
            </a:fld>
            <a:endParaRPr lang="it-IT"/>
          </a:p>
        </p:txBody>
      </p:sp>
    </p:spTree>
    <p:extLst>
      <p:ext uri="{BB962C8B-B14F-4D97-AF65-F5344CB8AC3E}">
        <p14:creationId xmlns:p14="http://schemas.microsoft.com/office/powerpoint/2010/main" val="1985159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a:extLst>
              <a:ext uri="{FF2B5EF4-FFF2-40B4-BE49-F238E27FC236}">
                <a16:creationId xmlns:a16="http://schemas.microsoft.com/office/drawing/2014/main" id="{BE2D9169-DF85-A941-52B6-A982345ECCE7}"/>
              </a:ext>
            </a:extLst>
          </p:cNvPr>
          <p:cNvGrpSpPr>
            <a:grpSpLocks/>
          </p:cNvGrpSpPr>
          <p:nvPr/>
        </p:nvGrpSpPr>
        <p:grpSpPr bwMode="auto">
          <a:xfrm>
            <a:off x="0" y="6096000"/>
            <a:ext cx="12192000" cy="762000"/>
            <a:chOff x="0" y="3840"/>
            <a:chExt cx="5760" cy="480"/>
          </a:xfrm>
        </p:grpSpPr>
        <p:sp>
          <p:nvSpPr>
            <p:cNvPr id="1032" name="Rectangle 13">
              <a:extLst>
                <a:ext uri="{FF2B5EF4-FFF2-40B4-BE49-F238E27FC236}">
                  <a16:creationId xmlns:a16="http://schemas.microsoft.com/office/drawing/2014/main" id="{646A1CC6-C8E7-DEB7-29EB-EBF0EA09B418}"/>
                </a:ext>
              </a:extLst>
            </p:cNvPr>
            <p:cNvSpPr>
              <a:spLocks noChangeArrowheads="1"/>
            </p:cNvSpPr>
            <p:nvPr userDrawn="1"/>
          </p:nvSpPr>
          <p:spPr bwMode="auto">
            <a:xfrm>
              <a:off x="0" y="3984"/>
              <a:ext cx="5760" cy="336"/>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sz="900"/>
            </a:p>
          </p:txBody>
        </p:sp>
        <p:sp>
          <p:nvSpPr>
            <p:cNvPr id="1033" name="Rectangle 14">
              <a:extLst>
                <a:ext uri="{FF2B5EF4-FFF2-40B4-BE49-F238E27FC236}">
                  <a16:creationId xmlns:a16="http://schemas.microsoft.com/office/drawing/2014/main" id="{5B972021-C4D2-7EB0-9713-A9370735D582}"/>
                </a:ext>
              </a:extLst>
            </p:cNvPr>
            <p:cNvSpPr>
              <a:spLocks noChangeArrowheads="1"/>
            </p:cNvSpPr>
            <p:nvPr userDrawn="1"/>
          </p:nvSpPr>
          <p:spPr bwMode="auto">
            <a:xfrm>
              <a:off x="768" y="3840"/>
              <a:ext cx="4992" cy="480"/>
            </a:xfrm>
            <a:prstGeom prst="rect">
              <a:avLst/>
            </a:prstGeom>
            <a:solidFill>
              <a:srgbClr val="822433"/>
            </a:solidFill>
            <a:ln>
              <a:noFill/>
            </a:ln>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sz="900"/>
            </a:p>
          </p:txBody>
        </p:sp>
      </p:grpSp>
      <p:sp>
        <p:nvSpPr>
          <p:cNvPr id="1027" name="Rectangle 2">
            <a:extLst>
              <a:ext uri="{FF2B5EF4-FFF2-40B4-BE49-F238E27FC236}">
                <a16:creationId xmlns:a16="http://schemas.microsoft.com/office/drawing/2014/main" id="{F0C4796F-58B7-BD76-7FE9-65B6F66ACF18}"/>
              </a:ext>
            </a:extLst>
          </p:cNvPr>
          <p:cNvSpPr>
            <a:spLocks noGrp="1" noChangeArrowheads="1"/>
          </p:cNvSpPr>
          <p:nvPr>
            <p:ph type="title"/>
          </p:nvPr>
        </p:nvSpPr>
        <p:spPr bwMode="auto">
          <a:xfrm>
            <a:off x="1488018" y="409576"/>
            <a:ext cx="10079567"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8" name="Rectangle 3">
            <a:extLst>
              <a:ext uri="{FF2B5EF4-FFF2-40B4-BE49-F238E27FC236}">
                <a16:creationId xmlns:a16="http://schemas.microsoft.com/office/drawing/2014/main" id="{76141F00-3104-AFED-2533-AE4C06F5FDF2}"/>
              </a:ext>
            </a:extLst>
          </p:cNvPr>
          <p:cNvSpPr>
            <a:spLocks noGrp="1" noChangeArrowheads="1"/>
          </p:cNvSpPr>
          <p:nvPr>
            <p:ph type="body" idx="1"/>
          </p:nvPr>
        </p:nvSpPr>
        <p:spPr bwMode="auto">
          <a:xfrm>
            <a:off x="1488018" y="1752600"/>
            <a:ext cx="10079567"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2" name="Rectangle 4">
            <a:extLst>
              <a:ext uri="{FF2B5EF4-FFF2-40B4-BE49-F238E27FC236}">
                <a16:creationId xmlns:a16="http://schemas.microsoft.com/office/drawing/2014/main" id="{64057411-FDCD-543A-18CD-82081EF67DBD}"/>
              </a:ext>
            </a:extLst>
          </p:cNvPr>
          <p:cNvSpPr>
            <a:spLocks noGrp="1" noChangeArrowheads="1"/>
          </p:cNvSpPr>
          <p:nvPr>
            <p:ph type="dt" sz="half" idx="2"/>
          </p:nvPr>
        </p:nvSpPr>
        <p:spPr bwMode="auto">
          <a:xfrm>
            <a:off x="5791200" y="6146800"/>
            <a:ext cx="25400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defRPr sz="1100"/>
            </a:lvl1pPr>
          </a:lstStyle>
          <a:p>
            <a:pPr>
              <a:defRPr/>
            </a:pPr>
            <a:fld id="{A2F6C054-8154-48DD-BFEF-415A10CA3B60}" type="datetime1">
              <a:rPr lang="it-IT" altLang="it-IT"/>
              <a:pPr>
                <a:defRPr/>
              </a:pPr>
              <a:t>03/05/2024</a:t>
            </a:fld>
            <a:endParaRPr lang="it-IT" altLang="it-IT"/>
          </a:p>
        </p:txBody>
      </p:sp>
      <p:sp>
        <p:nvSpPr>
          <p:cNvPr id="1029" name="Rectangle 5">
            <a:extLst>
              <a:ext uri="{FF2B5EF4-FFF2-40B4-BE49-F238E27FC236}">
                <a16:creationId xmlns:a16="http://schemas.microsoft.com/office/drawing/2014/main" id="{F9D0AF64-BE59-1205-F2DD-8CEB09AB8577}"/>
              </a:ext>
            </a:extLst>
          </p:cNvPr>
          <p:cNvSpPr>
            <a:spLocks noGrp="1" noChangeArrowheads="1"/>
          </p:cNvSpPr>
          <p:nvPr>
            <p:ph type="ftr" sz="quarter" idx="3"/>
          </p:nvPr>
        </p:nvSpPr>
        <p:spPr bwMode="auto">
          <a:xfrm>
            <a:off x="1625600" y="6146800"/>
            <a:ext cx="3860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100"/>
            </a:lvl1pPr>
          </a:lstStyle>
          <a:p>
            <a:pPr>
              <a:defRPr/>
            </a:pPr>
            <a:r>
              <a:rPr lang="it-IT" altLang="it-IT"/>
              <a:t>Titolo Presentazione</a:t>
            </a:r>
          </a:p>
        </p:txBody>
      </p:sp>
      <p:sp>
        <p:nvSpPr>
          <p:cNvPr id="1030" name="Rectangle 6">
            <a:extLst>
              <a:ext uri="{FF2B5EF4-FFF2-40B4-BE49-F238E27FC236}">
                <a16:creationId xmlns:a16="http://schemas.microsoft.com/office/drawing/2014/main" id="{BEDEF0B7-627D-B356-C92B-3BA9CBA55F9F}"/>
              </a:ext>
            </a:extLst>
          </p:cNvPr>
          <p:cNvSpPr>
            <a:spLocks noGrp="1" noChangeArrowheads="1"/>
          </p:cNvSpPr>
          <p:nvPr>
            <p:ph type="sldNum" sz="quarter" idx="4"/>
          </p:nvPr>
        </p:nvSpPr>
        <p:spPr bwMode="auto">
          <a:xfrm>
            <a:off x="8737600" y="6146800"/>
            <a:ext cx="2540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it-IT"/>
              <a:t>Pagina </a:t>
            </a:r>
            <a:fld id="{6574879C-84F8-42F7-8F03-26912850A02A}" type="slidenum">
              <a:rPr lang="it-IT" altLang="it-IT" smtClean="0"/>
              <a:pPr>
                <a:defRPr/>
              </a:pPr>
              <a:t>‹N›</a:t>
            </a:fld>
            <a:endParaRPr lang="it-IT" altLang="it-IT"/>
          </a:p>
        </p:txBody>
      </p:sp>
    </p:spTree>
    <p:extLst>
      <p:ext uri="{BB962C8B-B14F-4D97-AF65-F5344CB8AC3E}">
        <p14:creationId xmlns:p14="http://schemas.microsoft.com/office/powerpoint/2010/main" val="2300740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Immagine 4" descr="Immagine che contiene testo, Carattere, logo, schermata&#10;&#10;Descrizione generata automaticamente">
            <a:extLst>
              <a:ext uri="{FF2B5EF4-FFF2-40B4-BE49-F238E27FC236}">
                <a16:creationId xmlns:a16="http://schemas.microsoft.com/office/drawing/2014/main" id="{C0C3F02C-BBAF-4B63-00DA-46A3AB7C3DB3}"/>
              </a:ext>
            </a:extLst>
          </p:cNvPr>
          <p:cNvPicPr>
            <a:picLocks noChangeAspect="1"/>
          </p:cNvPicPr>
          <p:nvPr/>
        </p:nvPicPr>
        <p:blipFill rotWithShape="1">
          <a:blip r:embed="rId2">
            <a:extLst>
              <a:ext uri="{28A0092B-C50C-407E-A947-70E740481C1C}">
                <a14:useLocalDpi xmlns:a14="http://schemas.microsoft.com/office/drawing/2010/main" val="0"/>
              </a:ext>
            </a:extLst>
          </a:blip>
          <a:srcRect r="1255" b="-1"/>
          <a:stretch/>
        </p:blipFill>
        <p:spPr>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olo 1">
            <a:extLst>
              <a:ext uri="{FF2B5EF4-FFF2-40B4-BE49-F238E27FC236}">
                <a16:creationId xmlns:a16="http://schemas.microsoft.com/office/drawing/2014/main" id="{6C318BA8-67F8-808C-4EE5-44D665A4EDC8}"/>
              </a:ext>
            </a:extLst>
          </p:cNvPr>
          <p:cNvSpPr>
            <a:spLocks noGrp="1"/>
          </p:cNvSpPr>
          <p:nvPr>
            <p:ph type="ctrTitle"/>
          </p:nvPr>
        </p:nvSpPr>
        <p:spPr>
          <a:xfrm>
            <a:off x="207715" y="1374455"/>
            <a:ext cx="3161940" cy="2640247"/>
          </a:xfrm>
        </p:spPr>
        <p:txBody>
          <a:bodyPr>
            <a:normAutofit/>
          </a:bodyPr>
          <a:lstStyle/>
          <a:p>
            <a:pPr algn="l"/>
            <a:r>
              <a:rPr lang="it-IT" sz="4000" dirty="0">
                <a:solidFill>
                  <a:schemeClr val="tx1">
                    <a:lumMod val="85000"/>
                    <a:lumOff val="15000"/>
                  </a:schemeClr>
                </a:solidFill>
                <a:latin typeface="Baskerville Old Face" panose="02020602080505020303" pitchFamily="18" charset="0"/>
              </a:rPr>
              <a:t>Stock price prediction.</a:t>
            </a:r>
          </a:p>
        </p:txBody>
      </p:sp>
      <p:sp>
        <p:nvSpPr>
          <p:cNvPr id="3" name="Sottotitolo 2">
            <a:extLst>
              <a:ext uri="{FF2B5EF4-FFF2-40B4-BE49-F238E27FC236}">
                <a16:creationId xmlns:a16="http://schemas.microsoft.com/office/drawing/2014/main" id="{8DFE74E1-7A41-CF14-055F-69FCEF0AD1D7}"/>
              </a:ext>
            </a:extLst>
          </p:cNvPr>
          <p:cNvSpPr>
            <a:spLocks noGrp="1"/>
          </p:cNvSpPr>
          <p:nvPr>
            <p:ph type="subTitle" idx="1"/>
          </p:nvPr>
        </p:nvSpPr>
        <p:spPr>
          <a:xfrm>
            <a:off x="207715" y="5061098"/>
            <a:ext cx="3760289" cy="1281605"/>
          </a:xfrm>
        </p:spPr>
        <p:txBody>
          <a:bodyPr>
            <a:normAutofit/>
          </a:bodyPr>
          <a:lstStyle/>
          <a:p>
            <a:pPr algn="l"/>
            <a:r>
              <a:rPr lang="it-IT" sz="1600" b="1" dirty="0">
                <a:solidFill>
                  <a:schemeClr val="tx1">
                    <a:lumMod val="85000"/>
                    <a:lumOff val="15000"/>
                  </a:schemeClr>
                </a:solidFill>
                <a:latin typeface="Baskerville Old Face" panose="02020602080505020303" pitchFamily="18" charset="0"/>
              </a:rPr>
              <a:t>Elie </a:t>
            </a:r>
            <a:r>
              <a:rPr lang="it-IT" sz="1600" b="1" dirty="0" err="1">
                <a:solidFill>
                  <a:schemeClr val="tx1">
                    <a:lumMod val="85000"/>
                    <a:lumOff val="15000"/>
                  </a:schemeClr>
                </a:solidFill>
                <a:latin typeface="Baskerville Old Face" panose="02020602080505020303" pitchFamily="18" charset="0"/>
              </a:rPr>
              <a:t>Ghazzoul</a:t>
            </a:r>
            <a:endParaRPr lang="it-IT" sz="1600" b="1" dirty="0">
              <a:solidFill>
                <a:schemeClr val="tx1">
                  <a:lumMod val="85000"/>
                  <a:lumOff val="15000"/>
                </a:schemeClr>
              </a:solidFill>
              <a:latin typeface="Baskerville Old Face" panose="02020602080505020303" pitchFamily="18" charset="0"/>
            </a:endParaRPr>
          </a:p>
          <a:p>
            <a:pPr algn="l"/>
            <a:r>
              <a:rPr lang="it-IT" sz="1600" b="1" dirty="0">
                <a:solidFill>
                  <a:schemeClr val="tx1">
                    <a:lumMod val="85000"/>
                    <a:lumOff val="15000"/>
                  </a:schemeClr>
                </a:solidFill>
                <a:latin typeface="Baskerville Old Face" panose="02020602080505020303" pitchFamily="18" charset="0"/>
              </a:rPr>
              <a:t>Alberto Stigliani</a:t>
            </a:r>
          </a:p>
          <a:p>
            <a:pPr algn="l"/>
            <a:r>
              <a:rPr lang="it-IT" sz="1600" b="1" dirty="0">
                <a:solidFill>
                  <a:schemeClr val="tx1">
                    <a:lumMod val="85000"/>
                    <a:lumOff val="15000"/>
                  </a:schemeClr>
                </a:solidFill>
                <a:latin typeface="Baskerville Old Face" panose="02020602080505020303" pitchFamily="18" charset="0"/>
              </a:rPr>
              <a:t>Robert Roman</a:t>
            </a:r>
          </a:p>
        </p:txBody>
      </p:sp>
    </p:spTree>
    <p:extLst>
      <p:ext uri="{BB962C8B-B14F-4D97-AF65-F5344CB8AC3E}">
        <p14:creationId xmlns:p14="http://schemas.microsoft.com/office/powerpoint/2010/main" val="424768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14">
            <a:extLst>
              <a:ext uri="{FF2B5EF4-FFF2-40B4-BE49-F238E27FC236}">
                <a16:creationId xmlns:a16="http://schemas.microsoft.com/office/drawing/2014/main" id="{7F6EBF84-531D-AAE7-C9C7-E5BE70C72F67}"/>
              </a:ext>
            </a:extLst>
          </p:cNvPr>
          <p:cNvSpPr>
            <a:spLocks noGrp="1" noChangeArrowheads="1"/>
          </p:cNvSpPr>
          <p:nvPr>
            <p:ph type="title"/>
          </p:nvPr>
        </p:nvSpPr>
        <p:spPr>
          <a:xfrm>
            <a:off x="2063750" y="317501"/>
            <a:ext cx="7416800" cy="504825"/>
          </a:xfrm>
        </p:spPr>
        <p:txBody>
          <a:bodyPr/>
          <a:lstStyle/>
          <a:p>
            <a:pPr algn="ctr" eaLnBrk="1" hangingPunct="1"/>
            <a:r>
              <a:rPr lang="it-IT" altLang="it-IT"/>
              <a:t>KNN model</a:t>
            </a:r>
          </a:p>
        </p:txBody>
      </p:sp>
      <p:sp>
        <p:nvSpPr>
          <p:cNvPr id="12294" name="Rectangle 18">
            <a:extLst>
              <a:ext uri="{FF2B5EF4-FFF2-40B4-BE49-F238E27FC236}">
                <a16:creationId xmlns:a16="http://schemas.microsoft.com/office/drawing/2014/main" id="{40030836-AC88-AA5C-DE9D-4FFAD81CFC37}"/>
              </a:ext>
            </a:extLst>
          </p:cNvPr>
          <p:cNvSpPr>
            <a:spLocks noChangeArrowheads="1"/>
          </p:cNvSpPr>
          <p:nvPr/>
        </p:nvSpPr>
        <p:spPr bwMode="auto">
          <a:xfrm>
            <a:off x="3906838" y="-349250"/>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buClrTx/>
              <a:buNone/>
            </a:pPr>
            <a:endParaRPr lang="it-IT" altLang="it-IT" sz="900">
              <a:solidFill>
                <a:srgbClr val="FFFFFF"/>
              </a:solidFill>
            </a:endParaRPr>
          </a:p>
        </p:txBody>
      </p:sp>
      <p:sp>
        <p:nvSpPr>
          <p:cNvPr id="4" name="TextBox 3">
            <a:extLst>
              <a:ext uri="{FF2B5EF4-FFF2-40B4-BE49-F238E27FC236}">
                <a16:creationId xmlns:a16="http://schemas.microsoft.com/office/drawing/2014/main" id="{58CBA57D-AAE6-B90E-730C-A7C7613F50C5}"/>
              </a:ext>
            </a:extLst>
          </p:cNvPr>
          <p:cNvSpPr txBox="1"/>
          <p:nvPr/>
        </p:nvSpPr>
        <p:spPr>
          <a:xfrm>
            <a:off x="1703512" y="1052737"/>
            <a:ext cx="3384376" cy="830997"/>
          </a:xfrm>
          <a:prstGeom prst="rect">
            <a:avLst/>
          </a:prstGeom>
          <a:noFill/>
        </p:spPr>
        <p:txBody>
          <a:bodyPr>
            <a:spAutoFit/>
          </a:bodyPr>
          <a:lstStyle/>
          <a:p>
            <a:pPr marL="171450" indent="-171450" eaLnBrk="0" fontAlgn="base" hangingPunct="0">
              <a:spcBef>
                <a:spcPct val="0"/>
              </a:spcBef>
              <a:spcAft>
                <a:spcPct val="0"/>
              </a:spcAft>
              <a:buFont typeface="Arial" panose="020B0604020202020204" pitchFamily="34" charset="0"/>
              <a:buChar char="•"/>
              <a:defRPr/>
            </a:pPr>
            <a:r>
              <a:rPr lang="en-US" sz="1200" dirty="0">
                <a:solidFill>
                  <a:srgbClr val="212121"/>
                </a:solidFill>
                <a:highlight>
                  <a:srgbClr val="FFFFFF"/>
                </a:highlight>
                <a:latin typeface="Arial"/>
                <a:ea typeface="ＭＳ Ｐゴシック" panose="020B0600070205080204" pitchFamily="34" charset="-128"/>
              </a:rPr>
              <a:t>RMSE on training set: </a:t>
            </a:r>
            <a:r>
              <a:rPr lang="en-US" sz="1200" b="1" dirty="0">
                <a:solidFill>
                  <a:srgbClr val="212121"/>
                </a:solidFill>
                <a:highlight>
                  <a:srgbClr val="FFFFFF"/>
                </a:highlight>
                <a:latin typeface="Arial"/>
                <a:ea typeface="ＭＳ Ｐゴシック" panose="020B0600070205080204" pitchFamily="34" charset="-128"/>
              </a:rPr>
              <a:t>1.6647127547820053 </a:t>
            </a:r>
            <a:endParaRPr lang="en-US" sz="1200" dirty="0">
              <a:solidFill>
                <a:srgbClr val="212121"/>
              </a:solidFill>
              <a:highlight>
                <a:srgbClr val="FFFFFF"/>
              </a:highlight>
              <a:latin typeface="Arial"/>
              <a:ea typeface="ＭＳ Ｐゴシック" panose="020B0600070205080204" pitchFamily="34" charset="-128"/>
            </a:endParaRPr>
          </a:p>
          <a:p>
            <a:pPr marL="171450" indent="-171450" eaLnBrk="0" fontAlgn="base" hangingPunct="0">
              <a:spcBef>
                <a:spcPct val="0"/>
              </a:spcBef>
              <a:spcAft>
                <a:spcPct val="0"/>
              </a:spcAft>
              <a:buFont typeface="Arial" panose="020B0604020202020204" pitchFamily="34" charset="0"/>
              <a:buChar char="•"/>
              <a:defRPr/>
            </a:pPr>
            <a:r>
              <a:rPr lang="en-US" sz="1200" dirty="0">
                <a:solidFill>
                  <a:srgbClr val="212121"/>
                </a:solidFill>
                <a:highlight>
                  <a:srgbClr val="FFFFFF"/>
                </a:highlight>
                <a:latin typeface="Arial"/>
                <a:ea typeface="ＭＳ Ｐゴシック" panose="020B0600070205080204" pitchFamily="34" charset="-128"/>
              </a:rPr>
              <a:t>RMSE on test set: </a:t>
            </a:r>
            <a:r>
              <a:rPr lang="en-US" sz="1200" b="1" dirty="0">
                <a:solidFill>
                  <a:srgbClr val="212121"/>
                </a:solidFill>
                <a:highlight>
                  <a:srgbClr val="FFFFFF"/>
                </a:highlight>
                <a:latin typeface="Arial"/>
                <a:ea typeface="ＭＳ Ｐゴシック" panose="020B0600070205080204" pitchFamily="34" charset="-128"/>
              </a:rPr>
              <a:t>15.452655357764467</a:t>
            </a:r>
          </a:p>
          <a:p>
            <a:pPr eaLnBrk="0" fontAlgn="base" hangingPunct="0">
              <a:spcBef>
                <a:spcPct val="0"/>
              </a:spcBef>
              <a:spcAft>
                <a:spcPct val="0"/>
              </a:spcAft>
              <a:defRPr/>
            </a:pPr>
            <a:endParaRPr lang="en-US" sz="1200" b="1" dirty="0">
              <a:solidFill>
                <a:srgbClr val="212121"/>
              </a:solidFill>
              <a:highlight>
                <a:srgbClr val="FFFFFF"/>
              </a:highlight>
              <a:latin typeface="Arial"/>
              <a:ea typeface="ＭＳ Ｐゴシック" panose="020B0600070205080204" pitchFamily="34" charset="-128"/>
            </a:endParaRPr>
          </a:p>
          <a:p>
            <a:pPr marL="171450" indent="-171450" eaLnBrk="0" fontAlgn="base" hangingPunct="0">
              <a:spcBef>
                <a:spcPct val="0"/>
              </a:spcBef>
              <a:spcAft>
                <a:spcPct val="0"/>
              </a:spcAft>
              <a:buFont typeface="Arial" panose="020B0604020202020204" pitchFamily="34" charset="0"/>
              <a:buChar char="•"/>
              <a:defRPr/>
            </a:pPr>
            <a:endParaRPr lang="en-US" sz="1200" b="1" dirty="0">
              <a:solidFill>
                <a:srgbClr val="FFFFFF"/>
              </a:solidFill>
              <a:latin typeface="Arial"/>
              <a:ea typeface="ＭＳ Ｐゴシック" panose="020B0600070205080204" pitchFamily="34" charset="-128"/>
            </a:endParaRPr>
          </a:p>
        </p:txBody>
      </p:sp>
      <p:pic>
        <p:nvPicPr>
          <p:cNvPr id="12296" name="Picture 5">
            <a:extLst>
              <a:ext uri="{FF2B5EF4-FFF2-40B4-BE49-F238E27FC236}">
                <a16:creationId xmlns:a16="http://schemas.microsoft.com/office/drawing/2014/main" id="{B42B4E13-8507-9CF3-469D-E5FD6F3A3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514" y="1531938"/>
            <a:ext cx="9107487"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3A823DD9-8902-88D2-1CA0-6A7C2FD243DF}"/>
              </a:ext>
            </a:extLst>
          </p:cNvPr>
          <p:cNvSpPr txBox="1"/>
          <p:nvPr/>
        </p:nvSpPr>
        <p:spPr>
          <a:xfrm>
            <a:off x="6816080" y="937320"/>
            <a:ext cx="3456384" cy="738664"/>
          </a:xfrm>
          <a:prstGeom prst="rect">
            <a:avLst/>
          </a:prstGeom>
          <a:noFill/>
        </p:spPr>
        <p:txBody>
          <a:bodyPr>
            <a:spAutoFit/>
          </a:bodyPr>
          <a:lstStyle/>
          <a:p>
            <a:pPr eaLnBrk="0" fontAlgn="base" hangingPunct="0">
              <a:spcBef>
                <a:spcPct val="0"/>
              </a:spcBef>
              <a:spcAft>
                <a:spcPct val="0"/>
              </a:spcAft>
              <a:defRPr/>
            </a:pPr>
            <a:r>
              <a:rPr lang="en-US" sz="1200" dirty="0">
                <a:solidFill>
                  <a:srgbClr val="212121"/>
                </a:solidFill>
                <a:highlight>
                  <a:srgbClr val="FFFFFF"/>
                </a:highlight>
                <a:latin typeface="Arial"/>
                <a:ea typeface="ＭＳ Ｐゴシック" panose="020B0600070205080204" pitchFamily="34" charset="-128"/>
              </a:rPr>
              <a:t>This model is clearly overfitting the dataset</a:t>
            </a:r>
          </a:p>
          <a:p>
            <a:pPr eaLnBrk="0" fontAlgn="base" hangingPunct="0">
              <a:spcBef>
                <a:spcPct val="0"/>
              </a:spcBef>
              <a:spcAft>
                <a:spcPct val="0"/>
              </a:spcAft>
              <a:defRPr/>
            </a:pPr>
            <a:endParaRPr lang="en-US" sz="900" dirty="0">
              <a:solidFill>
                <a:srgbClr val="212121"/>
              </a:solidFill>
              <a:highlight>
                <a:srgbClr val="FFFFFF"/>
              </a:highlight>
              <a:latin typeface="Arial"/>
              <a:ea typeface="ＭＳ Ｐゴシック" panose="020B0600070205080204" pitchFamily="34" charset="-128"/>
            </a:endParaRPr>
          </a:p>
          <a:p>
            <a:pPr eaLnBrk="0" fontAlgn="base" hangingPunct="0">
              <a:spcBef>
                <a:spcPct val="0"/>
              </a:spcBef>
              <a:spcAft>
                <a:spcPct val="0"/>
              </a:spcAft>
              <a:defRPr/>
            </a:pPr>
            <a:r>
              <a:rPr lang="en-US" sz="1200" dirty="0">
                <a:solidFill>
                  <a:srgbClr val="212121"/>
                </a:solidFill>
                <a:highlight>
                  <a:srgbClr val="FFFFFF"/>
                </a:highlight>
                <a:latin typeface="Arial"/>
                <a:ea typeface="ＭＳ Ｐゴシック" panose="020B0600070205080204" pitchFamily="34" charset="-128"/>
              </a:rPr>
              <a:t>Then it is not a good model</a:t>
            </a:r>
          </a:p>
          <a:p>
            <a:pPr eaLnBrk="0" fontAlgn="base" hangingPunct="0">
              <a:spcBef>
                <a:spcPct val="0"/>
              </a:spcBef>
              <a:spcAft>
                <a:spcPct val="0"/>
              </a:spcAft>
              <a:defRPr/>
            </a:pPr>
            <a:endParaRPr lang="en-US" sz="900" dirty="0">
              <a:solidFill>
                <a:srgbClr val="FFFFFF"/>
              </a:solidFill>
              <a:latin typeface="Arial" panose="020B0604020202020204" pitchFamily="34" charset="0"/>
              <a:ea typeface="ＭＳ Ｐゴシック"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a:extLst>
              <a:ext uri="{FF2B5EF4-FFF2-40B4-BE49-F238E27FC236}">
                <a16:creationId xmlns:a16="http://schemas.microsoft.com/office/drawing/2014/main" id="{A4719336-E644-80FB-F99E-257E08A7CCF6}"/>
              </a:ext>
            </a:extLst>
          </p:cNvPr>
          <p:cNvSpPr>
            <a:spLocks noGrp="1" noChangeArrowheads="1"/>
          </p:cNvSpPr>
          <p:nvPr>
            <p:ph type="title"/>
          </p:nvPr>
        </p:nvSpPr>
        <p:spPr/>
        <p:txBody>
          <a:bodyPr/>
          <a:lstStyle/>
          <a:p>
            <a:pPr algn="ctr" eaLnBrk="1" hangingPunct="1"/>
            <a:r>
              <a:rPr lang="it-IT" altLang="it-IT"/>
              <a:t>LTSM</a:t>
            </a:r>
          </a:p>
        </p:txBody>
      </p:sp>
      <p:sp>
        <p:nvSpPr>
          <p:cNvPr id="6" name="TextBox 5">
            <a:extLst>
              <a:ext uri="{FF2B5EF4-FFF2-40B4-BE49-F238E27FC236}">
                <a16:creationId xmlns:a16="http://schemas.microsoft.com/office/drawing/2014/main" id="{254B05D1-2AC2-9766-7481-4EB5589F136E}"/>
              </a:ext>
            </a:extLst>
          </p:cNvPr>
          <p:cNvSpPr txBox="1"/>
          <p:nvPr/>
        </p:nvSpPr>
        <p:spPr>
          <a:xfrm>
            <a:off x="1856163" y="1202772"/>
            <a:ext cx="3648397" cy="4278094"/>
          </a:xfrm>
          <a:prstGeom prst="rect">
            <a:avLst/>
          </a:prstGeom>
          <a:noFill/>
        </p:spPr>
        <p:txBody>
          <a:bodyPr>
            <a:spAutoFit/>
          </a:bodyPr>
          <a:lstStyle/>
          <a:p>
            <a:pPr marL="171450" indent="-171450" eaLnBrk="0" fontAlgn="base" hangingPunct="0">
              <a:spcBef>
                <a:spcPct val="0"/>
              </a:spcBef>
              <a:spcAft>
                <a:spcPct val="0"/>
              </a:spcAft>
              <a:buFont typeface="Arial" panose="020B0604020202020204" pitchFamily="34" charset="0"/>
              <a:buChar char="•"/>
              <a:defRPr/>
            </a:pPr>
            <a:r>
              <a:rPr lang="en-US" sz="1600" dirty="0">
                <a:solidFill>
                  <a:srgbClr val="383838"/>
                </a:solidFill>
                <a:highlight>
                  <a:srgbClr val="FFFFFF"/>
                </a:highlight>
                <a:latin typeface="Arial"/>
                <a:ea typeface="ＭＳ Ｐゴシック" panose="020B0600070205080204" pitchFamily="34" charset="-128"/>
              </a:rPr>
              <a:t> LSTMs are widely used for sequence prediction problems and have proven to be extremely effective. The reason they work so well is because LSTM is able to store past information that is important, and forget the information that is not.</a:t>
            </a:r>
          </a:p>
          <a:p>
            <a:pPr marL="171450" indent="-171450" eaLnBrk="0" fontAlgn="base" hangingPunct="0">
              <a:spcBef>
                <a:spcPct val="0"/>
              </a:spcBef>
              <a:spcAft>
                <a:spcPct val="0"/>
              </a:spcAft>
              <a:buFont typeface="Arial" panose="020B0604020202020204" pitchFamily="34" charset="0"/>
              <a:buChar char="•"/>
              <a:defRPr/>
            </a:pPr>
            <a:endParaRPr lang="en-US" sz="1600" dirty="0">
              <a:solidFill>
                <a:srgbClr val="383838"/>
              </a:solidFill>
              <a:highlight>
                <a:srgbClr val="FFFFFF"/>
              </a:highlight>
              <a:latin typeface="Arial"/>
              <a:ea typeface="ＭＳ Ｐゴシック" panose="020B0600070205080204" pitchFamily="34" charset="-128"/>
            </a:endParaRPr>
          </a:p>
          <a:p>
            <a:pPr marL="171450" indent="-171450" eaLnBrk="0" fontAlgn="base" hangingPunct="0">
              <a:spcBef>
                <a:spcPct val="0"/>
              </a:spcBef>
              <a:spcAft>
                <a:spcPct val="0"/>
              </a:spcAft>
              <a:buFont typeface="Arial" panose="020B0604020202020204" pitchFamily="34" charset="0"/>
              <a:buChar char="•"/>
              <a:defRPr/>
            </a:pPr>
            <a:r>
              <a:rPr lang="en-US" sz="1600" dirty="0">
                <a:solidFill>
                  <a:srgbClr val="383838"/>
                </a:solidFill>
                <a:highlight>
                  <a:srgbClr val="FFFFFF"/>
                </a:highlight>
                <a:latin typeface="Arial"/>
                <a:ea typeface="ＭＳ Ｐゴシック" panose="020B0600070205080204" pitchFamily="34" charset="-128"/>
              </a:rPr>
              <a:t>The LSTM model can be tuned for various parameters such as changing the number of LSTM layers, adding dropout value or increasing the number of epochs.</a:t>
            </a:r>
          </a:p>
          <a:p>
            <a:pPr eaLnBrk="0" fontAlgn="base" hangingPunct="0">
              <a:spcBef>
                <a:spcPct val="0"/>
              </a:spcBef>
              <a:spcAft>
                <a:spcPct val="0"/>
              </a:spcAft>
              <a:defRPr/>
            </a:pPr>
            <a:endParaRPr lang="en-US" sz="1600" dirty="0">
              <a:solidFill>
                <a:srgbClr val="383838"/>
              </a:solidFill>
              <a:highlight>
                <a:srgbClr val="FFFFFF"/>
              </a:highlight>
              <a:latin typeface="Arial"/>
              <a:ea typeface="ＭＳ Ｐゴシック" panose="020B0600070205080204" pitchFamily="34" charset="-128"/>
            </a:endParaRPr>
          </a:p>
          <a:p>
            <a:pPr marL="171450" indent="-171450" eaLnBrk="0" fontAlgn="base" hangingPunct="0">
              <a:spcBef>
                <a:spcPct val="0"/>
              </a:spcBef>
              <a:spcAft>
                <a:spcPct val="0"/>
              </a:spcAft>
              <a:buFont typeface="Arial" panose="020B0604020202020204" pitchFamily="34" charset="0"/>
              <a:buChar char="•"/>
              <a:defRPr/>
            </a:pPr>
            <a:r>
              <a:rPr lang="en-US" sz="1600" dirty="0">
                <a:solidFill>
                  <a:srgbClr val="383838"/>
                </a:solidFill>
                <a:highlight>
                  <a:srgbClr val="FFFFFF"/>
                </a:highlight>
                <a:latin typeface="Arial"/>
                <a:ea typeface="ＭＳ Ｐゴシック" panose="020B0600070205080204" pitchFamily="34" charset="-128"/>
              </a:rPr>
              <a:t>The RMSE is : </a:t>
            </a:r>
            <a:r>
              <a:rPr lang="en-US" sz="1600" b="1" dirty="0">
                <a:solidFill>
                  <a:srgbClr val="383838"/>
                </a:solidFill>
                <a:highlight>
                  <a:srgbClr val="FFFFFF"/>
                </a:highlight>
                <a:latin typeface="Arial"/>
                <a:ea typeface="ＭＳ Ｐゴシック" panose="020B0600070205080204" pitchFamily="34" charset="-128"/>
              </a:rPr>
              <a:t>2.2529864880831276</a:t>
            </a:r>
            <a:endParaRPr lang="en-US" sz="1200" dirty="0">
              <a:solidFill>
                <a:srgbClr val="383838"/>
              </a:solidFill>
              <a:highlight>
                <a:srgbClr val="FFFFFF"/>
              </a:highlight>
              <a:latin typeface="Arial"/>
              <a:ea typeface="ＭＳ Ｐゴシック" panose="020B0600070205080204" pitchFamily="34" charset="-128"/>
            </a:endParaRPr>
          </a:p>
        </p:txBody>
      </p:sp>
      <p:pic>
        <p:nvPicPr>
          <p:cNvPr id="14343" name="Picture 8">
            <a:extLst>
              <a:ext uri="{FF2B5EF4-FFF2-40B4-BE49-F238E27FC236}">
                <a16:creationId xmlns:a16="http://schemas.microsoft.com/office/drawing/2014/main" id="{F5FDEBD5-E3D6-948F-EFBB-8521412B5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126" y="1125538"/>
            <a:ext cx="4875213"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091BD4-848A-0E96-FD30-C04F0BEA404F}"/>
              </a:ext>
            </a:extLst>
          </p:cNvPr>
          <p:cNvSpPr>
            <a:spLocks noGrp="1"/>
          </p:cNvSpPr>
          <p:nvPr>
            <p:ph type="title"/>
          </p:nvPr>
        </p:nvSpPr>
        <p:spPr>
          <a:xfrm>
            <a:off x="258170" y="1185"/>
            <a:ext cx="10515600" cy="1325563"/>
          </a:xfrm>
        </p:spPr>
        <p:txBody>
          <a:bodyPr/>
          <a:lstStyle/>
          <a:p>
            <a:r>
              <a:rPr lang="it-IT" dirty="0"/>
              <a:t>Apple Features </a:t>
            </a:r>
            <a:r>
              <a:rPr lang="it-IT" dirty="0" err="1"/>
              <a:t>computation</a:t>
            </a:r>
          </a:p>
        </p:txBody>
      </p:sp>
      <p:sp>
        <p:nvSpPr>
          <p:cNvPr id="3" name="TextBox 2">
            <a:extLst>
              <a:ext uri="{FF2B5EF4-FFF2-40B4-BE49-F238E27FC236}">
                <a16:creationId xmlns:a16="http://schemas.microsoft.com/office/drawing/2014/main" id="{692F4C5B-0C80-7D1F-97B3-76B5DABEE2EB}"/>
              </a:ext>
            </a:extLst>
          </p:cNvPr>
          <p:cNvSpPr txBox="1"/>
          <p:nvPr/>
        </p:nvSpPr>
        <p:spPr>
          <a:xfrm>
            <a:off x="6960523" y="5147245"/>
            <a:ext cx="49927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a:buChar char="§"/>
              <a:tabLst/>
              <a:defRPr/>
            </a:pPr>
            <a:r>
              <a:rPr kumimoji="0" lang="en-US" sz="1800" b="0" i="0" u="none" strike="noStrike" kern="1200" cap="none" spc="0" normalizeH="0" baseline="0" noProof="0" dirty="0">
                <a:ln>
                  <a:noFill/>
                </a:ln>
                <a:solidFill>
                  <a:prstClr val="black"/>
                </a:solidFill>
                <a:effectLst/>
                <a:uLnTx/>
                <a:uFillTx/>
                <a:latin typeface="Baskerville Old Face"/>
                <a:ea typeface="+mn-ea"/>
                <a:cs typeface="+mn-cs"/>
              </a:rPr>
              <a:t>The Relative </a:t>
            </a:r>
            <a:r>
              <a:rPr kumimoji="0" lang="en-US" sz="1800" b="0" i="0" u="none" strike="noStrike" kern="1200" cap="none" spc="0" normalizeH="0" baseline="0" noProof="0" dirty="0" err="1">
                <a:ln>
                  <a:noFill/>
                </a:ln>
                <a:solidFill>
                  <a:prstClr val="black"/>
                </a:solidFill>
                <a:effectLst/>
                <a:uLnTx/>
                <a:uFillTx/>
                <a:latin typeface="Baskerville Old Face"/>
                <a:ea typeface="+mn-ea"/>
                <a:cs typeface="+mn-cs"/>
              </a:rPr>
              <a:t>Srenght</a:t>
            </a:r>
            <a:r>
              <a:rPr kumimoji="0" lang="en-US" sz="1800" b="0" i="0" u="none" strike="noStrike" kern="1200" cap="none" spc="0" normalizeH="0" baseline="0" noProof="0" dirty="0">
                <a:ln>
                  <a:noFill/>
                </a:ln>
                <a:solidFill>
                  <a:prstClr val="black"/>
                </a:solidFill>
                <a:effectLst/>
                <a:uLnTx/>
                <a:uFillTx/>
                <a:latin typeface="Baskerville Old Face"/>
                <a:ea typeface="+mn-ea"/>
                <a:cs typeface="+mn-cs"/>
              </a:rPr>
              <a:t> Index is an indicator used to identify overbought or oversold conditions in the market, measuring the </a:t>
            </a:r>
            <a:r>
              <a:rPr kumimoji="0" lang="en-US" sz="1800" b="0" i="0" u="none" strike="noStrike" kern="1200" cap="none" spc="0" normalizeH="0" baseline="0" noProof="0" dirty="0" err="1">
                <a:ln>
                  <a:noFill/>
                </a:ln>
                <a:solidFill>
                  <a:prstClr val="black"/>
                </a:solidFill>
                <a:effectLst/>
                <a:uLnTx/>
                <a:uFillTx/>
                <a:latin typeface="Baskerville Old Face"/>
                <a:ea typeface="+mn-ea"/>
                <a:cs typeface="+mn-cs"/>
              </a:rPr>
              <a:t>strenght</a:t>
            </a:r>
            <a:r>
              <a:rPr kumimoji="0" lang="en-US" sz="1800" b="0" i="0" u="none" strike="noStrike" kern="1200" cap="none" spc="0" normalizeH="0" baseline="0" noProof="0" dirty="0">
                <a:ln>
                  <a:noFill/>
                </a:ln>
                <a:solidFill>
                  <a:prstClr val="black"/>
                </a:solidFill>
                <a:effectLst/>
                <a:uLnTx/>
                <a:uFillTx/>
                <a:latin typeface="Baskerville Old Face"/>
                <a:ea typeface="+mn-ea"/>
                <a:cs typeface="+mn-cs"/>
              </a:rPr>
              <a:t> and speed of market's price movement</a:t>
            </a:r>
            <a:endParaRPr kumimoji="0" lang="en-US" sz="1700" b="0" i="0" u="none" strike="noStrike" kern="1200" cap="none" spc="0" normalizeH="0" baseline="0" noProof="0" dirty="0">
              <a:ln>
                <a:noFill/>
              </a:ln>
              <a:solidFill>
                <a:prstClr val="black"/>
              </a:solidFill>
              <a:effectLst/>
              <a:uLnTx/>
              <a:uFillTx/>
              <a:latin typeface="Baskerville Old Face"/>
              <a:ea typeface="+mn-ea"/>
              <a:cs typeface="Arial"/>
            </a:endParaRPr>
          </a:p>
        </p:txBody>
      </p:sp>
      <p:sp>
        <p:nvSpPr>
          <p:cNvPr id="5" name="TextBox 4">
            <a:extLst>
              <a:ext uri="{FF2B5EF4-FFF2-40B4-BE49-F238E27FC236}">
                <a16:creationId xmlns:a16="http://schemas.microsoft.com/office/drawing/2014/main" id="{229E8901-4923-F25D-5952-27A75568C0CD}"/>
              </a:ext>
            </a:extLst>
          </p:cNvPr>
          <p:cNvSpPr txBox="1"/>
          <p:nvPr/>
        </p:nvSpPr>
        <p:spPr>
          <a:xfrm>
            <a:off x="6962540" y="2443673"/>
            <a:ext cx="499045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a:buChar char="§"/>
              <a:tabLst/>
              <a:defRPr/>
            </a:pPr>
            <a:r>
              <a:rPr kumimoji="0" lang="en-US" sz="1800" b="0" i="0" u="none" strike="noStrike" kern="1200" cap="none" spc="0" normalizeH="0" baseline="0" noProof="0" dirty="0">
                <a:ln>
                  <a:noFill/>
                </a:ln>
                <a:solidFill>
                  <a:prstClr val="black"/>
                </a:solidFill>
                <a:effectLst/>
                <a:uLnTx/>
                <a:uFillTx/>
                <a:latin typeface="Baskerville Old Face"/>
                <a:ea typeface="+mn-lt"/>
                <a:cs typeface="+mn-lt"/>
              </a:rPr>
              <a:t>The Moving Average </a:t>
            </a:r>
            <a:r>
              <a:rPr kumimoji="0" lang="en-US" sz="1800" b="0" i="0" u="none" strike="noStrike" kern="1200" cap="none" spc="0" normalizeH="0" baseline="0" noProof="0" dirty="0" err="1">
                <a:ln>
                  <a:noFill/>
                </a:ln>
                <a:solidFill>
                  <a:prstClr val="black"/>
                </a:solidFill>
                <a:effectLst/>
                <a:uLnTx/>
                <a:uFillTx/>
                <a:latin typeface="Baskerville Old Face"/>
                <a:ea typeface="+mn-lt"/>
                <a:cs typeface="+mn-lt"/>
              </a:rPr>
              <a:t>Covergence</a:t>
            </a:r>
            <a:r>
              <a:rPr kumimoji="0" lang="en-US" sz="1800" b="0" i="0" u="none" strike="noStrike" kern="1200" cap="none" spc="0" normalizeH="0" baseline="0" noProof="0" dirty="0">
                <a:ln>
                  <a:noFill/>
                </a:ln>
                <a:solidFill>
                  <a:prstClr val="black"/>
                </a:solidFill>
                <a:effectLst/>
                <a:uLnTx/>
                <a:uFillTx/>
                <a:latin typeface="Baskerville Old Face"/>
                <a:ea typeface="+mn-lt"/>
                <a:cs typeface="+mn-lt"/>
              </a:rPr>
              <a:t> Divergence </a:t>
            </a:r>
            <a:r>
              <a:rPr kumimoji="0" lang="en-US" sz="1800" b="0" i="0" u="none" strike="noStrike" kern="1200" cap="none" spc="0" normalizeH="0" baseline="0" noProof="0" dirty="0">
                <a:ln>
                  <a:noFill/>
                </a:ln>
                <a:solidFill>
                  <a:srgbClr val="111111"/>
                </a:solidFill>
                <a:effectLst/>
                <a:uLnTx/>
                <a:uFillTx/>
                <a:latin typeface="Baskerville Old Face"/>
                <a:ea typeface="+mn-lt"/>
                <a:cs typeface="+mn-lt"/>
              </a:rPr>
              <a:t>shows the convergence or divergence of moving averages. MACD can be used to identify aspects of an asset’s overall trend, assess momentum, trend direction, and duration.</a:t>
            </a:r>
          </a:p>
        </p:txBody>
      </p:sp>
      <p:pic>
        <p:nvPicPr>
          <p:cNvPr id="14" name="Segnaposto contenuto 13" descr="Immagine che contiene testo, schermata, Diagramma, Carattere&#10;&#10;Descrizione generata automaticamente">
            <a:extLst>
              <a:ext uri="{FF2B5EF4-FFF2-40B4-BE49-F238E27FC236}">
                <a16:creationId xmlns:a16="http://schemas.microsoft.com/office/drawing/2014/main" id="{CB344FE1-0E35-102C-756F-CB1EBCDFEF9F}"/>
              </a:ext>
            </a:extLst>
          </p:cNvPr>
          <p:cNvPicPr>
            <a:picLocks noGrp="1" noChangeAspect="1"/>
          </p:cNvPicPr>
          <p:nvPr>
            <p:ph idx="1"/>
          </p:nvPr>
        </p:nvPicPr>
        <p:blipFill>
          <a:blip r:embed="rId2"/>
          <a:stretch>
            <a:fillRect/>
          </a:stretch>
        </p:blipFill>
        <p:spPr>
          <a:xfrm>
            <a:off x="264848" y="1106756"/>
            <a:ext cx="6687737" cy="5429640"/>
          </a:xfrm>
        </p:spPr>
      </p:pic>
      <p:sp>
        <p:nvSpPr>
          <p:cNvPr id="15" name="CasellaDiTesto 14">
            <a:extLst>
              <a:ext uri="{FF2B5EF4-FFF2-40B4-BE49-F238E27FC236}">
                <a16:creationId xmlns:a16="http://schemas.microsoft.com/office/drawing/2014/main" id="{569BAF8E-2CB2-EC42-89EA-87A703C73A18}"/>
              </a:ext>
            </a:extLst>
          </p:cNvPr>
          <p:cNvSpPr txBox="1"/>
          <p:nvPr/>
        </p:nvSpPr>
        <p:spPr>
          <a:xfrm>
            <a:off x="6964892" y="4037224"/>
            <a:ext cx="49860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a:buChar char="§"/>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The </a:t>
            </a:r>
            <a:r>
              <a:rPr kumimoji="0" lang="it-IT" sz="1800" b="0" i="0" u="none" strike="noStrike" kern="1200" cap="none" spc="0" normalizeH="0" baseline="0" noProof="0" err="1">
                <a:ln>
                  <a:noFill/>
                </a:ln>
                <a:solidFill>
                  <a:prstClr val="black"/>
                </a:solidFill>
                <a:effectLst/>
                <a:uLnTx/>
                <a:uFillTx/>
                <a:latin typeface="Baskerville Old Face"/>
                <a:ea typeface="+mn-ea"/>
                <a:cs typeface="+mn-cs"/>
              </a:rPr>
              <a:t>Bullinger</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err="1">
                <a:ln>
                  <a:noFill/>
                </a:ln>
                <a:solidFill>
                  <a:prstClr val="black"/>
                </a:solidFill>
                <a:effectLst/>
                <a:uLnTx/>
                <a:uFillTx/>
                <a:latin typeface="Baskerville Old Face"/>
                <a:ea typeface="+mn-ea"/>
                <a:cs typeface="+mn-cs"/>
              </a:rPr>
              <a:t>Bands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are a </a:t>
            </a:r>
            <a:r>
              <a:rPr kumimoji="0" lang="it-IT" sz="1800" b="0" i="0" u="none" strike="noStrike" kern="1200" cap="none" spc="0" normalizeH="0" baseline="0" noProof="0" err="1">
                <a:ln>
                  <a:noFill/>
                </a:ln>
                <a:solidFill>
                  <a:prstClr val="black"/>
                </a:solidFill>
                <a:effectLst/>
                <a:uLnTx/>
                <a:uFillTx/>
                <a:latin typeface="Baskerville Old Face"/>
                <a:ea typeface="+mn-ea"/>
                <a:cs typeface="+mn-cs"/>
              </a:rPr>
              <a:t>popular</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err="1">
                <a:ln>
                  <a:noFill/>
                </a:ln>
                <a:solidFill>
                  <a:prstClr val="black"/>
                </a:solidFill>
                <a:effectLst/>
                <a:uLnTx/>
                <a:uFillTx/>
                <a:latin typeface="Baskerville Old Face"/>
                <a:ea typeface="+mn-ea"/>
                <a:cs typeface="+mn-cs"/>
              </a:rPr>
              <a:t>momentum</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err="1">
                <a:ln>
                  <a:noFill/>
                </a:ln>
                <a:solidFill>
                  <a:prstClr val="black"/>
                </a:solidFill>
                <a:effectLst/>
                <a:uLnTx/>
                <a:uFillTx/>
                <a:latin typeface="Baskerville Old Face"/>
                <a:ea typeface="+mn-ea"/>
                <a:cs typeface="+mn-cs"/>
              </a:rPr>
              <a:t>indicator</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to </a:t>
            </a:r>
            <a:r>
              <a:rPr kumimoji="0" lang="it-IT" sz="1800" b="0" i="0" u="none" strike="noStrike" kern="1200" cap="none" spc="0" normalizeH="0" baseline="0" noProof="0" err="1">
                <a:ln>
                  <a:noFill/>
                </a:ln>
                <a:solidFill>
                  <a:prstClr val="black"/>
                </a:solidFill>
                <a:effectLst/>
                <a:uLnTx/>
                <a:uFillTx/>
                <a:latin typeface="Baskerville Old Face"/>
                <a:ea typeface="+mn-ea"/>
                <a:cs typeface="+mn-cs"/>
              </a:rPr>
              <a:t>evaluate</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the trend or the </a:t>
            </a:r>
            <a:r>
              <a:rPr kumimoji="0" lang="it-IT" sz="1800" b="0" i="0" u="none" strike="noStrike" kern="1200" cap="none" spc="0" normalizeH="0" baseline="0" noProof="0" err="1">
                <a:ln>
                  <a:noFill/>
                </a:ln>
                <a:solidFill>
                  <a:prstClr val="black"/>
                </a:solidFill>
                <a:effectLst/>
                <a:uLnTx/>
                <a:uFillTx/>
                <a:latin typeface="Baskerville Old Face"/>
                <a:ea typeface="+mn-ea"/>
                <a:cs typeface="+mn-cs"/>
              </a:rPr>
              <a:t>overbought</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a:t>
            </a:r>
            <a:r>
              <a:rPr kumimoji="0" lang="it-IT" sz="1800" b="0" i="0" u="none" strike="noStrike" kern="1200" cap="none" spc="0" normalizeH="0" baseline="0" noProof="0" err="1">
                <a:ln>
                  <a:noFill/>
                </a:ln>
                <a:solidFill>
                  <a:prstClr val="black"/>
                </a:solidFill>
                <a:effectLst/>
                <a:uLnTx/>
                <a:uFillTx/>
                <a:latin typeface="Baskerville Old Face"/>
                <a:ea typeface="+mn-ea"/>
                <a:cs typeface="+mn-cs"/>
              </a:rPr>
              <a:t>oversold</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situation of an asset</a:t>
            </a:r>
            <a:endPar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8" name="CasellaDiTesto 17">
            <a:extLst>
              <a:ext uri="{FF2B5EF4-FFF2-40B4-BE49-F238E27FC236}">
                <a16:creationId xmlns:a16="http://schemas.microsoft.com/office/drawing/2014/main" id="{A8FB0C43-D817-1C6B-2019-CBD58F9B71B6}"/>
              </a:ext>
            </a:extLst>
          </p:cNvPr>
          <p:cNvSpPr txBox="1"/>
          <p:nvPr/>
        </p:nvSpPr>
        <p:spPr>
          <a:xfrm>
            <a:off x="6964580" y="1111432"/>
            <a:ext cx="53023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a:buChar char="§"/>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50-Day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Moving</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Average</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is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often</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use to gauge intermediate-</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term</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trend.</a:t>
            </a:r>
          </a:p>
          <a:p>
            <a:pPr marL="285750" marR="0" lvl="0" indent="-285750" algn="l" defTabSz="914400" rtl="0" eaLnBrk="1" fontAlgn="auto" latinLnBrk="0" hangingPunct="1">
              <a:lnSpc>
                <a:spcPct val="100000"/>
              </a:lnSpc>
              <a:spcBef>
                <a:spcPts val="0"/>
              </a:spcBef>
              <a:spcAft>
                <a:spcPts val="0"/>
              </a:spcAft>
              <a:buClrTx/>
              <a:buSzTx/>
              <a:buFont typeface="Wingdings"/>
              <a:buChar char="§"/>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200-Day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Moving</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Average</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is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used</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to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identify</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the overall trend and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potential</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support-</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resistance</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levels</a:t>
            </a:r>
            <a:endParaRPr kumimoji="0" lang="it-IT" sz="1800" b="0" i="0" u="none" strike="noStrike" kern="1200" cap="none" spc="0" normalizeH="0" baseline="0" noProof="0" dirty="0">
              <a:ln>
                <a:noFill/>
              </a:ln>
              <a:solidFill>
                <a:prstClr val="black"/>
              </a:solidFill>
              <a:effectLst/>
              <a:uLnTx/>
              <a:uFillTx/>
              <a:latin typeface="Baskerville Old Face"/>
              <a:ea typeface="+mn-ea"/>
              <a:cs typeface="+mn-cs"/>
            </a:endParaRPr>
          </a:p>
        </p:txBody>
      </p:sp>
      <p:pic>
        <p:nvPicPr>
          <p:cNvPr id="19" name="Immagine 18" descr="Immagine che contiene logo, simbolo, emblema, Marchio&#10;&#10;Descrizione generata automaticamente">
            <a:extLst>
              <a:ext uri="{FF2B5EF4-FFF2-40B4-BE49-F238E27FC236}">
                <a16:creationId xmlns:a16="http://schemas.microsoft.com/office/drawing/2014/main" id="{E64744E2-950A-00F9-9AD8-AA6B79D3FEE3}"/>
              </a:ext>
            </a:extLst>
          </p:cNvPr>
          <p:cNvPicPr>
            <a:picLocks noChangeAspect="1"/>
          </p:cNvPicPr>
          <p:nvPr/>
        </p:nvPicPr>
        <p:blipFill>
          <a:blip r:embed="rId3"/>
          <a:stretch>
            <a:fillRect/>
          </a:stretch>
        </p:blipFill>
        <p:spPr>
          <a:xfrm>
            <a:off x="11298627" y="5931"/>
            <a:ext cx="895350" cy="1123950"/>
          </a:xfrm>
          <a:prstGeom prst="rect">
            <a:avLst/>
          </a:prstGeom>
        </p:spPr>
      </p:pic>
    </p:spTree>
    <p:extLst>
      <p:ext uri="{BB962C8B-B14F-4D97-AF65-F5344CB8AC3E}">
        <p14:creationId xmlns:p14="http://schemas.microsoft.com/office/powerpoint/2010/main" val="2775031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B0E2A3-954E-CC30-3C54-A9F31ABE8F1D}"/>
              </a:ext>
            </a:extLst>
          </p:cNvPr>
          <p:cNvSpPr>
            <a:spLocks noGrp="1"/>
          </p:cNvSpPr>
          <p:nvPr>
            <p:ph type="title"/>
          </p:nvPr>
        </p:nvSpPr>
        <p:spPr>
          <a:xfrm>
            <a:off x="348984" y="64785"/>
            <a:ext cx="10570028" cy="1303792"/>
          </a:xfrm>
        </p:spPr>
        <p:txBody>
          <a:bodyPr/>
          <a:lstStyle/>
          <a:p>
            <a:r>
              <a:rPr lang="it-IT" dirty="0"/>
              <a:t>Linear </a:t>
            </a:r>
            <a:r>
              <a:rPr lang="it-IT" dirty="0" err="1"/>
              <a:t>Regression</a:t>
            </a:r>
            <a:r>
              <a:rPr lang="it-IT" dirty="0"/>
              <a:t> Model </a:t>
            </a:r>
            <a:r>
              <a:rPr lang="it-IT" dirty="0" err="1"/>
              <a:t>Prediction</a:t>
            </a:r>
          </a:p>
        </p:txBody>
      </p:sp>
      <p:pic>
        <p:nvPicPr>
          <p:cNvPr id="4" name="Segnaposto contenuto 3" descr="Immagine che contiene testo, schermata, Diagramma, diagramma&#10;&#10;Descrizione generata automaticamente">
            <a:extLst>
              <a:ext uri="{FF2B5EF4-FFF2-40B4-BE49-F238E27FC236}">
                <a16:creationId xmlns:a16="http://schemas.microsoft.com/office/drawing/2014/main" id="{EC4E04A2-0043-2608-0C65-03B8894BF862}"/>
              </a:ext>
            </a:extLst>
          </p:cNvPr>
          <p:cNvPicPr>
            <a:picLocks noGrp="1" noChangeAspect="1"/>
          </p:cNvPicPr>
          <p:nvPr>
            <p:ph idx="1"/>
          </p:nvPr>
        </p:nvPicPr>
        <p:blipFill>
          <a:blip r:embed="rId2"/>
          <a:stretch>
            <a:fillRect/>
          </a:stretch>
        </p:blipFill>
        <p:spPr>
          <a:xfrm>
            <a:off x="4869794" y="1270686"/>
            <a:ext cx="7105131" cy="5369855"/>
          </a:xfrm>
        </p:spPr>
      </p:pic>
      <p:pic>
        <p:nvPicPr>
          <p:cNvPr id="8" name="Segnaposto contenuto 6" descr="Immagine che contiene logo, simbolo, emblema, Marchio&#10;&#10;Descrizione generata automaticamente">
            <a:extLst>
              <a:ext uri="{FF2B5EF4-FFF2-40B4-BE49-F238E27FC236}">
                <a16:creationId xmlns:a16="http://schemas.microsoft.com/office/drawing/2014/main" id="{3AA5C7EC-0434-C7DC-EA96-2631D1B5D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7216" y="1869"/>
            <a:ext cx="887505" cy="1198280"/>
          </a:xfrm>
          <a:prstGeom prst="rect">
            <a:avLst/>
          </a:prstGeom>
        </p:spPr>
      </p:pic>
      <p:graphicFrame>
        <p:nvGraphicFramePr>
          <p:cNvPr id="23" name="CasellaDiTesto 2">
            <a:extLst>
              <a:ext uri="{FF2B5EF4-FFF2-40B4-BE49-F238E27FC236}">
                <a16:creationId xmlns:a16="http://schemas.microsoft.com/office/drawing/2014/main" id="{BDC68407-385D-1D53-D4FD-7AF628362432}"/>
              </a:ext>
            </a:extLst>
          </p:cNvPr>
          <p:cNvGraphicFramePr/>
          <p:nvPr/>
        </p:nvGraphicFramePr>
        <p:xfrm>
          <a:off x="348342" y="1199072"/>
          <a:ext cx="4385776" cy="54271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2819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E8A90C-36DF-1B1F-D37C-BFADA1556CD0}"/>
              </a:ext>
            </a:extLst>
          </p:cNvPr>
          <p:cNvSpPr>
            <a:spLocks noGrp="1"/>
          </p:cNvSpPr>
          <p:nvPr>
            <p:ph type="title"/>
          </p:nvPr>
        </p:nvSpPr>
        <p:spPr>
          <a:xfrm>
            <a:off x="267501" y="1734"/>
            <a:ext cx="9821636" cy="1189491"/>
          </a:xfrm>
        </p:spPr>
        <p:txBody>
          <a:bodyPr>
            <a:normAutofit fontScale="90000"/>
          </a:bodyPr>
          <a:lstStyle/>
          <a:p>
            <a:r>
              <a:rPr lang="it-IT" dirty="0">
                <a:ea typeface="+mj-lt"/>
                <a:cs typeface="+mj-lt"/>
              </a:rPr>
              <a:t>Long Short-</a:t>
            </a:r>
            <a:r>
              <a:rPr lang="it-IT" dirty="0" err="1">
                <a:ea typeface="+mj-lt"/>
                <a:cs typeface="+mj-lt"/>
              </a:rPr>
              <a:t>Term</a:t>
            </a:r>
            <a:r>
              <a:rPr lang="it-IT" dirty="0">
                <a:ea typeface="+mj-lt"/>
                <a:cs typeface="+mj-lt"/>
              </a:rPr>
              <a:t> Memory Model </a:t>
            </a:r>
            <a:r>
              <a:rPr lang="it-IT" dirty="0" err="1">
                <a:ea typeface="+mj-lt"/>
                <a:cs typeface="+mj-lt"/>
              </a:rPr>
              <a:t>Prediction</a:t>
            </a:r>
            <a:endParaRPr lang="it-IT" dirty="0" err="1"/>
          </a:p>
        </p:txBody>
      </p:sp>
      <p:pic>
        <p:nvPicPr>
          <p:cNvPr id="4" name="Segnaposto contenuto 3" descr="Immagine che contiene testo, schermata, diagramma, Diagramma&#10;&#10;Descrizione generata automaticamente">
            <a:extLst>
              <a:ext uri="{FF2B5EF4-FFF2-40B4-BE49-F238E27FC236}">
                <a16:creationId xmlns:a16="http://schemas.microsoft.com/office/drawing/2014/main" id="{1F8884CB-1C30-88A5-7497-B196B22968B3}"/>
              </a:ext>
            </a:extLst>
          </p:cNvPr>
          <p:cNvPicPr>
            <a:picLocks noGrp="1" noChangeAspect="1"/>
          </p:cNvPicPr>
          <p:nvPr>
            <p:ph idx="1"/>
          </p:nvPr>
        </p:nvPicPr>
        <p:blipFill>
          <a:blip r:embed="rId2"/>
          <a:stretch>
            <a:fillRect/>
          </a:stretch>
        </p:blipFill>
        <p:spPr>
          <a:xfrm>
            <a:off x="269742" y="1385599"/>
            <a:ext cx="7026088" cy="5093121"/>
          </a:xfrm>
        </p:spPr>
      </p:pic>
      <p:pic>
        <p:nvPicPr>
          <p:cNvPr id="12" name="Segnaposto contenuto 6" descr="Immagine che contiene logo, simbolo, emblema, Marchio&#10;&#10;Descrizione generata automaticamente">
            <a:extLst>
              <a:ext uri="{FF2B5EF4-FFF2-40B4-BE49-F238E27FC236}">
                <a16:creationId xmlns:a16="http://schemas.microsoft.com/office/drawing/2014/main" id="{A29F8323-BAFA-9EDF-0A94-E3AC76E2F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7216" y="1869"/>
            <a:ext cx="887505" cy="1198280"/>
          </a:xfrm>
          <a:prstGeom prst="rect">
            <a:avLst/>
          </a:prstGeom>
        </p:spPr>
      </p:pic>
      <p:graphicFrame>
        <p:nvGraphicFramePr>
          <p:cNvPr id="46" name="CasellaDiTesto 2">
            <a:extLst>
              <a:ext uri="{FF2B5EF4-FFF2-40B4-BE49-F238E27FC236}">
                <a16:creationId xmlns:a16="http://schemas.microsoft.com/office/drawing/2014/main" id="{9D9135F9-F5EF-DD95-F50F-91BA392D9288}"/>
              </a:ext>
            </a:extLst>
          </p:cNvPr>
          <p:cNvGraphicFramePr/>
          <p:nvPr/>
        </p:nvGraphicFramePr>
        <p:xfrm>
          <a:off x="7290893" y="1502067"/>
          <a:ext cx="4883230" cy="49882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1741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D4B306-A8F7-34B0-64DF-0DC95CE5C723}"/>
              </a:ext>
            </a:extLst>
          </p:cNvPr>
          <p:cNvSpPr>
            <a:spLocks noGrp="1"/>
          </p:cNvSpPr>
          <p:nvPr>
            <p:ph type="title"/>
          </p:nvPr>
        </p:nvSpPr>
        <p:spPr>
          <a:xfrm>
            <a:off x="253093" y="120196"/>
            <a:ext cx="10515600" cy="1325563"/>
          </a:xfrm>
        </p:spPr>
        <p:txBody>
          <a:bodyPr>
            <a:normAutofit/>
          </a:bodyPr>
          <a:lstStyle/>
          <a:p>
            <a:r>
              <a:rPr lang="it-IT" err="1"/>
              <a:t>Decision</a:t>
            </a:r>
            <a:r>
              <a:rPr lang="it-IT" dirty="0"/>
              <a:t> Tree </a:t>
            </a:r>
            <a:r>
              <a:rPr lang="it-IT" err="1"/>
              <a:t>Regressor</a:t>
            </a:r>
            <a:r>
              <a:rPr lang="it-IT" dirty="0"/>
              <a:t> Model </a:t>
            </a:r>
            <a:endParaRPr lang="it-IT"/>
          </a:p>
        </p:txBody>
      </p:sp>
      <p:pic>
        <p:nvPicPr>
          <p:cNvPr id="4" name="Segnaposto contenuto 3" descr="Immagine che contiene testo, schermata, linea, Diagramma&#10;&#10;Descrizione generata automaticamente">
            <a:extLst>
              <a:ext uri="{FF2B5EF4-FFF2-40B4-BE49-F238E27FC236}">
                <a16:creationId xmlns:a16="http://schemas.microsoft.com/office/drawing/2014/main" id="{79054373-1C57-9A90-05C6-582BA2E7694A}"/>
              </a:ext>
            </a:extLst>
          </p:cNvPr>
          <p:cNvPicPr>
            <a:picLocks noGrp="1" noChangeAspect="1"/>
          </p:cNvPicPr>
          <p:nvPr>
            <p:ph idx="1"/>
          </p:nvPr>
        </p:nvPicPr>
        <p:blipFill>
          <a:blip r:embed="rId2"/>
          <a:stretch>
            <a:fillRect/>
          </a:stretch>
        </p:blipFill>
        <p:spPr>
          <a:xfrm>
            <a:off x="4739287" y="1341671"/>
            <a:ext cx="7193376" cy="5178372"/>
          </a:xfrm>
        </p:spPr>
      </p:pic>
      <p:graphicFrame>
        <p:nvGraphicFramePr>
          <p:cNvPr id="14" name="CasellaDiTesto 2">
            <a:extLst>
              <a:ext uri="{FF2B5EF4-FFF2-40B4-BE49-F238E27FC236}">
                <a16:creationId xmlns:a16="http://schemas.microsoft.com/office/drawing/2014/main" id="{82CE8C3E-FEE9-22A6-BA0E-1EEE30DD1DB5}"/>
              </a:ext>
            </a:extLst>
          </p:cNvPr>
          <p:cNvGraphicFramePr/>
          <p:nvPr/>
        </p:nvGraphicFramePr>
        <p:xfrm>
          <a:off x="258535" y="1453243"/>
          <a:ext cx="4405992" cy="5067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8" name="Immagine 57" descr="Immagine che contiene logo, simbolo, emblema, Marchio&#10;&#10;Descrizione generata automaticamente">
            <a:extLst>
              <a:ext uri="{FF2B5EF4-FFF2-40B4-BE49-F238E27FC236}">
                <a16:creationId xmlns:a16="http://schemas.microsoft.com/office/drawing/2014/main" id="{DFA190DB-3516-413D-7A50-A72AD4C3061E}"/>
              </a:ext>
            </a:extLst>
          </p:cNvPr>
          <p:cNvPicPr>
            <a:picLocks noChangeAspect="1"/>
          </p:cNvPicPr>
          <p:nvPr/>
        </p:nvPicPr>
        <p:blipFill>
          <a:blip r:embed="rId8"/>
          <a:stretch>
            <a:fillRect/>
          </a:stretch>
        </p:blipFill>
        <p:spPr>
          <a:xfrm>
            <a:off x="11298627" y="-3415"/>
            <a:ext cx="895350" cy="1200150"/>
          </a:xfrm>
          <a:prstGeom prst="rect">
            <a:avLst/>
          </a:prstGeom>
        </p:spPr>
      </p:pic>
    </p:spTree>
    <p:extLst>
      <p:ext uri="{BB962C8B-B14F-4D97-AF65-F5344CB8AC3E}">
        <p14:creationId xmlns:p14="http://schemas.microsoft.com/office/powerpoint/2010/main" val="3868152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27CC-F4F3-200C-AF53-012603EF04A2}"/>
              </a:ext>
            </a:extLst>
          </p:cNvPr>
          <p:cNvSpPr>
            <a:spLocks noGrp="1"/>
          </p:cNvSpPr>
          <p:nvPr>
            <p:ph type="title"/>
          </p:nvPr>
        </p:nvSpPr>
        <p:spPr>
          <a:xfrm>
            <a:off x="138436" y="3668"/>
            <a:ext cx="10515600" cy="1325563"/>
          </a:xfrm>
        </p:spPr>
        <p:txBody>
          <a:bodyPr/>
          <a:lstStyle/>
          <a:p>
            <a:r>
              <a:rPr lang="en-US" dirty="0">
                <a:solidFill>
                  <a:srgbClr val="000000"/>
                </a:solidFill>
                <a:latin typeface="Aptos Display"/>
                <a:ea typeface="+mj-lt"/>
                <a:cs typeface="+mj-lt"/>
              </a:rPr>
              <a:t>Multi-layer</a:t>
            </a:r>
            <a:r>
              <a:rPr lang="en-US" dirty="0">
                <a:ea typeface="+mj-lt"/>
                <a:cs typeface="+mj-lt"/>
              </a:rPr>
              <a:t> Perceptron Regressor Model </a:t>
            </a:r>
            <a:endParaRPr lang="en-US" dirty="0"/>
          </a:p>
        </p:txBody>
      </p:sp>
      <p:pic>
        <p:nvPicPr>
          <p:cNvPr id="17" name="Segnaposto contenuto 16" descr="Immagine che contiene testo, schermata, linea, mappa&#10;&#10;Descrizione generata automaticamente">
            <a:extLst>
              <a:ext uri="{FF2B5EF4-FFF2-40B4-BE49-F238E27FC236}">
                <a16:creationId xmlns:a16="http://schemas.microsoft.com/office/drawing/2014/main" id="{92A7A25F-AE11-5DCB-C4DE-3BF028D1DB03}"/>
              </a:ext>
            </a:extLst>
          </p:cNvPr>
          <p:cNvPicPr>
            <a:picLocks noGrp="1" noChangeAspect="1"/>
          </p:cNvPicPr>
          <p:nvPr>
            <p:ph idx="1"/>
          </p:nvPr>
        </p:nvPicPr>
        <p:blipFill>
          <a:blip r:embed="rId2"/>
          <a:stretch>
            <a:fillRect/>
          </a:stretch>
        </p:blipFill>
        <p:spPr>
          <a:xfrm>
            <a:off x="137537" y="1131661"/>
            <a:ext cx="7181640" cy="5426302"/>
          </a:xfrm>
        </p:spPr>
      </p:pic>
      <p:graphicFrame>
        <p:nvGraphicFramePr>
          <p:cNvPr id="19" name="CasellaDiTesto 2">
            <a:extLst>
              <a:ext uri="{FF2B5EF4-FFF2-40B4-BE49-F238E27FC236}">
                <a16:creationId xmlns:a16="http://schemas.microsoft.com/office/drawing/2014/main" id="{B0471073-C1F3-6560-1960-088AC345C9FC}"/>
              </a:ext>
            </a:extLst>
          </p:cNvPr>
          <p:cNvGraphicFramePr/>
          <p:nvPr/>
        </p:nvGraphicFramePr>
        <p:xfrm>
          <a:off x="7590402" y="1457685"/>
          <a:ext cx="4310328" cy="4768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4" name="Immagine 73" descr="Immagine che contiene logo, simbolo, emblema, Marchio&#10;&#10;Descrizione generata automaticamente">
            <a:extLst>
              <a:ext uri="{FF2B5EF4-FFF2-40B4-BE49-F238E27FC236}">
                <a16:creationId xmlns:a16="http://schemas.microsoft.com/office/drawing/2014/main" id="{82A8BE18-3B34-5F04-487B-60CE140657E9}"/>
              </a:ext>
            </a:extLst>
          </p:cNvPr>
          <p:cNvPicPr>
            <a:picLocks noChangeAspect="1"/>
          </p:cNvPicPr>
          <p:nvPr/>
        </p:nvPicPr>
        <p:blipFill>
          <a:blip r:embed="rId8"/>
          <a:stretch>
            <a:fillRect/>
          </a:stretch>
        </p:blipFill>
        <p:spPr>
          <a:xfrm>
            <a:off x="11298627" y="-3415"/>
            <a:ext cx="895350" cy="1142641"/>
          </a:xfrm>
          <a:prstGeom prst="rect">
            <a:avLst/>
          </a:prstGeom>
        </p:spPr>
      </p:pic>
    </p:spTree>
    <p:extLst>
      <p:ext uri="{BB962C8B-B14F-4D97-AF65-F5344CB8AC3E}">
        <p14:creationId xmlns:p14="http://schemas.microsoft.com/office/powerpoint/2010/main" val="1932268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p:txBody>
          <a:bodyPr/>
          <a:lstStyle/>
          <a:p>
            <a:r>
              <a:rPr lang="it-IT" dirty="0">
                <a:latin typeface="Baskerville Old Face" panose="02020602080505020303" pitchFamily="18" charset="0"/>
              </a:rPr>
              <a:t>Fundamental Analysis</a:t>
            </a: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p:spPr>
      </p:pic>
      <p:pic>
        <p:nvPicPr>
          <p:cNvPr id="5" name="Immagine 4">
            <a:extLst>
              <a:ext uri="{FF2B5EF4-FFF2-40B4-BE49-F238E27FC236}">
                <a16:creationId xmlns:a16="http://schemas.microsoft.com/office/drawing/2014/main" id="{3C909E7B-2FB7-5360-6A93-57CDCF153FF3}"/>
              </a:ext>
            </a:extLst>
          </p:cNvPr>
          <p:cNvPicPr>
            <a:picLocks noChangeAspect="1"/>
          </p:cNvPicPr>
          <p:nvPr/>
        </p:nvPicPr>
        <p:blipFill>
          <a:blip r:embed="rId3"/>
          <a:stretch>
            <a:fillRect/>
          </a:stretch>
        </p:blipFill>
        <p:spPr>
          <a:xfrm>
            <a:off x="838200" y="1690688"/>
            <a:ext cx="4362248" cy="2268837"/>
          </a:xfrm>
          <a:prstGeom prst="rect">
            <a:avLst/>
          </a:prstGeom>
        </p:spPr>
      </p:pic>
      <p:pic>
        <p:nvPicPr>
          <p:cNvPr id="8" name="Immagine 7">
            <a:extLst>
              <a:ext uri="{FF2B5EF4-FFF2-40B4-BE49-F238E27FC236}">
                <a16:creationId xmlns:a16="http://schemas.microsoft.com/office/drawing/2014/main" id="{AEEBDBC0-D402-41E3-C3AC-333773D45C1D}"/>
              </a:ext>
            </a:extLst>
          </p:cNvPr>
          <p:cNvPicPr>
            <a:picLocks noChangeAspect="1"/>
          </p:cNvPicPr>
          <p:nvPr/>
        </p:nvPicPr>
        <p:blipFill>
          <a:blip r:embed="rId4"/>
          <a:stretch>
            <a:fillRect/>
          </a:stretch>
        </p:blipFill>
        <p:spPr>
          <a:xfrm>
            <a:off x="7034171" y="1690689"/>
            <a:ext cx="4319629" cy="2268836"/>
          </a:xfrm>
          <a:prstGeom prst="rect">
            <a:avLst/>
          </a:prstGeom>
        </p:spPr>
      </p:pic>
      <p:pic>
        <p:nvPicPr>
          <p:cNvPr id="10" name="Immagine 9">
            <a:extLst>
              <a:ext uri="{FF2B5EF4-FFF2-40B4-BE49-F238E27FC236}">
                <a16:creationId xmlns:a16="http://schemas.microsoft.com/office/drawing/2014/main" id="{620C7EE2-C145-2D55-AE7F-591F88FB2DA5}"/>
              </a:ext>
            </a:extLst>
          </p:cNvPr>
          <p:cNvPicPr>
            <a:picLocks noChangeAspect="1"/>
          </p:cNvPicPr>
          <p:nvPr/>
        </p:nvPicPr>
        <p:blipFill>
          <a:blip r:embed="rId5"/>
          <a:stretch>
            <a:fillRect/>
          </a:stretch>
        </p:blipFill>
        <p:spPr>
          <a:xfrm>
            <a:off x="3977647" y="4150670"/>
            <a:ext cx="4236705" cy="2268836"/>
          </a:xfrm>
          <a:prstGeom prst="rect">
            <a:avLst/>
          </a:prstGeom>
        </p:spPr>
      </p:pic>
    </p:spTree>
    <p:extLst>
      <p:ext uri="{BB962C8B-B14F-4D97-AF65-F5344CB8AC3E}">
        <p14:creationId xmlns:p14="http://schemas.microsoft.com/office/powerpoint/2010/main" val="703269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magine 13">
            <a:extLst>
              <a:ext uri="{FF2B5EF4-FFF2-40B4-BE49-F238E27FC236}">
                <a16:creationId xmlns:a16="http://schemas.microsoft.com/office/drawing/2014/main" id="{C3717801-B637-7019-5CD3-2A879CBC0BD0}"/>
              </a:ext>
            </a:extLst>
          </p:cNvPr>
          <p:cNvPicPr>
            <a:picLocks noChangeAspect="1"/>
          </p:cNvPicPr>
          <p:nvPr/>
        </p:nvPicPr>
        <p:blipFill>
          <a:blip r:embed="rId2"/>
          <a:stretch>
            <a:fillRect/>
          </a:stretch>
        </p:blipFill>
        <p:spPr>
          <a:xfrm>
            <a:off x="6096000" y="2122008"/>
            <a:ext cx="5402883" cy="3575939"/>
          </a:xfrm>
          <a:prstGeom prst="rect">
            <a:avLst/>
          </a:prstGeom>
        </p:spPr>
      </p:pic>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p:txBody>
          <a:bodyPr/>
          <a:lstStyle/>
          <a:p>
            <a:r>
              <a:rPr lang="it-IT" dirty="0">
                <a:latin typeface="Baskerville Old Face" panose="02020602080505020303" pitchFamily="18" charset="0"/>
              </a:rPr>
              <a:t>Linear </a:t>
            </a:r>
            <a:r>
              <a:rPr lang="it-IT" dirty="0" err="1">
                <a:latin typeface="Baskerville Old Face" panose="02020602080505020303" pitchFamily="18" charset="0"/>
              </a:rPr>
              <a:t>Regression</a:t>
            </a:r>
            <a:r>
              <a:rPr lang="it-IT" dirty="0">
                <a:latin typeface="Baskerville Old Face" panose="02020602080505020303" pitchFamily="18" charset="0"/>
              </a:rPr>
              <a:t> Model</a:t>
            </a: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73817" y="5169868"/>
            <a:ext cx="1418183" cy="1688132"/>
          </a:xfrm>
        </p:spPr>
      </p:pic>
      <p:pic>
        <p:nvPicPr>
          <p:cNvPr id="12" name="Immagine 11">
            <a:extLst>
              <a:ext uri="{FF2B5EF4-FFF2-40B4-BE49-F238E27FC236}">
                <a16:creationId xmlns:a16="http://schemas.microsoft.com/office/drawing/2014/main" id="{7136DAB5-846E-CBEF-8EE7-F39F97CFA0B7}"/>
              </a:ext>
            </a:extLst>
          </p:cNvPr>
          <p:cNvPicPr>
            <a:picLocks noChangeAspect="1"/>
          </p:cNvPicPr>
          <p:nvPr/>
        </p:nvPicPr>
        <p:blipFill>
          <a:blip r:embed="rId4"/>
          <a:stretch>
            <a:fillRect/>
          </a:stretch>
        </p:blipFill>
        <p:spPr>
          <a:xfrm>
            <a:off x="838200" y="2122008"/>
            <a:ext cx="5303587" cy="3575940"/>
          </a:xfrm>
          <a:prstGeom prst="rect">
            <a:avLst/>
          </a:prstGeom>
        </p:spPr>
      </p:pic>
    </p:spTree>
    <p:extLst>
      <p:ext uri="{BB962C8B-B14F-4D97-AF65-F5344CB8AC3E}">
        <p14:creationId xmlns:p14="http://schemas.microsoft.com/office/powerpoint/2010/main" val="2408410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a:xfrm>
            <a:off x="360336" y="3498"/>
            <a:ext cx="10903057" cy="1325563"/>
          </a:xfrm>
        </p:spPr>
        <p:txBody>
          <a:bodyPr/>
          <a:lstStyle/>
          <a:p>
            <a:pPr algn="ctr"/>
            <a:r>
              <a:rPr lang="it-IT" b="1" dirty="0" err="1">
                <a:latin typeface="Baskerville Old Face" panose="02020602080505020303" pitchFamily="18" charset="0"/>
              </a:rPr>
              <a:t>Biases</a:t>
            </a:r>
            <a:endParaRPr lang="it-IT" b="1" dirty="0">
              <a:latin typeface="Baskerville Old Face" panose="02020602080505020303" pitchFamily="18" charset="0"/>
            </a:endParaRP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p:spPr>
      </p:pic>
      <p:sp>
        <p:nvSpPr>
          <p:cNvPr id="3" name="CasellaDiTesto 2">
            <a:extLst>
              <a:ext uri="{FF2B5EF4-FFF2-40B4-BE49-F238E27FC236}">
                <a16:creationId xmlns:a16="http://schemas.microsoft.com/office/drawing/2014/main" id="{F278A68F-906E-62DF-45A4-A4B7A6D7EA27}"/>
              </a:ext>
            </a:extLst>
          </p:cNvPr>
          <p:cNvSpPr txBox="1"/>
          <p:nvPr/>
        </p:nvSpPr>
        <p:spPr>
          <a:xfrm>
            <a:off x="644472" y="1035967"/>
            <a:ext cx="10709328" cy="3970318"/>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Baskerville Old Face"/>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Technical analysis is based on the belief that historical patterns tend to repeat.</a:t>
            </a:r>
            <a:br>
              <a:rPr kumimoji="0" lang="it-IT" sz="1800" b="0" i="0" u="none" strike="noStrike" kern="1200" cap="none" spc="0" normalizeH="0" baseline="0" noProof="0" dirty="0">
                <a:ln>
                  <a:noFill/>
                </a:ln>
                <a:solidFill>
                  <a:prstClr val="black"/>
                </a:solidFill>
                <a:effectLst/>
                <a:uLnTx/>
                <a:uFillTx/>
                <a:latin typeface="Baskerville Old Face"/>
                <a:ea typeface="+mn-ea"/>
                <a:cs typeface="+mn-cs"/>
              </a:rPr>
            </a:br>
            <a:endParaRPr kumimoji="0" lang="it-IT" sz="1800" b="0" i="0" u="none" strike="noStrike" kern="1200" cap="none" spc="0" normalizeH="0" baseline="0" noProof="0" dirty="0">
              <a:ln>
                <a:noFill/>
              </a:ln>
              <a:solidFill>
                <a:prstClr val="black"/>
              </a:solidFill>
              <a:effectLst/>
              <a:uLnTx/>
              <a:uFillTx/>
              <a:latin typeface="Baskerville Old Face"/>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Selection of a limited</a:t>
            </a:r>
            <a:r>
              <a:rPr kumimoji="0" lang="it-IT" sz="1800" b="0" i="0" u="none" strike="noStrike" kern="1200" cap="none" spc="0" normalizeH="0" baseline="0" noProof="0" dirty="0">
                <a:ln>
                  <a:noFill/>
                </a:ln>
                <a:solidFill>
                  <a:srgbClr val="000000"/>
                </a:solidFill>
                <a:effectLst/>
                <a:uLnTx/>
                <a:uFillTx/>
                <a:latin typeface="Baskerville Old Face"/>
                <a:ea typeface="+mn-ea"/>
                <a:cs typeface="+mn-cs"/>
              </a:rPr>
              <a:t> number of features used for technical analysis</a:t>
            </a:r>
            <a:br>
              <a:rPr kumimoji="0" lang="it-IT" sz="1800" b="0" i="0" u="none" strike="noStrike" kern="1200" cap="none" spc="0" normalizeH="0" baseline="0" noProof="0" dirty="0">
                <a:ln>
                  <a:noFill/>
                </a:ln>
                <a:solidFill>
                  <a:srgbClr val="000000"/>
                </a:solidFill>
                <a:effectLst/>
                <a:uLnTx/>
                <a:uFillTx/>
                <a:latin typeface="Baskerville Old Face"/>
                <a:ea typeface="+mn-ea"/>
                <a:cs typeface="+mn-cs"/>
              </a:rPr>
            </a:br>
            <a:endParaRPr kumimoji="0" lang="it-IT" sz="1800" b="0" i="0" u="none" strike="noStrike" kern="1200" cap="none" spc="0" normalizeH="0" baseline="0" noProof="0" dirty="0">
              <a:ln>
                <a:noFill/>
              </a:ln>
              <a:solidFill>
                <a:srgbClr val="000000"/>
              </a:solidFill>
              <a:effectLst/>
              <a:uLnTx/>
              <a:uFillTx/>
              <a:latin typeface="Baskerville Old Face" panose="02020602080505020303" pitchFamily="18"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800" b="0" i="0" u="none" strike="noStrike" kern="1200" cap="none" spc="0" normalizeH="0" baseline="0" noProof="0" dirty="0">
                <a:ln>
                  <a:noFill/>
                </a:ln>
                <a:solidFill>
                  <a:srgbClr val="000000"/>
                </a:solidFill>
                <a:effectLst/>
                <a:uLnTx/>
                <a:uFillTx/>
                <a:latin typeface="Baskerville Old Face"/>
                <a:ea typeface="+mn-ea"/>
                <a:cs typeface="+mn-cs"/>
              </a:rPr>
              <a:t>Fill the NaN values of the features (due to the fact that their calculation requires information prior to the reference dataset) with their means.</a:t>
            </a:r>
            <a:br>
              <a:rPr kumimoji="0" lang="it-IT" sz="1800" b="0" i="0" u="none" strike="noStrike" kern="1200" cap="none" spc="0" normalizeH="0" baseline="0" noProof="0" dirty="0">
                <a:ln>
                  <a:noFill/>
                </a:ln>
                <a:solidFill>
                  <a:srgbClr val="000000"/>
                </a:solidFill>
                <a:effectLst/>
                <a:uLnTx/>
                <a:uFillTx/>
                <a:latin typeface="Baskerville Old Face"/>
                <a:ea typeface="+mn-ea"/>
                <a:cs typeface="+mn-cs"/>
              </a:rPr>
            </a:br>
            <a:endParaRPr kumimoji="0" lang="it-IT" sz="1800" b="0" i="0" u="none" strike="noStrike" kern="1200" cap="none" spc="0" normalizeH="0" baseline="0" noProof="0" dirty="0">
              <a:ln>
                <a:noFill/>
              </a:ln>
              <a:solidFill>
                <a:srgbClr val="000000"/>
              </a:solidFill>
              <a:effectLst/>
              <a:uLnTx/>
              <a:uFillTx/>
              <a:latin typeface="Baskerville Old Face"/>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Consider biases introduced by data quality or representativeness.</a:t>
            </a:r>
            <a:b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br>
            <a:endPar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Model Assumptions: Acknowledge assumptions underlying the predictive algorithms.</a:t>
            </a:r>
          </a:p>
        </p:txBody>
      </p:sp>
    </p:spTree>
    <p:extLst>
      <p:ext uri="{BB962C8B-B14F-4D97-AF65-F5344CB8AC3E}">
        <p14:creationId xmlns:p14="http://schemas.microsoft.com/office/powerpoint/2010/main" val="317192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274F-0D2C-F3EB-0619-58008E506537}"/>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54DAF7C3-7FB3-7970-3A04-14BD31A36444}"/>
              </a:ext>
            </a:extLst>
          </p:cNvPr>
          <p:cNvSpPr>
            <a:spLocks noGrp="1"/>
          </p:cNvSpPr>
          <p:nvPr>
            <p:ph idx="1"/>
          </p:nvPr>
        </p:nvSpPr>
        <p:spPr/>
        <p:txBody>
          <a:bodyPr/>
          <a:lstStyle/>
          <a:p>
            <a:pPr marL="571500" indent="-571500">
              <a:buFont typeface="+mj-lt"/>
              <a:buAutoNum type="romanLcPeriod"/>
            </a:pPr>
            <a:r>
              <a:rPr lang="en-US" dirty="0"/>
              <a:t>Introduction.</a:t>
            </a:r>
          </a:p>
          <a:p>
            <a:pPr marL="571500" indent="-571500">
              <a:buFont typeface="+mj-lt"/>
              <a:buAutoNum type="romanLcPeriod"/>
            </a:pPr>
            <a:r>
              <a:rPr lang="en-US" dirty="0"/>
              <a:t>Research question.</a:t>
            </a:r>
          </a:p>
          <a:p>
            <a:pPr marL="571500" indent="-571500">
              <a:buFont typeface="+mj-lt"/>
              <a:buAutoNum type="romanLcPeriod"/>
            </a:pPr>
            <a:r>
              <a:rPr lang="en-US" dirty="0"/>
              <a:t>Strategy.</a:t>
            </a:r>
          </a:p>
          <a:p>
            <a:pPr marL="571500" indent="-571500">
              <a:buFont typeface="+mj-lt"/>
              <a:buAutoNum type="romanLcPeriod"/>
            </a:pPr>
            <a:r>
              <a:rPr lang="en-US" dirty="0"/>
              <a:t>Steps.</a:t>
            </a:r>
          </a:p>
          <a:p>
            <a:pPr marL="571500" indent="-571500">
              <a:buFont typeface="+mj-lt"/>
              <a:buAutoNum type="romanLcPeriod"/>
            </a:pPr>
            <a:r>
              <a:rPr lang="en-US" dirty="0"/>
              <a:t>Benefits.</a:t>
            </a:r>
          </a:p>
          <a:p>
            <a:pPr marL="571500" indent="-571500">
              <a:buFont typeface="+mj-lt"/>
              <a:buAutoNum type="romanLcPeriod"/>
            </a:pPr>
            <a:r>
              <a:rPr lang="en-US" dirty="0"/>
              <a:t>Results.</a:t>
            </a:r>
          </a:p>
          <a:p>
            <a:pPr marL="571500" indent="-571500">
              <a:buFont typeface="+mj-lt"/>
              <a:buAutoNum type="romanLcPeriod"/>
            </a:pPr>
            <a:r>
              <a:rPr lang="en-US" dirty="0"/>
              <a:t>Biases/ Suggestions.</a:t>
            </a:r>
          </a:p>
          <a:p>
            <a:pPr marL="571500" indent="-571500">
              <a:buFont typeface="+mj-lt"/>
              <a:buAutoNum type="romanLcPeriod"/>
            </a:pPr>
            <a:r>
              <a:rPr lang="en-US" dirty="0"/>
              <a:t>Conclusion &amp; further research.</a:t>
            </a:r>
          </a:p>
          <a:p>
            <a:pPr marL="0" indent="0">
              <a:buNone/>
            </a:pPr>
            <a:endParaRPr lang="en-US" dirty="0"/>
          </a:p>
        </p:txBody>
      </p:sp>
      <p:pic>
        <p:nvPicPr>
          <p:cNvPr id="4" name="Segnaposto contenuto 6" descr="Immagine che contiene logo, simbolo, emblema, Marchio&#10;&#10;Descrizione generata automaticamente">
            <a:extLst>
              <a:ext uri="{FF2B5EF4-FFF2-40B4-BE49-F238E27FC236}">
                <a16:creationId xmlns:a16="http://schemas.microsoft.com/office/drawing/2014/main" id="{E397F901-951D-EEFC-99CE-CDFF7DE38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a:prstGeom prst="rect">
            <a:avLst/>
          </a:prstGeom>
        </p:spPr>
      </p:pic>
    </p:spTree>
    <p:extLst>
      <p:ext uri="{BB962C8B-B14F-4D97-AF65-F5344CB8AC3E}">
        <p14:creationId xmlns:p14="http://schemas.microsoft.com/office/powerpoint/2010/main" val="235177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p:txBody>
          <a:bodyPr/>
          <a:lstStyle/>
          <a:p>
            <a:pPr algn="ctr"/>
            <a:r>
              <a:rPr lang="it-IT" b="1" dirty="0" err="1">
                <a:latin typeface="Baskerville Old Face" panose="02020602080505020303" pitchFamily="18" charset="0"/>
              </a:rPr>
              <a:t>Suggestions</a:t>
            </a:r>
            <a:endParaRPr lang="it-IT" b="1" dirty="0">
              <a:latin typeface="Baskerville Old Face" panose="02020602080505020303" pitchFamily="18" charset="0"/>
            </a:endParaRP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p:spPr>
      </p:pic>
      <p:sp>
        <p:nvSpPr>
          <p:cNvPr id="8" name="CasellaDiTesto 7">
            <a:extLst>
              <a:ext uri="{FF2B5EF4-FFF2-40B4-BE49-F238E27FC236}">
                <a16:creationId xmlns:a16="http://schemas.microsoft.com/office/drawing/2014/main" id="{1BB3D0C8-D28C-3A64-9DEC-6DC41B3E397B}"/>
              </a:ext>
            </a:extLst>
          </p:cNvPr>
          <p:cNvSpPr txBox="1"/>
          <p:nvPr/>
        </p:nvSpPr>
        <p:spPr>
          <a:xfrm>
            <a:off x="838200" y="1952950"/>
            <a:ext cx="10515600" cy="2585323"/>
          </a:xfrm>
          <a:prstGeom prst="rect">
            <a:avLst/>
          </a:prstGeom>
          <a:noFill/>
        </p:spPr>
        <p:txBody>
          <a:bodyPr wrap="square" lIns="91440" tIns="45720" rIns="91440" bIns="45720" rtlCol="0" anchor="t">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it-IT" sz="1800" b="0" i="0" u="none" strike="noStrike" kern="1200" cap="none" spc="0" normalizeH="0" baseline="0" noProof="0" dirty="0">
              <a:ln>
                <a:noFill/>
              </a:ln>
              <a:solidFill>
                <a:prstClr val="black"/>
              </a:solidFill>
              <a:effectLst/>
              <a:uLnTx/>
              <a:uFillTx/>
              <a:latin typeface="Baskerville Old Face"/>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Improvement of models through the use of a higher number of features.</a:t>
            </a:r>
            <a:br>
              <a:rPr kumimoji="0" lang="it-IT" sz="1800" b="0" i="0" u="none" strike="noStrike" kern="1200" cap="none" spc="0" normalizeH="0" baseline="0" noProof="0" dirty="0">
                <a:ln>
                  <a:noFill/>
                </a:ln>
                <a:solidFill>
                  <a:prstClr val="black"/>
                </a:solidFill>
                <a:effectLst/>
                <a:uLnTx/>
                <a:uFillTx/>
                <a:latin typeface="Baskerville Old Face"/>
                <a:ea typeface="+mn-ea"/>
                <a:cs typeface="+mn-cs"/>
              </a:rPr>
            </a:b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Combination with other analysis</a:t>
            </a:r>
            <a:br>
              <a:rPr kumimoji="0" lang="it-IT" sz="1800" b="0" i="0" u="none" strike="noStrike" kern="1200" cap="none" spc="0" normalizeH="0" baseline="0" noProof="0" dirty="0">
                <a:ln>
                  <a:noFill/>
                </a:ln>
                <a:solidFill>
                  <a:prstClr val="black"/>
                </a:solidFill>
                <a:effectLst/>
                <a:uLnTx/>
                <a:uFillTx/>
                <a:latin typeface="Baskerville Old Face"/>
                <a:ea typeface="+mn-ea"/>
                <a:cs typeface="+mn-cs"/>
              </a:rPr>
            </a:br>
            <a:endParaRPr kumimoji="0" lang="it-IT" sz="1800" b="0" i="0" u="none" strike="noStrike" kern="1200" cap="none" spc="0" normalizeH="0" baseline="0" noProof="0" dirty="0">
              <a:ln>
                <a:noFill/>
              </a:ln>
              <a:solidFill>
                <a:srgbClr val="000000"/>
              </a:solidFill>
              <a:effectLst/>
              <a:uLnTx/>
              <a:uFillTx/>
              <a:latin typeface="Baskerville Old Face"/>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Continuous Monitoring: Regularly update the model with new data for improved accuracy.</a:t>
            </a:r>
            <a:b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br>
            <a:endPar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Collaboration: Collaborate with domain experts for insights and validation.</a:t>
            </a:r>
          </a:p>
          <a:p>
            <a:pPr marL="457200" marR="0" lvl="1" indent="0" algn="l" defTabSz="914400" rtl="0" eaLnBrk="1" fontAlgn="auto" latinLnBrk="0" hangingPunct="1">
              <a:lnSpc>
                <a:spcPct val="100000"/>
              </a:lnSpc>
              <a:spcBef>
                <a:spcPts val="0"/>
              </a:spcBef>
              <a:spcAft>
                <a:spcPts val="0"/>
              </a:spcAft>
              <a:buClrTx/>
              <a:buSzTx/>
              <a:tabLst/>
              <a:defRPr/>
            </a:pP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a:t>
            </a:r>
          </a:p>
        </p:txBody>
      </p:sp>
    </p:spTree>
    <p:extLst>
      <p:ext uri="{BB962C8B-B14F-4D97-AF65-F5344CB8AC3E}">
        <p14:creationId xmlns:p14="http://schemas.microsoft.com/office/powerpoint/2010/main" val="214778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p:txBody>
          <a:bodyPr/>
          <a:lstStyle/>
          <a:p>
            <a:pPr algn="ctr"/>
            <a:r>
              <a:rPr lang="it-IT" b="1" dirty="0" err="1">
                <a:latin typeface="Baskerville Old Face" panose="02020602080505020303" pitchFamily="18" charset="0"/>
              </a:rPr>
              <a:t>Conclusions</a:t>
            </a:r>
            <a:r>
              <a:rPr lang="it-IT" b="1" dirty="0">
                <a:latin typeface="Baskerville Old Face" panose="02020602080505020303" pitchFamily="18" charset="0"/>
              </a:rPr>
              <a:t> &amp; </a:t>
            </a:r>
            <a:r>
              <a:rPr lang="it-IT" b="1" dirty="0" err="1">
                <a:latin typeface="Baskerville Old Face" panose="02020602080505020303" pitchFamily="18" charset="0"/>
              </a:rPr>
              <a:t>Further</a:t>
            </a:r>
            <a:r>
              <a:rPr lang="it-IT" b="1" dirty="0">
                <a:latin typeface="Baskerville Old Face" panose="02020602080505020303" pitchFamily="18" charset="0"/>
              </a:rPr>
              <a:t> </a:t>
            </a:r>
            <a:r>
              <a:rPr lang="it-IT" b="1" dirty="0" err="1">
                <a:latin typeface="Baskerville Old Face" panose="02020602080505020303" pitchFamily="18" charset="0"/>
              </a:rPr>
              <a:t>Research</a:t>
            </a:r>
            <a:endParaRPr lang="it-IT" b="1" dirty="0">
              <a:latin typeface="Baskerville Old Face" panose="02020602080505020303" pitchFamily="18" charset="0"/>
            </a:endParaRP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p:spPr>
      </p:pic>
      <p:sp>
        <p:nvSpPr>
          <p:cNvPr id="3" name="TextBox 2">
            <a:extLst>
              <a:ext uri="{FF2B5EF4-FFF2-40B4-BE49-F238E27FC236}">
                <a16:creationId xmlns:a16="http://schemas.microsoft.com/office/drawing/2014/main" id="{234F8144-D743-3A9B-F054-FDF496B9CBA6}"/>
              </a:ext>
            </a:extLst>
          </p:cNvPr>
          <p:cNvSpPr txBox="1"/>
          <p:nvPr/>
        </p:nvSpPr>
        <p:spPr>
          <a:xfrm>
            <a:off x="767316" y="1690688"/>
            <a:ext cx="9347791" cy="5909310"/>
          </a:xfrm>
          <a:prstGeom prst="rect">
            <a:avLst/>
          </a:prstGeom>
          <a:noFill/>
        </p:spPr>
        <p:txBody>
          <a:bodyPr wrap="square" rtlCol="0">
            <a:spAutoFit/>
          </a:bodyPr>
          <a:lstStyle/>
          <a:p>
            <a:pPr marL="800100" marR="0" lvl="1" indent="-342900" algn="l" defTabSz="914400" rtl="0" eaLnBrk="1" fontAlgn="auto" latinLnBrk="0" hangingPunct="1">
              <a:lnSpc>
                <a:spcPct val="2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External Factors: Account for external events or market dynamics not captured by the model.</a:t>
            </a:r>
          </a:p>
          <a:p>
            <a:pPr marL="800100" marR="0" lvl="1" indent="-342900" algn="l" defTabSz="914400" rtl="0" eaLnBrk="1" fontAlgn="auto" latinLnBrk="0" hangingPunct="1">
              <a:lnSpc>
                <a:spcPct val="200000"/>
              </a:lnSpc>
              <a:spcBef>
                <a:spcPts val="0"/>
              </a:spcBef>
              <a:spcAft>
                <a:spcPts val="0"/>
              </a:spcAft>
              <a:buClrTx/>
              <a:buSzTx/>
              <a:buFont typeface="+mj-lt"/>
              <a:buAutoNum type="arabicPeriod"/>
              <a:tabLst/>
              <a:defRPr/>
            </a:pPr>
            <a:r>
              <a:rPr lang="en-US" dirty="0">
                <a:highlight>
                  <a:srgbClr val="FFFFFF"/>
                </a:highlight>
                <a:latin typeface="Baskerville Old Face" panose="02020602080505020303" pitchFamily="18" charset="0"/>
              </a:rPr>
              <a:t>S</a:t>
            </a:r>
            <a:r>
              <a:rPr lang="en-US" b="0" i="0" dirty="0">
                <a:effectLst/>
                <a:highlight>
                  <a:srgbClr val="FFFFFF"/>
                </a:highlight>
                <a:latin typeface="Baskerville Old Face" panose="02020602080505020303" pitchFamily="18" charset="0"/>
              </a:rPr>
              <a:t>tock price is affected by the news about the company and other factors like demonetization or merger/demerger of the companies.</a:t>
            </a:r>
          </a:p>
          <a:p>
            <a:pPr marL="800100" marR="0" lvl="1" indent="-342900" algn="l" defTabSz="914400" rtl="0" eaLnBrk="1" fontAlgn="auto" latinLnBrk="0" hangingPunct="1">
              <a:lnSpc>
                <a:spcPct val="200000"/>
              </a:lnSpc>
              <a:spcBef>
                <a:spcPts val="0"/>
              </a:spcBef>
              <a:spcAft>
                <a:spcPts val="0"/>
              </a:spcAft>
              <a:buClrTx/>
              <a:buSzTx/>
              <a:buFont typeface="+mj-lt"/>
              <a:buAutoNum type="arabicPeriod"/>
              <a:tabLst/>
              <a:defRPr/>
            </a:pPr>
            <a:r>
              <a:rPr lang="en-US" b="0" i="0" dirty="0">
                <a:effectLst/>
                <a:highlight>
                  <a:srgbClr val="FFFFFF"/>
                </a:highlight>
                <a:latin typeface="Baskerville Old Face" panose="02020602080505020303" pitchFamily="18" charset="0"/>
              </a:rPr>
              <a:t> There are certain intangible factors as well which can often be impossible to predict beforehand.</a:t>
            </a:r>
            <a:endParaRPr kumimoji="0" lang="en-US" sz="1800" b="0" i="0" u="none" strike="noStrike" kern="1200" cap="none" spc="0" normalizeH="0" baseline="0" noProof="0" dirty="0">
              <a:ln>
                <a:noFill/>
              </a:ln>
              <a:effectLst/>
              <a:highlight>
                <a:srgbClr val="FFFFFF"/>
              </a:highlight>
              <a:uLnTx/>
              <a:uFillTx/>
              <a:latin typeface="Baskerville Old Face" panose="02020602080505020303" pitchFamily="18" charset="0"/>
            </a:endParaRPr>
          </a:p>
          <a:p>
            <a:pPr marL="800100" marR="0" lvl="1" indent="-342900" algn="l" defTabSz="914400" rtl="0" eaLnBrk="1" fontAlgn="auto" latinLnBrk="0" hangingPunct="1">
              <a:lnSpc>
                <a:spcPct val="2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Overfitting: Mitigate risks of overfitting in model training because of the ratios chosen.</a:t>
            </a:r>
          </a:p>
          <a:p>
            <a:pPr marL="800100" lvl="1" indent="-342900">
              <a:lnSpc>
                <a:spcPct val="200000"/>
              </a:lnSpc>
              <a:buFont typeface="+mj-lt"/>
              <a:buAutoNum type="arabicPeriod"/>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Ethical Considerations: Ensure transparency and fairness in model development and deployment.</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endParaRPr kumimoji="0" lang="it-IT" sz="1800" b="0" i="0" u="none" strike="noStrike" kern="1200" cap="none" spc="0" normalizeH="0" baseline="0" noProof="0" dirty="0">
              <a:ln>
                <a:noFill/>
              </a:ln>
              <a:solidFill>
                <a:srgbClr val="000000"/>
              </a:solidFill>
              <a:effectLst/>
              <a:uLnTx/>
              <a:uFillTx/>
              <a:latin typeface="Baskerville Old Face"/>
              <a:ea typeface="+mn-ea"/>
              <a:cs typeface="+mn-cs"/>
            </a:endParaRPr>
          </a:p>
          <a:p>
            <a:endParaRPr lang="en-US" dirty="0"/>
          </a:p>
        </p:txBody>
      </p:sp>
    </p:spTree>
    <p:extLst>
      <p:ext uri="{BB962C8B-B14F-4D97-AF65-F5344CB8AC3E}">
        <p14:creationId xmlns:p14="http://schemas.microsoft.com/office/powerpoint/2010/main" val="2718799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Segnaposto contenuto 4" descr="Immagine che contiene aria aperta, edificio, cielo, testo&#10;&#10;Descrizione generata automaticamente">
            <a:extLst>
              <a:ext uri="{FF2B5EF4-FFF2-40B4-BE49-F238E27FC236}">
                <a16:creationId xmlns:a16="http://schemas.microsoft.com/office/drawing/2014/main" id="{DF17B166-BEA7-CA9A-4877-21089B8F0C2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382" r="-2" b="6076"/>
          <a:stretch/>
        </p:blipFill>
        <p:spPr>
          <a:xfrm>
            <a:off x="-6588" y="10"/>
            <a:ext cx="12198588" cy="6857990"/>
          </a:xfrm>
          <a:prstGeom prst="rect">
            <a:avLst/>
          </a:prstGeom>
        </p:spPr>
      </p:pic>
    </p:spTree>
    <p:extLst>
      <p:ext uri="{BB962C8B-B14F-4D97-AF65-F5344CB8AC3E}">
        <p14:creationId xmlns:p14="http://schemas.microsoft.com/office/powerpoint/2010/main" val="106318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p:txBody>
          <a:bodyPr/>
          <a:lstStyle/>
          <a:p>
            <a:pPr algn="ctr"/>
            <a:r>
              <a:rPr lang="it-IT" b="1" dirty="0">
                <a:latin typeface="Baskerville Old Face" panose="02020602080505020303" pitchFamily="18" charset="0"/>
              </a:rPr>
              <a:t>Introduction:</a:t>
            </a: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p:spPr>
      </p:pic>
      <p:sp>
        <p:nvSpPr>
          <p:cNvPr id="3" name="TextBox 2">
            <a:extLst>
              <a:ext uri="{FF2B5EF4-FFF2-40B4-BE49-F238E27FC236}">
                <a16:creationId xmlns:a16="http://schemas.microsoft.com/office/drawing/2014/main" id="{4F8E78EC-0530-DE8F-2A42-53D954447373}"/>
              </a:ext>
            </a:extLst>
          </p:cNvPr>
          <p:cNvSpPr txBox="1"/>
          <p:nvPr/>
        </p:nvSpPr>
        <p:spPr>
          <a:xfrm>
            <a:off x="688157" y="1859280"/>
            <a:ext cx="10378911" cy="4647426"/>
          </a:xfrm>
          <a:prstGeom prst="rect">
            <a:avLst/>
          </a:prstGeom>
          <a:noFill/>
        </p:spPr>
        <p:txBody>
          <a:bodyPr wrap="square" rtlCol="0">
            <a:spAutoFit/>
          </a:bodyPr>
          <a:lstStyle/>
          <a:p>
            <a:r>
              <a:rPr lang="en-US" sz="2000" dirty="0"/>
              <a:t>	Gather data from tech stocks  before covid 19  from Yahoo finance</a:t>
            </a:r>
          </a:p>
          <a:p>
            <a:endParaRPr lang="en-US" sz="2000" dirty="0"/>
          </a:p>
          <a:p>
            <a:r>
              <a:rPr lang="en-US" sz="2000" dirty="0"/>
              <a:t>	Divide the task into quantitative, fundamental and technical analysis</a:t>
            </a:r>
          </a:p>
          <a:p>
            <a:endParaRPr lang="en-US" sz="2000" dirty="0"/>
          </a:p>
          <a:p>
            <a:r>
              <a:rPr lang="en-US" sz="2000" dirty="0"/>
              <a:t>	Use python in collab to put into action our analysis</a:t>
            </a:r>
            <a:br>
              <a:rPr lang="en-US" sz="2000" dirty="0"/>
            </a:br>
            <a:endParaRPr lang="en-US" sz="2000" dirty="0"/>
          </a:p>
          <a:p>
            <a:r>
              <a:rPr lang="en-US" sz="2000" dirty="0"/>
              <a:t>	Apply different analysis on the stocks to have an approximated prediction</a:t>
            </a:r>
            <a:br>
              <a:rPr lang="en-US" sz="2000" dirty="0"/>
            </a:br>
            <a:r>
              <a:rPr lang="en-US" sz="2000" dirty="0"/>
              <a:t> </a:t>
            </a:r>
          </a:p>
          <a:p>
            <a:r>
              <a:rPr lang="en-US" sz="2000" dirty="0"/>
              <a:t>	Compare the prediction with the actual prices of the given year</a:t>
            </a:r>
            <a:br>
              <a:rPr lang="en-US" sz="2000" dirty="0"/>
            </a:br>
            <a:endParaRPr lang="en-US" sz="2000" dirty="0"/>
          </a:p>
          <a:p>
            <a:r>
              <a:rPr lang="en-US" sz="2000" dirty="0"/>
              <a:t>	Simulate different models on the analysis to be able to refute models and accept some </a:t>
            </a:r>
            <a:br>
              <a:rPr lang="en-US" sz="2000" dirty="0"/>
            </a:br>
            <a:endParaRPr lang="en-US" sz="2000" dirty="0"/>
          </a:p>
          <a:p>
            <a:r>
              <a:rPr lang="en-US" sz="2000" dirty="0"/>
              <a:t>	Visualize the models obtained</a:t>
            </a:r>
            <a:br>
              <a:rPr lang="en-US" dirty="0"/>
            </a:br>
            <a:endParaRPr lang="en-US" dirty="0"/>
          </a:p>
          <a:p>
            <a:pPr marL="285750" indent="-285750">
              <a:buFont typeface="Arial" panose="020B0604020202020204" pitchFamily="34" charset="0"/>
              <a:buChar char="•"/>
            </a:pPr>
            <a:endParaRPr lang="en-US" dirty="0"/>
          </a:p>
        </p:txBody>
      </p:sp>
      <p:sp>
        <p:nvSpPr>
          <p:cNvPr id="4" name="Arrow: Right 3">
            <a:extLst>
              <a:ext uri="{FF2B5EF4-FFF2-40B4-BE49-F238E27FC236}">
                <a16:creationId xmlns:a16="http://schemas.microsoft.com/office/drawing/2014/main" id="{C3A88C32-D1A0-40F4-8961-4CE263292374}"/>
              </a:ext>
            </a:extLst>
          </p:cNvPr>
          <p:cNvSpPr/>
          <p:nvPr/>
        </p:nvSpPr>
        <p:spPr>
          <a:xfrm>
            <a:off x="838200" y="1960775"/>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12" name="Arrow: Right 11">
            <a:extLst>
              <a:ext uri="{FF2B5EF4-FFF2-40B4-BE49-F238E27FC236}">
                <a16:creationId xmlns:a16="http://schemas.microsoft.com/office/drawing/2014/main" id="{4F40130D-D6A8-40D7-AD4F-C030D9659398}"/>
              </a:ext>
            </a:extLst>
          </p:cNvPr>
          <p:cNvSpPr/>
          <p:nvPr/>
        </p:nvSpPr>
        <p:spPr>
          <a:xfrm>
            <a:off x="849198" y="3208251"/>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13" name="Arrow: Right 12">
            <a:extLst>
              <a:ext uri="{FF2B5EF4-FFF2-40B4-BE49-F238E27FC236}">
                <a16:creationId xmlns:a16="http://schemas.microsoft.com/office/drawing/2014/main" id="{CFEA9C1B-0E10-4153-97FB-3C576AB566D5}"/>
              </a:ext>
            </a:extLst>
          </p:cNvPr>
          <p:cNvSpPr/>
          <p:nvPr/>
        </p:nvSpPr>
        <p:spPr>
          <a:xfrm>
            <a:off x="849198" y="3803562"/>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14" name="Arrow: Right 13">
            <a:extLst>
              <a:ext uri="{FF2B5EF4-FFF2-40B4-BE49-F238E27FC236}">
                <a16:creationId xmlns:a16="http://schemas.microsoft.com/office/drawing/2014/main" id="{58B46146-F309-457F-94EB-CB49B1F42B27}"/>
              </a:ext>
            </a:extLst>
          </p:cNvPr>
          <p:cNvSpPr/>
          <p:nvPr/>
        </p:nvSpPr>
        <p:spPr>
          <a:xfrm>
            <a:off x="831130" y="4443956"/>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15" name="Arrow: Right 14">
            <a:extLst>
              <a:ext uri="{FF2B5EF4-FFF2-40B4-BE49-F238E27FC236}">
                <a16:creationId xmlns:a16="http://schemas.microsoft.com/office/drawing/2014/main" id="{813FFAA5-CE61-4226-9247-3BC555B25CEE}"/>
              </a:ext>
            </a:extLst>
          </p:cNvPr>
          <p:cNvSpPr/>
          <p:nvPr/>
        </p:nvSpPr>
        <p:spPr>
          <a:xfrm>
            <a:off x="838200" y="5012066"/>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16" name="Arrow: Right 15">
            <a:extLst>
              <a:ext uri="{FF2B5EF4-FFF2-40B4-BE49-F238E27FC236}">
                <a16:creationId xmlns:a16="http://schemas.microsoft.com/office/drawing/2014/main" id="{B106361E-1BCA-4CD8-877C-6C7710004479}"/>
              </a:ext>
            </a:extLst>
          </p:cNvPr>
          <p:cNvSpPr/>
          <p:nvPr/>
        </p:nvSpPr>
        <p:spPr>
          <a:xfrm>
            <a:off x="838200" y="5607377"/>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17" name="Arrow: Right 16">
            <a:extLst>
              <a:ext uri="{FF2B5EF4-FFF2-40B4-BE49-F238E27FC236}">
                <a16:creationId xmlns:a16="http://schemas.microsoft.com/office/drawing/2014/main" id="{F8F36037-7884-4648-89F9-89F94B6FFF0E}"/>
              </a:ext>
            </a:extLst>
          </p:cNvPr>
          <p:cNvSpPr/>
          <p:nvPr/>
        </p:nvSpPr>
        <p:spPr>
          <a:xfrm>
            <a:off x="849198" y="2584513"/>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Tree>
    <p:extLst>
      <p:ext uri="{BB962C8B-B14F-4D97-AF65-F5344CB8AC3E}">
        <p14:creationId xmlns:p14="http://schemas.microsoft.com/office/powerpoint/2010/main" val="224838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p:txBody>
          <a:bodyPr/>
          <a:lstStyle/>
          <a:p>
            <a:pPr algn="ctr"/>
            <a:r>
              <a:rPr lang="en-US" b="1" dirty="0">
                <a:latin typeface="Baskerville Old Face" panose="02020602080505020303" pitchFamily="18" charset="0"/>
              </a:rPr>
              <a:t>Research</a:t>
            </a:r>
            <a:r>
              <a:rPr lang="it-IT" b="1" dirty="0">
                <a:latin typeface="Baskerville Old Face" panose="02020602080505020303" pitchFamily="18" charset="0"/>
              </a:rPr>
              <a:t> Question:</a:t>
            </a: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p:spPr>
      </p:pic>
      <p:sp>
        <p:nvSpPr>
          <p:cNvPr id="3" name="TextBox 2">
            <a:extLst>
              <a:ext uri="{FF2B5EF4-FFF2-40B4-BE49-F238E27FC236}">
                <a16:creationId xmlns:a16="http://schemas.microsoft.com/office/drawing/2014/main" id="{5F502864-DCBB-A9AC-DDF6-9CFF04944095}"/>
              </a:ext>
            </a:extLst>
          </p:cNvPr>
          <p:cNvSpPr txBox="1"/>
          <p:nvPr/>
        </p:nvSpPr>
        <p:spPr>
          <a:xfrm>
            <a:off x="2466753" y="2434856"/>
            <a:ext cx="7623544" cy="1077218"/>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Can we establish a model to predict in some way future stock prices?</a:t>
            </a:r>
          </a:p>
        </p:txBody>
      </p:sp>
    </p:spTree>
    <p:extLst>
      <p:ext uri="{BB962C8B-B14F-4D97-AF65-F5344CB8AC3E}">
        <p14:creationId xmlns:p14="http://schemas.microsoft.com/office/powerpoint/2010/main" val="341736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a:xfrm>
            <a:off x="618641" y="248888"/>
            <a:ext cx="10515600" cy="1325563"/>
          </a:xfrm>
        </p:spPr>
        <p:txBody>
          <a:bodyPr/>
          <a:lstStyle/>
          <a:p>
            <a:pPr algn="ctr"/>
            <a:r>
              <a:rPr lang="it-IT" b="1" dirty="0">
                <a:latin typeface="Baskerville Old Face" panose="02020602080505020303" pitchFamily="18" charset="0"/>
              </a:rPr>
              <a:t>Strategy</a:t>
            </a: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p:spPr>
      </p:pic>
      <p:sp>
        <p:nvSpPr>
          <p:cNvPr id="3" name="CasellaDiTesto 2">
            <a:extLst>
              <a:ext uri="{FF2B5EF4-FFF2-40B4-BE49-F238E27FC236}">
                <a16:creationId xmlns:a16="http://schemas.microsoft.com/office/drawing/2014/main" id="{242E0A58-CE1F-3E09-EF3F-AAF2D8D31212}"/>
              </a:ext>
            </a:extLst>
          </p:cNvPr>
          <p:cNvSpPr txBox="1"/>
          <p:nvPr/>
        </p:nvSpPr>
        <p:spPr>
          <a:xfrm>
            <a:off x="263951" y="1965885"/>
            <a:ext cx="11378151" cy="4093428"/>
          </a:xfrm>
          <a:prstGeom prst="rect">
            <a:avLst/>
          </a:prstGeom>
          <a:noFill/>
        </p:spPr>
        <p:txBody>
          <a:bodyPr wrap="square" lIns="91440" tIns="45720" rIns="91440" b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Quantitative Analysis: </a:t>
            </a:r>
            <a:r>
              <a:rPr kumimoji="0" lang="it-IT" sz="20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a:t>
            </a:r>
            <a:endParaRPr lang="it-IT" sz="2000" dirty="0">
              <a:solidFill>
                <a:prstClr val="black"/>
              </a:solidFill>
              <a:latin typeface="Baskerville Old Face" panose="02020602080505020303" pitchFamily="18" charset="0"/>
            </a:endParaRPr>
          </a:p>
          <a:p>
            <a:pPr marL="742950" lvl="1" indent="-285750">
              <a:buFont typeface="Arial" panose="020B0604020202020204" pitchFamily="34" charset="0"/>
              <a:buChar char="•"/>
            </a:pPr>
            <a:r>
              <a:rPr lang="en-US" sz="2000" dirty="0">
                <a:solidFill>
                  <a:srgbClr val="383838"/>
                </a:solidFill>
                <a:highlight>
                  <a:srgbClr val="FFFFFF"/>
                </a:highlight>
                <a:latin typeface="Baskerville Old Face" panose="02020602080505020303" pitchFamily="18" charset="0"/>
              </a:rPr>
              <a:t>I</a:t>
            </a:r>
            <a:r>
              <a:rPr lang="en-US" sz="2000" b="0" i="0" dirty="0">
                <a:solidFill>
                  <a:srgbClr val="383838"/>
                </a:solidFill>
                <a:effectLst/>
                <a:highlight>
                  <a:srgbClr val="FFFFFF"/>
                </a:highlight>
                <a:latin typeface="Baskerville Old Face" panose="02020602080505020303" pitchFamily="18" charset="0"/>
              </a:rPr>
              <a:t>mplement a mix of </a:t>
            </a:r>
            <a:r>
              <a:rPr lang="en-US" sz="2000" dirty="0">
                <a:solidFill>
                  <a:srgbClr val="383838"/>
                </a:solidFill>
                <a:highlight>
                  <a:srgbClr val="FFFFFF"/>
                </a:highlight>
                <a:latin typeface="Baskerville Old Face" panose="02020602080505020303" pitchFamily="18" charset="0"/>
              </a:rPr>
              <a:t>machine learning algorithm </a:t>
            </a:r>
            <a:r>
              <a:rPr lang="en-US" sz="2000" b="0" i="0" dirty="0">
                <a:solidFill>
                  <a:srgbClr val="383838"/>
                </a:solidFill>
                <a:effectLst/>
                <a:highlight>
                  <a:srgbClr val="FFFFFF"/>
                </a:highlight>
                <a:latin typeface="Baskerville Old Face" panose="02020602080505020303" pitchFamily="18" charset="0"/>
              </a:rPr>
              <a:t>to predict the future stock price of this company, starting with simple algorithms like averaging and linear regression, and then move on to advanced techniques like LSTM.</a:t>
            </a:r>
          </a:p>
          <a:p>
            <a:pPr lvl="1"/>
            <a:endParaRPr kumimoji="0" lang="it-IT" sz="2000" b="1" i="0" u="none" strike="noStrike" kern="1200" cap="none" spc="0" normalizeH="0" baseline="0" noProof="0" dirty="0">
              <a:ln>
                <a:noFill/>
              </a:ln>
              <a:solidFill>
                <a:prstClr val="black"/>
              </a:solidFill>
              <a:effectLst/>
              <a:uLnTx/>
              <a:uFillTx/>
              <a:latin typeface="Baskerville Old Face" panose="020206020805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1" i="0" u="none" strike="noStrike" kern="1200" cap="none" spc="0" normalizeH="0" baseline="0" noProof="0" dirty="0">
                <a:ln>
                  <a:noFill/>
                </a:ln>
                <a:solidFill>
                  <a:prstClr val="black"/>
                </a:solidFill>
                <a:effectLst/>
                <a:uLnTx/>
                <a:uFillTx/>
                <a:latin typeface="Baskerville Old Face"/>
                <a:ea typeface="+mn-ea"/>
                <a:cs typeface="+mn-cs"/>
              </a:rPr>
              <a:t>      Technical Analysis: </a:t>
            </a:r>
            <a:endParaRPr kumimoji="0" lang="it-IT" sz="2000" b="1" i="0" u="none" strike="noStrike" kern="1200" cap="none" spc="0" normalizeH="0" baseline="0" noProof="0" dirty="0">
              <a:ln>
                <a:noFill/>
              </a:ln>
              <a:solidFill>
                <a:srgbClr val="000000"/>
              </a:solidFill>
              <a:effectLst/>
              <a:uLnTx/>
              <a:uFillTx/>
              <a:latin typeface="Baskerville Old Face"/>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a:buChar char="•"/>
              <a:tabLst/>
              <a:defRPr/>
            </a:pP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Calculation</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of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selected</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features,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trainging</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of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predictive</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models and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evaluation</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of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results</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followed</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by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parameter</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optimization</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to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enanche</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performance.</a:t>
            </a:r>
          </a:p>
          <a:p>
            <a:pPr marL="742950" marR="0" lvl="1" indent="-285750" algn="l" defTabSz="914400" rtl="0" eaLnBrk="1" fontAlgn="auto" latinLnBrk="0" hangingPunct="1">
              <a:lnSpc>
                <a:spcPct val="100000"/>
              </a:lnSpc>
              <a:spcBef>
                <a:spcPts val="0"/>
              </a:spcBef>
              <a:spcAft>
                <a:spcPts val="0"/>
              </a:spcAft>
              <a:buClrTx/>
              <a:buSzTx/>
              <a:buFont typeface="Arial"/>
              <a:buChar char="•"/>
              <a:tabLst/>
              <a:defRPr/>
            </a:pP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Finding</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the best model to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predict</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future stock prices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based</a:t>
            </a:r>
            <a:r>
              <a:rPr kumimoji="0" lang="it-IT" sz="2000" b="0" i="0" u="none" strike="noStrike" kern="1200" cap="none" spc="0" normalizeH="0" baseline="0" noProof="0" dirty="0">
                <a:ln>
                  <a:noFill/>
                </a:ln>
                <a:solidFill>
                  <a:srgbClr val="0D0D0D"/>
                </a:solidFill>
                <a:effectLst/>
                <a:uLnTx/>
                <a:uFillTx/>
                <a:latin typeface="Baskerville Old Face"/>
                <a:ea typeface="+mn-ea"/>
                <a:cs typeface="+mn-cs"/>
              </a:rPr>
              <a:t> on technical </a:t>
            </a:r>
            <a:r>
              <a:rPr kumimoji="0" lang="it-IT" sz="2000" b="0" i="0" u="none" strike="noStrike" kern="1200" cap="none" spc="0" normalizeH="0" baseline="0" noProof="0" dirty="0" err="1">
                <a:ln>
                  <a:noFill/>
                </a:ln>
                <a:solidFill>
                  <a:srgbClr val="0D0D0D"/>
                </a:solidFill>
                <a:effectLst/>
                <a:uLnTx/>
                <a:uFillTx/>
                <a:latin typeface="Baskerville Old Face"/>
                <a:ea typeface="+mn-ea"/>
                <a:cs typeface="+mn-cs"/>
              </a:rPr>
              <a:t>analysis</a:t>
            </a:r>
            <a:endParaRPr kumimoji="0" lang="it-IT" sz="2000" b="0" i="0" u="none" strike="noStrike" kern="1200" cap="none" spc="0" normalizeH="0" baseline="0" noProof="0" dirty="0" err="1">
              <a:ln>
                <a:noFill/>
              </a:ln>
              <a:solidFill>
                <a:srgbClr val="0D0D0D"/>
              </a:soli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0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0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Fundamental Analysis:</a:t>
            </a:r>
            <a:endParaRPr kumimoji="0" lang="it-IT" sz="2000" b="1" i="0" u="none" strike="noStrike" kern="1200" cap="none" spc="0" normalizeH="0" baseline="0" noProof="0" dirty="0">
              <a:ln>
                <a:noFill/>
              </a:ln>
              <a:solidFill>
                <a:srgbClr val="000000"/>
              </a:solidFill>
              <a:effectLst/>
              <a:uLnTx/>
              <a:uFillTx/>
              <a:latin typeface="Baskerville Old Face"/>
              <a:ea typeface="+mn-ea"/>
              <a:cs typeface="+mn-cs"/>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Utilize historical stock data and financial ratios to train a predictive model.</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Aim to forecast future stock prices based on past performance</a:t>
            </a:r>
            <a:r>
              <a:rPr kumimoji="0" lang="it-IT" sz="20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a:t>
            </a:r>
            <a:endParaRPr kumimoji="0" lang="it-IT" sz="20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p:txBody>
      </p:sp>
      <p:sp>
        <p:nvSpPr>
          <p:cNvPr id="5" name="Arrow: Right 4">
            <a:extLst>
              <a:ext uri="{FF2B5EF4-FFF2-40B4-BE49-F238E27FC236}">
                <a16:creationId xmlns:a16="http://schemas.microsoft.com/office/drawing/2014/main" id="{3770816D-8AFB-461D-AA19-26E95D9CC6E7}"/>
              </a:ext>
            </a:extLst>
          </p:cNvPr>
          <p:cNvSpPr/>
          <p:nvPr/>
        </p:nvSpPr>
        <p:spPr>
          <a:xfrm>
            <a:off x="0" y="2102176"/>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6" name="Arrow: Right 5">
            <a:extLst>
              <a:ext uri="{FF2B5EF4-FFF2-40B4-BE49-F238E27FC236}">
                <a16:creationId xmlns:a16="http://schemas.microsoft.com/office/drawing/2014/main" id="{FB5F536A-E339-40B1-83B9-FFF541EA7455}"/>
              </a:ext>
            </a:extLst>
          </p:cNvPr>
          <p:cNvSpPr/>
          <p:nvPr/>
        </p:nvSpPr>
        <p:spPr>
          <a:xfrm>
            <a:off x="10212" y="3605384"/>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8" name="Arrow: Right 7">
            <a:extLst>
              <a:ext uri="{FF2B5EF4-FFF2-40B4-BE49-F238E27FC236}">
                <a16:creationId xmlns:a16="http://schemas.microsoft.com/office/drawing/2014/main" id="{5D70E879-C394-4C39-B1A8-37F0A2D0B887}"/>
              </a:ext>
            </a:extLst>
          </p:cNvPr>
          <p:cNvSpPr/>
          <p:nvPr/>
        </p:nvSpPr>
        <p:spPr>
          <a:xfrm>
            <a:off x="10212" y="5127446"/>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Tree>
    <p:extLst>
      <p:ext uri="{BB962C8B-B14F-4D97-AF65-F5344CB8AC3E}">
        <p14:creationId xmlns:p14="http://schemas.microsoft.com/office/powerpoint/2010/main" val="340391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a:xfrm>
            <a:off x="536276" y="5691"/>
            <a:ext cx="10515600" cy="1325563"/>
          </a:xfrm>
        </p:spPr>
        <p:txBody>
          <a:bodyPr/>
          <a:lstStyle/>
          <a:p>
            <a:pPr algn="ctr"/>
            <a:r>
              <a:rPr lang="it-IT" dirty="0">
                <a:latin typeface="Baskerville Old Face" panose="02020602080505020303" pitchFamily="18" charset="0"/>
              </a:rPr>
              <a:t>S</a:t>
            </a:r>
            <a:r>
              <a:rPr lang="it-IT" b="1" dirty="0">
                <a:latin typeface="Baskerville Old Face" panose="02020602080505020303" pitchFamily="18" charset="0"/>
              </a:rPr>
              <a:t>teps</a:t>
            </a: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p:spPr>
      </p:pic>
      <p:sp>
        <p:nvSpPr>
          <p:cNvPr id="4" name="CasellaDiTesto 3">
            <a:extLst>
              <a:ext uri="{FF2B5EF4-FFF2-40B4-BE49-F238E27FC236}">
                <a16:creationId xmlns:a16="http://schemas.microsoft.com/office/drawing/2014/main" id="{7349B1E1-A3EB-A7CD-81C3-31DC6D4544F5}"/>
              </a:ext>
            </a:extLst>
          </p:cNvPr>
          <p:cNvSpPr txBox="1"/>
          <p:nvPr/>
        </p:nvSpPr>
        <p:spPr>
          <a:xfrm>
            <a:off x="838199" y="1210629"/>
            <a:ext cx="9935617" cy="563231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Quantitative Analysis: </a:t>
            </a:r>
          </a:p>
          <a:p>
            <a:pPr marL="1257300" lvl="2" indent="-342900">
              <a:buFont typeface="+mj-lt"/>
              <a:buAutoNum type="arabicPeriod"/>
              <a:defRPr/>
            </a:pPr>
            <a:r>
              <a:rPr lang="en-US" dirty="0">
                <a:solidFill>
                  <a:prstClr val="black"/>
                </a:solidFill>
                <a:latin typeface="Baskerville Old Face" panose="02020602080505020303" pitchFamily="18" charset="0"/>
              </a:rPr>
              <a:t>Feature Engineering: Create additional features that might help improve the predictive power of your model.</a:t>
            </a:r>
          </a:p>
          <a:p>
            <a:pPr marL="1257300" lvl="2" indent="-342900">
              <a:buFont typeface="+mj-lt"/>
              <a:buAutoNum type="arabicPeriod"/>
              <a:defRPr/>
            </a:pPr>
            <a:r>
              <a:rPr lang="en-US" dirty="0">
                <a:solidFill>
                  <a:prstClr val="black"/>
                </a:solidFill>
                <a:latin typeface="Baskerville Old Face" panose="02020602080505020303" pitchFamily="18" charset="0"/>
              </a:rPr>
              <a:t>Model Building: Select an appropriate machine learning or statistical model for predicting stock prices.</a:t>
            </a:r>
          </a:p>
          <a:p>
            <a:pPr marL="1257300" lvl="2" indent="-342900">
              <a:buFont typeface="+mj-lt"/>
              <a:buAutoNum type="arabicPeriod"/>
              <a:defRPr/>
            </a:pPr>
            <a:r>
              <a:rPr lang="en-US" dirty="0">
                <a:solidFill>
                  <a:prstClr val="black"/>
                </a:solidFill>
                <a:latin typeface="Baskerville Old Face" panose="02020602080505020303" pitchFamily="18" charset="0"/>
              </a:rPr>
              <a:t>Validation:  Validate the performance of your model(s) using a separate validation dataset to ensure they generalize well to unseen data.</a:t>
            </a: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Technical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1257300" marR="0" lvl="2" indent="-342900" algn="l" defTabSz="914400" rtl="0" eaLnBrk="1" fontAlgn="auto" latinLnBrk="0" hangingPunct="1">
              <a:lnSpc>
                <a:spcPct val="100000"/>
              </a:lnSpc>
              <a:spcBef>
                <a:spcPts val="0"/>
              </a:spcBef>
              <a:spcAft>
                <a:spcPts val="0"/>
              </a:spcAft>
              <a:buClrTx/>
              <a:buSzTx/>
              <a:buFontTx/>
              <a:buAutoNum type="arabicPeriod"/>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Features Engigneering : choice and computation of the features </a:t>
            </a: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1257300" marR="0" lvl="2" indent="-342900" algn="l" defTabSz="914400" rtl="0" eaLnBrk="1" fontAlgn="auto" latinLnBrk="0" hangingPunct="1">
              <a:lnSpc>
                <a:spcPct val="100000"/>
              </a:lnSpc>
              <a:spcBef>
                <a:spcPts val="0"/>
              </a:spcBef>
              <a:spcAft>
                <a:spcPts val="0"/>
              </a:spcAft>
              <a:buClrTx/>
              <a:buSzTx/>
              <a:buFontTx/>
              <a:buAutoNum type="arabicPeriod"/>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Training and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prediction</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across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multiple models </a:t>
            </a: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1257300" marR="0" lvl="2" indent="-342900" algn="l" defTabSz="914400" rtl="0" eaLnBrk="1" fontAlgn="auto" latinLnBrk="0" hangingPunct="1">
              <a:lnSpc>
                <a:spcPct val="100000"/>
              </a:lnSpc>
              <a:spcBef>
                <a:spcPts val="0"/>
              </a:spcBef>
              <a:spcAft>
                <a:spcPts val="0"/>
              </a:spcAft>
              <a:buClrTx/>
              <a:buSzTx/>
              <a:buFontTx/>
              <a:buAutoNum type="arabicPeriod"/>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Parameter tuning</a:t>
            </a: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1257300" marR="0" lvl="2"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Fundamental</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Analysis: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1. Financial Ratio Calculation: Compute Price-to-Earnings (P/E), Price-to-Sales (P/S), and Price-	    to-Book (P/B) ratios.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3. Data </a:t>
            </a:r>
            <a:r>
              <a:rPr kumimoji="0" lang="it-IT" sz="1800" b="0"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Preparation</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Merge datasets and split </a:t>
            </a:r>
            <a:r>
              <a:rPr kumimoji="0" lang="it-IT" sz="1800" b="0"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into</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training and testing sets.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4. Model Training: Train a Linear </a:t>
            </a:r>
            <a:r>
              <a:rPr kumimoji="0" lang="it-IT" sz="1800" b="0"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Regression</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model </a:t>
            </a:r>
            <a:r>
              <a:rPr kumimoji="0" lang="it-IT" sz="1800" b="0"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using</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the training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5. Model Evaluation: </a:t>
            </a:r>
            <a:r>
              <a:rPr kumimoji="0" lang="it-IT" sz="1800" b="0"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Assess</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model performance </a:t>
            </a:r>
            <a:r>
              <a:rPr kumimoji="0" lang="it-IT" sz="1800" b="0"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using</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metrics</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like MSE, R2, MAE, and </a:t>
            </a:r>
            <a:r>
              <a:rPr kumimoji="0" lang="it-IT" sz="1800" b="0"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MedAE</a:t>
            </a:r>
            <a:r>
              <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Baskerville Old Face"/>
              <a:ea typeface="+mn-ea"/>
              <a:cs typeface="+mn-cs"/>
            </a:endParaRPr>
          </a:p>
        </p:txBody>
      </p:sp>
      <p:sp>
        <p:nvSpPr>
          <p:cNvPr id="5" name="Arrow: Right 4">
            <a:extLst>
              <a:ext uri="{FF2B5EF4-FFF2-40B4-BE49-F238E27FC236}">
                <a16:creationId xmlns:a16="http://schemas.microsoft.com/office/drawing/2014/main" id="{03BE2DFE-0020-4CEF-A2CA-35279B938170}"/>
              </a:ext>
            </a:extLst>
          </p:cNvPr>
          <p:cNvSpPr/>
          <p:nvPr/>
        </p:nvSpPr>
        <p:spPr>
          <a:xfrm>
            <a:off x="0" y="1288835"/>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6" name="Arrow: Right 5">
            <a:extLst>
              <a:ext uri="{FF2B5EF4-FFF2-40B4-BE49-F238E27FC236}">
                <a16:creationId xmlns:a16="http://schemas.microsoft.com/office/drawing/2014/main" id="{FD6C9CB2-0B0C-402B-80E1-9098B43F5C47}"/>
              </a:ext>
            </a:extLst>
          </p:cNvPr>
          <p:cNvSpPr/>
          <p:nvPr/>
        </p:nvSpPr>
        <p:spPr>
          <a:xfrm>
            <a:off x="0" y="3212184"/>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8" name="Arrow: Right 7">
            <a:extLst>
              <a:ext uri="{FF2B5EF4-FFF2-40B4-BE49-F238E27FC236}">
                <a16:creationId xmlns:a16="http://schemas.microsoft.com/office/drawing/2014/main" id="{A944FDAE-6702-41A7-A40D-ED26DA7B6933}"/>
              </a:ext>
            </a:extLst>
          </p:cNvPr>
          <p:cNvSpPr/>
          <p:nvPr/>
        </p:nvSpPr>
        <p:spPr>
          <a:xfrm>
            <a:off x="0" y="4846948"/>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Tree>
    <p:extLst>
      <p:ext uri="{BB962C8B-B14F-4D97-AF65-F5344CB8AC3E}">
        <p14:creationId xmlns:p14="http://schemas.microsoft.com/office/powerpoint/2010/main" val="1288749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7C9A4-A91C-03BA-3659-7EA6BFCE895D}"/>
              </a:ext>
            </a:extLst>
          </p:cNvPr>
          <p:cNvSpPr>
            <a:spLocks noGrp="1"/>
          </p:cNvSpPr>
          <p:nvPr>
            <p:ph type="title"/>
          </p:nvPr>
        </p:nvSpPr>
        <p:spPr/>
        <p:txBody>
          <a:bodyPr/>
          <a:lstStyle/>
          <a:p>
            <a:pPr algn="ctr"/>
            <a:r>
              <a:rPr lang="it-IT" b="1" dirty="0">
                <a:latin typeface="Baskerville Old Face" panose="02020602080505020303" pitchFamily="18" charset="0"/>
              </a:rPr>
              <a:t>Benefits</a:t>
            </a:r>
          </a:p>
        </p:txBody>
      </p:sp>
      <p:pic>
        <p:nvPicPr>
          <p:cNvPr id="7" name="Segnaposto contenuto 6" descr="Immagine che contiene logo, simbolo, emblema, Marchio&#10;&#10;Descrizione generata automaticamente">
            <a:extLst>
              <a:ext uri="{FF2B5EF4-FFF2-40B4-BE49-F238E27FC236}">
                <a16:creationId xmlns:a16="http://schemas.microsoft.com/office/drawing/2014/main" id="{A9C830E8-3AF0-7CD6-77B9-973A26ED9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3817" y="5169868"/>
            <a:ext cx="1418183" cy="1688132"/>
          </a:xfrm>
        </p:spPr>
      </p:pic>
      <p:sp>
        <p:nvSpPr>
          <p:cNvPr id="3" name="CasellaDiTesto 2">
            <a:extLst>
              <a:ext uri="{FF2B5EF4-FFF2-40B4-BE49-F238E27FC236}">
                <a16:creationId xmlns:a16="http://schemas.microsoft.com/office/drawing/2014/main" id="{1D752750-9AE0-852F-684E-8D91AD45740B}"/>
              </a:ext>
            </a:extLst>
          </p:cNvPr>
          <p:cNvSpPr txBox="1"/>
          <p:nvPr/>
        </p:nvSpPr>
        <p:spPr>
          <a:xfrm>
            <a:off x="838200" y="1690688"/>
            <a:ext cx="10515600" cy="4801314"/>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Quantitative Analysis: </a:t>
            </a:r>
            <a:endParaRPr lang="it-IT" b="1" dirty="0">
              <a:solidFill>
                <a:prstClr val="black"/>
              </a:solidFill>
              <a:latin typeface="Baskerville Old Face" panose="02020602080505020303" pitchFamily="18" charset="0"/>
            </a:endParaRPr>
          </a:p>
          <a:p>
            <a:pPr marL="742950" lvl="1" indent="-285750">
              <a:buFont typeface="Arial" panose="020B0604020202020204" pitchFamily="34" charset="0"/>
              <a:buChar char="•"/>
            </a:pPr>
            <a:r>
              <a:rPr lang="en-US" b="0" i="0" dirty="0">
                <a:solidFill>
                  <a:srgbClr val="0D0D0D"/>
                </a:solidFill>
                <a:effectLst/>
                <a:highlight>
                  <a:srgbClr val="FFFFFF"/>
                </a:highlight>
                <a:latin typeface="Baskerville Old Face" panose="02020602080505020303" pitchFamily="18" charset="0"/>
              </a:rPr>
              <a:t>Quantitative analysis relies on concrete data and mathematical models to evaluate stocks. This helps in making objective investment decisions based on facts rather than emotions or subjective opinions.</a:t>
            </a:r>
            <a:endParaRPr kumimoji="0" lang="it-IT" b="0" i="0" u="none" strike="noStrike" kern="1200" cap="none" spc="0" normalizeH="0" baseline="0" noProof="0" dirty="0">
              <a:ln>
                <a:noFill/>
              </a:ln>
              <a:solidFill>
                <a:prstClr val="black"/>
              </a:solidFill>
              <a:effectLst/>
              <a:uLnTx/>
              <a:uFillTx/>
              <a:latin typeface="Baskerville Old Face" panose="020206020805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prstClr val="black"/>
                </a:solidFill>
                <a:effectLst/>
                <a:uLnTx/>
                <a:uFillTx/>
                <a:latin typeface="Baskerville Old Face"/>
                <a:ea typeface="+mn-ea"/>
                <a:cs typeface="+mn-cs"/>
              </a:rPr>
              <a:t>Technical Analysis: </a:t>
            </a:r>
            <a:endParaRPr kumimoji="0" lang="it-IT" sz="18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a:buChar char="•"/>
              <a:tabLst/>
              <a:defRPr/>
            </a:pP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This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analysis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provides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rich</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set of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indicators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that</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capture</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different</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aspects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of price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behavior</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a:t>
            </a: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a:buChar char="•"/>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Incorporating these indicators as features in the model allows it to learn from relevant market signals and historical trends.</a:t>
            </a: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a:buChar char="•"/>
              <a:tabLst/>
              <a:defRPr/>
            </a:pP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Technical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indicators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respond</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dynamically</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to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changing</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market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conditions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By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incorporating</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them</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into</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the model,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it</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becomes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more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adaptable</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to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different</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market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regimes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(e.g.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trending</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ranging</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or volatile markets)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This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adaptability</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improves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the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model's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robustness</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 and </a:t>
            </a:r>
            <a:r>
              <a:rPr kumimoji="0" lang="it-IT" sz="1800" b="0" i="0" u="none" strike="noStrike" kern="1200" cap="none" spc="0" normalizeH="0" baseline="0" noProof="0" dirty="0" err="1">
                <a:ln>
                  <a:noFill/>
                </a:ln>
                <a:solidFill>
                  <a:prstClr val="black"/>
                </a:solidFill>
                <a:effectLst/>
                <a:uLnTx/>
                <a:uFillTx/>
                <a:latin typeface="Baskerville Old Face"/>
                <a:ea typeface="+mn-ea"/>
                <a:cs typeface="+mn-cs"/>
              </a:rPr>
              <a:t>accuracy</a:t>
            </a:r>
            <a:r>
              <a:rPr kumimoji="0" lang="it-IT" sz="1800" b="0" i="0" u="none" strike="noStrike" kern="1200" cap="none" spc="0" normalizeH="0" baseline="0" noProof="0" dirty="0">
                <a:ln>
                  <a:noFill/>
                </a:ln>
                <a:solidFill>
                  <a:prstClr val="black"/>
                </a:solidFill>
                <a:effectLst/>
                <a:uLnTx/>
                <a:uFillTx/>
                <a:latin typeface="Baskerville Old Face"/>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err="1">
                <a:ln>
                  <a:noFill/>
                </a:ln>
                <a:solidFill>
                  <a:prstClr val="black"/>
                </a:solidFill>
                <a:effectLst/>
                <a:uLnTx/>
                <a:uFillTx/>
                <a:latin typeface="Baskerville Old Face" panose="02020602080505020303" pitchFamily="18" charset="0"/>
                <a:ea typeface="+mn-ea"/>
                <a:cs typeface="+mn-cs"/>
              </a:rPr>
              <a:t>Fundamental</a:t>
            </a:r>
            <a:r>
              <a:rPr kumimoji="0" lang="it-IT" sz="1800" b="1" i="0" u="none" strike="noStrike" kern="1200" cap="none" spc="0" normalizeH="0" baseline="0" noProof="0" dirty="0">
                <a:ln>
                  <a:noFill/>
                </a:ln>
                <a:solidFill>
                  <a:prstClr val="black"/>
                </a:solidFill>
                <a:effectLst/>
                <a:uLnTx/>
                <a:uFillTx/>
                <a:latin typeface="Baskerville Old Face" panose="02020602080505020303" pitchFamily="18" charset="0"/>
                <a:ea typeface="+mn-ea"/>
                <a:cs typeface="+mn-cs"/>
              </a:rPr>
              <a:t> Analysis: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Improved Investment Decisions: Make informed investment choices based on predictive insights.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Risk Management: Better manage risks associated with stock investments.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Potential for Higher Returns: Capitalize on opportunities by predicting future price movements.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D0D0D"/>
                </a:solidFill>
                <a:effectLst/>
                <a:highlight>
                  <a:srgbClr val="FFFFFF"/>
                </a:highlight>
                <a:uLnTx/>
                <a:uFillTx/>
                <a:latin typeface="Baskerville Old Face" panose="02020602080505020303" pitchFamily="18" charset="0"/>
                <a:ea typeface="+mn-ea"/>
                <a:cs typeface="+mn-cs"/>
              </a:rPr>
              <a:t>Competitive Advantage: Gain an edge over other market participants through data-driven analysis.</a:t>
            </a:r>
          </a:p>
        </p:txBody>
      </p:sp>
      <p:sp>
        <p:nvSpPr>
          <p:cNvPr id="5" name="Arrow: Right 4">
            <a:extLst>
              <a:ext uri="{FF2B5EF4-FFF2-40B4-BE49-F238E27FC236}">
                <a16:creationId xmlns:a16="http://schemas.microsoft.com/office/drawing/2014/main" id="{94CB0F78-B0B3-41D0-A412-047580B8363C}"/>
              </a:ext>
            </a:extLst>
          </p:cNvPr>
          <p:cNvSpPr/>
          <p:nvPr/>
        </p:nvSpPr>
        <p:spPr>
          <a:xfrm>
            <a:off x="0" y="1796540"/>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6" name="Arrow: Right 5">
            <a:extLst>
              <a:ext uri="{FF2B5EF4-FFF2-40B4-BE49-F238E27FC236}">
                <a16:creationId xmlns:a16="http://schemas.microsoft.com/office/drawing/2014/main" id="{5EE8DB3D-6473-43A9-9CB8-14720913019A}"/>
              </a:ext>
            </a:extLst>
          </p:cNvPr>
          <p:cNvSpPr/>
          <p:nvPr/>
        </p:nvSpPr>
        <p:spPr>
          <a:xfrm>
            <a:off x="0" y="2886173"/>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8" name="Arrow: Right 7">
            <a:extLst>
              <a:ext uri="{FF2B5EF4-FFF2-40B4-BE49-F238E27FC236}">
                <a16:creationId xmlns:a16="http://schemas.microsoft.com/office/drawing/2014/main" id="{6D74398F-ADDE-49FC-B48A-7A7495853208}"/>
              </a:ext>
            </a:extLst>
          </p:cNvPr>
          <p:cNvSpPr/>
          <p:nvPr/>
        </p:nvSpPr>
        <p:spPr>
          <a:xfrm>
            <a:off x="0" y="5061460"/>
            <a:ext cx="623740" cy="216816"/>
          </a:xfrm>
          <a:prstGeom prst="rightArrow">
            <a:avLst/>
          </a:prstGeom>
          <a:solidFill>
            <a:srgbClr val="822433"/>
          </a:solidFill>
          <a:ln>
            <a:solidFill>
              <a:srgbClr val="8224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Tree>
    <p:extLst>
      <p:ext uri="{BB962C8B-B14F-4D97-AF65-F5344CB8AC3E}">
        <p14:creationId xmlns:p14="http://schemas.microsoft.com/office/powerpoint/2010/main" val="2721971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3685D02B-6DEE-E48C-3873-66CDAFF8CD23}"/>
              </a:ext>
            </a:extLst>
          </p:cNvPr>
          <p:cNvSpPr>
            <a:spLocks noGrp="1" noChangeArrowheads="1"/>
          </p:cNvSpPr>
          <p:nvPr>
            <p:ph type="title"/>
          </p:nvPr>
        </p:nvSpPr>
        <p:spPr>
          <a:xfrm>
            <a:off x="2640013" y="409576"/>
            <a:ext cx="7416800" cy="504825"/>
          </a:xfrm>
        </p:spPr>
        <p:txBody>
          <a:bodyPr/>
          <a:lstStyle/>
          <a:p>
            <a:pPr algn="ctr" eaLnBrk="1" hangingPunct="1"/>
            <a:r>
              <a:rPr lang="it-IT" altLang="it-IT"/>
              <a:t>Moving average Model </a:t>
            </a:r>
          </a:p>
        </p:txBody>
      </p:sp>
      <p:sp>
        <p:nvSpPr>
          <p:cNvPr id="8198" name="Rectangle 5">
            <a:extLst>
              <a:ext uri="{FF2B5EF4-FFF2-40B4-BE49-F238E27FC236}">
                <a16:creationId xmlns:a16="http://schemas.microsoft.com/office/drawing/2014/main" id="{4821765E-A28F-C3DD-0A44-75E4C029FDF7}"/>
              </a:ext>
            </a:extLst>
          </p:cNvPr>
          <p:cNvSpPr>
            <a:spLocks noGrp="1" noChangeArrowheads="1"/>
          </p:cNvSpPr>
          <p:nvPr>
            <p:ph type="body" idx="1"/>
          </p:nvPr>
        </p:nvSpPr>
        <p:spPr>
          <a:xfrm>
            <a:off x="1631181" y="1409700"/>
            <a:ext cx="3984292" cy="4038600"/>
          </a:xfrm>
        </p:spPr>
        <p:txBody>
          <a:bodyPr/>
          <a:lstStyle/>
          <a:p>
            <a:pPr eaLnBrk="1" hangingPunct="1">
              <a:defRPr/>
            </a:pPr>
            <a:r>
              <a:rPr lang="en-US" sz="1200" dirty="0">
                <a:solidFill>
                  <a:srgbClr val="212121"/>
                </a:solidFill>
                <a:highlight>
                  <a:srgbClr val="FFFFFF"/>
                </a:highlight>
                <a:latin typeface="+mj-lt"/>
              </a:rPr>
              <a:t>RMSE value on training set: </a:t>
            </a:r>
            <a:r>
              <a:rPr lang="en-US" sz="1200" b="1" dirty="0">
                <a:solidFill>
                  <a:srgbClr val="212121"/>
                </a:solidFill>
                <a:highlight>
                  <a:srgbClr val="FFFFFF"/>
                </a:highlight>
                <a:latin typeface="+mj-lt"/>
              </a:rPr>
              <a:t>225.97114967006482</a:t>
            </a:r>
            <a:br>
              <a:rPr lang="en-US" sz="1200" dirty="0">
                <a:solidFill>
                  <a:srgbClr val="212121"/>
                </a:solidFill>
                <a:highlight>
                  <a:srgbClr val="FFFFFF"/>
                </a:highlight>
                <a:latin typeface="+mj-lt"/>
              </a:rPr>
            </a:br>
            <a:endParaRPr lang="en-US" sz="1200" dirty="0">
              <a:solidFill>
                <a:srgbClr val="212121"/>
              </a:solidFill>
              <a:highlight>
                <a:srgbClr val="FFFFFF"/>
              </a:highlight>
              <a:latin typeface="+mj-lt"/>
            </a:endParaRPr>
          </a:p>
          <a:p>
            <a:pPr eaLnBrk="1" hangingPunct="1">
              <a:defRPr/>
            </a:pPr>
            <a:r>
              <a:rPr lang="en-US" sz="1200" dirty="0">
                <a:solidFill>
                  <a:srgbClr val="212121"/>
                </a:solidFill>
                <a:highlight>
                  <a:srgbClr val="FFFFFF"/>
                </a:highlight>
                <a:latin typeface="+mj-lt"/>
              </a:rPr>
              <a:t>RMSE value on validation set: </a:t>
            </a:r>
            <a:r>
              <a:rPr lang="en-US" sz="1200" b="1" dirty="0">
                <a:solidFill>
                  <a:srgbClr val="212121"/>
                </a:solidFill>
                <a:highlight>
                  <a:srgbClr val="FFFFFF"/>
                </a:highlight>
                <a:latin typeface="+mj-lt"/>
              </a:rPr>
              <a:t>11.727854076068352</a:t>
            </a:r>
          </a:p>
          <a:p>
            <a:pPr eaLnBrk="1" hangingPunct="1">
              <a:defRPr/>
            </a:pPr>
            <a:endParaRPr lang="en-US" sz="1200" b="1" dirty="0">
              <a:solidFill>
                <a:srgbClr val="212121"/>
              </a:solidFill>
              <a:highlight>
                <a:srgbClr val="FFFFFF"/>
              </a:highlight>
              <a:latin typeface="+mj-lt"/>
            </a:endParaRPr>
          </a:p>
          <a:p>
            <a:pPr eaLnBrk="1" hangingPunct="1">
              <a:defRPr/>
            </a:pPr>
            <a:endParaRPr lang="en-US" sz="1200" b="1" dirty="0">
              <a:solidFill>
                <a:srgbClr val="212121"/>
              </a:solidFill>
              <a:highlight>
                <a:srgbClr val="FFFFFF"/>
              </a:highlight>
              <a:latin typeface="+mj-lt"/>
            </a:endParaRPr>
          </a:p>
          <a:p>
            <a:pPr eaLnBrk="1" hangingPunct="1">
              <a:defRPr/>
            </a:pPr>
            <a:endParaRPr lang="en-US" altLang="it-IT" sz="1200" b="1" dirty="0">
              <a:solidFill>
                <a:srgbClr val="212121"/>
              </a:solidFill>
              <a:highlight>
                <a:srgbClr val="FFFFFF"/>
              </a:highlight>
              <a:latin typeface="+mj-lt"/>
            </a:endParaRPr>
          </a:p>
          <a:p>
            <a:pPr eaLnBrk="1" hangingPunct="1">
              <a:defRPr/>
            </a:pPr>
            <a:r>
              <a:rPr lang="en-US" sz="1200" dirty="0">
                <a:solidFill>
                  <a:srgbClr val="212121"/>
                </a:solidFill>
                <a:highlight>
                  <a:srgbClr val="FFFFFF"/>
                </a:highlight>
                <a:latin typeface="+mj-lt"/>
              </a:rPr>
              <a:t>The high RMSE on the training dataset(more than 8 times the mean),indicates that my model has a poor performance. Despite its lower RMSE on the test set, that could be because our test set is relatively small, it's a bad model.</a:t>
            </a:r>
          </a:p>
          <a:p>
            <a:pPr eaLnBrk="1" hangingPunct="1">
              <a:defRPr/>
            </a:pPr>
            <a:endParaRPr lang="en-US" sz="1200" dirty="0">
              <a:solidFill>
                <a:srgbClr val="212121"/>
              </a:solidFill>
              <a:highlight>
                <a:srgbClr val="FFFFFF"/>
              </a:highlight>
              <a:latin typeface="+mj-lt"/>
            </a:endParaRPr>
          </a:p>
          <a:p>
            <a:pPr eaLnBrk="1" hangingPunct="1">
              <a:defRPr/>
            </a:pPr>
            <a:endParaRPr lang="en-US" sz="1200" dirty="0">
              <a:solidFill>
                <a:srgbClr val="212121"/>
              </a:solidFill>
              <a:highlight>
                <a:srgbClr val="FFFFFF"/>
              </a:highlight>
              <a:latin typeface="+mj-lt"/>
            </a:endParaRPr>
          </a:p>
          <a:p>
            <a:pPr eaLnBrk="1" hangingPunct="1">
              <a:defRPr/>
            </a:pPr>
            <a:endParaRPr lang="en-US" sz="1200" dirty="0">
              <a:solidFill>
                <a:srgbClr val="212121"/>
              </a:solidFill>
              <a:highlight>
                <a:srgbClr val="FFFFFF"/>
              </a:highlight>
              <a:latin typeface="+mj-lt"/>
            </a:endParaRPr>
          </a:p>
          <a:p>
            <a:pPr eaLnBrk="1" hangingPunct="1">
              <a:defRPr/>
            </a:pPr>
            <a:endParaRPr lang="en-US" sz="1200" dirty="0">
              <a:solidFill>
                <a:srgbClr val="212121"/>
              </a:solidFill>
              <a:highlight>
                <a:srgbClr val="FFFFFF"/>
              </a:highlight>
              <a:latin typeface="+mj-lt"/>
            </a:endParaRPr>
          </a:p>
          <a:p>
            <a:pPr eaLnBrk="1" hangingPunct="1">
              <a:defRPr/>
            </a:pPr>
            <a:endParaRPr lang="en-US" sz="1200" dirty="0">
              <a:solidFill>
                <a:srgbClr val="212121"/>
              </a:solidFill>
              <a:highlight>
                <a:srgbClr val="FFFFFF"/>
              </a:highlight>
              <a:latin typeface="+mj-lt"/>
            </a:endParaRPr>
          </a:p>
          <a:p>
            <a:pPr eaLnBrk="1" hangingPunct="1">
              <a:defRPr/>
            </a:pPr>
            <a:r>
              <a:rPr lang="en-US" sz="1200" b="1" u="sng" dirty="0">
                <a:solidFill>
                  <a:srgbClr val="212121"/>
                </a:solidFill>
                <a:highlight>
                  <a:srgbClr val="FFFFFF"/>
                </a:highlight>
                <a:latin typeface="+mj-lt"/>
              </a:rPr>
              <a:t>Poor performance, as expected from the RMSE</a:t>
            </a:r>
          </a:p>
          <a:p>
            <a:pPr eaLnBrk="1" hangingPunct="1">
              <a:defRPr/>
            </a:pPr>
            <a:endParaRPr lang="en-US" sz="1600" b="1" u="sng" dirty="0">
              <a:solidFill>
                <a:srgbClr val="212121"/>
              </a:solidFill>
              <a:highlight>
                <a:srgbClr val="FFFFFF"/>
              </a:highlight>
              <a:latin typeface="+mj-lt"/>
            </a:endParaRPr>
          </a:p>
          <a:p>
            <a:pPr eaLnBrk="1" hangingPunct="1">
              <a:defRPr/>
            </a:pPr>
            <a:endParaRPr lang="it-IT" altLang="it-IT" sz="1600" b="1" dirty="0">
              <a:latin typeface="+mj-lt"/>
            </a:endParaRPr>
          </a:p>
        </p:txBody>
      </p:sp>
      <p:pic>
        <p:nvPicPr>
          <p:cNvPr id="8199" name="Picture 2">
            <a:extLst>
              <a:ext uri="{FF2B5EF4-FFF2-40B4-BE49-F238E27FC236}">
                <a16:creationId xmlns:a16="http://schemas.microsoft.com/office/drawing/2014/main" id="{23511EF7-3003-4814-EA76-39EE36399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988" y="1349375"/>
            <a:ext cx="5014912"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4">
            <a:extLst>
              <a:ext uri="{FF2B5EF4-FFF2-40B4-BE49-F238E27FC236}">
                <a16:creationId xmlns:a16="http://schemas.microsoft.com/office/drawing/2014/main" id="{1591B3CF-AAED-51B6-D371-5C98BBDDE073}"/>
              </a:ext>
            </a:extLst>
          </p:cNvPr>
          <p:cNvSpPr>
            <a:spLocks noGrp="1" noChangeArrowheads="1"/>
          </p:cNvSpPr>
          <p:nvPr>
            <p:ph type="title"/>
          </p:nvPr>
        </p:nvSpPr>
        <p:spPr>
          <a:xfrm>
            <a:off x="2640013" y="409576"/>
            <a:ext cx="7416800" cy="504825"/>
          </a:xfrm>
        </p:spPr>
        <p:txBody>
          <a:bodyPr/>
          <a:lstStyle/>
          <a:p>
            <a:pPr algn="ctr" eaLnBrk="1" hangingPunct="1"/>
            <a:r>
              <a:rPr lang="it-IT" altLang="it-IT"/>
              <a:t>Linear regression</a:t>
            </a:r>
          </a:p>
        </p:txBody>
      </p:sp>
      <p:sp>
        <p:nvSpPr>
          <p:cNvPr id="5" name="TextBox 4">
            <a:extLst>
              <a:ext uri="{FF2B5EF4-FFF2-40B4-BE49-F238E27FC236}">
                <a16:creationId xmlns:a16="http://schemas.microsoft.com/office/drawing/2014/main" id="{A8F7C3E9-FDFB-8B60-818E-CACAD98FD5B5}"/>
              </a:ext>
            </a:extLst>
          </p:cNvPr>
          <p:cNvSpPr txBox="1"/>
          <p:nvPr/>
        </p:nvSpPr>
        <p:spPr>
          <a:xfrm>
            <a:off x="1140643" y="1291471"/>
            <a:ext cx="3608235" cy="4524315"/>
          </a:xfrm>
          <a:prstGeom prst="rect">
            <a:avLst/>
          </a:prstGeom>
          <a:noFill/>
        </p:spPr>
        <p:txBody>
          <a:bodyPr wrap="square">
            <a:spAutoFit/>
          </a:bodyPr>
          <a:lstStyle/>
          <a:p>
            <a:pPr marL="171450" indent="-171450" eaLnBrk="0" fontAlgn="base" hangingPunct="0">
              <a:spcBef>
                <a:spcPct val="0"/>
              </a:spcBef>
              <a:spcAft>
                <a:spcPct val="0"/>
              </a:spcAft>
              <a:buFont typeface="Arial" panose="020B0604020202020204" pitchFamily="34" charset="0"/>
              <a:buChar char="•"/>
              <a:defRPr/>
            </a:pPr>
            <a:r>
              <a:rPr lang="en-US" sz="1600" b="1" dirty="0">
                <a:solidFill>
                  <a:srgbClr val="000000"/>
                </a:solidFill>
                <a:latin typeface="Arial" panose="020B0604020202020204" pitchFamily="34" charset="0"/>
                <a:ea typeface="ＭＳ Ｐゴシック" panose="020B0600070205080204" pitchFamily="34" charset="-128"/>
              </a:rPr>
              <a:t>Feature engineer: </a:t>
            </a:r>
            <a:r>
              <a:rPr lang="en-US" sz="1600" dirty="0">
                <a:solidFill>
                  <a:srgbClr val="212121"/>
                </a:solidFill>
                <a:highlight>
                  <a:srgbClr val="FFFFFF"/>
                </a:highlight>
                <a:latin typeface="Arial"/>
                <a:ea typeface="ＭＳ Ｐゴシック" panose="020B0600070205080204" pitchFamily="34" charset="-128"/>
              </a:rPr>
              <a:t>my hypothesis is that the first and last days of the week could potentially affect the closing price of the stock far more than the other days. So I have created a feature that identifies whether a given day is Monday/Friday or Tuesday/Wednesday/Thursday</a:t>
            </a:r>
          </a:p>
          <a:p>
            <a:pPr marL="171450" indent="-171450" eaLnBrk="0" fontAlgn="base" hangingPunct="0">
              <a:spcBef>
                <a:spcPct val="0"/>
              </a:spcBef>
              <a:spcAft>
                <a:spcPct val="0"/>
              </a:spcAft>
              <a:buFont typeface="Arial" panose="020B0604020202020204" pitchFamily="34" charset="0"/>
              <a:buChar char="•"/>
              <a:defRPr/>
            </a:pPr>
            <a:endParaRPr lang="en-US" sz="1600" dirty="0">
              <a:solidFill>
                <a:srgbClr val="212121"/>
              </a:solidFill>
              <a:highlight>
                <a:srgbClr val="FFFFFF"/>
              </a:highlight>
              <a:latin typeface="Arial"/>
              <a:ea typeface="ＭＳ Ｐゴシック" panose="020B0600070205080204" pitchFamily="34" charset="-128"/>
            </a:endParaRPr>
          </a:p>
          <a:p>
            <a:pPr marL="171450" indent="-171450" eaLnBrk="0" fontAlgn="base" hangingPunct="0">
              <a:spcBef>
                <a:spcPct val="0"/>
              </a:spcBef>
              <a:spcAft>
                <a:spcPct val="0"/>
              </a:spcAft>
              <a:buFont typeface="Arial" panose="020B0604020202020204" pitchFamily="34" charset="0"/>
              <a:buChar char="•"/>
              <a:defRPr/>
            </a:pPr>
            <a:r>
              <a:rPr lang="en-US" sz="1600" dirty="0">
                <a:solidFill>
                  <a:srgbClr val="212121"/>
                </a:solidFill>
                <a:highlight>
                  <a:srgbClr val="FFFFFF"/>
                </a:highlight>
                <a:latin typeface="Arial"/>
                <a:ea typeface="ＭＳ Ｐゴシック" panose="020B0600070205080204" pitchFamily="34" charset="-128"/>
              </a:rPr>
              <a:t>RMSE on training set: </a:t>
            </a:r>
            <a:r>
              <a:rPr lang="en-US" sz="1600" b="1" dirty="0">
                <a:solidFill>
                  <a:srgbClr val="212121"/>
                </a:solidFill>
                <a:highlight>
                  <a:srgbClr val="FFFFFF"/>
                </a:highlight>
                <a:latin typeface="Arial"/>
                <a:ea typeface="ＭＳ Ｐゴシック" panose="020B0600070205080204" pitchFamily="34" charset="-128"/>
              </a:rPr>
              <a:t>3.2240702587742143</a:t>
            </a:r>
            <a:r>
              <a:rPr lang="en-US" sz="1600" dirty="0">
                <a:solidFill>
                  <a:srgbClr val="212121"/>
                </a:solidFill>
                <a:highlight>
                  <a:srgbClr val="FFFFFF"/>
                </a:highlight>
                <a:latin typeface="Arial"/>
                <a:ea typeface="ＭＳ Ｐゴシック" panose="020B0600070205080204" pitchFamily="34" charset="-128"/>
              </a:rPr>
              <a:t> </a:t>
            </a:r>
          </a:p>
          <a:p>
            <a:pPr eaLnBrk="0" fontAlgn="base" hangingPunct="0">
              <a:spcBef>
                <a:spcPct val="0"/>
              </a:spcBef>
              <a:spcAft>
                <a:spcPct val="0"/>
              </a:spcAft>
              <a:defRPr/>
            </a:pPr>
            <a:endParaRPr lang="en-US" sz="1600" dirty="0">
              <a:solidFill>
                <a:srgbClr val="212121"/>
              </a:solidFill>
              <a:highlight>
                <a:srgbClr val="FFFFFF"/>
              </a:highlight>
              <a:latin typeface="Arial"/>
              <a:ea typeface="ＭＳ Ｐゴシック" panose="020B0600070205080204" pitchFamily="34" charset="-128"/>
            </a:endParaRPr>
          </a:p>
          <a:p>
            <a:pPr marL="171450" indent="-171450" eaLnBrk="0" fontAlgn="base" hangingPunct="0">
              <a:spcBef>
                <a:spcPct val="0"/>
              </a:spcBef>
              <a:spcAft>
                <a:spcPct val="0"/>
              </a:spcAft>
              <a:buFont typeface="Arial" panose="020B0604020202020204" pitchFamily="34" charset="0"/>
              <a:buChar char="•"/>
              <a:defRPr/>
            </a:pPr>
            <a:r>
              <a:rPr lang="en-US" sz="1600" dirty="0">
                <a:solidFill>
                  <a:srgbClr val="212121"/>
                </a:solidFill>
                <a:highlight>
                  <a:srgbClr val="FFFFFF"/>
                </a:highlight>
                <a:latin typeface="Arial"/>
                <a:ea typeface="ＭＳ Ｐゴシック" panose="020B0600070205080204" pitchFamily="34" charset="-128"/>
              </a:rPr>
              <a:t>RMSE on test set:</a:t>
            </a:r>
          </a:p>
          <a:p>
            <a:pPr eaLnBrk="0" fontAlgn="base" hangingPunct="0">
              <a:spcBef>
                <a:spcPct val="0"/>
              </a:spcBef>
              <a:spcAft>
                <a:spcPct val="0"/>
              </a:spcAft>
              <a:defRPr/>
            </a:pPr>
            <a:r>
              <a:rPr lang="en-US" sz="1600" dirty="0">
                <a:solidFill>
                  <a:srgbClr val="212121"/>
                </a:solidFill>
                <a:highlight>
                  <a:srgbClr val="FFFFFF"/>
                </a:highlight>
                <a:latin typeface="Arial"/>
                <a:ea typeface="ＭＳ Ｐゴシック" panose="020B0600070205080204" pitchFamily="34" charset="-128"/>
              </a:rPr>
              <a:t>  </a:t>
            </a:r>
            <a:r>
              <a:rPr lang="en-US" sz="1600" b="1" dirty="0">
                <a:solidFill>
                  <a:srgbClr val="212121"/>
                </a:solidFill>
                <a:highlight>
                  <a:srgbClr val="FFFFFF"/>
                </a:highlight>
                <a:latin typeface="Arial"/>
                <a:ea typeface="ＭＳ Ｐゴシック" panose="020B0600070205080204" pitchFamily="34" charset="-128"/>
              </a:rPr>
              <a:t>8.333344515274565</a:t>
            </a:r>
          </a:p>
          <a:p>
            <a:pPr eaLnBrk="0" fontAlgn="base" hangingPunct="0">
              <a:spcBef>
                <a:spcPct val="0"/>
              </a:spcBef>
              <a:spcAft>
                <a:spcPct val="0"/>
              </a:spcAft>
              <a:defRPr/>
            </a:pPr>
            <a:endParaRPr lang="en-US" sz="1600" dirty="0">
              <a:solidFill>
                <a:srgbClr val="212121"/>
              </a:solidFill>
              <a:highlight>
                <a:srgbClr val="FFFFFF"/>
              </a:highlight>
              <a:latin typeface="Arial"/>
              <a:ea typeface="ＭＳ Ｐゴシック" panose="020B0600070205080204" pitchFamily="34" charset="-128"/>
            </a:endParaRPr>
          </a:p>
          <a:p>
            <a:pPr marL="171450" indent="-171450" eaLnBrk="0" fontAlgn="base" hangingPunct="0">
              <a:spcBef>
                <a:spcPct val="0"/>
              </a:spcBef>
              <a:spcAft>
                <a:spcPct val="0"/>
              </a:spcAft>
              <a:buFont typeface="Arial" panose="020B0604020202020204" pitchFamily="34" charset="0"/>
              <a:buChar char="•"/>
              <a:defRPr/>
            </a:pPr>
            <a:r>
              <a:rPr lang="en-US" sz="1600" dirty="0">
                <a:solidFill>
                  <a:srgbClr val="212121"/>
                </a:solidFill>
                <a:highlight>
                  <a:srgbClr val="FFFFFF"/>
                </a:highlight>
                <a:latin typeface="Arial"/>
                <a:ea typeface="ＭＳ Ｐゴシック" panose="020B0600070205080204" pitchFamily="34" charset="-128"/>
              </a:rPr>
              <a:t>It's better than the moving average model , but it's not quite accurate</a:t>
            </a:r>
            <a:endParaRPr lang="en-US" sz="1600" dirty="0">
              <a:solidFill>
                <a:srgbClr val="000000"/>
              </a:solidFill>
              <a:latin typeface="Arial"/>
              <a:ea typeface="ＭＳ Ｐゴシック" panose="020B0600070205080204" pitchFamily="34" charset="-128"/>
            </a:endParaRPr>
          </a:p>
        </p:txBody>
      </p:sp>
      <p:pic>
        <p:nvPicPr>
          <p:cNvPr id="10247" name="Picture 6">
            <a:extLst>
              <a:ext uri="{FF2B5EF4-FFF2-40B4-BE49-F238E27FC236}">
                <a16:creationId xmlns:a16="http://schemas.microsoft.com/office/drawing/2014/main" id="{92439C0B-8CE3-4E26-5BFE-5BAD1C3CE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514" y="1030289"/>
            <a:ext cx="555148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1588</Words>
  <Application>Microsoft Office PowerPoint</Application>
  <PresentationFormat>Widescreen</PresentationFormat>
  <Paragraphs>155</Paragraphs>
  <Slides>22</Slides>
  <Notes>3</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22</vt:i4>
      </vt:variant>
    </vt:vector>
  </HeadingPairs>
  <TitlesOfParts>
    <vt:vector size="30" baseType="lpstr">
      <vt:lpstr>Aptos</vt:lpstr>
      <vt:lpstr>Aptos Display</vt:lpstr>
      <vt:lpstr>Arial</vt:lpstr>
      <vt:lpstr>Baskerville Old Face</vt:lpstr>
      <vt:lpstr>Calibri</vt:lpstr>
      <vt:lpstr>Wingdings</vt:lpstr>
      <vt:lpstr>Tema di Office</vt:lpstr>
      <vt:lpstr>la sapienza</vt:lpstr>
      <vt:lpstr>Stock price prediction.</vt:lpstr>
      <vt:lpstr>Table of content</vt:lpstr>
      <vt:lpstr>Introduction:</vt:lpstr>
      <vt:lpstr>Research Question:</vt:lpstr>
      <vt:lpstr>Strategy</vt:lpstr>
      <vt:lpstr>Steps</vt:lpstr>
      <vt:lpstr>Benefits</vt:lpstr>
      <vt:lpstr>Moving average Model </vt:lpstr>
      <vt:lpstr>Linear regression</vt:lpstr>
      <vt:lpstr>KNN model</vt:lpstr>
      <vt:lpstr>LTSM</vt:lpstr>
      <vt:lpstr>Apple Features computation</vt:lpstr>
      <vt:lpstr>Linear Regression Model Prediction</vt:lpstr>
      <vt:lpstr>Long Short-Term Memory Model Prediction</vt:lpstr>
      <vt:lpstr>Decision Tree Regressor Model </vt:lpstr>
      <vt:lpstr>Multi-layer Perceptron Regressor Model </vt:lpstr>
      <vt:lpstr>Fundamental Analysis</vt:lpstr>
      <vt:lpstr>Linear Regression Model</vt:lpstr>
      <vt:lpstr>Biases</vt:lpstr>
      <vt:lpstr>Suggestions</vt:lpstr>
      <vt:lpstr>Conclusions &amp; Further Research</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Robert Roman</dc:creator>
  <cp:lastModifiedBy>Robert Roman</cp:lastModifiedBy>
  <cp:revision>9</cp:revision>
  <dcterms:created xsi:type="dcterms:W3CDTF">2024-05-02T06:59:06Z</dcterms:created>
  <dcterms:modified xsi:type="dcterms:W3CDTF">2024-05-03T14:15:25Z</dcterms:modified>
</cp:coreProperties>
</file>